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7" r:id="rId12"/>
    <p:sldId id="279" r:id="rId13"/>
    <p:sldId id="266" r:id="rId14"/>
    <p:sldId id="267" r:id="rId15"/>
    <p:sldId id="268" r:id="rId16"/>
    <p:sldId id="269" r:id="rId17"/>
    <p:sldId id="270" r:id="rId18"/>
    <p:sldId id="271" r:id="rId19"/>
    <p:sldId id="272" r:id="rId20"/>
    <p:sldId id="273" r:id="rId21"/>
    <p:sldId id="278" r:id="rId22"/>
    <p:sldId id="274" r:id="rId23"/>
    <p:sldId id="275" r:id="rId24"/>
    <p:sldId id="276" r:id="rId25"/>
    <p:sldId id="283" r:id="rId26"/>
    <p:sldId id="284" r:id="rId27"/>
    <p:sldId id="28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20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17-06-2021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327844" y="1710284"/>
            <a:ext cx="3797749" cy="369332"/>
          </a:xfrm>
          <a:prstGeom prst="rect">
            <a:avLst/>
          </a:prstGeom>
          <a:noFill/>
        </p:spPr>
        <p:txBody>
          <a:bodyPr wrap="square">
            <a:spAutoFit/>
          </a:bodyPr>
          <a:lstStyle/>
          <a:p>
            <a:pPr algn="ctr"/>
            <a:r>
              <a:rPr lang="en-US" dirty="0">
                <a:solidFill>
                  <a:srgbClr val="7030A0"/>
                </a:solidFill>
                <a:latin typeface="Times New Roman" panose="02020603050405020304" pitchFamily="18" charset="0"/>
              </a:rPr>
              <a:t>Project Review  II , DATE:2.4.2021</a:t>
            </a:r>
            <a:endParaRPr lang="en-IN"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2471351" y="2460139"/>
            <a:ext cx="3496963" cy="707886"/>
          </a:xfrm>
          <a:prstGeom prst="rect">
            <a:avLst/>
          </a:prstGeom>
          <a:noFill/>
        </p:spPr>
        <p:txBody>
          <a:bodyPr wrap="square" rtlCol="0">
            <a:spAutoFit/>
          </a:bodyPr>
          <a:lstStyle/>
          <a:p>
            <a:r>
              <a:rPr lang="en-US" sz="2000" b="1" dirty="0"/>
              <a:t>Wheelchair Control Through Eye Blinking and IoT Platform</a:t>
            </a:r>
            <a:endParaRPr lang="en-IN" sz="2000" b="1" dirty="0"/>
          </a:p>
        </p:txBody>
      </p:sp>
      <p:sp>
        <p:nvSpPr>
          <p:cNvPr id="16" name="TextBox 15">
            <a:extLst>
              <a:ext uri="{FF2B5EF4-FFF2-40B4-BE49-F238E27FC236}">
                <a16:creationId xmlns:a16="http://schemas.microsoft.com/office/drawing/2014/main" id="{1330EC8A-088B-458F-9182-920EE3139846}"/>
              </a:ext>
            </a:extLst>
          </p:cNvPr>
          <p:cNvSpPr txBox="1"/>
          <p:nvPr/>
        </p:nvSpPr>
        <p:spPr>
          <a:xfrm>
            <a:off x="5387547" y="4210050"/>
            <a:ext cx="3329216" cy="923330"/>
          </a:xfrm>
          <a:prstGeom prst="rect">
            <a:avLst/>
          </a:prstGeom>
          <a:noFill/>
        </p:spPr>
        <p:txBody>
          <a:bodyPr wrap="square" rtlCol="0">
            <a:spAutoFit/>
          </a:bodyPr>
          <a:lstStyle/>
          <a:p>
            <a:r>
              <a:rPr lang="en-US" dirty="0" err="1"/>
              <a:t>Jeya</a:t>
            </a:r>
            <a:r>
              <a:rPr lang="en-US" dirty="0"/>
              <a:t> Gokul C.S (211417104098)</a:t>
            </a:r>
          </a:p>
          <a:p>
            <a:r>
              <a:rPr lang="en-US" dirty="0"/>
              <a:t>Alagu Sriram S (211417104012)</a:t>
            </a:r>
          </a:p>
          <a:p>
            <a:r>
              <a:rPr lang="en-US" dirty="0" err="1"/>
              <a:t>SaravanaPandi</a:t>
            </a:r>
            <a:r>
              <a:rPr lang="en-US" dirty="0"/>
              <a:t> P (211417104246)</a:t>
            </a:r>
            <a:endParaRPr lang="en-IN" dirty="0"/>
          </a:p>
        </p:txBody>
      </p:sp>
      <p:sp>
        <p:nvSpPr>
          <p:cNvPr id="10" name="TextBox 9">
            <a:extLst>
              <a:ext uri="{FF2B5EF4-FFF2-40B4-BE49-F238E27FC236}">
                <a16:creationId xmlns:a16="http://schemas.microsoft.com/office/drawing/2014/main" id="{1330EC8A-088B-458F-9182-920EE3139846}"/>
              </a:ext>
            </a:extLst>
          </p:cNvPr>
          <p:cNvSpPr txBox="1"/>
          <p:nvPr/>
        </p:nvSpPr>
        <p:spPr>
          <a:xfrm>
            <a:off x="831029" y="4210050"/>
            <a:ext cx="3329216" cy="369332"/>
          </a:xfrm>
          <a:prstGeom prst="rect">
            <a:avLst/>
          </a:prstGeom>
          <a:noFill/>
        </p:spPr>
        <p:txBody>
          <a:bodyPr wrap="square" rtlCol="0">
            <a:spAutoFit/>
          </a:bodyPr>
          <a:lstStyle/>
          <a:p>
            <a:r>
              <a:rPr lang="en-US" b="1" dirty="0"/>
              <a:t>Project </a:t>
            </a:r>
            <a:r>
              <a:rPr lang="en-US" b="1" dirty="0" err="1"/>
              <a:t>Guide</a:t>
            </a:r>
            <a:r>
              <a:rPr lang="en-US" dirty="0" err="1"/>
              <a:t>:Mr.Krishnamurthy</a:t>
            </a:r>
            <a:endParaRPr lang="en-IN" dirty="0"/>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6277539" y="5722620"/>
            <a:ext cx="2100342" cy="369332"/>
          </a:xfrm>
          <a:prstGeom prst="rect">
            <a:avLst/>
          </a:prstGeom>
          <a:noFill/>
        </p:spPr>
        <p:txBody>
          <a:bodyPr wrap="square" rtlCol="0">
            <a:spAutoFit/>
          </a:bodyPr>
          <a:lstStyle/>
          <a:p>
            <a:r>
              <a:rPr lang="en-US" b="1" dirty="0"/>
              <a:t>Batch Number</a:t>
            </a:r>
            <a:r>
              <a:rPr lang="en-US" dirty="0"/>
              <a:t>:E12</a:t>
            </a:r>
            <a:endParaRPr lang="en-IN"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C31-A55C-4A5E-982C-A0A3448F94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57CE97-67AA-4968-82DB-E2A8541F90CF}"/>
              </a:ext>
            </a:extLst>
          </p:cNvPr>
          <p:cNvSpPr>
            <a:spLocks noGrp="1"/>
          </p:cNvSpPr>
          <p:nvPr>
            <p:ph idx="1"/>
          </p:nvPr>
        </p:nvSpPr>
        <p:spPr/>
        <p:txBody>
          <a:bodyPr>
            <a:noAutofit/>
          </a:bodyPr>
          <a:lstStyle/>
          <a:p>
            <a:pPr algn="just">
              <a:lnSpc>
                <a:spcPct val="200000"/>
              </a:lnSpc>
            </a:pPr>
            <a:r>
              <a:rPr lang="en-US" sz="1500" dirty="0">
                <a:solidFill>
                  <a:srgbClr val="000000"/>
                </a:solidFill>
                <a:effectLst/>
                <a:latin typeface="Times New Roman" panose="02020603050405020304" pitchFamily="18" charset="0"/>
                <a:ea typeface="Times New Roman" panose="02020603050405020304" pitchFamily="18" charset="0"/>
              </a:rPr>
              <a:t>The android is an open source operating system means that it’s free and any one can use it. The android has got millions of apps available that can help you managing your life one or other way and it is available low cost in market at that reasons android is very popular.</a:t>
            </a:r>
            <a:endParaRPr lang="en-IN" sz="1500" dirty="0">
              <a:latin typeface="Times New Roman" panose="02020603050405020304" pitchFamily="18" charset="0"/>
              <a:ea typeface="Times New Roman" panose="02020603050405020304" pitchFamily="18" charset="0"/>
            </a:endParaRPr>
          </a:p>
          <a:p>
            <a:pPr algn="just">
              <a:lnSpc>
                <a:spcPct val="200000"/>
              </a:lnSpc>
            </a:pPr>
            <a:r>
              <a:rPr lang="en-US" sz="1500" dirty="0">
                <a:solidFill>
                  <a:srgbClr val="000000"/>
                </a:solidFill>
                <a:effectLst/>
                <a:latin typeface="Times New Roman" panose="02020603050405020304" pitchFamily="18" charset="0"/>
                <a:ea typeface="Times New Roman" panose="02020603050405020304" pitchFamily="18" charset="0"/>
              </a:rPr>
              <a:t>The android development supports with the full java programming language. Even other packages that are API and JSE are not supported. The first version 1.0 of android development kit (SDK) was released in 2008 and latest updated version is jelly </a:t>
            </a:r>
            <a:r>
              <a:rPr lang="en-US" sz="1500" dirty="0" err="1">
                <a:solidFill>
                  <a:srgbClr val="000000"/>
                </a:solidFill>
                <a:effectLst/>
                <a:latin typeface="Times New Roman" panose="02020603050405020304" pitchFamily="18" charset="0"/>
                <a:ea typeface="Times New Roman" panose="02020603050405020304" pitchFamily="18" charset="0"/>
              </a:rPr>
              <a:t>bean.The</a:t>
            </a:r>
            <a:r>
              <a:rPr lang="en-US" sz="1500" dirty="0">
                <a:solidFill>
                  <a:srgbClr val="000000"/>
                </a:solidFill>
                <a:effectLst/>
                <a:latin typeface="Times New Roman" panose="02020603050405020304" pitchFamily="18" charset="0"/>
                <a:ea typeface="Times New Roman" panose="02020603050405020304" pitchFamily="18" charset="0"/>
              </a:rPr>
              <a:t> android uses the powerful Linux kernel and it supports wide range of hardware drivers. The kernel is the heart of the operating system that manages input and output requests from software.</a:t>
            </a:r>
            <a:endParaRPr lang="en-IN" sz="1500" dirty="0"/>
          </a:p>
        </p:txBody>
      </p:sp>
    </p:spTree>
    <p:extLst>
      <p:ext uri="{BB962C8B-B14F-4D97-AF65-F5344CB8AC3E}">
        <p14:creationId xmlns:p14="http://schemas.microsoft.com/office/powerpoint/2010/main" val="312481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72EF-F272-4523-AFC4-45C39E9A74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E0F86C-58A6-46B3-98E1-0BF6EC487A61}"/>
              </a:ext>
            </a:extLst>
          </p:cNvPr>
          <p:cNvSpPr>
            <a:spLocks noGrp="1"/>
          </p:cNvSpPr>
          <p:nvPr>
            <p:ph idx="1"/>
          </p:nvPr>
        </p:nvSpPr>
        <p:spPr/>
        <p:txBody>
          <a:bodyPr/>
          <a:lstStyle/>
          <a:p>
            <a:pPr marL="0" indent="0">
              <a:lnSpc>
                <a:spcPct val="115000"/>
              </a:lnSpc>
              <a:buNone/>
            </a:pPr>
            <a:r>
              <a:rPr lang="en-US" sz="1800" b="1" dirty="0">
                <a:solidFill>
                  <a:srgbClr val="000000"/>
                </a:solidFill>
                <a:latin typeface="Times New Roman" panose="02020603050405020304" pitchFamily="18" charset="0"/>
                <a:ea typeface="Times New Roman" panose="02020603050405020304" pitchFamily="18" charset="0"/>
              </a:rPr>
              <a:t>Firebase:</a:t>
            </a:r>
          </a:p>
          <a:p>
            <a:pPr marL="0" indent="0">
              <a:lnSpc>
                <a:spcPct val="115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406C1DD-5DB6-40D0-AFCE-81AE5E10F372}"/>
              </a:ext>
            </a:extLst>
          </p:cNvPr>
          <p:cNvPicPr/>
          <p:nvPr/>
        </p:nvPicPr>
        <p:blipFill>
          <a:blip r:embed="rId2" cstate="print"/>
          <a:srcRect/>
          <a:stretch>
            <a:fillRect/>
          </a:stretch>
        </p:blipFill>
        <p:spPr bwMode="auto">
          <a:xfrm>
            <a:off x="2297747" y="2217737"/>
            <a:ext cx="4548505" cy="2422525"/>
          </a:xfrm>
          <a:prstGeom prst="rect">
            <a:avLst/>
          </a:prstGeom>
          <a:noFill/>
          <a:ln w="9525">
            <a:noFill/>
            <a:miter lim="800000"/>
            <a:headEnd/>
            <a:tailEnd/>
          </a:ln>
        </p:spPr>
      </p:pic>
    </p:spTree>
    <p:extLst>
      <p:ext uri="{BB962C8B-B14F-4D97-AF65-F5344CB8AC3E}">
        <p14:creationId xmlns:p14="http://schemas.microsoft.com/office/powerpoint/2010/main" val="388843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E309-1292-4741-8609-9E210D0C56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3F59D2-639A-49BB-9F54-20BF9295762C}"/>
              </a:ext>
            </a:extLst>
          </p:cNvPr>
          <p:cNvSpPr>
            <a:spLocks noGrp="1"/>
          </p:cNvSpPr>
          <p:nvPr>
            <p:ph idx="1"/>
          </p:nvPr>
        </p:nvSpPr>
        <p:spPr/>
        <p:txBody>
          <a:bodyPr/>
          <a:lstStyle/>
          <a:p>
            <a:r>
              <a:rPr lang="en-US" sz="1700" dirty="0">
                <a:solidFill>
                  <a:srgbClr val="000000"/>
                </a:solidFill>
                <a:effectLst/>
                <a:latin typeface="Times New Roman" panose="02020603050405020304" pitchFamily="18" charset="0"/>
                <a:ea typeface="Times New Roman" panose="02020603050405020304" pitchFamily="18" charset="0"/>
              </a:rPr>
              <a:t>Firebase is a mobile and web app development platform that provides developers with a plethora of tools and services to help them develop high-quality apps, grow their user base, and earn more profit.</a:t>
            </a:r>
            <a:endParaRPr lang="en-IN" sz="1700" dirty="0">
              <a:effectLst/>
              <a:latin typeface="Times New Roman" panose="02020603050405020304" pitchFamily="18" charset="0"/>
              <a:ea typeface="Times New Roman" panose="02020603050405020304" pitchFamily="18" charset="0"/>
            </a:endParaRPr>
          </a:p>
          <a:p>
            <a:pPr>
              <a:lnSpc>
                <a:spcPct val="115000"/>
              </a:lnSpc>
            </a:pPr>
            <a:r>
              <a:rPr lang="en-US" sz="1700" dirty="0">
                <a:solidFill>
                  <a:srgbClr val="000000"/>
                </a:solidFill>
                <a:effectLst/>
                <a:latin typeface="Times New Roman" panose="02020603050405020304" pitchFamily="18" charset="0"/>
                <a:ea typeface="Times New Roman" panose="02020603050405020304" pitchFamily="18" charset="0"/>
              </a:rPr>
              <a:t>The Firebase Realtime Database is a cloud-hosted NoSQL database that lets you store and sync between your users in </a:t>
            </a:r>
            <a:r>
              <a:rPr lang="en-US" sz="1700" dirty="0" err="1">
                <a:solidFill>
                  <a:srgbClr val="000000"/>
                </a:solidFill>
                <a:effectLst/>
                <a:latin typeface="Times New Roman" panose="02020603050405020304" pitchFamily="18" charset="0"/>
                <a:ea typeface="Times New Roman" panose="02020603050405020304" pitchFamily="18" charset="0"/>
              </a:rPr>
              <a:t>realtime</a:t>
            </a:r>
            <a:r>
              <a:rPr lang="en-US" sz="1700" dirty="0">
                <a:solidFill>
                  <a:srgbClr val="000000"/>
                </a:solidFill>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a:lnSpc>
                <a:spcPct val="115000"/>
              </a:lnSpc>
            </a:pPr>
            <a:r>
              <a:rPr lang="en-US" sz="1700" dirty="0">
                <a:solidFill>
                  <a:srgbClr val="000000"/>
                </a:solidFill>
                <a:effectLst/>
                <a:latin typeface="Times New Roman" panose="02020603050405020304" pitchFamily="18" charset="0"/>
                <a:ea typeface="Times New Roman" panose="02020603050405020304" pitchFamily="18" charset="0"/>
              </a:rPr>
              <a:t>The Realtime Database is really just one big JSON object that the developers can manage in </a:t>
            </a:r>
            <a:r>
              <a:rPr lang="en-US" sz="1700" dirty="0" err="1">
                <a:solidFill>
                  <a:srgbClr val="000000"/>
                </a:solidFill>
                <a:effectLst/>
                <a:latin typeface="Times New Roman" panose="02020603050405020304" pitchFamily="18" charset="0"/>
                <a:ea typeface="Times New Roman" panose="02020603050405020304" pitchFamily="18" charset="0"/>
              </a:rPr>
              <a:t>realtime</a:t>
            </a:r>
            <a:r>
              <a:rPr lang="en-US" sz="1700" dirty="0">
                <a:solidFill>
                  <a:srgbClr val="000000"/>
                </a:solidFill>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nSpc>
                <a:spcPct val="115000"/>
              </a:lnSpc>
            </a:pPr>
            <a:r>
              <a:rPr lang="en-US" sz="1700" dirty="0">
                <a:solidFill>
                  <a:srgbClr val="000000"/>
                </a:solidFill>
                <a:effectLst/>
                <a:latin typeface="Times New Roman" panose="02020603050405020304" pitchFamily="18" charset="0"/>
                <a:ea typeface="Times New Roman" panose="02020603050405020304" pitchFamily="18" charset="0"/>
              </a:rPr>
              <a:t>Realtime Database =&gt; A Tree of Values</a:t>
            </a:r>
            <a:endParaRPr lang="en-IN" sz="1700" dirty="0">
              <a:effectLst/>
              <a:latin typeface="Times New Roman" panose="02020603050405020304" pitchFamily="18" charset="0"/>
              <a:ea typeface="Times New Roman" panose="02020603050405020304" pitchFamily="18" charset="0"/>
            </a:endParaRPr>
          </a:p>
          <a:p>
            <a:pPr>
              <a:lnSpc>
                <a:spcPct val="115000"/>
              </a:lnSpc>
            </a:pPr>
            <a:r>
              <a:rPr lang="en-US" sz="1700" dirty="0">
                <a:solidFill>
                  <a:srgbClr val="000000"/>
                </a:solidFill>
                <a:effectLst/>
                <a:latin typeface="Times New Roman" panose="02020603050405020304" pitchFamily="18" charset="0"/>
                <a:ea typeface="Times New Roman" panose="02020603050405020304" pitchFamily="18" charset="0"/>
              </a:rPr>
              <a:t>With just a single API, the Firebase database provides your app with both the current value of the data and any updates to that data.</a:t>
            </a:r>
            <a:endParaRPr lang="en-IN" sz="17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9482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B237-542E-4DD6-B576-A96BCD56C28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302F6C-93D1-46ED-BFE4-F31D019E990B}"/>
              </a:ext>
            </a:extLst>
          </p:cNvPr>
          <p:cNvSpPr>
            <a:spLocks noGrp="1"/>
          </p:cNvSpPr>
          <p:nvPr>
            <p:ph idx="1"/>
          </p:nvPr>
        </p:nvSpPr>
        <p:spPr>
          <a:xfrm>
            <a:off x="345989" y="1365320"/>
            <a:ext cx="8169361" cy="5492679"/>
          </a:xfrm>
        </p:spPr>
        <p:txBody>
          <a:bodyPr/>
          <a:lstStyle/>
          <a:p>
            <a:pPr marL="0" indent="0">
              <a:buNone/>
            </a:pPr>
            <a:endParaRPr lang="en-IN" dirty="0"/>
          </a:p>
        </p:txBody>
      </p:sp>
      <p:grpSp>
        <p:nvGrpSpPr>
          <p:cNvPr id="6" name="Group 1">
            <a:extLst>
              <a:ext uri="{FF2B5EF4-FFF2-40B4-BE49-F238E27FC236}">
                <a16:creationId xmlns:a16="http://schemas.microsoft.com/office/drawing/2014/main" id="{13871C49-8C83-43CF-AD2B-A916A21ECD10}"/>
              </a:ext>
            </a:extLst>
          </p:cNvPr>
          <p:cNvGrpSpPr>
            <a:grpSpLocks/>
          </p:cNvGrpSpPr>
          <p:nvPr/>
        </p:nvGrpSpPr>
        <p:grpSpPr bwMode="auto">
          <a:xfrm>
            <a:off x="565150" y="1977081"/>
            <a:ext cx="7528526" cy="4499919"/>
            <a:chOff x="2329" y="3801"/>
            <a:chExt cx="7584" cy="7566"/>
          </a:xfrm>
        </p:grpSpPr>
        <p:sp>
          <p:nvSpPr>
            <p:cNvPr id="7" name="Text Box 22">
              <a:extLst>
                <a:ext uri="{FF2B5EF4-FFF2-40B4-BE49-F238E27FC236}">
                  <a16:creationId xmlns:a16="http://schemas.microsoft.com/office/drawing/2014/main" id="{B3875101-8A1C-4778-BC57-853EAA6031F7}"/>
                </a:ext>
              </a:extLst>
            </p:cNvPr>
            <p:cNvSpPr txBox="1">
              <a:spLocks noChangeArrowheads="1"/>
            </p:cNvSpPr>
            <p:nvPr/>
          </p:nvSpPr>
          <p:spPr bwMode="auto">
            <a:xfrm>
              <a:off x="5024" y="5643"/>
              <a:ext cx="2109" cy="36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2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RASPBERRY PI</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8" name="Text Box 21">
              <a:extLst>
                <a:ext uri="{FF2B5EF4-FFF2-40B4-BE49-F238E27FC236}">
                  <a16:creationId xmlns:a16="http://schemas.microsoft.com/office/drawing/2014/main" id="{F7B5F03B-C86F-437A-A2F3-2790AB329FD7}"/>
                </a:ext>
              </a:extLst>
            </p:cNvPr>
            <p:cNvSpPr txBox="1">
              <a:spLocks noChangeArrowheads="1"/>
            </p:cNvSpPr>
            <p:nvPr/>
          </p:nvSpPr>
          <p:spPr bwMode="auto">
            <a:xfrm>
              <a:off x="2344" y="5795"/>
              <a:ext cx="1658" cy="6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ADXL335</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20">
              <a:extLst>
                <a:ext uri="{FF2B5EF4-FFF2-40B4-BE49-F238E27FC236}">
                  <a16:creationId xmlns:a16="http://schemas.microsoft.com/office/drawing/2014/main" id="{A45993D7-034E-47C6-8C86-84EA423372DE}"/>
                </a:ext>
              </a:extLst>
            </p:cNvPr>
            <p:cNvSpPr txBox="1">
              <a:spLocks noChangeArrowheads="1"/>
            </p:cNvSpPr>
            <p:nvPr/>
          </p:nvSpPr>
          <p:spPr bwMode="auto">
            <a:xfrm>
              <a:off x="2329" y="7174"/>
              <a:ext cx="1658" cy="6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LEFT IR</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0" name="Text Box 19">
              <a:extLst>
                <a:ext uri="{FF2B5EF4-FFF2-40B4-BE49-F238E27FC236}">
                  <a16:creationId xmlns:a16="http://schemas.microsoft.com/office/drawing/2014/main" id="{E1CEEB5E-31ED-4698-A4F5-28CEAC921EA3}"/>
                </a:ext>
              </a:extLst>
            </p:cNvPr>
            <p:cNvSpPr txBox="1">
              <a:spLocks noChangeArrowheads="1"/>
            </p:cNvSpPr>
            <p:nvPr/>
          </p:nvSpPr>
          <p:spPr bwMode="auto">
            <a:xfrm>
              <a:off x="2329" y="8422"/>
              <a:ext cx="1658" cy="6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RIGHT IR</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1" name="Text Box 18">
              <a:extLst>
                <a:ext uri="{FF2B5EF4-FFF2-40B4-BE49-F238E27FC236}">
                  <a16:creationId xmlns:a16="http://schemas.microsoft.com/office/drawing/2014/main" id="{6A8AC0D5-7C74-46B9-92F0-E2EFE167BD0A}"/>
                </a:ext>
              </a:extLst>
            </p:cNvPr>
            <p:cNvSpPr txBox="1">
              <a:spLocks noChangeArrowheads="1"/>
            </p:cNvSpPr>
            <p:nvPr/>
          </p:nvSpPr>
          <p:spPr bwMode="auto">
            <a:xfrm>
              <a:off x="7836" y="6731"/>
              <a:ext cx="2077" cy="8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L293D MOTOR DRIVER</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2" name="Text Box 17">
              <a:extLst>
                <a:ext uri="{FF2B5EF4-FFF2-40B4-BE49-F238E27FC236}">
                  <a16:creationId xmlns:a16="http://schemas.microsoft.com/office/drawing/2014/main" id="{6064A1C2-6D18-489C-8A7E-8F51F4858BDA}"/>
                </a:ext>
              </a:extLst>
            </p:cNvPr>
            <p:cNvSpPr txBox="1">
              <a:spLocks noChangeArrowheads="1"/>
            </p:cNvSpPr>
            <p:nvPr/>
          </p:nvSpPr>
          <p:spPr bwMode="auto">
            <a:xfrm>
              <a:off x="7987" y="8506"/>
              <a:ext cx="1708" cy="12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4 WHEEL ROBOT SETUP</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3" name="Text Box 16">
              <a:extLst>
                <a:ext uri="{FF2B5EF4-FFF2-40B4-BE49-F238E27FC236}">
                  <a16:creationId xmlns:a16="http://schemas.microsoft.com/office/drawing/2014/main" id="{04DA33F4-4760-40C6-AC10-8BAC4E43CA5F}"/>
                </a:ext>
              </a:extLst>
            </p:cNvPr>
            <p:cNvSpPr txBox="1">
              <a:spLocks noChangeArrowheads="1"/>
            </p:cNvSpPr>
            <p:nvPr/>
          </p:nvSpPr>
          <p:spPr bwMode="auto">
            <a:xfrm>
              <a:off x="2344" y="9477"/>
              <a:ext cx="1792" cy="8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EMERGENCY BUTTON</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15">
              <a:extLst>
                <a:ext uri="{FF2B5EF4-FFF2-40B4-BE49-F238E27FC236}">
                  <a16:creationId xmlns:a16="http://schemas.microsoft.com/office/drawing/2014/main" id="{A3BAB97B-CF55-4857-92BB-72DBC83B60D1}"/>
                </a:ext>
              </a:extLst>
            </p:cNvPr>
            <p:cNvSpPr txBox="1">
              <a:spLocks noChangeArrowheads="1"/>
            </p:cNvSpPr>
            <p:nvPr/>
          </p:nvSpPr>
          <p:spPr bwMode="auto">
            <a:xfrm>
              <a:off x="5341" y="10448"/>
              <a:ext cx="1708" cy="8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SERVER</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5" name="Text Box 14">
              <a:extLst>
                <a:ext uri="{FF2B5EF4-FFF2-40B4-BE49-F238E27FC236}">
                  <a16:creationId xmlns:a16="http://schemas.microsoft.com/office/drawing/2014/main" id="{EF480756-D254-4DD6-9E53-B1957092C13F}"/>
                </a:ext>
              </a:extLst>
            </p:cNvPr>
            <p:cNvSpPr txBox="1">
              <a:spLocks noChangeArrowheads="1"/>
            </p:cNvSpPr>
            <p:nvPr/>
          </p:nvSpPr>
          <p:spPr bwMode="auto">
            <a:xfrm>
              <a:off x="7836" y="10379"/>
              <a:ext cx="1775" cy="9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ANDROID APP</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6" name="Text Box 13">
              <a:extLst>
                <a:ext uri="{FF2B5EF4-FFF2-40B4-BE49-F238E27FC236}">
                  <a16:creationId xmlns:a16="http://schemas.microsoft.com/office/drawing/2014/main" id="{9541B910-B26E-4DD3-92AA-2164800E1449}"/>
                </a:ext>
              </a:extLst>
            </p:cNvPr>
            <p:cNvSpPr txBox="1">
              <a:spLocks noChangeArrowheads="1"/>
            </p:cNvSpPr>
            <p:nvPr/>
          </p:nvSpPr>
          <p:spPr bwMode="auto">
            <a:xfrm>
              <a:off x="5055" y="3801"/>
              <a:ext cx="1909" cy="10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a-IN" sz="1100" b="0" i="0" u="none" strike="noStrike" cap="none" normalizeH="0" baseline="0">
                  <a:ln>
                    <a:noFill/>
                  </a:ln>
                  <a:solidFill>
                    <a:schemeClr val="tx1"/>
                  </a:solidFill>
                  <a:effectLst/>
                  <a:latin typeface="Times New Roman" pitchFamily="18" charset="0"/>
                  <a:ea typeface="Times New Roman" pitchFamily="18" charset="0"/>
                  <a:cs typeface="Latha" pitchFamily="34" charset="0"/>
                </a:rPr>
                <a:t>POWER SUPPLY</a:t>
              </a:r>
              <a:endParaRPr kumimoji="0" lang="ta-IN" sz="1800" b="0" i="0" u="none" strike="noStrike" cap="none" normalizeH="0" baseline="0">
                <a:ln>
                  <a:noFill/>
                </a:ln>
                <a:solidFill>
                  <a:schemeClr val="tx1"/>
                </a:solidFill>
                <a:effectLst/>
                <a:latin typeface="Arial" pitchFamily="34" charset="0"/>
                <a:cs typeface="Arial" pitchFamily="34" charset="0"/>
              </a:endParaRPr>
            </a:p>
          </p:txBody>
        </p:sp>
        <p:sp>
          <p:nvSpPr>
            <p:cNvPr id="17" name="AutoShape 12">
              <a:extLst>
                <a:ext uri="{FF2B5EF4-FFF2-40B4-BE49-F238E27FC236}">
                  <a16:creationId xmlns:a16="http://schemas.microsoft.com/office/drawing/2014/main" id="{CF56EC3E-C5FB-4431-9A8E-2300BC67EF58}"/>
                </a:ext>
              </a:extLst>
            </p:cNvPr>
            <p:cNvSpPr>
              <a:spLocks noChangeShapeType="1"/>
            </p:cNvSpPr>
            <p:nvPr/>
          </p:nvSpPr>
          <p:spPr bwMode="auto">
            <a:xfrm>
              <a:off x="4002" y="6145"/>
              <a:ext cx="105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 name="AutoShape 11">
              <a:extLst>
                <a:ext uri="{FF2B5EF4-FFF2-40B4-BE49-F238E27FC236}">
                  <a16:creationId xmlns:a16="http://schemas.microsoft.com/office/drawing/2014/main" id="{F5AFCD21-BAB8-43D1-8426-C9E9880E8DEE}"/>
                </a:ext>
              </a:extLst>
            </p:cNvPr>
            <p:cNvSpPr>
              <a:spLocks noChangeShapeType="1"/>
            </p:cNvSpPr>
            <p:nvPr/>
          </p:nvSpPr>
          <p:spPr bwMode="auto">
            <a:xfrm>
              <a:off x="4002" y="7501"/>
              <a:ext cx="105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 name="AutoShape 10">
              <a:extLst>
                <a:ext uri="{FF2B5EF4-FFF2-40B4-BE49-F238E27FC236}">
                  <a16:creationId xmlns:a16="http://schemas.microsoft.com/office/drawing/2014/main" id="{E17776BF-CBEF-4F48-B90E-9D6B7C4AE297}"/>
                </a:ext>
              </a:extLst>
            </p:cNvPr>
            <p:cNvSpPr>
              <a:spLocks noChangeShapeType="1"/>
            </p:cNvSpPr>
            <p:nvPr/>
          </p:nvSpPr>
          <p:spPr bwMode="auto">
            <a:xfrm>
              <a:off x="3987" y="8757"/>
              <a:ext cx="103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AutoShape 9">
              <a:extLst>
                <a:ext uri="{FF2B5EF4-FFF2-40B4-BE49-F238E27FC236}">
                  <a16:creationId xmlns:a16="http://schemas.microsoft.com/office/drawing/2014/main" id="{00A47B92-8F0E-4D07-9013-1E3E8BA6549C}"/>
                </a:ext>
              </a:extLst>
            </p:cNvPr>
            <p:cNvSpPr>
              <a:spLocks noChangeShapeType="1"/>
            </p:cNvSpPr>
            <p:nvPr/>
          </p:nvSpPr>
          <p:spPr bwMode="auto">
            <a:xfrm>
              <a:off x="4471" y="9193"/>
              <a:ext cx="55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AutoShape 8">
              <a:extLst>
                <a:ext uri="{FF2B5EF4-FFF2-40B4-BE49-F238E27FC236}">
                  <a16:creationId xmlns:a16="http://schemas.microsoft.com/office/drawing/2014/main" id="{A1DAD3CC-F0D1-4A9F-9332-9B0B25B78E6A}"/>
                </a:ext>
              </a:extLst>
            </p:cNvPr>
            <p:cNvSpPr>
              <a:spLocks noChangeShapeType="1"/>
            </p:cNvSpPr>
            <p:nvPr/>
          </p:nvSpPr>
          <p:spPr bwMode="auto">
            <a:xfrm>
              <a:off x="4471" y="9193"/>
              <a:ext cx="0" cy="65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AutoShape 7">
              <a:extLst>
                <a:ext uri="{FF2B5EF4-FFF2-40B4-BE49-F238E27FC236}">
                  <a16:creationId xmlns:a16="http://schemas.microsoft.com/office/drawing/2014/main" id="{B2F4DC9F-E6F4-4B8E-A85F-A4A5C3BD62BA}"/>
                </a:ext>
              </a:extLst>
            </p:cNvPr>
            <p:cNvSpPr>
              <a:spLocks noChangeShapeType="1"/>
            </p:cNvSpPr>
            <p:nvPr/>
          </p:nvSpPr>
          <p:spPr bwMode="auto">
            <a:xfrm flipH="1">
              <a:off x="4136" y="9846"/>
              <a:ext cx="33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AutoShape 6">
              <a:extLst>
                <a:ext uri="{FF2B5EF4-FFF2-40B4-BE49-F238E27FC236}">
                  <a16:creationId xmlns:a16="http://schemas.microsoft.com/office/drawing/2014/main" id="{009611B8-D8BE-432F-BEE7-D1237262925B}"/>
                </a:ext>
              </a:extLst>
            </p:cNvPr>
            <p:cNvSpPr>
              <a:spLocks noChangeShapeType="1"/>
            </p:cNvSpPr>
            <p:nvPr/>
          </p:nvSpPr>
          <p:spPr bwMode="auto">
            <a:xfrm>
              <a:off x="6112" y="9310"/>
              <a:ext cx="0" cy="11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 name="AutoShape 5">
              <a:extLst>
                <a:ext uri="{FF2B5EF4-FFF2-40B4-BE49-F238E27FC236}">
                  <a16:creationId xmlns:a16="http://schemas.microsoft.com/office/drawing/2014/main" id="{3DD805D9-3B6F-4E5A-9D35-999435F1C23D}"/>
                </a:ext>
              </a:extLst>
            </p:cNvPr>
            <p:cNvSpPr>
              <a:spLocks noChangeShapeType="1"/>
            </p:cNvSpPr>
            <p:nvPr/>
          </p:nvSpPr>
          <p:spPr bwMode="auto">
            <a:xfrm>
              <a:off x="5944" y="4873"/>
              <a:ext cx="0" cy="77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 name="AutoShape 4">
              <a:extLst>
                <a:ext uri="{FF2B5EF4-FFF2-40B4-BE49-F238E27FC236}">
                  <a16:creationId xmlns:a16="http://schemas.microsoft.com/office/drawing/2014/main" id="{D0F19B47-F8BA-4374-ABAF-9B0DF8A33A52}"/>
                </a:ext>
              </a:extLst>
            </p:cNvPr>
            <p:cNvSpPr>
              <a:spLocks noChangeShapeType="1"/>
            </p:cNvSpPr>
            <p:nvPr/>
          </p:nvSpPr>
          <p:spPr bwMode="auto">
            <a:xfrm>
              <a:off x="7133" y="7174"/>
              <a:ext cx="70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 name="AutoShape 3">
              <a:extLst>
                <a:ext uri="{FF2B5EF4-FFF2-40B4-BE49-F238E27FC236}">
                  <a16:creationId xmlns:a16="http://schemas.microsoft.com/office/drawing/2014/main" id="{8216FC34-BB72-4D9B-9A07-3D994972E72F}"/>
                </a:ext>
              </a:extLst>
            </p:cNvPr>
            <p:cNvSpPr>
              <a:spLocks noChangeShapeType="1"/>
            </p:cNvSpPr>
            <p:nvPr/>
          </p:nvSpPr>
          <p:spPr bwMode="auto">
            <a:xfrm>
              <a:off x="8891" y="7602"/>
              <a:ext cx="0" cy="90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7" name="AutoShape 2">
              <a:extLst>
                <a:ext uri="{FF2B5EF4-FFF2-40B4-BE49-F238E27FC236}">
                  <a16:creationId xmlns:a16="http://schemas.microsoft.com/office/drawing/2014/main" id="{AECAEC1E-C7CA-41D5-BE83-16B2468EA00F}"/>
                </a:ext>
              </a:extLst>
            </p:cNvPr>
            <p:cNvSpPr>
              <a:spLocks noChangeShapeType="1"/>
            </p:cNvSpPr>
            <p:nvPr/>
          </p:nvSpPr>
          <p:spPr bwMode="auto">
            <a:xfrm>
              <a:off x="7049" y="10899"/>
              <a:ext cx="78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7222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3A08-DA98-47A7-9E7B-4CCE1E246EF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Working Process</a:t>
            </a:r>
            <a:endParaRPr lang="en-IN"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5ADCFD6D-C08E-4B3E-8106-CD9E50CBE766}"/>
              </a:ext>
            </a:extLst>
          </p:cNvPr>
          <p:cNvPicPr>
            <a:picLocks noGrp="1" noChangeAspect="1"/>
          </p:cNvPicPr>
          <p:nvPr>
            <p:ph idx="1"/>
          </p:nvPr>
        </p:nvPicPr>
        <p:blipFill>
          <a:blip r:embed="rId2"/>
          <a:stretch>
            <a:fillRect/>
          </a:stretch>
        </p:blipFill>
        <p:spPr>
          <a:xfrm>
            <a:off x="2000816" y="2693068"/>
            <a:ext cx="5142368" cy="2616451"/>
          </a:xfrm>
        </p:spPr>
      </p:pic>
    </p:spTree>
    <p:extLst>
      <p:ext uri="{BB962C8B-B14F-4D97-AF65-F5344CB8AC3E}">
        <p14:creationId xmlns:p14="http://schemas.microsoft.com/office/powerpoint/2010/main" val="33561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181C-2199-4A31-8FF2-D63E8072D0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1C79F4-789E-41D3-B4C8-347C75E3E7E2}"/>
              </a:ext>
            </a:extLst>
          </p:cNvPr>
          <p:cNvSpPr>
            <a:spLocks noGrp="1"/>
          </p:cNvSpPr>
          <p:nvPr>
            <p:ph idx="1"/>
          </p:nvPr>
        </p:nvSpPr>
        <p:spPr/>
        <p:txBody>
          <a:bodyPr>
            <a:normAutofit lnSpcReduction="10000"/>
          </a:bodyPr>
          <a:lstStyle/>
          <a:p>
            <a:pPr marL="0" indent="0">
              <a:lnSpc>
                <a:spcPct val="200000"/>
              </a:lnSpc>
              <a:buNone/>
            </a:pPr>
            <a:r>
              <a:rPr lang="en-US" sz="1800" b="1" dirty="0">
                <a:effectLst/>
                <a:latin typeface="Times New Roman" panose="02020603050405020304" pitchFamily="18" charset="0"/>
                <a:ea typeface="Times New Roman" panose="02020603050405020304" pitchFamily="18" charset="0"/>
              </a:rPr>
              <a:t>Power Supply:</a:t>
            </a:r>
            <a:endParaRPr lang="en-IN" sz="1800" dirty="0">
              <a:effectLst/>
              <a:latin typeface="Times New Roman" panose="02020603050405020304" pitchFamily="18" charset="0"/>
              <a:ea typeface="Times New Roman" panose="02020603050405020304" pitchFamily="18" charset="0"/>
            </a:endParaRPr>
          </a:p>
          <a:p>
            <a:pPr>
              <a:lnSpc>
                <a:spcPct val="200000"/>
              </a:lnSpc>
            </a:pPr>
            <a:r>
              <a:rPr lang="en-US" sz="1700" dirty="0">
                <a:effectLst/>
                <a:latin typeface="Times New Roman" panose="02020603050405020304" pitchFamily="18" charset="0"/>
                <a:ea typeface="Times New Roman" panose="02020603050405020304" pitchFamily="18" charset="0"/>
              </a:rPr>
              <a:t>Alternating current (AC) is used for power line transmission and for high power devices like appliances and lights. The characteristics of AC make it ideal for transmission over long lines and for delivering large amounts of power for relatively unregulated uses, such as generating heat and light. Lower power appliances and devices require the closely regulated control of direct current power (DC). As a normal house is supplied with AC, it must be converted to DC for many uses. Use these tips to learn how to make an AC DC converter.</a:t>
            </a:r>
            <a:endParaRPr lang="en-IN" sz="17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5637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E39F-2AC0-4D7D-B8F5-74121FD8CF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FB344A-A24E-4458-8D36-94FF05CF5C5F}"/>
              </a:ext>
            </a:extLst>
          </p:cNvPr>
          <p:cNvSpPr>
            <a:spLocks noGrp="1"/>
          </p:cNvSpPr>
          <p:nvPr>
            <p:ph idx="1"/>
          </p:nvPr>
        </p:nvSpPr>
        <p:spPr/>
        <p:txBody>
          <a:bodyPr>
            <a:normAutofit fontScale="92500"/>
          </a:bodyPr>
          <a:lstStyle/>
          <a:p>
            <a:pPr marL="0" indent="0">
              <a:lnSpc>
                <a:spcPct val="200000"/>
              </a:lnSpc>
              <a:spcAft>
                <a:spcPts val="1400"/>
              </a:spcAft>
              <a:buNone/>
            </a:pPr>
            <a:r>
              <a:rPr lang="en-US" sz="1800" b="1" dirty="0">
                <a:effectLst/>
                <a:latin typeface="Times New Roman" panose="02020603050405020304" pitchFamily="18" charset="0"/>
                <a:ea typeface="Times New Roman" panose="02020603050405020304" pitchFamily="18" charset="0"/>
              </a:rPr>
              <a:t> </a:t>
            </a:r>
            <a:r>
              <a:rPr lang="en-US" sz="1900" b="1" dirty="0">
                <a:solidFill>
                  <a:srgbClr val="000000"/>
                </a:solidFill>
                <a:effectLst/>
                <a:latin typeface="Times New Roman" panose="02020603050405020304" pitchFamily="18" charset="0"/>
                <a:ea typeface="Times New Roman" panose="02020603050405020304" pitchFamily="18" charset="0"/>
              </a:rPr>
              <a:t>Raspberry Pi Microcontroller</a:t>
            </a:r>
            <a:r>
              <a:rPr lang="en-US" sz="1800" b="1"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lnSpc>
                <a:spcPct val="200000"/>
              </a:lnSpc>
              <a:spcBef>
                <a:spcPts val="600"/>
              </a:spcBef>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The Raspberry Pi is a series of small</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single-board computers</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developed in the </a:t>
            </a:r>
            <a:r>
              <a:rPr lang="en-US" sz="1800" dirty="0">
                <a:latin typeface="Times New Roman" panose="02020603050405020304" pitchFamily="18" charset="0"/>
                <a:ea typeface="Times New Roman" panose="02020603050405020304" pitchFamily="18" charset="0"/>
              </a:rPr>
              <a:t>United</a:t>
            </a:r>
            <a:r>
              <a:rPr lang="en-US" sz="1800" u="sng" dirty="0">
                <a:solidFill>
                  <a:srgbClr val="0563C1"/>
                </a:solidFill>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Kingdom</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by the </a:t>
            </a:r>
            <a:r>
              <a:rPr lang="en-US" sz="1800" dirty="0">
                <a:latin typeface="Times New Roman" panose="02020603050405020304" pitchFamily="18" charset="0"/>
                <a:ea typeface="Times New Roman" panose="02020603050405020304" pitchFamily="18" charset="0"/>
              </a:rPr>
              <a:t>Raspberry Pi Foundation</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to promote the teaching of basic </a:t>
            </a:r>
            <a:r>
              <a:rPr lang="en-US" sz="1800" dirty="0">
                <a:latin typeface="Times New Roman" panose="02020603050405020304" pitchFamily="18" charset="0"/>
                <a:ea typeface="Times New Roman" panose="02020603050405020304" pitchFamily="18" charset="0"/>
              </a:rPr>
              <a:t>computer</a:t>
            </a:r>
            <a:r>
              <a:rPr lang="en-US" sz="1800" u="sng" dirty="0">
                <a:solidFill>
                  <a:srgbClr val="0563C1"/>
                </a:solidFill>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science</a:t>
            </a:r>
            <a:r>
              <a:rPr lang="en-US" sz="1800" dirty="0">
                <a:solidFill>
                  <a:srgbClr val="000000"/>
                </a:solidFill>
                <a:effectLst/>
                <a:latin typeface="Times New Roman" panose="02020603050405020304" pitchFamily="18" charset="0"/>
                <a:ea typeface="Times New Roman" panose="02020603050405020304" pitchFamily="18" charset="0"/>
              </a:rPr>
              <a:t> in schools and in </a:t>
            </a:r>
            <a:r>
              <a:rPr lang="en-US" sz="1800" dirty="0">
                <a:latin typeface="Times New Roman" panose="02020603050405020304" pitchFamily="18" charset="0"/>
                <a:ea typeface="Times New Roman" panose="02020603050405020304" pitchFamily="18" charset="0"/>
              </a:rPr>
              <a:t>developing </a:t>
            </a:r>
            <a:r>
              <a:rPr lang="en-US" sz="1800" dirty="0" err="1">
                <a:latin typeface="Times New Roman" panose="02020603050405020304" pitchFamily="18" charset="0"/>
                <a:ea typeface="Times New Roman" panose="02020603050405020304" pitchFamily="18" charset="0"/>
              </a:rPr>
              <a:t>countries.</a:t>
            </a:r>
            <a:r>
              <a:rPr lang="en-US" sz="1800" dirty="0" err="1">
                <a:solidFill>
                  <a:srgbClr val="000000"/>
                </a:solidFill>
                <a:effectLst/>
                <a:latin typeface="Times New Roman" panose="02020603050405020304" pitchFamily="18" charset="0"/>
                <a:ea typeface="Times New Roman" panose="02020603050405020304" pitchFamily="18" charset="0"/>
              </a:rPr>
              <a:t>The</a:t>
            </a:r>
            <a:r>
              <a:rPr lang="en-US" sz="1800" dirty="0">
                <a:solidFill>
                  <a:srgbClr val="000000"/>
                </a:solidFill>
                <a:effectLst/>
                <a:latin typeface="Times New Roman" panose="02020603050405020304" pitchFamily="18" charset="0"/>
                <a:ea typeface="Times New Roman" panose="02020603050405020304" pitchFamily="18" charset="0"/>
              </a:rPr>
              <a:t> original model became far more popular than </a:t>
            </a:r>
            <a:r>
              <a:rPr lang="en-US" sz="1800" dirty="0" err="1">
                <a:solidFill>
                  <a:srgbClr val="000000"/>
                </a:solidFill>
                <a:effectLst/>
                <a:latin typeface="Times New Roman" panose="02020603050405020304" pitchFamily="18" charset="0"/>
                <a:ea typeface="Times New Roman" panose="02020603050405020304" pitchFamily="18" charset="0"/>
              </a:rPr>
              <a:t>anticipated</a:t>
            </a:r>
            <a:r>
              <a:rPr lang="en-US" sz="1800" dirty="0" err="1">
                <a:effectLst/>
                <a:latin typeface="Times New Roman" panose="02020603050405020304" pitchFamily="18" charset="0"/>
                <a:ea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rPr>
              <a:t>selling</a:t>
            </a:r>
            <a:r>
              <a:rPr lang="en-US" sz="1800" dirty="0">
                <a:solidFill>
                  <a:srgbClr val="000000"/>
                </a:solidFill>
                <a:effectLst/>
                <a:latin typeface="Times New Roman" panose="02020603050405020304" pitchFamily="18" charset="0"/>
                <a:ea typeface="Times New Roman" panose="02020603050405020304" pitchFamily="18" charset="0"/>
              </a:rPr>
              <a:t> outside its </a:t>
            </a:r>
            <a:r>
              <a:rPr lang="en-US" sz="1800" dirty="0">
                <a:latin typeface="Times New Roman" panose="02020603050405020304" pitchFamily="18" charset="0"/>
                <a:ea typeface="Times New Roman" panose="02020603050405020304" pitchFamily="18" charset="0"/>
              </a:rPr>
              <a:t>target market</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for uses such 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robotics.</a:t>
            </a:r>
            <a:r>
              <a:rPr lang="en-US" sz="1800" dirty="0" err="1">
                <a:solidFill>
                  <a:srgbClr val="000000"/>
                </a:solidFill>
                <a:effectLst/>
                <a:latin typeface="Times New Roman" panose="02020603050405020304" pitchFamily="18" charset="0"/>
                <a:ea typeface="Times New Roman" panose="02020603050405020304" pitchFamily="18" charset="0"/>
              </a:rPr>
              <a:t>It</a:t>
            </a:r>
            <a:r>
              <a:rPr lang="en-US" sz="1800" dirty="0">
                <a:solidFill>
                  <a:srgbClr val="000000"/>
                </a:solidFill>
                <a:effectLst/>
                <a:latin typeface="Times New Roman" panose="02020603050405020304" pitchFamily="18" charset="0"/>
                <a:ea typeface="Times New Roman" panose="02020603050405020304" pitchFamily="18" charset="0"/>
              </a:rPr>
              <a:t> does not include peripherals (such as</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keyboards</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and</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mice</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a:latin typeface="Times New Roman" panose="02020603050405020304" pitchFamily="18" charset="0"/>
                <a:ea typeface="Times New Roman" panose="02020603050405020304" pitchFamily="18" charset="0"/>
              </a:rPr>
              <a:t>cases</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However, some accessories have been included in several official and unofficial bundles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086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7BCE-CF32-4118-983A-3C59C3ACA3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79F499-2BB5-4BEE-B856-659DD4C51C99}"/>
              </a:ext>
            </a:extLst>
          </p:cNvPr>
          <p:cNvSpPr>
            <a:spLocks noGrp="1"/>
          </p:cNvSpPr>
          <p:nvPr>
            <p:ph idx="1"/>
          </p:nvPr>
        </p:nvSpPr>
        <p:spPr/>
        <p:txBody>
          <a:bodyPr>
            <a:normAutofit fontScale="85000" lnSpcReduction="20000"/>
          </a:bodyPr>
          <a:lstStyle/>
          <a:p>
            <a:pPr marL="0" indent="0">
              <a:lnSpc>
                <a:spcPct val="200000"/>
              </a:lnSpc>
              <a:spcBef>
                <a:spcPts val="1200"/>
              </a:spcBef>
              <a:spcAft>
                <a:spcPts val="300"/>
              </a:spcAft>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ADXL335 Accelerometer Module:</a:t>
            </a:r>
            <a:r>
              <a:rPr lang="en-US" sz="2100" dirty="0">
                <a:solidFill>
                  <a:srgbClr val="000000"/>
                </a:solidFill>
                <a:effectLst/>
                <a:latin typeface="Times New Roman" panose="02020603050405020304" pitchFamily="18" charset="0"/>
                <a:ea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endParaRPr>
          </a:p>
          <a:p>
            <a:pPr algn="just">
              <a:lnSpc>
                <a:spcPct val="200000"/>
              </a:lnSpc>
              <a:spcAft>
                <a:spcPts val="1200"/>
              </a:spcAft>
            </a:pPr>
            <a:r>
              <a:rPr lang="en-US" sz="1900" dirty="0">
                <a:effectLst/>
                <a:latin typeface="Times New Roman" panose="02020603050405020304" pitchFamily="18" charset="0"/>
                <a:ea typeface="Times New Roman" panose="02020603050405020304" pitchFamily="18" charset="0"/>
              </a:rPr>
              <a:t>The </a:t>
            </a:r>
            <a:r>
              <a:rPr lang="en-US" sz="1900" b="1" dirty="0">
                <a:effectLst/>
                <a:latin typeface="Times New Roman" panose="02020603050405020304" pitchFamily="18" charset="0"/>
                <a:ea typeface="Times New Roman" panose="02020603050405020304" pitchFamily="18" charset="0"/>
              </a:rPr>
              <a:t>ADXL335</a:t>
            </a:r>
            <a:r>
              <a:rPr lang="en-US" sz="1900" dirty="0">
                <a:effectLst/>
                <a:latin typeface="Times New Roman" panose="02020603050405020304" pitchFamily="18" charset="0"/>
                <a:ea typeface="Times New Roman" panose="02020603050405020304" pitchFamily="18" charset="0"/>
              </a:rPr>
              <a:t> is a small, low power, complete 3-axis accelerometer with signal conditioned voltage outputs. It can measure the static acceleration of gravity in tilt-sensing applications, as well as dynamic acceleration resulting from motion, shock, or vibration.</a:t>
            </a:r>
          </a:p>
          <a:p>
            <a:pPr algn="just">
              <a:lnSpc>
                <a:spcPct val="200000"/>
              </a:lnSpc>
              <a:spcAft>
                <a:spcPts val="1200"/>
              </a:spcAft>
            </a:pPr>
            <a:r>
              <a:rPr lang="en-US" sz="1900" dirty="0">
                <a:effectLst/>
                <a:latin typeface="Times New Roman" panose="02020603050405020304" pitchFamily="18" charset="0"/>
                <a:ea typeface="Times New Roman" panose="02020603050405020304" pitchFamily="18" charset="0"/>
              </a:rPr>
              <a:t>This </a:t>
            </a:r>
            <a:r>
              <a:rPr lang="en-US" sz="1900" b="1" dirty="0">
                <a:effectLst/>
                <a:latin typeface="Times New Roman" panose="02020603050405020304" pitchFamily="18" charset="0"/>
                <a:ea typeface="Times New Roman" panose="02020603050405020304" pitchFamily="18" charset="0"/>
              </a:rPr>
              <a:t>ADXL335 Accelerometer module</a:t>
            </a:r>
            <a:r>
              <a:rPr lang="en-US" sz="1900" dirty="0">
                <a:effectLst/>
                <a:latin typeface="Times New Roman" panose="02020603050405020304" pitchFamily="18" charset="0"/>
                <a:ea typeface="Times New Roman" panose="02020603050405020304" pitchFamily="18" charset="0"/>
              </a:rPr>
              <a:t> consists of an ADXL335 Accelerometer IC, Voltage Regulator IC, resistors, and capacitors in an integrated circuit. Different manufacturers use a different voltage regulator IC. Most of the modules use XC6206P332MR (662K) IC.</a:t>
            </a:r>
            <a:endParaRPr lang="en-IN" sz="1900" dirty="0">
              <a:effectLst/>
              <a:latin typeface="Times New Roman" panose="02020603050405020304" pitchFamily="18" charset="0"/>
              <a:ea typeface="Times New Roman" panose="02020603050405020304" pitchFamily="18" charset="0"/>
            </a:endParaRPr>
          </a:p>
          <a:p>
            <a:pPr algn="just">
              <a:lnSpc>
                <a:spcPct val="200000"/>
              </a:lnSpc>
              <a:spcAft>
                <a:spcPts val="120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3671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61D6-050B-4F94-8091-B484E3E2FE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E5AAC3-0A24-4B6C-A8BF-D1C52C090534}"/>
              </a:ext>
            </a:extLst>
          </p:cNvPr>
          <p:cNvSpPr>
            <a:spLocks noGrp="1"/>
          </p:cNvSpPr>
          <p:nvPr>
            <p:ph idx="1"/>
          </p:nvPr>
        </p:nvSpPr>
        <p:spPr/>
        <p:txBody>
          <a:bodyPr>
            <a:normAutofit/>
          </a:bodyPr>
          <a:lstStyle/>
          <a:p>
            <a:pPr marL="0" indent="0" algn="just">
              <a:lnSpc>
                <a:spcPct val="200000"/>
              </a:lnSpc>
              <a:spcBef>
                <a:spcPts val="1000"/>
              </a:spcBef>
              <a:buNone/>
            </a:pPr>
            <a:r>
              <a:rPr lang="en-US" sz="1800" b="1" dirty="0">
                <a:effectLst/>
                <a:latin typeface="Times New Roman" panose="02020603050405020304" pitchFamily="18" charset="0"/>
                <a:cs typeface="Times New Roman" panose="02020603050405020304" pitchFamily="18" charset="0"/>
              </a:rPr>
              <a:t>Applications of ADXL335 Accelerometer</a:t>
            </a:r>
            <a:r>
              <a:rPr lang="en-US" sz="1800" b="1" dirty="0">
                <a:effectLst/>
                <a:latin typeface="Cambria" panose="02040503050406030204" pitchFamily="18" charset="0"/>
              </a:rPr>
              <a:t>:</a:t>
            </a:r>
            <a:endParaRPr lang="en-IN" sz="1800" b="1" dirty="0">
              <a:effectLst/>
              <a:latin typeface="Cambria" panose="020405030504060302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700" dirty="0">
                <a:effectLst/>
                <a:latin typeface="Times New Roman" panose="02020603050405020304" pitchFamily="18" charset="0"/>
                <a:ea typeface="Times New Roman" panose="02020603050405020304" pitchFamily="18" charset="0"/>
              </a:rPr>
              <a:t>Cost-sensitive, low power, motion- and tilt-sensing applications</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700" dirty="0">
                <a:effectLst/>
                <a:latin typeface="Times New Roman" panose="02020603050405020304" pitchFamily="18" charset="0"/>
                <a:ea typeface="Times New Roman" panose="02020603050405020304" pitchFamily="18" charset="0"/>
              </a:rPr>
              <a:t>Mobile devices</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700" dirty="0">
                <a:effectLst/>
                <a:latin typeface="Times New Roman" panose="02020603050405020304" pitchFamily="18" charset="0"/>
                <a:ea typeface="Times New Roman" panose="02020603050405020304" pitchFamily="18" charset="0"/>
              </a:rPr>
              <a:t>Gaming systems</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700" dirty="0">
                <a:effectLst/>
                <a:latin typeface="Times New Roman" panose="02020603050405020304" pitchFamily="18" charset="0"/>
                <a:ea typeface="Times New Roman" panose="02020603050405020304" pitchFamily="18" charset="0"/>
              </a:rPr>
              <a:t>Disk drive protection</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700" dirty="0">
                <a:effectLst/>
                <a:latin typeface="Times New Roman" panose="02020603050405020304" pitchFamily="18" charset="0"/>
                <a:ea typeface="Times New Roman" panose="02020603050405020304" pitchFamily="18" charset="0"/>
              </a:rPr>
              <a:t>Image stabilization</a:t>
            </a:r>
            <a:endParaRPr lang="en-IN" sz="1700" dirty="0">
              <a:effectLst/>
              <a:latin typeface="Times New Roman" panose="02020603050405020304" pitchFamily="18" charset="0"/>
              <a:ea typeface="Times New Roman" panose="02020603050405020304" pitchFamily="18" charset="0"/>
            </a:endParaRPr>
          </a:p>
          <a:p>
            <a:r>
              <a:rPr lang="en-US" sz="1700" dirty="0">
                <a:effectLst/>
                <a:latin typeface="Times New Roman" panose="02020603050405020304" pitchFamily="18" charset="0"/>
                <a:ea typeface="Times New Roman" panose="02020603050405020304" pitchFamily="18" charset="0"/>
              </a:rPr>
              <a:t>  Sports and health devices</a:t>
            </a:r>
            <a:endParaRPr lang="en-IN" sz="1700" dirty="0"/>
          </a:p>
        </p:txBody>
      </p:sp>
    </p:spTree>
    <p:extLst>
      <p:ext uri="{BB962C8B-B14F-4D97-AF65-F5344CB8AC3E}">
        <p14:creationId xmlns:p14="http://schemas.microsoft.com/office/powerpoint/2010/main" val="3266527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2F13-3B59-48DD-BCD3-170C87E532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F94B96-ABAE-4B25-B500-7BB4D939B2AA}"/>
              </a:ext>
            </a:extLst>
          </p:cNvPr>
          <p:cNvSpPr>
            <a:spLocks noGrp="1"/>
          </p:cNvSpPr>
          <p:nvPr>
            <p:ph idx="1"/>
          </p:nvPr>
        </p:nvSpPr>
        <p:spPr/>
        <p:txBody>
          <a:bodyPr>
            <a:normAutofit lnSpcReduction="10000"/>
          </a:bodyPr>
          <a:lstStyle/>
          <a:p>
            <a:pPr marL="0" indent="0" algn="just">
              <a:lnSpc>
                <a:spcPct val="200000"/>
              </a:lnSpc>
              <a:buNone/>
            </a:pPr>
            <a:r>
              <a:rPr lang="en-US" sz="1800" b="1" kern="1800" dirty="0">
                <a:effectLst/>
                <a:latin typeface="Times New Roman" panose="02020603050405020304" pitchFamily="18" charset="0"/>
                <a:ea typeface="Times New Roman" panose="02020603050405020304" pitchFamily="18" charset="0"/>
              </a:rPr>
              <a:t>Headphone:</a:t>
            </a:r>
            <a:endParaRPr lang="en-IN" sz="1800" b="1" dirty="0">
              <a:effectLst/>
              <a:latin typeface="Times New Roman" panose="02020603050405020304" pitchFamily="18" charset="0"/>
              <a:ea typeface="Times New Roman" panose="02020603050405020304" pitchFamily="18" charset="0"/>
            </a:endParaRPr>
          </a:p>
          <a:p>
            <a:pPr algn="just">
              <a:lnSpc>
                <a:spcPct val="200000"/>
              </a:lnSpc>
            </a:pPr>
            <a:r>
              <a:rPr lang="en-US" sz="1600" kern="1800" dirty="0">
                <a:effectLst/>
                <a:latin typeface="Times New Roman" panose="02020603050405020304" pitchFamily="18" charset="0"/>
                <a:ea typeface="Times New Roman" panose="02020603050405020304" pitchFamily="18" charset="0"/>
              </a:rPr>
              <a:t>Speakers are transducers that convert electromagnetic waves into sound waves. The speakers receive audio input from a device such as a computer or an audio receiver. This input may be either in analog or digital form. Analog speakers simply amplify the analog electromagnetic waves into sound waves</a:t>
            </a:r>
          </a:p>
          <a:p>
            <a:pPr algn="just">
              <a:lnSpc>
                <a:spcPct val="200000"/>
              </a:lnSpc>
            </a:pPr>
            <a:r>
              <a:rPr lang="en-US" sz="1700" kern="1800" dirty="0">
                <a:effectLst/>
                <a:latin typeface="Times New Roman" panose="02020603050405020304" pitchFamily="18" charset="0"/>
                <a:ea typeface="Times New Roman" panose="02020603050405020304" pitchFamily="18" charset="0"/>
              </a:rPr>
              <a:t>Translation of electrical signal into a pure sound is made possible by speakers. A plastic, paper, fabric or lightweight metal cone exist at the front of a speaker. To the outer of the circular rim of the speaker is firmly attached the outer part of the cone</a:t>
            </a:r>
            <a:r>
              <a:rPr lang="en-US" sz="1800" kern="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lnSpc>
                <a:spcPct val="200000"/>
              </a:lnSpc>
            </a:pP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6478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4"/>
            <a:ext cx="7886700" cy="5112385"/>
          </a:xfrm>
        </p:spPr>
        <p:txBody>
          <a:bodyPr>
            <a:normAutofit/>
          </a:bodyPr>
          <a:lstStyle/>
          <a:p>
            <a:r>
              <a:rPr lang="en-US" sz="1700" dirty="0">
                <a:effectLst/>
                <a:latin typeface="Times New Roman" panose="02020603050405020304" pitchFamily="18" charset="0"/>
                <a:ea typeface="Times New Roman" panose="02020603050405020304" pitchFamily="18" charset="0"/>
              </a:rPr>
              <a:t>Decision-making considering commands coming from eye blinking, to give mobility to a wheelchair, is not a simple task, bad decisions can end up in moving a person in a wrong direction, which will give more difficulties instead of solutions. In the actual study a microcontroller with embedded software and hardware for IoT is used, this device can manage multiple sensors as inputs and multiple actuators as outputs.</a:t>
            </a:r>
          </a:p>
          <a:p>
            <a:r>
              <a:rPr lang="en-US" sz="1700" dirty="0">
                <a:effectLst/>
                <a:latin typeface="Times New Roman" panose="02020603050405020304" pitchFamily="18" charset="0"/>
                <a:ea typeface="Times New Roman" panose="02020603050405020304" pitchFamily="18" charset="0"/>
              </a:rPr>
              <a:t>The raspberry Pi 3 was selected because it is single-board computer with wireless LAN and Bluetooth Low Energy (BLE) on board. The developed system discriminates an involuntary blinking from a low motion voluntary blinking and take a decision to move forward a model wheelchair. The position and given commands are sent to an IoT platform to save the wheelchair movement data.</a:t>
            </a:r>
            <a:endParaRPr lang="en-IN" sz="1700" dirty="0"/>
          </a:p>
        </p:txBody>
      </p:sp>
    </p:spTree>
    <p:extLst>
      <p:ext uri="{BB962C8B-B14F-4D97-AF65-F5344CB8AC3E}">
        <p14:creationId xmlns:p14="http://schemas.microsoft.com/office/powerpoint/2010/main" val="224746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EB9E-AD9B-43FE-86C3-2D0BD9F97A73}"/>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D9F93051-5E04-4B5E-99EA-AFEBFE78A108}"/>
              </a:ext>
            </a:extLst>
          </p:cNvPr>
          <p:cNvSpPr>
            <a:spLocks noGrp="1"/>
          </p:cNvSpPr>
          <p:nvPr>
            <p:ph idx="1"/>
          </p:nvPr>
        </p:nvSpPr>
        <p:spPr>
          <a:xfrm>
            <a:off x="628650" y="1825625"/>
            <a:ext cx="7886700" cy="3107849"/>
          </a:xfrm>
        </p:spPr>
        <p:txBody>
          <a:bodyPr/>
          <a:lstStyle/>
          <a:p>
            <a:pPr marL="0" indent="0">
              <a:buNone/>
            </a:pPr>
            <a:r>
              <a:rPr lang="en-US" sz="1800" b="1" u="none" strike="noStrike" kern="0" dirty="0">
                <a:solidFill>
                  <a:srgbClr val="000000"/>
                </a:solidFill>
                <a:effectLst/>
                <a:latin typeface="Times New Roman" panose="02020603050405020304" pitchFamily="18" charset="0"/>
                <a:cs typeface="Times New Roman" panose="02020603050405020304" pitchFamily="18" charset="0"/>
              </a:rPr>
              <a:t>DC Motor or Direct Current Motor:</a:t>
            </a:r>
            <a:endParaRPr lang="en-IN" sz="1800" b="1" u="sng" kern="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10" name="Picture 9" descr="dc motor">
            <a:extLst>
              <a:ext uri="{FF2B5EF4-FFF2-40B4-BE49-F238E27FC236}">
                <a16:creationId xmlns:a16="http://schemas.microsoft.com/office/drawing/2014/main" id="{47B5B308-A5AF-4795-99D2-8794CC66C89A}"/>
              </a:ext>
            </a:extLst>
          </p:cNvPr>
          <p:cNvPicPr/>
          <p:nvPr/>
        </p:nvPicPr>
        <p:blipFill>
          <a:blip r:embed="rId2"/>
          <a:srcRect/>
          <a:stretch>
            <a:fillRect/>
          </a:stretch>
        </p:blipFill>
        <p:spPr bwMode="auto">
          <a:xfrm>
            <a:off x="737183" y="3069114"/>
            <a:ext cx="4975860" cy="1864360"/>
          </a:xfrm>
          <a:prstGeom prst="rect">
            <a:avLst/>
          </a:prstGeom>
          <a:noFill/>
          <a:ln w="9525">
            <a:noFill/>
            <a:miter lim="800000"/>
            <a:headEnd/>
            <a:tailEnd/>
          </a:ln>
        </p:spPr>
      </p:pic>
    </p:spTree>
    <p:extLst>
      <p:ext uri="{BB962C8B-B14F-4D97-AF65-F5344CB8AC3E}">
        <p14:creationId xmlns:p14="http://schemas.microsoft.com/office/powerpoint/2010/main" val="2172627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3DA9-FC0A-41A8-8AE8-F3D9835D13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AD4D7B-45C5-4BF4-884A-3353F802774A}"/>
              </a:ext>
            </a:extLst>
          </p:cNvPr>
          <p:cNvSpPr>
            <a:spLocks noGrp="1"/>
          </p:cNvSpPr>
          <p:nvPr>
            <p:ph idx="1"/>
          </p:nvPr>
        </p:nvSpPr>
        <p:spPr/>
        <p:txBody>
          <a:bodyPr>
            <a:normAutofit/>
          </a:bodyPr>
          <a:lstStyle/>
          <a:p>
            <a:r>
              <a:rPr lang="en-US" sz="1700" dirty="0">
                <a:effectLst/>
                <a:latin typeface="Times New Roman" panose="02020603050405020304" pitchFamily="18" charset="0"/>
                <a:ea typeface="Times New Roman" panose="02020603050405020304" pitchFamily="18" charset="0"/>
              </a:rPr>
              <a:t>The electric motor operated by dc is called </a:t>
            </a:r>
            <a:r>
              <a:rPr lang="en-US" sz="1700" b="1" dirty="0">
                <a:effectLst/>
                <a:latin typeface="Times New Roman" panose="02020603050405020304" pitchFamily="18" charset="0"/>
                <a:ea typeface="Times New Roman" panose="02020603050405020304" pitchFamily="18" charset="0"/>
              </a:rPr>
              <a:t>dc motor</a:t>
            </a:r>
            <a:r>
              <a:rPr lang="en-US" sz="1700" dirty="0">
                <a:effectLst/>
                <a:latin typeface="Times New Roman" panose="02020603050405020304" pitchFamily="18" charset="0"/>
                <a:ea typeface="Times New Roman" panose="02020603050405020304" pitchFamily="18" charset="0"/>
              </a:rPr>
              <a:t>. This is a device that converts DC electrical energy into a mechanical energy.</a:t>
            </a:r>
            <a:endParaRPr lang="en-IN" sz="1700" dirty="0">
              <a:effectLst/>
              <a:latin typeface="Times New Roman" panose="02020603050405020304" pitchFamily="18" charset="0"/>
              <a:ea typeface="Times New Roman" panose="02020603050405020304" pitchFamily="18" charset="0"/>
            </a:endParaRPr>
          </a:p>
          <a:p>
            <a:r>
              <a:rPr lang="en-US" sz="1700" dirty="0">
                <a:effectLst/>
                <a:latin typeface="Times New Roman" panose="02020603050405020304" pitchFamily="18" charset="0"/>
                <a:ea typeface="Times New Roman" panose="02020603050405020304" pitchFamily="18" charset="0"/>
              </a:rPr>
              <a:t>When a current carrying conductor is placed in a </a:t>
            </a:r>
            <a:r>
              <a:rPr lang="en-US" sz="1700" dirty="0">
                <a:latin typeface="Times New Roman" panose="02020603050405020304" pitchFamily="18" charset="0"/>
                <a:ea typeface="Times New Roman" panose="02020603050405020304" pitchFamily="18" charset="0"/>
              </a:rPr>
              <a:t>magnetic field</a:t>
            </a:r>
            <a:r>
              <a:rPr lang="en-US" sz="1700" dirty="0">
                <a:effectLst/>
                <a:latin typeface="Times New Roman" panose="02020603050405020304" pitchFamily="18" charset="0"/>
                <a:ea typeface="Times New Roman" panose="02020603050405020304" pitchFamily="18" charset="0"/>
              </a:rPr>
              <a:t>, it experiences a torque and has a tendency to move. In other words, when a magnetic field and an electric field interact, a mechanical force is produced.</a:t>
            </a:r>
          </a:p>
          <a:p>
            <a:r>
              <a:rPr lang="en-US" sz="1700" dirty="0">
                <a:effectLst/>
                <a:latin typeface="Times New Roman" panose="02020603050405020304" pitchFamily="18" charset="0"/>
                <a:ea typeface="Times New Roman" panose="02020603050405020304" pitchFamily="18" charset="0"/>
              </a:rPr>
              <a:t>The </a:t>
            </a:r>
            <a:r>
              <a:rPr lang="en-US" sz="1700" b="1" dirty="0">
                <a:effectLst/>
                <a:latin typeface="Times New Roman" panose="02020603050405020304" pitchFamily="18" charset="0"/>
                <a:ea typeface="Times New Roman" panose="02020603050405020304" pitchFamily="18" charset="0"/>
              </a:rPr>
              <a:t>DC motor</a:t>
            </a:r>
            <a:r>
              <a:rPr lang="en-US" sz="1700" dirty="0">
                <a:effectLst/>
                <a:latin typeface="Times New Roman" panose="02020603050405020304" pitchFamily="18" charset="0"/>
                <a:ea typeface="Times New Roman" panose="02020603050405020304" pitchFamily="18" charset="0"/>
              </a:rPr>
              <a:t> or </a:t>
            </a:r>
            <a:r>
              <a:rPr lang="en-US" sz="1700" b="1" dirty="0">
                <a:effectLst/>
                <a:latin typeface="Times New Roman" panose="02020603050405020304" pitchFamily="18" charset="0"/>
                <a:ea typeface="Times New Roman" panose="02020603050405020304" pitchFamily="18" charset="0"/>
              </a:rPr>
              <a:t>direct current motor</a:t>
            </a:r>
            <a:r>
              <a:rPr lang="en-US" sz="1700" dirty="0">
                <a:effectLst/>
                <a:latin typeface="Times New Roman" panose="02020603050405020304" pitchFamily="18" charset="0"/>
                <a:ea typeface="Times New Roman" panose="02020603050405020304" pitchFamily="18" charset="0"/>
              </a:rPr>
              <a:t> works on that principal. This is known as motoring action.</a:t>
            </a:r>
            <a:br>
              <a:rPr lang="en-US" sz="1700" dirty="0">
                <a:effectLst/>
                <a:latin typeface="Times New Roman" panose="02020603050405020304" pitchFamily="18" charset="0"/>
                <a:ea typeface="Times New Roman" panose="02020603050405020304" pitchFamily="18" charset="0"/>
              </a:rPr>
            </a:br>
            <a:endParaRPr lang="en-US" sz="1700" dirty="0">
              <a:latin typeface="Times New Roman" panose="02020603050405020304" pitchFamily="18" charset="0"/>
              <a:ea typeface="Times New Roman" panose="02020603050405020304" pitchFamily="18" charset="0"/>
            </a:endParaRPr>
          </a:p>
          <a:p>
            <a:r>
              <a:rPr lang="en-US" sz="1700" dirty="0">
                <a:effectLst/>
                <a:latin typeface="Times New Roman" panose="02020603050405020304" pitchFamily="18" charset="0"/>
                <a:ea typeface="Times New Roman" panose="02020603050405020304" pitchFamily="18" charset="0"/>
              </a:rPr>
              <a:t>The direction of rotation of a this motor is given by </a:t>
            </a:r>
            <a:r>
              <a:rPr lang="en-US" sz="1700" dirty="0">
                <a:latin typeface="Times New Roman" panose="02020603050405020304" pitchFamily="18" charset="0"/>
                <a:ea typeface="Times New Roman" panose="02020603050405020304" pitchFamily="18" charset="0"/>
              </a:rPr>
              <a:t>Fleming’s left hand rule</a:t>
            </a:r>
            <a:r>
              <a:rPr lang="en-US" sz="1700" dirty="0">
                <a:effectLst/>
                <a:latin typeface="Times New Roman" panose="02020603050405020304" pitchFamily="18" charset="0"/>
                <a:ea typeface="Times New Roman" panose="02020603050405020304" pitchFamily="18" charset="0"/>
              </a:rPr>
              <a:t>, which states that if the index finger, middle finger, and thumb of your left hand are extended mutually perpendicular to each other and if the index finger represents the direction of magnetic field, middle finger indicates the direction of current, then the thumb represents the direction in which force is experienced by the shaft of the </a:t>
            </a:r>
            <a:r>
              <a:rPr lang="en-US" sz="1700" b="1" dirty="0">
                <a:effectLst/>
                <a:latin typeface="Times New Roman" panose="02020603050405020304" pitchFamily="18" charset="0"/>
                <a:ea typeface="Times New Roman" panose="02020603050405020304" pitchFamily="18" charset="0"/>
              </a:rPr>
              <a:t>DC motor</a:t>
            </a:r>
            <a:r>
              <a:rPr lang="en-US" sz="1700" dirty="0">
                <a:effectLst/>
                <a:latin typeface="Times New Roman" panose="02020603050405020304" pitchFamily="18" charset="0"/>
                <a:ea typeface="Times New Roman" panose="02020603050405020304" pitchFamily="18" charset="0"/>
              </a:rPr>
              <a:t>.</a:t>
            </a:r>
            <a:endParaRPr lang="en-IN" sz="1700" dirty="0"/>
          </a:p>
        </p:txBody>
      </p:sp>
    </p:spTree>
    <p:extLst>
      <p:ext uri="{BB962C8B-B14F-4D97-AF65-F5344CB8AC3E}">
        <p14:creationId xmlns:p14="http://schemas.microsoft.com/office/powerpoint/2010/main" val="1657433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E15E-19CE-4FEE-81E1-DF2D7D13C7A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Circuit Diagram</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9E30944-5BBC-491F-8425-03A605806AE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4758" t="19388" r="13194" b="20975"/>
          <a:stretch/>
        </p:blipFill>
        <p:spPr bwMode="auto">
          <a:xfrm>
            <a:off x="856580" y="1825625"/>
            <a:ext cx="743084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3498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E075-3223-437B-BF35-3BFA2B6D81B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B59F7F-4509-41AF-AC47-C69903AA491D}"/>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Python:</a:t>
            </a:r>
          </a:p>
          <a:p>
            <a:pPr algn="just">
              <a:lnSpc>
                <a:spcPct val="200000"/>
              </a:lnSpc>
            </a:pPr>
            <a:r>
              <a:rPr lang="en-US" sz="1700" dirty="0">
                <a:effectLst/>
                <a:latin typeface="Times New Roman" panose="02020603050405020304" pitchFamily="18" charset="0"/>
                <a:ea typeface="Times New Roman" panose="02020603050405020304" pitchFamily="18" charset="0"/>
              </a:rPr>
              <a:t>Python is a widely used general-purpose, high level programming language. It was initially designed by Guido van Rossum in 1991 and developed by Python Software Foundation. It was mainly developed for emphasis on code readability, and its syntax allows programmers to express concepts in fewer lines of code.</a:t>
            </a:r>
            <a:endParaRPr lang="en-IN" sz="1700" dirty="0">
              <a:effectLst/>
              <a:latin typeface="Times New Roman" panose="02020603050405020304" pitchFamily="18" charset="0"/>
              <a:ea typeface="Times New Roman" panose="02020603050405020304" pitchFamily="18" charset="0"/>
            </a:endParaRPr>
          </a:p>
          <a:p>
            <a:pPr algn="just">
              <a:lnSpc>
                <a:spcPct val="200000"/>
              </a:lnSpc>
            </a:pPr>
            <a:r>
              <a:rPr lang="en-US" sz="1700" dirty="0">
                <a:effectLst/>
                <a:latin typeface="Times New Roman" panose="02020603050405020304" pitchFamily="18" charset="0"/>
                <a:ea typeface="Times New Roman" panose="02020603050405020304" pitchFamily="18" charset="0"/>
              </a:rPr>
              <a:t>Python is a programming language that lets you work quickly and integrate systems more efficiently.</a:t>
            </a:r>
            <a:endParaRPr lang="en-IN" sz="1700" dirty="0">
              <a:effectLst/>
              <a:latin typeface="Times New Roman" panose="02020603050405020304" pitchFamily="18" charset="0"/>
              <a:ea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390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D991-7DFC-4358-8C19-57CF7C1CD8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85E0C0-D920-4E67-8B2D-3269F11798BB}"/>
              </a:ext>
            </a:extLst>
          </p:cNvPr>
          <p:cNvSpPr>
            <a:spLocks noGrp="1"/>
          </p:cNvSpPr>
          <p:nvPr>
            <p:ph idx="1"/>
          </p:nvPr>
        </p:nvSpPr>
        <p:spPr/>
        <p:txBody>
          <a:bodyPr>
            <a:normAutofit fontScale="85000" lnSpcReduction="20000"/>
          </a:bodyPr>
          <a:lstStyle/>
          <a:p>
            <a:pPr marL="0" indent="0">
              <a:lnSpc>
                <a:spcPct val="200000"/>
              </a:lnSpc>
              <a:buNone/>
            </a:pPr>
            <a:r>
              <a:rPr lang="en-US" sz="2100" b="1" dirty="0">
                <a:effectLst/>
                <a:latin typeface="Times New Roman" panose="02020603050405020304" pitchFamily="18" charset="0"/>
                <a:ea typeface="Times New Roman" panose="02020603050405020304" pitchFamily="18" charset="0"/>
              </a:rPr>
              <a:t>Why Python?</a:t>
            </a:r>
            <a:endParaRPr lang="en-IN" sz="2100" b="1"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900" dirty="0">
                <a:effectLst/>
                <a:latin typeface="Times New Roman" panose="02020603050405020304" pitchFamily="18" charset="0"/>
                <a:ea typeface="Times New Roman" panose="02020603050405020304" pitchFamily="18" charset="0"/>
              </a:rPr>
              <a:t>Python works on different platforms (Windows, Mac, Linux, Raspberry Pi, </a:t>
            </a:r>
            <a:r>
              <a:rPr lang="en-US" sz="1900" dirty="0" err="1">
                <a:effectLst/>
                <a:latin typeface="Times New Roman" panose="02020603050405020304" pitchFamily="18" charset="0"/>
                <a:ea typeface="Times New Roman" panose="02020603050405020304" pitchFamily="18" charset="0"/>
              </a:rPr>
              <a:t>etc</a:t>
            </a:r>
            <a:r>
              <a:rPr lang="en-US" sz="1900" dirty="0">
                <a:effectLst/>
                <a:latin typeface="Times New Roman" panose="02020603050405020304" pitchFamily="18" charset="0"/>
                <a:ea typeface="Times New Roman" panose="02020603050405020304" pitchFamily="18" charset="0"/>
              </a:rPr>
              <a:t>).</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900" dirty="0">
                <a:effectLst/>
                <a:latin typeface="Times New Roman" panose="02020603050405020304" pitchFamily="18" charset="0"/>
                <a:ea typeface="Times New Roman" panose="02020603050405020304" pitchFamily="18" charset="0"/>
              </a:rPr>
              <a:t>Python has a simple syntax similar to the English language.</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900" dirty="0">
                <a:effectLst/>
                <a:latin typeface="Times New Roman" panose="02020603050405020304" pitchFamily="18" charset="0"/>
                <a:ea typeface="Times New Roman" panose="02020603050405020304" pitchFamily="18" charset="0"/>
              </a:rPr>
              <a:t>Python has syntax that allows developers to write programs with fewer lines than some other programming languages.</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900" dirty="0">
                <a:effectLst/>
                <a:latin typeface="Times New Roman" panose="02020603050405020304" pitchFamily="18" charset="0"/>
                <a:ea typeface="Times New Roman" panose="02020603050405020304" pitchFamily="18" charset="0"/>
              </a:rPr>
              <a:t>Python runs on an interpreter system, meaning that code can be executed as soon as it is written. This means that prototyping can be very quick.</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200000"/>
              </a:lnSpc>
              <a:buSzPts val="1000"/>
              <a:buFont typeface="Symbol" panose="05050102010706020507" pitchFamily="18" charset="2"/>
              <a:buChar char=""/>
              <a:tabLst>
                <a:tab pos="457200" algn="l"/>
              </a:tabLst>
            </a:pPr>
            <a:r>
              <a:rPr lang="en-US" sz="1900" dirty="0">
                <a:effectLst/>
                <a:latin typeface="Times New Roman" panose="02020603050405020304" pitchFamily="18" charset="0"/>
                <a:ea typeface="Times New Roman" panose="02020603050405020304" pitchFamily="18" charset="0"/>
              </a:rPr>
              <a:t>Python can be treated in a procedural way, an object-orientated way or a functional way.</a:t>
            </a:r>
            <a:endParaRPr lang="en-IN" sz="1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55831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C67E-A44C-4BDA-8B41-D9B3DF8A8B7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0E046D-C53C-48A2-A3F0-D710BB72E88E}"/>
              </a:ext>
            </a:extLst>
          </p:cNvPr>
          <p:cNvSpPr>
            <a:spLocks noGrp="1"/>
          </p:cNvSpPr>
          <p:nvPr>
            <p:ph idx="1"/>
          </p:nvPr>
        </p:nvSpPr>
        <p:spPr/>
        <p:txBody>
          <a:bodyPr>
            <a:normAutofit/>
          </a:bodyPr>
          <a:lstStyle/>
          <a:p>
            <a:pPr algn="just">
              <a:lnSpc>
                <a:spcPct val="150000"/>
              </a:lnSpc>
            </a:pPr>
            <a:r>
              <a:rPr lang="en-US" sz="1700" dirty="0">
                <a:effectLst/>
                <a:latin typeface="Times New Roman" panose="02020603050405020304" pitchFamily="18" charset="0"/>
                <a:ea typeface="Times New Roman" panose="02020603050405020304" pitchFamily="18" charset="0"/>
              </a:rPr>
              <a:t>A functional prototype of a system to detect slow voluntary blinking was analyzed and tested. It was possible to obtain a reliability of 100 % in the measurements of the position and movement of a simulated wheelchair. The communication between the Raspberry and the IoT was successful and the</a:t>
            </a:r>
            <a:r>
              <a:rPr lang="en-IN" sz="1700" dirty="0">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IoT </a:t>
            </a:r>
            <a:r>
              <a:rPr lang="en-US" sz="1700" dirty="0" err="1">
                <a:effectLst/>
                <a:latin typeface="Times New Roman" panose="02020603050405020304" pitchFamily="18" charset="0"/>
                <a:ea typeface="Times New Roman" panose="02020603050405020304" pitchFamily="18" charset="0"/>
              </a:rPr>
              <a:t>ThingSpeak</a:t>
            </a:r>
            <a:r>
              <a:rPr lang="en-US" sz="1700" dirty="0">
                <a:effectLst/>
                <a:latin typeface="Times New Roman" panose="02020603050405020304" pitchFamily="18" charset="0"/>
                <a:ea typeface="Times New Roman" panose="02020603050405020304" pitchFamily="18" charset="0"/>
              </a:rPr>
              <a:t> platform worked following all given specifications.</a:t>
            </a:r>
            <a:endParaRPr lang="en-IN" sz="1700" dirty="0"/>
          </a:p>
        </p:txBody>
      </p:sp>
    </p:spTree>
    <p:extLst>
      <p:ext uri="{BB962C8B-B14F-4D97-AF65-F5344CB8AC3E}">
        <p14:creationId xmlns:p14="http://schemas.microsoft.com/office/powerpoint/2010/main" val="2521566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F233-FC0C-4DFB-AD40-98A3746BCA3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E3A93B-0182-4329-8C5D-47F426AA3E10}"/>
              </a:ext>
            </a:extLst>
          </p:cNvPr>
          <p:cNvSpPr>
            <a:spLocks noGrp="1"/>
          </p:cNvSpPr>
          <p:nvPr>
            <p:ph idx="1"/>
          </p:nvPr>
        </p:nvSpPr>
        <p:spPr/>
        <p:txBody>
          <a:bodyPr/>
          <a:lstStyle/>
          <a:p>
            <a:r>
              <a:rPr lang="en-US" sz="1700" dirty="0">
                <a:effectLst/>
                <a:latin typeface="Times New Roman" panose="02020603050405020304" pitchFamily="18" charset="0"/>
                <a:ea typeface="Times New Roman" panose="02020603050405020304" pitchFamily="18" charset="0"/>
              </a:rPr>
              <a:t>[1] I.-I. N. de </a:t>
            </a:r>
            <a:r>
              <a:rPr lang="en-US" sz="1700" dirty="0" err="1">
                <a:effectLst/>
                <a:latin typeface="Times New Roman" panose="02020603050405020304" pitchFamily="18" charset="0"/>
                <a:ea typeface="Times New Roman" panose="02020603050405020304" pitchFamily="18" charset="0"/>
              </a:rPr>
              <a:t>Estad´ıstica</a:t>
            </a:r>
            <a:r>
              <a:rPr lang="en-US" sz="1700" dirty="0">
                <a:effectLst/>
                <a:latin typeface="Times New Roman" panose="02020603050405020304" pitchFamily="18" charset="0"/>
                <a:ea typeface="Times New Roman" panose="02020603050405020304" pitchFamily="18" charset="0"/>
              </a:rPr>
              <a:t> y </a:t>
            </a:r>
            <a:r>
              <a:rPr lang="en-US" sz="1700" dirty="0" err="1">
                <a:effectLst/>
                <a:latin typeface="Times New Roman" panose="02020603050405020304" pitchFamily="18" charset="0"/>
                <a:ea typeface="Times New Roman" panose="02020603050405020304" pitchFamily="18" charset="0"/>
              </a:rPr>
              <a:t>Censo</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Encuesta</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nacional</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sobre</a:t>
            </a:r>
            <a:r>
              <a:rPr lang="en-US" sz="170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discapacidad</a:t>
            </a:r>
            <a:r>
              <a:rPr lang="en-US" sz="1700" dirty="0">
                <a:effectLst/>
                <a:latin typeface="Times New Roman" panose="02020603050405020304" pitchFamily="18" charset="0"/>
                <a:ea typeface="Times New Roman" panose="02020603050405020304" pitchFamily="18" charset="0"/>
              </a:rPr>
              <a:t> 2018,” May 2019. [Online]. Available: </a:t>
            </a:r>
            <a:r>
              <a:rPr lang="en-US" sz="1700" dirty="0">
                <a:latin typeface="Times New Roman" panose="02020603050405020304" pitchFamily="18" charset="0"/>
                <a:ea typeface="Times New Roman" panose="02020603050405020304" pitchFamily="18" charset="0"/>
              </a:rPr>
              <a:t>https://http://inec.cr/sites/default/files/documetos-bibliotecavirtual/ </a:t>
            </a:r>
            <a:r>
              <a:rPr lang="en-US" sz="1700" dirty="0">
                <a:effectLst/>
                <a:latin typeface="Times New Roman" panose="02020603050405020304" pitchFamily="18" charset="0"/>
                <a:ea typeface="Times New Roman" panose="02020603050405020304" pitchFamily="18" charset="0"/>
              </a:rPr>
              <a:t>reenadis2018.pdf</a:t>
            </a:r>
            <a:endParaRPr lang="en-IN" sz="1700" dirty="0">
              <a:effectLst/>
              <a:latin typeface="Times New Roman" panose="02020603050405020304" pitchFamily="18" charset="0"/>
              <a:ea typeface="Times New Roman" panose="02020603050405020304" pitchFamily="18" charset="0"/>
            </a:endParaRPr>
          </a:p>
          <a:p>
            <a:pPr algn="just"/>
            <a:r>
              <a:rPr lang="en-US" sz="1700" dirty="0">
                <a:effectLst/>
                <a:latin typeface="Times New Roman" panose="02020603050405020304" pitchFamily="18" charset="0"/>
                <a:ea typeface="Times New Roman" panose="02020603050405020304" pitchFamily="18" charset="0"/>
              </a:rPr>
              <a:t>[2] S. Shinde, S. Kumar, and P. Johri, “A review: Eye tracking interface with</a:t>
            </a:r>
            <a:r>
              <a:rPr lang="en-IN" sz="1700" dirty="0">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embedded system </a:t>
            </a:r>
            <a:r>
              <a:rPr lang="en-US" sz="1700" dirty="0" err="1">
                <a:effectLst/>
                <a:latin typeface="Times New Roman" panose="02020603050405020304" pitchFamily="18" charset="0"/>
                <a:ea typeface="Times New Roman" panose="02020603050405020304" pitchFamily="18" charset="0"/>
              </a:rPr>
              <a:t>iot</a:t>
            </a:r>
            <a:r>
              <a:rPr lang="en-US" sz="1700" dirty="0">
                <a:effectLst/>
                <a:latin typeface="Times New Roman" panose="02020603050405020304" pitchFamily="18" charset="0"/>
                <a:ea typeface="Times New Roman" panose="02020603050405020304" pitchFamily="18" charset="0"/>
              </a:rPr>
              <a:t>,” in </a:t>
            </a:r>
            <a:r>
              <a:rPr lang="en-US" sz="1700" i="1" dirty="0">
                <a:effectLst/>
                <a:latin typeface="Times New Roman" panose="02020603050405020304" pitchFamily="18" charset="0"/>
                <a:ea typeface="Times New Roman" panose="02020603050405020304" pitchFamily="18" charset="0"/>
              </a:rPr>
              <a:t>2018 International Conference on Computing, Power and Communication Technologies (GUCON)</a:t>
            </a:r>
            <a:r>
              <a:rPr lang="en-US" sz="1700" dirty="0">
                <a:effectLst/>
                <a:latin typeface="Times New Roman" panose="02020603050405020304" pitchFamily="18" charset="0"/>
                <a:ea typeface="Times New Roman" panose="02020603050405020304" pitchFamily="18" charset="0"/>
              </a:rPr>
              <a:t>, Sep. 2018, pp. 791–795.</a:t>
            </a:r>
          </a:p>
          <a:p>
            <a:pPr algn="just"/>
            <a:r>
              <a:rPr lang="en-US" sz="1700" dirty="0">
                <a:effectLst/>
                <a:latin typeface="Times New Roman" panose="02020603050405020304" pitchFamily="18" charset="0"/>
                <a:ea typeface="Times New Roman" panose="02020603050405020304" pitchFamily="18" charset="0"/>
              </a:rPr>
              <a:t>[3] U. Garg, K. K. </a:t>
            </a:r>
            <a:r>
              <a:rPr lang="en-US" sz="1700" dirty="0" err="1">
                <a:effectLst/>
                <a:latin typeface="Times New Roman" panose="02020603050405020304" pitchFamily="18" charset="0"/>
                <a:ea typeface="Times New Roman" panose="02020603050405020304" pitchFamily="18" charset="0"/>
              </a:rPr>
              <a:t>Ghanshala</a:t>
            </a:r>
            <a:r>
              <a:rPr lang="en-US" sz="1700" dirty="0">
                <a:effectLst/>
                <a:latin typeface="Times New Roman" panose="02020603050405020304" pitchFamily="18" charset="0"/>
                <a:ea typeface="Times New Roman" panose="02020603050405020304" pitchFamily="18" charset="0"/>
              </a:rPr>
              <a:t>, R. C. Joshi, and R. Chauhan, “Design and</a:t>
            </a:r>
            <a:r>
              <a:rPr lang="en-IN" sz="1700" dirty="0">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implementation of smart wheelchair for quadriplegia patients using </a:t>
            </a:r>
            <a:r>
              <a:rPr lang="en-US" sz="1700" dirty="0" err="1">
                <a:effectLst/>
                <a:latin typeface="Times New Roman" panose="02020603050405020304" pitchFamily="18" charset="0"/>
                <a:ea typeface="Times New Roman" panose="02020603050405020304" pitchFamily="18" charset="0"/>
              </a:rPr>
              <a:t>iot</a:t>
            </a:r>
            <a:r>
              <a:rPr lang="en-US" sz="1700" dirty="0">
                <a:effectLst/>
                <a:latin typeface="Times New Roman" panose="02020603050405020304" pitchFamily="18" charset="0"/>
                <a:ea typeface="Times New Roman" panose="02020603050405020304" pitchFamily="18" charset="0"/>
              </a:rPr>
              <a:t>,”</a:t>
            </a:r>
            <a:r>
              <a:rPr lang="en-IN" sz="1700" dirty="0">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 </a:t>
            </a:r>
            <a:r>
              <a:rPr lang="en-US" sz="1700" i="1" dirty="0">
                <a:effectLst/>
                <a:latin typeface="Times New Roman" panose="02020603050405020304" pitchFamily="18" charset="0"/>
                <a:ea typeface="Times New Roman" panose="02020603050405020304" pitchFamily="18" charset="0"/>
              </a:rPr>
              <a:t>2018 First International Conference on Secure Cyber Computing and</a:t>
            </a:r>
            <a:r>
              <a:rPr lang="en-IN" sz="1700" dirty="0">
                <a:latin typeface="Times New Roman" panose="02020603050405020304" pitchFamily="18" charset="0"/>
                <a:ea typeface="Times New Roman" panose="02020603050405020304" pitchFamily="18" charset="0"/>
              </a:rPr>
              <a:t> </a:t>
            </a:r>
            <a:r>
              <a:rPr lang="en-US" sz="1700" i="1" dirty="0">
                <a:effectLst/>
                <a:latin typeface="Times New Roman" panose="02020603050405020304" pitchFamily="18" charset="0"/>
                <a:ea typeface="Times New Roman" panose="02020603050405020304" pitchFamily="18" charset="0"/>
              </a:rPr>
              <a:t>Communication (ICSCCC)</a:t>
            </a:r>
            <a:r>
              <a:rPr lang="en-US" sz="1700" dirty="0">
                <a:effectLst/>
                <a:latin typeface="Times New Roman" panose="02020603050405020304" pitchFamily="18" charset="0"/>
                <a:ea typeface="Times New Roman" panose="02020603050405020304" pitchFamily="18" charset="0"/>
              </a:rPr>
              <a:t>, Dec 2018, pp. 106–110.</a:t>
            </a:r>
            <a:endParaRPr lang="en-IN" sz="1700" dirty="0">
              <a:effectLst/>
              <a:latin typeface="Times New Roman" panose="02020603050405020304" pitchFamily="18" charset="0"/>
              <a:ea typeface="Times New Roman" panose="02020603050405020304" pitchFamily="18" charset="0"/>
            </a:endParaRPr>
          </a:p>
          <a:p>
            <a:pPr algn="just"/>
            <a:r>
              <a:rPr lang="en-US" sz="1700" dirty="0">
                <a:effectLst/>
                <a:latin typeface="Times New Roman" panose="02020603050405020304" pitchFamily="18" charset="0"/>
                <a:ea typeface="Times New Roman" panose="02020603050405020304" pitchFamily="18" charset="0"/>
              </a:rPr>
              <a:t> [4] A. </a:t>
            </a:r>
            <a:r>
              <a:rPr lang="en-US" sz="1700" dirty="0" err="1">
                <a:effectLst/>
                <a:latin typeface="Times New Roman" panose="02020603050405020304" pitchFamily="18" charset="0"/>
                <a:ea typeface="Times New Roman" panose="02020603050405020304" pitchFamily="18" charset="0"/>
              </a:rPr>
              <a:t>Carrasquilla</a:t>
            </a:r>
            <a:r>
              <a:rPr lang="en-US" sz="1700" dirty="0">
                <a:effectLst/>
                <a:latin typeface="Times New Roman" panose="02020603050405020304" pitchFamily="18" charset="0"/>
                <a:ea typeface="Times New Roman" panose="02020603050405020304" pitchFamily="18" charset="0"/>
              </a:rPr>
              <a:t>-Batista, K. </a:t>
            </a:r>
            <a:r>
              <a:rPr lang="en-US" sz="1700" dirty="0" err="1">
                <a:effectLst/>
                <a:latin typeface="Times New Roman" panose="02020603050405020304" pitchFamily="18" charset="0"/>
                <a:ea typeface="Times New Roman" panose="02020603050405020304" pitchFamily="18" charset="0"/>
              </a:rPr>
              <a:t>Quir´os</a:t>
            </a:r>
            <a:r>
              <a:rPr lang="en-US" sz="1700" dirty="0">
                <a:effectLst/>
                <a:latin typeface="Times New Roman" panose="02020603050405020304" pitchFamily="18" charset="0"/>
                <a:ea typeface="Times New Roman" panose="02020603050405020304" pitchFamily="18" charset="0"/>
              </a:rPr>
              <a:t>-Espinoza, and C. </a:t>
            </a:r>
            <a:r>
              <a:rPr lang="en-US" sz="1700" dirty="0" err="1">
                <a:effectLst/>
                <a:latin typeface="Times New Roman" panose="02020603050405020304" pitchFamily="18" charset="0"/>
                <a:ea typeface="Times New Roman" panose="02020603050405020304" pitchFamily="18" charset="0"/>
              </a:rPr>
              <a:t>G´omez-Carrasquilla</a:t>
            </a:r>
            <a:r>
              <a:rPr lang="en-US" sz="1700" dirty="0">
                <a:effectLst/>
                <a:latin typeface="Times New Roman" panose="02020603050405020304" pitchFamily="18" charset="0"/>
                <a:ea typeface="Times New Roman" panose="02020603050405020304" pitchFamily="18" charset="0"/>
              </a:rPr>
              <a:t>, “An internet of things (</a:t>
            </a:r>
            <a:r>
              <a:rPr lang="en-US" sz="1700" dirty="0" err="1">
                <a:effectLst/>
                <a:latin typeface="Times New Roman" panose="02020603050405020304" pitchFamily="18" charset="0"/>
                <a:ea typeface="Times New Roman" panose="02020603050405020304" pitchFamily="18" charset="0"/>
              </a:rPr>
              <a:t>iot</a:t>
            </a:r>
            <a:r>
              <a:rPr lang="en-US" sz="1700" dirty="0">
                <a:effectLst/>
                <a:latin typeface="Times New Roman" panose="02020603050405020304" pitchFamily="18" charset="0"/>
                <a:ea typeface="Times New Roman" panose="02020603050405020304" pitchFamily="18" charset="0"/>
              </a:rPr>
              <a:t>) application to control a wheelchair through </a:t>
            </a:r>
            <a:r>
              <a:rPr lang="en-US" sz="1700" dirty="0" err="1">
                <a:effectLst/>
                <a:latin typeface="Times New Roman" panose="02020603050405020304" pitchFamily="18" charset="0"/>
                <a:ea typeface="Times New Roman" panose="02020603050405020304" pitchFamily="18" charset="0"/>
              </a:rPr>
              <a:t>eeg</a:t>
            </a:r>
            <a:r>
              <a:rPr lang="en-US" sz="1700" dirty="0">
                <a:effectLst/>
                <a:latin typeface="Times New Roman" panose="02020603050405020304" pitchFamily="18" charset="0"/>
                <a:ea typeface="Times New Roman" panose="02020603050405020304" pitchFamily="18" charset="0"/>
              </a:rPr>
              <a:t> signal processing,” in </a:t>
            </a:r>
            <a:r>
              <a:rPr lang="en-US" sz="1700" i="1" dirty="0">
                <a:effectLst/>
                <a:latin typeface="Times New Roman" panose="02020603050405020304" pitchFamily="18" charset="0"/>
                <a:ea typeface="Times New Roman" panose="02020603050405020304" pitchFamily="18" charset="0"/>
              </a:rPr>
              <a:t>2017 International Symposium on Wearable</a:t>
            </a:r>
            <a:r>
              <a:rPr lang="en-US" sz="1700" dirty="0">
                <a:effectLst/>
                <a:latin typeface="Times New Roman" panose="02020603050405020304" pitchFamily="18" charset="0"/>
                <a:ea typeface="Times New Roman" panose="02020603050405020304" pitchFamily="18" charset="0"/>
              </a:rPr>
              <a:t> </a:t>
            </a:r>
            <a:r>
              <a:rPr lang="en-US" sz="1700" i="1" dirty="0">
                <a:effectLst/>
                <a:latin typeface="Times New Roman" panose="02020603050405020304" pitchFamily="18" charset="0"/>
                <a:ea typeface="Times New Roman" panose="02020603050405020304" pitchFamily="18" charset="0"/>
              </a:rPr>
              <a:t>Robotics and Rehabilitation (</a:t>
            </a:r>
            <a:r>
              <a:rPr lang="en-US" sz="1700" i="1" dirty="0" err="1">
                <a:effectLst/>
                <a:latin typeface="Times New Roman" panose="02020603050405020304" pitchFamily="18" charset="0"/>
                <a:ea typeface="Times New Roman" panose="02020603050405020304" pitchFamily="18" charset="0"/>
              </a:rPr>
              <a:t>WeRob</a:t>
            </a:r>
            <a:r>
              <a:rPr lang="en-US" sz="1700" i="1" dirty="0">
                <a:effectLst/>
                <a:latin typeface="Times New Roman" panose="02020603050405020304" pitchFamily="18" charset="0"/>
                <a:ea typeface="Times New Roman" panose="02020603050405020304" pitchFamily="18" charset="0"/>
              </a:rPr>
              <a:t>)</a:t>
            </a:r>
            <a:r>
              <a:rPr lang="en-US" sz="1700" dirty="0">
                <a:effectLst/>
                <a:latin typeface="Times New Roman" panose="02020603050405020304" pitchFamily="18" charset="0"/>
                <a:ea typeface="Times New Roman" panose="02020603050405020304" pitchFamily="18" charset="0"/>
              </a:rPr>
              <a:t>, Nov 2017, pp. 1–1.</a:t>
            </a:r>
            <a:endParaRPr lang="en-IN" sz="17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71291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DB55-CF14-40F2-A008-0884887A54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1F184A-B927-4382-ADE6-91D27E72F3F3}"/>
              </a:ext>
            </a:extLst>
          </p:cNvPr>
          <p:cNvSpPr>
            <a:spLocks noGrp="1"/>
          </p:cNvSpPr>
          <p:nvPr>
            <p:ph idx="1"/>
          </p:nvPr>
        </p:nvSpPr>
        <p:spPr/>
        <p:txBody>
          <a:bodyPr/>
          <a:lstStyle/>
          <a:p>
            <a:pPr algn="just"/>
            <a:r>
              <a:rPr lang="en-US" sz="1700" dirty="0">
                <a:effectLst/>
                <a:latin typeface="Times New Roman" panose="02020603050405020304" pitchFamily="18" charset="0"/>
                <a:ea typeface="Times New Roman" panose="02020603050405020304" pitchFamily="18" charset="0"/>
              </a:rPr>
              <a:t>[5] S. </a:t>
            </a:r>
            <a:r>
              <a:rPr lang="en-US" sz="1700" dirty="0" err="1">
                <a:effectLst/>
                <a:latin typeface="Times New Roman" panose="02020603050405020304" pitchFamily="18" charset="0"/>
                <a:ea typeface="Times New Roman" panose="02020603050405020304" pitchFamily="18" charset="0"/>
              </a:rPr>
              <a:t>Khandani</a:t>
            </a:r>
            <a:r>
              <a:rPr lang="en-US" sz="1700" dirty="0">
                <a:effectLst/>
                <a:latin typeface="Times New Roman" panose="02020603050405020304" pitchFamily="18" charset="0"/>
                <a:ea typeface="Times New Roman" panose="02020603050405020304" pitchFamily="18" charset="0"/>
              </a:rPr>
              <a:t>, “Engineering design process, education transfer plan,” 2005. [Online].</a:t>
            </a:r>
            <a:r>
              <a:rPr lang="en-US" sz="1700" dirty="0" err="1">
                <a:effectLst/>
                <a:latin typeface="Times New Roman" panose="02020603050405020304" pitchFamily="18" charset="0"/>
                <a:ea typeface="Times New Roman" panose="02020603050405020304" pitchFamily="18" charset="0"/>
              </a:rPr>
              <a:t>Available:https</a:t>
            </a:r>
            <a:r>
              <a:rPr lang="en-US" sz="1700" dirty="0">
                <a:effectLst/>
                <a:latin typeface="Times New Roman" panose="02020603050405020304" pitchFamily="18" charset="0"/>
                <a:ea typeface="Times New Roman" panose="02020603050405020304" pitchFamily="18" charset="0"/>
              </a:rPr>
              <a:t>://www.dphu.org/uploads/attachements/books/books25470</a:t>
            </a:r>
            <a:r>
              <a:rPr lang="en-US" sz="1700" i="1" dirty="0">
                <a:effectLst/>
                <a:latin typeface="Times New Roman" panose="02020603050405020304" pitchFamily="18" charset="0"/>
                <a:ea typeface="Times New Roman" panose="02020603050405020304" pitchFamily="18" charset="0"/>
              </a:rPr>
              <a:t>.pdf</a:t>
            </a:r>
            <a:r>
              <a:rPr lang="en-US" sz="1700" dirty="0">
                <a:effectLst/>
                <a:latin typeface="Times New Roman" panose="02020603050405020304" pitchFamily="18" charset="0"/>
                <a:ea typeface="Times New Roman" panose="02020603050405020304" pitchFamily="18" charset="0"/>
              </a:rPr>
              <a:t> </a:t>
            </a:r>
            <a:endParaRPr lang="en-IN" sz="1700" dirty="0">
              <a:effectLst/>
              <a:latin typeface="Times New Roman" panose="02020603050405020304" pitchFamily="18" charset="0"/>
              <a:ea typeface="Times New Roman" panose="02020603050405020304" pitchFamily="18" charset="0"/>
            </a:endParaRPr>
          </a:p>
          <a:p>
            <a:pPr algn="just"/>
            <a:r>
              <a:rPr lang="en-US" sz="1700" dirty="0">
                <a:effectLst/>
                <a:latin typeface="Times New Roman" panose="02020603050405020304" pitchFamily="18" charset="0"/>
                <a:ea typeface="Times New Roman" panose="02020603050405020304" pitchFamily="18" charset="0"/>
              </a:rPr>
              <a:t>[6] M. Varela, “Raw </a:t>
            </a:r>
            <a:r>
              <a:rPr lang="en-US" sz="1700" dirty="0" err="1">
                <a:effectLst/>
                <a:latin typeface="Times New Roman" panose="02020603050405020304" pitchFamily="18" charset="0"/>
                <a:ea typeface="Times New Roman" panose="02020603050405020304" pitchFamily="18" charset="0"/>
              </a:rPr>
              <a:t>eeg</a:t>
            </a:r>
            <a:r>
              <a:rPr lang="en-US" sz="1700" dirty="0">
                <a:effectLst/>
                <a:latin typeface="Times New Roman" panose="02020603050405020304" pitchFamily="18" charset="0"/>
                <a:ea typeface="Times New Roman" panose="02020603050405020304" pitchFamily="18" charset="0"/>
              </a:rPr>
              <a:t> signal processing for </a:t>
            </a:r>
            <a:r>
              <a:rPr lang="en-US" sz="1700" dirty="0" err="1">
                <a:effectLst/>
                <a:latin typeface="Times New Roman" panose="02020603050405020304" pitchFamily="18" charset="0"/>
                <a:ea typeface="Times New Roman" panose="02020603050405020304" pitchFamily="18" charset="0"/>
              </a:rPr>
              <a:t>bci</a:t>
            </a:r>
            <a:r>
              <a:rPr lang="en-US" sz="1700" dirty="0">
                <a:effectLst/>
                <a:latin typeface="Times New Roman" panose="02020603050405020304" pitchFamily="18" charset="0"/>
                <a:ea typeface="Times New Roman" panose="02020603050405020304" pitchFamily="18" charset="0"/>
              </a:rPr>
              <a:t> control based on voluntary eye blinks,” in </a:t>
            </a:r>
            <a:r>
              <a:rPr lang="en-US" sz="1700" i="1" dirty="0">
                <a:effectLst/>
                <a:latin typeface="Times New Roman" panose="02020603050405020304" pitchFamily="18" charset="0"/>
                <a:ea typeface="Times New Roman" panose="02020603050405020304" pitchFamily="18" charset="0"/>
              </a:rPr>
              <a:t>2015 IEEE Thirty Fifth Central American and Panama</a:t>
            </a:r>
            <a:r>
              <a:rPr lang="en-US" sz="1700" dirty="0">
                <a:effectLst/>
                <a:latin typeface="Times New Roman" panose="02020603050405020304" pitchFamily="18" charset="0"/>
                <a:ea typeface="Times New Roman" panose="02020603050405020304" pitchFamily="18" charset="0"/>
              </a:rPr>
              <a:t> </a:t>
            </a:r>
            <a:r>
              <a:rPr lang="en-US" sz="1700" i="1" dirty="0">
                <a:effectLst/>
                <a:latin typeface="Times New Roman" panose="02020603050405020304" pitchFamily="18" charset="0"/>
                <a:ea typeface="Times New Roman" panose="02020603050405020304" pitchFamily="18" charset="0"/>
              </a:rPr>
              <a:t>Convention (CONCAPAN XXXV)</a:t>
            </a:r>
            <a:r>
              <a:rPr lang="en-US" sz="1700" dirty="0">
                <a:effectLst/>
                <a:latin typeface="Times New Roman" panose="02020603050405020304" pitchFamily="18" charset="0"/>
                <a:ea typeface="Times New Roman" panose="02020603050405020304" pitchFamily="18" charset="0"/>
              </a:rPr>
              <a:t>, Nov 2015, pp. 1–6. Authorized</a:t>
            </a:r>
          </a:p>
          <a:p>
            <a:r>
              <a:rPr lang="en-US" sz="1700" b="0" i="0" u="none" strike="noStrike" baseline="0" dirty="0">
                <a:solidFill>
                  <a:srgbClr val="000000"/>
                </a:solidFill>
                <a:latin typeface="Times New Roman" panose="02020603050405020304" pitchFamily="18" charset="0"/>
              </a:rPr>
              <a:t>[7]</a:t>
            </a:r>
            <a:r>
              <a:rPr lang="en-US" sz="1700" b="1" i="0" u="none" strike="noStrike" baseline="0" dirty="0">
                <a:solidFill>
                  <a:srgbClr val="000000"/>
                </a:solidFill>
                <a:latin typeface="Times New Roman" panose="02020603050405020304" pitchFamily="18" charset="0"/>
              </a:rPr>
              <a:t>WHEELCHAIR CONTROL THROUGH EYE- BLINKING AND IOT PLATFORM </a:t>
            </a:r>
            <a:r>
              <a:rPr lang="en-US" sz="1700" b="0" i="0" u="none" strike="noStrike" baseline="0" dirty="0">
                <a:solidFill>
                  <a:srgbClr val="000000"/>
                </a:solidFill>
                <a:latin typeface="Times New Roman" panose="02020603050405020304" pitchFamily="18" charset="0"/>
              </a:rPr>
              <a:t>was published in </a:t>
            </a:r>
            <a:r>
              <a:rPr lang="en-US" sz="1700" b="1" i="0" u="none" strike="noStrike" baseline="0" dirty="0">
                <a:solidFill>
                  <a:srgbClr val="000000"/>
                </a:solidFill>
                <a:latin typeface="Times New Roman" panose="02020603050405020304" pitchFamily="18" charset="0"/>
              </a:rPr>
              <a:t>International Journal of Scientific Research in </a:t>
            </a:r>
            <a:r>
              <a:rPr lang="en-IN" sz="1700" b="1" i="0" u="none" strike="noStrike" baseline="0" dirty="0">
                <a:solidFill>
                  <a:srgbClr val="000000"/>
                </a:solidFill>
                <a:latin typeface="Times New Roman" panose="02020603050405020304" pitchFamily="18" charset="0"/>
              </a:rPr>
              <a:t>Engineering and Management (IJSREM) </a:t>
            </a:r>
            <a:r>
              <a:rPr lang="en-IN" sz="1700" b="0" i="0" u="none" strike="noStrike" baseline="0" dirty="0">
                <a:solidFill>
                  <a:srgbClr val="000000"/>
                </a:solidFill>
                <a:latin typeface="Times New Roman" panose="02020603050405020304" pitchFamily="18" charset="0"/>
              </a:rPr>
              <a:t>Volume 05, Issue 04, April 2021 by </a:t>
            </a:r>
            <a:r>
              <a:rPr lang="en-IN" sz="1700" b="0" i="0" u="none" strike="noStrike" baseline="0" dirty="0" err="1">
                <a:solidFill>
                  <a:srgbClr val="000000"/>
                </a:solidFill>
                <a:latin typeface="Times New Roman" panose="02020603050405020304" pitchFamily="18" charset="0"/>
              </a:rPr>
              <a:t>Jeya</a:t>
            </a:r>
            <a:r>
              <a:rPr lang="en-IN" sz="1700" b="0" i="0" u="none" strike="noStrike" baseline="0" dirty="0">
                <a:solidFill>
                  <a:srgbClr val="000000"/>
                </a:solidFill>
                <a:latin typeface="Times New Roman" panose="02020603050405020304" pitchFamily="18" charset="0"/>
              </a:rPr>
              <a:t> Gokul </a:t>
            </a:r>
            <a:r>
              <a:rPr lang="en-IN" sz="1700" b="0" i="0" u="none" strike="noStrike" baseline="0" dirty="0" err="1">
                <a:solidFill>
                  <a:srgbClr val="000000"/>
                </a:solidFill>
                <a:latin typeface="Times New Roman" panose="02020603050405020304" pitchFamily="18" charset="0"/>
              </a:rPr>
              <a:t>CS,Alagu</a:t>
            </a:r>
            <a:r>
              <a:rPr lang="en-IN" sz="1700" b="0" i="0" u="none" strike="noStrike" baseline="0" dirty="0">
                <a:solidFill>
                  <a:srgbClr val="000000"/>
                </a:solidFill>
                <a:latin typeface="Times New Roman" panose="02020603050405020304" pitchFamily="18" charset="0"/>
              </a:rPr>
              <a:t> Sriram </a:t>
            </a:r>
            <a:r>
              <a:rPr lang="en-IN" sz="1700" b="0" i="0" u="none" strike="noStrike" baseline="0" dirty="0" err="1">
                <a:solidFill>
                  <a:srgbClr val="000000"/>
                </a:solidFill>
                <a:latin typeface="Times New Roman" panose="02020603050405020304" pitchFamily="18" charset="0"/>
              </a:rPr>
              <a:t>S,Saravana</a:t>
            </a:r>
            <a:r>
              <a:rPr lang="en-IN" sz="1700" b="0" i="0" u="none" strike="noStrike" baseline="0" dirty="0">
                <a:solidFill>
                  <a:srgbClr val="000000"/>
                </a:solidFill>
                <a:latin typeface="Times New Roman" panose="02020603050405020304" pitchFamily="18" charset="0"/>
              </a:rPr>
              <a:t> </a:t>
            </a:r>
            <a:r>
              <a:rPr lang="en-IN" sz="1700" b="0" i="0" u="none" strike="noStrike" baseline="0" dirty="0" err="1">
                <a:solidFill>
                  <a:srgbClr val="000000"/>
                </a:solidFill>
                <a:latin typeface="Times New Roman" panose="02020603050405020304" pitchFamily="18" charset="0"/>
              </a:rPr>
              <a:t>Pandi</a:t>
            </a:r>
            <a:r>
              <a:rPr lang="en-IN" sz="1700" b="0" i="0" u="none" strike="noStrike" baseline="0" dirty="0">
                <a:solidFill>
                  <a:srgbClr val="000000"/>
                </a:solidFill>
                <a:latin typeface="Times New Roman" panose="02020603050405020304" pitchFamily="18" charset="0"/>
              </a:rPr>
              <a:t> P and Krishnamurthy M. </a:t>
            </a:r>
            <a:r>
              <a:rPr lang="en-IN" sz="1700" i="0" u="none" strike="noStrike" baseline="0" dirty="0" err="1">
                <a:solidFill>
                  <a:srgbClr val="000000"/>
                </a:solidFill>
                <a:latin typeface="Times New Roman" panose="02020603050405020304" pitchFamily="18" charset="0"/>
              </a:rPr>
              <a:t>Paper</a:t>
            </a:r>
            <a:r>
              <a:rPr lang="en-IN" sz="1700" b="0" i="0" u="none" strike="noStrike" baseline="0" dirty="0" err="1">
                <a:solidFill>
                  <a:srgbClr val="000000"/>
                </a:solidFill>
                <a:latin typeface="Times New Roman" panose="02020603050405020304" pitchFamily="18" charset="0"/>
              </a:rPr>
              <a:t>:</a:t>
            </a:r>
            <a:r>
              <a:rPr lang="en-IN" sz="1700" b="0" i="0" u="sng" strike="noStrike" baseline="0" dirty="0" err="1">
                <a:solidFill>
                  <a:srgbClr val="0070C0"/>
                </a:solidFill>
                <a:latin typeface="Times New Roman" panose="02020603050405020304" pitchFamily="18" charset="0"/>
              </a:rPr>
              <a:t>http</a:t>
            </a:r>
            <a:r>
              <a:rPr lang="en-IN" sz="1700" b="0" i="0" u="sng" strike="noStrike" baseline="0" dirty="0">
                <a:solidFill>
                  <a:srgbClr val="0070C0"/>
                </a:solidFill>
                <a:latin typeface="Times New Roman" panose="02020603050405020304" pitchFamily="18" charset="0"/>
              </a:rPr>
              <a:t>://ijsrem.com/download/wheelchair-control-through-eye-blinking-and-</a:t>
            </a:r>
            <a:r>
              <a:rPr lang="en-IN" sz="1700" b="0" i="0" u="sng" strike="noStrike" baseline="0" dirty="0" err="1">
                <a:solidFill>
                  <a:srgbClr val="0070C0"/>
                </a:solidFill>
                <a:latin typeface="Times New Roman" panose="02020603050405020304" pitchFamily="18" charset="0"/>
              </a:rPr>
              <a:t>iot</a:t>
            </a:r>
            <a:r>
              <a:rPr lang="en-IN" sz="1700" b="0" i="0" u="sng" strike="noStrike" baseline="0" dirty="0">
                <a:solidFill>
                  <a:srgbClr val="0070C0"/>
                </a:solidFill>
                <a:latin typeface="Times New Roman" panose="02020603050405020304" pitchFamily="18" charset="0"/>
              </a:rPr>
              <a:t>-platform/?</a:t>
            </a:r>
            <a:r>
              <a:rPr lang="en-IN" sz="1700" b="0" i="0" u="sng" strike="noStrike" baseline="0" dirty="0" err="1">
                <a:solidFill>
                  <a:srgbClr val="0070C0"/>
                </a:solidFill>
                <a:latin typeface="Times New Roman" panose="02020603050405020304" pitchFamily="18" charset="0"/>
              </a:rPr>
              <a:t>wpdmdl</a:t>
            </a:r>
            <a:r>
              <a:rPr lang="en-IN" sz="1700" b="0" i="0" u="sng" strike="noStrike" baseline="0" dirty="0">
                <a:solidFill>
                  <a:srgbClr val="0070C0"/>
                </a:solidFill>
                <a:latin typeface="Times New Roman" panose="02020603050405020304" pitchFamily="18" charset="0"/>
              </a:rPr>
              <a:t>=5427&amp;masterkey=6076e42a056fc </a:t>
            </a:r>
            <a:endParaRPr lang="en-IN" sz="1700" u="sng" dirty="0">
              <a:solidFill>
                <a:srgbClr val="0070C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2479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2472-1F5E-40A7-B991-17B3585AA6B4}"/>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1344D-225F-41C8-B513-B97DA694AA99}"/>
              </a:ext>
            </a:extLst>
          </p:cNvPr>
          <p:cNvSpPr>
            <a:spLocks noGrp="1"/>
          </p:cNvSpPr>
          <p:nvPr>
            <p:ph idx="1"/>
          </p:nvPr>
        </p:nvSpPr>
        <p:spPr/>
        <p:txBody>
          <a:bodyPr>
            <a:normAutofit fontScale="92500" lnSpcReduction="10000"/>
          </a:bodyPr>
          <a:lstStyle/>
          <a:p>
            <a:pPr algn="just"/>
            <a:r>
              <a:rPr lang="en-US" sz="1800" b="1" dirty="0">
                <a:effectLst/>
                <a:latin typeface="Times New Roman" panose="02020603050405020304" pitchFamily="18" charset="0"/>
                <a:ea typeface="Times New Roman" panose="02020603050405020304" pitchFamily="18" charset="0"/>
              </a:rPr>
              <a:t>Project Title	              : </a:t>
            </a:r>
            <a:r>
              <a:rPr lang="en-US" sz="1800" dirty="0">
                <a:effectLst/>
                <a:latin typeface="Times New Roman" panose="02020603050405020304" pitchFamily="18" charset="0"/>
                <a:ea typeface="Times New Roman" panose="02020603050405020304" pitchFamily="18" charset="0"/>
              </a:rPr>
              <a:t>Smart Clothing Design Issues in Military Applications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Author Name	              :</a:t>
            </a:r>
            <a:r>
              <a:rPr lang="en-US" sz="1800" dirty="0">
                <a:effectLst/>
                <a:latin typeface="Times New Roman" panose="02020603050405020304" pitchFamily="18" charset="0"/>
                <a:ea typeface="Times New Roman" panose="02020603050405020304" pitchFamily="18" charset="0"/>
              </a:rPr>
              <a:t> Sofia Scataglini1</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Year of Publish	              : </a:t>
            </a:r>
            <a:r>
              <a:rPr lang="en-US" sz="1800" dirty="0">
                <a:effectLst/>
                <a:latin typeface="Times New Roman" panose="02020603050405020304" pitchFamily="18" charset="0"/>
                <a:ea typeface="Times New Roman" panose="02020603050405020304" pitchFamily="18" charset="0"/>
              </a:rPr>
              <a:t>2017</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Abstract                            :  </a:t>
            </a:r>
            <a:r>
              <a:rPr lang="en-US" sz="1800" dirty="0">
                <a:effectLst/>
                <a:latin typeface="Times New Roman" panose="02020603050405020304" pitchFamily="18" charset="0"/>
                <a:ea typeface="Times New Roman" panose="02020603050405020304" pitchFamily="18" charset="0"/>
              </a:rPr>
              <a:t>Smart clothes development history started in the military field and this still remains a main application field. A soldier is like a high-performance athlete, where monitoring of physical and physiological capabilities of primary importance. Wearable systems and smart clothes can answer this need appropriately. Smart cloth represents a “second skin” that has a close, “intimate” relation with the human body. The relation is physiological, psychological, biomechanical and </a:t>
            </a:r>
            <a:r>
              <a:rPr lang="en-US" sz="1800" dirty="0" err="1">
                <a:effectLst/>
                <a:latin typeface="Times New Roman" panose="02020603050405020304" pitchFamily="18" charset="0"/>
                <a:ea typeface="Times New Roman" panose="02020603050405020304" pitchFamily="18" charset="0"/>
              </a:rPr>
              <a:t>ergonomical</a:t>
            </a:r>
            <a:r>
              <a:rPr lang="en-US" sz="1800" dirty="0">
                <a:effectLst/>
                <a:latin typeface="Times New Roman" panose="02020603050405020304" pitchFamily="18" charset="0"/>
                <a:ea typeface="Times New Roman" panose="02020603050405020304" pitchFamily="18" charset="0"/>
              </a:rPr>
              <a:t>. Effectiveness of functional wear is based on the integration of all these considerations into the design of a smart clothing system. The design of smart cloth is crucial to obtain the best results. Identifying all the steps involved in the co-design workflow can prevent a decrease in wearer’s performance ensuring a more successful design. This paper presents all the steps involved in the workflow for the design of a proposed solution of a </a:t>
            </a:r>
            <a:r>
              <a:rPr lang="en-US" sz="1800" dirty="0" err="1">
                <a:effectLst/>
                <a:latin typeface="Times New Roman" panose="02020603050405020304" pitchFamily="18" charset="0"/>
                <a:ea typeface="Times New Roman" panose="02020603050405020304" pitchFamily="18" charset="0"/>
              </a:rPr>
              <a:t>smartgarment</a:t>
            </a:r>
            <a:r>
              <a:rPr lang="en-US" sz="1800" dirty="0">
                <a:effectLst/>
                <a:latin typeface="Times New Roman" panose="02020603050405020304" pitchFamily="18" charset="0"/>
                <a:ea typeface="Times New Roman" panose="02020603050405020304" pitchFamily="18" charset="0"/>
              </a:rPr>
              <a:t> for monitoring soldier’s performance.</a:t>
            </a:r>
            <a:endParaRPr lang="en-IN" sz="1800" dirty="0">
              <a:effectLst/>
              <a:latin typeface="Times New Roman" panose="02020603050405020304" pitchFamily="18" charset="0"/>
              <a:ea typeface="Times New Roman" panose="02020603050405020304" pitchFamily="18" charset="0"/>
            </a:endParaRPr>
          </a:p>
          <a:p>
            <a:pPr lvl="1"/>
            <a:endParaRPr lang="en-IN" dirty="0"/>
          </a:p>
        </p:txBody>
      </p:sp>
    </p:spTree>
    <p:extLst>
      <p:ext uri="{BB962C8B-B14F-4D97-AF65-F5344CB8AC3E}">
        <p14:creationId xmlns:p14="http://schemas.microsoft.com/office/powerpoint/2010/main" val="273700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AE0-55DD-41C6-89B6-4A03B997DA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408A1A-88B3-48E4-805D-1104058C50E9}"/>
              </a:ext>
            </a:extLst>
          </p:cNvPr>
          <p:cNvSpPr>
            <a:spLocks noGrp="1"/>
          </p:cNvSpPr>
          <p:nvPr>
            <p:ph idx="1"/>
          </p:nvPr>
        </p:nvSpPr>
        <p:spPr/>
        <p:txBody>
          <a:bodyPr>
            <a:normAutofit fontScale="92500" lnSpcReduction="20000"/>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Project Title	              : </a:t>
            </a:r>
            <a:r>
              <a:rPr lang="en-US" sz="1800" dirty="0">
                <a:effectLst/>
                <a:latin typeface="Times New Roman" panose="02020603050405020304" pitchFamily="18" charset="0"/>
                <a:ea typeface="Times New Roman" panose="02020603050405020304" pitchFamily="18" charset="0"/>
              </a:rPr>
              <a:t>Smart Clothes for Security Personnel</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Author Name	              : </a:t>
            </a:r>
            <a:r>
              <a:rPr lang="en-US" sz="1800" dirty="0" err="1">
                <a:effectLst/>
                <a:latin typeface="Times New Roman" panose="02020603050405020304" pitchFamily="18" charset="0"/>
                <a:ea typeface="Times New Roman" panose="02020603050405020304" pitchFamily="18" charset="0"/>
              </a:rPr>
              <a:t>M.Vigneshwaran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Year of Publish	              : </a:t>
            </a:r>
            <a:r>
              <a:rPr lang="en-US" sz="1800" dirty="0">
                <a:effectLst/>
                <a:latin typeface="Times New Roman" panose="02020603050405020304" pitchFamily="18" charset="0"/>
                <a:ea typeface="Times New Roman" panose="02020603050405020304" pitchFamily="18" charset="0"/>
              </a:rPr>
              <a:t>2017</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Abstract                          : </a:t>
            </a:r>
            <a:r>
              <a:rPr lang="en-US" sz="1800" dirty="0">
                <a:effectLst/>
                <a:latin typeface="Times New Roman" panose="02020603050405020304" pitchFamily="18" charset="0"/>
                <a:ea typeface="Times New Roman" panose="02020603050405020304" pitchFamily="18" charset="0"/>
              </a:rPr>
              <a:t>In national security, details matter </a:t>
            </a:r>
            <a:r>
              <a:rPr lang="en-US" sz="1800" dirty="0" err="1">
                <a:effectLst/>
                <a:latin typeface="Times New Roman" panose="02020603050405020304" pitchFamily="18" charset="0"/>
                <a:ea typeface="Times New Roman" panose="02020603050405020304" pitchFamily="18" charset="0"/>
              </a:rPr>
              <a:t>butwaiting</a:t>
            </a:r>
            <a:r>
              <a:rPr lang="en-US" sz="1800" dirty="0">
                <a:effectLst/>
                <a:latin typeface="Times New Roman" panose="02020603050405020304" pitchFamily="18" charset="0"/>
                <a:ea typeface="Times New Roman" panose="02020603050405020304" pitchFamily="18" charset="0"/>
              </a:rPr>
              <a:t> to get them right would lead to failure. Developing a </a:t>
            </a:r>
            <a:r>
              <a:rPr lang="en-US" sz="1800" dirty="0" err="1">
                <a:effectLst/>
                <a:latin typeface="Times New Roman" panose="02020603050405020304" pitchFamily="18" charset="0"/>
                <a:ea typeface="Times New Roman" panose="02020603050405020304" pitchFamily="18" charset="0"/>
              </a:rPr>
              <a:t>centralised</a:t>
            </a:r>
            <a:r>
              <a:rPr lang="en-US" sz="1800" dirty="0">
                <a:effectLst/>
                <a:latin typeface="Times New Roman" panose="02020603050405020304" pitchFamily="18" charset="0"/>
                <a:ea typeface="Times New Roman" panose="02020603050405020304" pitchFamily="18" charset="0"/>
              </a:rPr>
              <a:t> system to monitor the groups of security personnel would help in making vital decisions on time. Hence using IOT technology, we create a smart cloth which transmits live location and psycho-physiological data of security forces to a permissioned database where the data is </a:t>
            </a:r>
            <a:r>
              <a:rPr lang="en-US" sz="1800" dirty="0" err="1">
                <a:effectLst/>
                <a:latin typeface="Times New Roman" panose="02020603050405020304" pitchFamily="18" charset="0"/>
                <a:ea typeface="Times New Roman" panose="02020603050405020304" pitchFamily="18" charset="0"/>
              </a:rPr>
              <a:t>analysed</a:t>
            </a:r>
            <a:r>
              <a:rPr lang="en-US" sz="1800" dirty="0">
                <a:effectLst/>
                <a:latin typeface="Times New Roman" panose="02020603050405020304" pitchFamily="18" charset="0"/>
                <a:ea typeface="Times New Roman" panose="02020603050405020304" pitchFamily="18" charset="0"/>
              </a:rPr>
              <a:t> to understand the state of troops. These sensitive data are protected from tampering using block-chain.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063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F698-3B8A-4B84-9CC2-209A5197AD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8F1FFE-0299-4888-BDDE-96D6C1A74978}"/>
              </a:ext>
            </a:extLst>
          </p:cNvPr>
          <p:cNvSpPr>
            <a:spLocks noGrp="1"/>
          </p:cNvSpPr>
          <p:nvPr>
            <p:ph idx="1"/>
          </p:nvPr>
        </p:nvSpPr>
        <p:spPr/>
        <p:txBody>
          <a:bodyPr>
            <a:normAutofit fontScale="40000" lnSpcReduction="20000"/>
          </a:bodyPr>
          <a:lstStyle/>
          <a:p>
            <a:pPr algn="just"/>
            <a:r>
              <a:rPr lang="en-US" sz="43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Title</a:t>
            </a:r>
            <a:r>
              <a:rPr lang="en-US" sz="27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3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 based health monitoring </a:t>
            </a:r>
            <a:endParaRPr lang="en-IN" sz="4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indent="0" algn="just">
              <a:lnSpc>
                <a:spcPct val="150000"/>
              </a:lnSpc>
              <a:buNone/>
            </a:pP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                             system and challenges</a:t>
            </a:r>
            <a:endParaRPr lang="en-IN" sz="4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4300" b="1" dirty="0">
                <a:effectLst/>
                <a:latin typeface="Times New Roman" panose="02020603050405020304" pitchFamily="18" charset="0"/>
                <a:ea typeface="Times New Roman" panose="02020603050405020304" pitchFamily="18" charset="0"/>
                <a:cs typeface="Times New Roman" panose="02020603050405020304" pitchFamily="18" charset="0"/>
              </a:rPr>
              <a:t>Author Name</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M. Sathya</a:t>
            </a:r>
            <a:endParaRPr lang="en-IN" sz="4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4300" b="1" dirty="0">
                <a:effectLst/>
                <a:latin typeface="Times New Roman" panose="02020603050405020304" pitchFamily="18" charset="0"/>
                <a:ea typeface="Times New Roman" panose="02020603050405020304" pitchFamily="18" charset="0"/>
                <a:cs typeface="Times New Roman" panose="02020603050405020304" pitchFamily="18" charset="0"/>
              </a:rPr>
              <a:t>Year of Publish</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4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4300" b="1" dirty="0">
                <a:effectLst/>
                <a:latin typeface="Times New Roman" panose="02020603050405020304" pitchFamily="18" charset="0"/>
                <a:ea typeface="Times New Roman" panose="02020603050405020304" pitchFamily="18" charset="0"/>
                <a:cs typeface="Times New Roman" panose="02020603050405020304" pitchFamily="18" charset="0"/>
              </a:rPr>
              <a:t>Abstract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5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Among the applications that Internet of Things (IoT) facilitated to the world, Healthcare applications are most important. In general, IoT has been widely used to interconnect the advanced medical resources and to offer smart and effective healthcare services to the people. The advanced sensors can be either worn or be embedded into the body of the patients, so as to </a:t>
            </a:r>
            <a:r>
              <a:rPr lang="en-US" sz="3500" dirty="0" err="1">
                <a:effectLst/>
                <a:latin typeface="Times New Roman" panose="02020603050405020304" pitchFamily="18" charset="0"/>
                <a:ea typeface="Times New Roman" panose="02020603050405020304" pitchFamily="18" charset="0"/>
                <a:cs typeface="Times New Roman" panose="02020603050405020304" pitchFamily="18" charset="0"/>
              </a:rPr>
              <a:t>continously</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monitor their health. The information collected in such manner, can be </a:t>
            </a:r>
            <a:r>
              <a:rPr lang="en-US" sz="3500" dirty="0" err="1">
                <a:effectLst/>
                <a:latin typeface="Times New Roman" panose="02020603050405020304" pitchFamily="18" charset="0"/>
                <a:ea typeface="Times New Roman" panose="02020603050405020304" pitchFamily="18" charset="0"/>
                <a:cs typeface="Times New Roman" panose="02020603050405020304" pitchFamily="18" charset="0"/>
              </a:rPr>
              <a:t>analzed</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aggregated and mined to do the early prediction of diseases. The processing algorithms assist the physicians for the personalization of treatment and it helps to make the health care economical, at the same time, with improved outcomes. Also, in this paper, we highlight the challenges in the implementation of IoT health monitoring system in real world.</a:t>
            </a:r>
            <a:endParaRPr lang="en-IN" sz="3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219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144D-EDCD-46FB-B0DE-6A3B5D7671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7C0C3E-B247-4575-B545-D20D23AA89F6}"/>
              </a:ext>
            </a:extLst>
          </p:cNvPr>
          <p:cNvSpPr>
            <a:spLocks noGrp="1"/>
          </p:cNvSpPr>
          <p:nvPr>
            <p:ph idx="1"/>
          </p:nvPr>
        </p:nvSpPr>
        <p:spPr/>
        <p:txBody>
          <a:bodyPr>
            <a:normAutofit fontScale="92500" lnSpcReduction="20000"/>
          </a:bodyPr>
          <a:lstStyle/>
          <a:p>
            <a:pPr algn="just"/>
            <a:r>
              <a:rPr lang="en-US" sz="1800" b="1" dirty="0">
                <a:effectLst/>
                <a:latin typeface="Times New Roman" panose="02020603050405020304" pitchFamily="18" charset="0"/>
                <a:ea typeface="Times New Roman" panose="02020603050405020304" pitchFamily="18" charset="0"/>
              </a:rPr>
              <a:t>Project Title	                 : </a:t>
            </a:r>
            <a:r>
              <a:rPr lang="en-US" sz="1800" dirty="0">
                <a:effectLst/>
                <a:latin typeface="Times New Roman" panose="02020603050405020304" pitchFamily="18" charset="0"/>
                <a:ea typeface="Times New Roman" panose="02020603050405020304" pitchFamily="18" charset="0"/>
              </a:rPr>
              <a:t>An Overview on the Internet of Things</a:t>
            </a:r>
            <a:endParaRPr lang="en-IN" sz="1800" dirty="0">
              <a:effectLst/>
              <a:latin typeface="Times New Roman" panose="02020603050405020304" pitchFamily="18" charset="0"/>
              <a:ea typeface="Times New Roman" panose="02020603050405020304" pitchFamily="18" charset="0"/>
            </a:endParaRPr>
          </a:p>
          <a:p>
            <a:pPr marL="914400" indent="0" algn="just">
              <a:lnSpc>
                <a:spcPct val="150000"/>
              </a:lnSpc>
              <a:buNone/>
            </a:pPr>
            <a:r>
              <a:rPr lang="en-US" sz="1800" dirty="0">
                <a:effectLst/>
                <a:latin typeface="Times New Roman" panose="02020603050405020304" pitchFamily="18" charset="0"/>
                <a:ea typeface="Times New Roman" panose="02020603050405020304" pitchFamily="18" charset="0"/>
              </a:rPr>
              <a:t>                                      for Health Monitoring Systems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Author Name	                 : </a:t>
            </a:r>
            <a:r>
              <a:rPr lang="en-US" sz="1800" dirty="0" err="1">
                <a:effectLst/>
                <a:latin typeface="Times New Roman" panose="02020603050405020304" pitchFamily="18" charset="0"/>
                <a:ea typeface="Times New Roman" panose="02020603050405020304" pitchFamily="18" charset="0"/>
              </a:rPr>
              <a:t>Mobyen</a:t>
            </a:r>
            <a:r>
              <a:rPr lang="en-US" sz="1800" dirty="0">
                <a:effectLst/>
                <a:latin typeface="Times New Roman" panose="02020603050405020304" pitchFamily="18" charset="0"/>
                <a:ea typeface="Times New Roman" panose="02020603050405020304" pitchFamily="18" charset="0"/>
              </a:rPr>
              <a:t> Uddin Ahmed(B),</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Year of Publish	                 : </a:t>
            </a:r>
            <a:r>
              <a:rPr lang="en-US" sz="1800" dirty="0">
                <a:effectLst/>
                <a:latin typeface="Times New Roman" panose="02020603050405020304" pitchFamily="18" charset="0"/>
                <a:ea typeface="Times New Roman" panose="02020603050405020304" pitchFamily="18" charset="0"/>
              </a:rPr>
              <a:t>2019</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Abstract                          : </a:t>
            </a:r>
            <a:r>
              <a:rPr lang="en-US" sz="1800" dirty="0">
                <a:effectLst/>
                <a:latin typeface="Times New Roman" panose="02020603050405020304" pitchFamily="18" charset="0"/>
                <a:ea typeface="Times New Roman" panose="02020603050405020304" pitchFamily="18" charset="0"/>
              </a:rPr>
              <a:t>The aging population and the increasing healthcare cost in hospitals are spurring the advent of remote health monitoring systems. Advances in physiological sensing devices and the emergence of reliable low-power wireless network technologies have enabled the design of remote health monitoring systems. The next generation Internet, commonly referred to as Internet of Things (IoT), depicts a world populated by devices that are able to sense, process and react via the Internet. Thus, we envision health monitoring systems that support Internet connection and use this connectivity to enable better and more reliable services. This paper presents an overview on existing health monitoring systems, considering the IoT vision. We focus on recent trends and the development of health monitoring systems in terms of: (1) health parameters and frameworks, (2) wireless communication, and (3) security issues. We also identify the main limitations, requirements and advantages within these systems.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3999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0FBA-42FE-49B4-97D9-5678F7EF09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0AB592-E979-4FEB-A611-30FCE8BAD481}"/>
              </a:ext>
            </a:extLst>
          </p:cNvPr>
          <p:cNvSpPr>
            <a:spLocks noGrp="1"/>
          </p:cNvSpPr>
          <p:nvPr>
            <p:ph idx="1"/>
          </p:nvPr>
        </p:nvSpPr>
        <p:spPr/>
        <p:txBody>
          <a:bodyPr>
            <a:normAutofit fontScale="92500" lnSpcReduction="20000"/>
          </a:bodyPr>
          <a:lstStyle/>
          <a:p>
            <a:pPr algn="just"/>
            <a:r>
              <a:rPr lang="en-US" sz="1800" b="1" dirty="0">
                <a:effectLst/>
                <a:latin typeface="Times New Roman" panose="02020603050405020304" pitchFamily="18" charset="0"/>
                <a:ea typeface="Times New Roman" panose="02020603050405020304" pitchFamily="18" charset="0"/>
              </a:rPr>
              <a:t>Project Title	     : </a:t>
            </a:r>
            <a:r>
              <a:rPr lang="en-US" sz="1800" dirty="0">
                <a:effectLst/>
                <a:latin typeface="Times New Roman" panose="02020603050405020304" pitchFamily="18" charset="0"/>
                <a:ea typeface="Times New Roman" panose="02020603050405020304" pitchFamily="18" charset="0"/>
              </a:rPr>
              <a:t>Soldier Health and Position Tracking System</a:t>
            </a:r>
            <a:endParaRPr lang="en-IN" sz="1800" dirty="0">
              <a:effectLst/>
              <a:latin typeface="Times New Roman" panose="02020603050405020304" pitchFamily="18" charset="0"/>
              <a:ea typeface="Times New Roman" panose="02020603050405020304" pitchFamily="18" charset="0"/>
            </a:endParaRPr>
          </a:p>
          <a:p>
            <a:pPr marL="914400" indent="0" algn="just">
              <a:lnSpc>
                <a:spcPct val="150000"/>
              </a:lnSpc>
              <a:buNone/>
            </a:pPr>
            <a:r>
              <a:rPr lang="en-US" sz="1800" dirty="0">
                <a:effectLst/>
                <a:latin typeface="Times New Roman" panose="02020603050405020304" pitchFamily="18" charset="0"/>
                <a:ea typeface="Times New Roman" panose="02020603050405020304" pitchFamily="18" charset="0"/>
              </a:rPr>
              <a:t>                        using GPS and GSM Modem</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Author Name	      : </a:t>
            </a:r>
            <a:r>
              <a:rPr lang="en-US" sz="1800" dirty="0">
                <a:effectLst/>
                <a:latin typeface="Times New Roman" panose="02020603050405020304" pitchFamily="18" charset="0"/>
                <a:ea typeface="Times New Roman" panose="02020603050405020304" pitchFamily="18" charset="0"/>
              </a:rPr>
              <a:t>Deepa J</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Year of Publish	      : </a:t>
            </a:r>
            <a:r>
              <a:rPr lang="en-US" sz="1800" dirty="0">
                <a:effectLst/>
                <a:latin typeface="Times New Roman" panose="02020603050405020304" pitchFamily="18" charset="0"/>
                <a:ea typeface="Times New Roman" panose="02020603050405020304" pitchFamily="18" charset="0"/>
              </a:rPr>
              <a:t>2017</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Abstract</a:t>
            </a:r>
            <a:r>
              <a:rPr lang="en-US" sz="2000" b="1"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 </a:t>
            </a:r>
            <a:r>
              <a:rPr lang="en-US" sz="1600" dirty="0">
                <a:effectLst/>
                <a:latin typeface="Times New Roman" panose="02020603050405020304" pitchFamily="18" charset="0"/>
                <a:ea typeface="Times New Roman" panose="02020603050405020304" pitchFamily="18" charset="0"/>
              </a:rPr>
              <a:t>Nowadays all nations keep its security at high priority. Wars are being fought for land, water and acquiring the position of most powerful nation. A country’s arm forces consist of three professional uniformed services: the army, the navy, and the air force. Soldiers being the backbone of any armed force usually lose their lives due to lack of medical help when in emergency, also soldiers who are involved in missions or in special operations get straggled on war fields and lose contact with the authorities. To overcome this concerns we had build this project which, using wireless body area sensor network (WBANS) such as temperature sensor, heartbeat sensor etc. will monitor the health status of the soldier whenever required. Also using GPS we can track the soldier’s exact location whenever required. Using oxygen level sensor we can also monitor the environmental condition, so authorities can provide essential aids. The communication is established between the soldiers and authorities via GSM. Any abnormalities in the readings of wireless body area sensor network (WBASNs) is considered as a trigger for GSM to establish the connection between the soldier and base unit and send current location and health status to the receiver. By using all this </a:t>
            </a:r>
            <a:r>
              <a:rPr lang="en-US" sz="1600" dirty="0" err="1">
                <a:effectLst/>
                <a:latin typeface="Times New Roman" panose="02020603050405020304" pitchFamily="18" charset="0"/>
                <a:ea typeface="Times New Roman" panose="02020603050405020304" pitchFamily="18" charset="0"/>
              </a:rPr>
              <a:t>equipments</a:t>
            </a:r>
            <a:r>
              <a:rPr lang="en-US" sz="1600" dirty="0">
                <a:effectLst/>
                <a:latin typeface="Times New Roman" panose="02020603050405020304" pitchFamily="18" charset="0"/>
                <a:ea typeface="Times New Roman" panose="02020603050405020304" pitchFamily="18" charset="0"/>
              </a:rPr>
              <a:t> we had tried to implement the basic guarding system for the soldier in low cost, light weighted, portable and precise device.</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03437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A0FA-9E3D-4E18-B15A-D2B21A82A8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B36B88-BC8C-4DB2-8EB0-251BF6EE1019}"/>
              </a:ext>
            </a:extLst>
          </p:cNvPr>
          <p:cNvSpPr>
            <a:spLocks noGrp="1"/>
          </p:cNvSpPr>
          <p:nvPr>
            <p:ph idx="1"/>
          </p:nvPr>
        </p:nvSpPr>
        <p:spPr/>
        <p:txBody>
          <a:bodyPr>
            <a:normAutofit/>
          </a:bodyPr>
          <a:lstStyle/>
          <a:p>
            <a:pPr algn="just">
              <a:lnSpc>
                <a:spcPct val="150000"/>
              </a:lnSpc>
            </a:pPr>
            <a:r>
              <a:rPr lang="en-US" sz="1700" b="1" dirty="0">
                <a:effectLst/>
                <a:latin typeface="Times New Roman" panose="02020603050405020304" pitchFamily="18" charset="0"/>
                <a:ea typeface="Times New Roman" panose="02020603050405020304" pitchFamily="18" charset="0"/>
              </a:rPr>
              <a:t>Project Title	         : </a:t>
            </a:r>
            <a:r>
              <a:rPr lang="en-US" sz="1700" dirty="0">
                <a:effectLst/>
                <a:latin typeface="Times New Roman" panose="02020603050405020304" pitchFamily="18" charset="0"/>
                <a:ea typeface="Times New Roman" panose="02020603050405020304" pitchFamily="18" charset="0"/>
              </a:rPr>
              <a:t>A Network Security Management System</a:t>
            </a:r>
            <a:endParaRPr lang="en-IN" sz="1700" dirty="0">
              <a:effectLst/>
              <a:latin typeface="Times New Roman" panose="02020603050405020304" pitchFamily="18" charset="0"/>
              <a:ea typeface="Times New Roman" panose="02020603050405020304" pitchFamily="18" charset="0"/>
            </a:endParaRPr>
          </a:p>
          <a:p>
            <a:pPr algn="just">
              <a:lnSpc>
                <a:spcPct val="150000"/>
              </a:lnSpc>
            </a:pPr>
            <a:r>
              <a:rPr lang="en-US" sz="1700" b="1" dirty="0">
                <a:effectLst/>
                <a:latin typeface="Times New Roman" panose="02020603050405020304" pitchFamily="18" charset="0"/>
                <a:ea typeface="Times New Roman" panose="02020603050405020304" pitchFamily="18" charset="0"/>
              </a:rPr>
              <a:t>Author Name	         : </a:t>
            </a:r>
            <a:r>
              <a:rPr lang="en-US" sz="1700" dirty="0">
                <a:effectLst/>
                <a:latin typeface="Times New Roman" panose="02020603050405020304" pitchFamily="18" charset="0"/>
                <a:ea typeface="Times New Roman" panose="02020603050405020304" pitchFamily="18" charset="0"/>
              </a:rPr>
              <a:t>Bin Liao2</a:t>
            </a:r>
            <a:endParaRPr lang="en-IN" sz="1700" dirty="0">
              <a:effectLst/>
              <a:latin typeface="Times New Roman" panose="02020603050405020304" pitchFamily="18" charset="0"/>
              <a:ea typeface="Times New Roman" panose="02020603050405020304" pitchFamily="18" charset="0"/>
            </a:endParaRPr>
          </a:p>
          <a:p>
            <a:pPr algn="just">
              <a:lnSpc>
                <a:spcPct val="150000"/>
              </a:lnSpc>
            </a:pPr>
            <a:r>
              <a:rPr lang="en-US" sz="1700" b="1" dirty="0">
                <a:effectLst/>
                <a:latin typeface="Times New Roman" panose="02020603050405020304" pitchFamily="18" charset="0"/>
                <a:ea typeface="Times New Roman" panose="02020603050405020304" pitchFamily="18" charset="0"/>
              </a:rPr>
              <a:t>Year of Publish	         : </a:t>
            </a:r>
            <a:r>
              <a:rPr lang="en-US" sz="1700" dirty="0">
                <a:effectLst/>
                <a:latin typeface="Times New Roman" panose="02020603050405020304" pitchFamily="18" charset="0"/>
                <a:ea typeface="Times New Roman" panose="02020603050405020304" pitchFamily="18" charset="0"/>
              </a:rPr>
              <a:t>2018</a:t>
            </a:r>
            <a:endParaRPr lang="en-IN" sz="1700" dirty="0">
              <a:effectLst/>
              <a:latin typeface="Times New Roman" panose="02020603050405020304" pitchFamily="18" charset="0"/>
              <a:ea typeface="Times New Roman" panose="02020603050405020304" pitchFamily="18" charset="0"/>
            </a:endParaRPr>
          </a:p>
          <a:p>
            <a:pPr algn="just"/>
            <a:r>
              <a:rPr lang="en-US" sz="1700" b="1" dirty="0">
                <a:effectLst/>
                <a:latin typeface="Times New Roman" panose="02020603050405020304" pitchFamily="18" charset="0"/>
                <a:ea typeface="Times New Roman" panose="02020603050405020304" pitchFamily="18" charset="0"/>
              </a:rPr>
              <a:t>Abstract                :</a:t>
            </a:r>
            <a:r>
              <a:rPr lang="en-US" sz="1700" b="1" dirty="0">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 recent years, the emerged network worms and attacks have distributive characteristic, which can spread globally in a very short time. Security management crossing network to co-defense network-wide attacks and improve efficiency of security administration is urgently needed. This paper</a:t>
            </a:r>
            <a:r>
              <a:rPr lang="en-IN" sz="1700" dirty="0">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proposes a hierarchical distributed network security management system (HD-NSMS), which can centrally manage security across networks. First describes the system in macrostructure and microstructure; then discusses three key problems when building HD-NSMS: device model, alert mechanism and emergency response mechanism; at last, describes the implementation of HD-NSMS. The paper is valuable for implementing NSMS in that it derives from a practical network security management system (NSMS).</a:t>
            </a:r>
            <a:endParaRPr lang="en-IN" sz="17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703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C360-3102-48C4-9359-B8FBC2FC77B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45BA61-6939-4F9E-BF78-25B491B86933}"/>
              </a:ext>
            </a:extLst>
          </p:cNvPr>
          <p:cNvSpPr>
            <a:spLocks noGrp="1"/>
          </p:cNvSpPr>
          <p:nvPr>
            <p:ph idx="1"/>
          </p:nvPr>
        </p:nvSpPr>
        <p:spPr/>
        <p:txBody>
          <a:bodyPr>
            <a:normAutofit fontScale="25000" lnSpcReduction="20000"/>
          </a:bodyPr>
          <a:lstStyle/>
          <a:p>
            <a:pPr marL="0" indent="0" algn="just">
              <a:lnSpc>
                <a:spcPct val="200000"/>
              </a:lnSpc>
              <a:buNone/>
            </a:pPr>
            <a:r>
              <a:rPr lang="en-US" sz="7200" b="1" dirty="0">
                <a:solidFill>
                  <a:srgbClr val="000000"/>
                </a:solidFill>
                <a:effectLst/>
                <a:latin typeface="Times New Roman" panose="02020603050405020304" pitchFamily="18" charset="0"/>
                <a:ea typeface="Times New Roman" panose="02020603050405020304" pitchFamily="18" charset="0"/>
              </a:rPr>
              <a:t>   </a:t>
            </a:r>
            <a:r>
              <a:rPr lang="en-US" sz="6400" b="1" dirty="0">
                <a:solidFill>
                  <a:srgbClr val="000000"/>
                </a:solidFill>
                <a:effectLst/>
                <a:latin typeface="Times New Roman" panose="02020603050405020304" pitchFamily="18" charset="0"/>
                <a:ea typeface="Times New Roman" panose="02020603050405020304" pitchFamily="18" charset="0"/>
              </a:rPr>
              <a:t>Android:</a:t>
            </a:r>
            <a:endParaRPr lang="en-IN" sz="6400" dirty="0">
              <a:effectLst/>
              <a:latin typeface="Times New Roman" panose="02020603050405020304" pitchFamily="18" charset="0"/>
              <a:ea typeface="Times New Roman" panose="02020603050405020304" pitchFamily="18" charset="0"/>
            </a:endParaRPr>
          </a:p>
          <a:p>
            <a:pPr algn="just">
              <a:lnSpc>
                <a:spcPct val="200000"/>
              </a:lnSpc>
            </a:pPr>
            <a:r>
              <a:rPr lang="en-US" sz="6400" dirty="0">
                <a:solidFill>
                  <a:srgbClr val="000000"/>
                </a:solidFill>
                <a:effectLst/>
                <a:latin typeface="Times New Roman" panose="02020603050405020304" pitchFamily="18" charset="0"/>
                <a:ea typeface="Times New Roman" panose="02020603050405020304" pitchFamily="18" charset="0"/>
              </a:rPr>
              <a:t>Android is a Linux based operating system it is designed primarily for touch screen mobile devices such as smart phones and tablet computers. The operating system has developed a lot in last 15 years starting from black and white phones to recent smart phones or mini computers. One of the most widely used mobile OS   these days is android.  The android is software that was founded in Palo Alto of California in 2003.</a:t>
            </a:r>
            <a:endParaRPr lang="en-IN" sz="6400" dirty="0">
              <a:effectLst/>
              <a:latin typeface="Times New Roman" panose="02020603050405020304" pitchFamily="18" charset="0"/>
              <a:ea typeface="Times New Roman" panose="02020603050405020304" pitchFamily="18" charset="0"/>
            </a:endParaRPr>
          </a:p>
          <a:p>
            <a:pPr algn="just">
              <a:lnSpc>
                <a:spcPct val="200000"/>
              </a:lnSpc>
            </a:pPr>
            <a:r>
              <a:rPr lang="en-US" sz="6400" dirty="0">
                <a:solidFill>
                  <a:srgbClr val="000000"/>
                </a:solidFill>
                <a:effectLst/>
                <a:latin typeface="Times New Roman" panose="02020603050405020304" pitchFamily="18" charset="0"/>
                <a:ea typeface="Times New Roman" panose="02020603050405020304" pitchFamily="18" charset="0"/>
              </a:rPr>
              <a:t>The android is a powerful operating system and it supports large number of applications in Smartphones. These applications are more comfortable and advanced for the users. The hardware that supports android software is based on ARM architecture platform. </a:t>
            </a:r>
            <a:endParaRPr lang="en-IN" sz="6400" dirty="0">
              <a:effectLst/>
              <a:latin typeface="Times New Roman" panose="02020603050405020304" pitchFamily="18" charset="0"/>
              <a:ea typeface="Times New Roman" panose="02020603050405020304" pitchFamily="18" charset="0"/>
            </a:endParaRPr>
          </a:p>
          <a:p>
            <a:pPr algn="just">
              <a:lnSpc>
                <a:spcPct val="200000"/>
              </a:lnSpc>
            </a:pPr>
            <a:r>
              <a:rPr lang="en-US" sz="6400" dirty="0">
                <a:solidFill>
                  <a:srgbClr val="000000"/>
                </a:solidFill>
                <a:effectLst/>
                <a:latin typeface="Times New Roman" panose="02020603050405020304" pitchFamily="18" charset="0"/>
                <a:ea typeface="Times New Roman" panose="02020603050405020304" pitchFamily="18" charset="0"/>
              </a:rPr>
              <a:t>	</a:t>
            </a:r>
            <a:endParaRPr lang="en-IN" sz="6400" dirty="0"/>
          </a:p>
        </p:txBody>
      </p:sp>
    </p:spTree>
    <p:extLst>
      <p:ext uri="{BB962C8B-B14F-4D97-AF65-F5344CB8AC3E}">
        <p14:creationId xmlns:p14="http://schemas.microsoft.com/office/powerpoint/2010/main" val="3947474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TotalTime>
  <Words>2899</Words>
  <Application>Microsoft Office PowerPoint</Application>
  <PresentationFormat>On-screen Show (4:3)</PresentationFormat>
  <Paragraphs>110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vt:lpstr>
      <vt:lpstr>Symbol</vt:lpstr>
      <vt:lpstr>Tahoma</vt:lpstr>
      <vt:lpstr>Times New Roman</vt:lpstr>
      <vt:lpstr>Office Theme</vt:lpstr>
      <vt:lpstr>PowerPoint Presentation</vt:lpstr>
      <vt:lpstr>ABSTRACT</vt:lpstr>
      <vt:lpstr>Literature Survey</vt:lpstr>
      <vt:lpstr>PowerPoint Presentation</vt:lpstr>
      <vt:lpstr>PowerPoint Presentation</vt:lpstr>
      <vt:lpstr>PowerPoint Presentation</vt:lpstr>
      <vt:lpstr>PowerPoint Presentation</vt:lpstr>
      <vt:lpstr>PowerPoint Presentation</vt:lpstr>
      <vt:lpstr>Technology Stack</vt:lpstr>
      <vt:lpstr>PowerPoint Presentation</vt:lpstr>
      <vt:lpstr>PowerPoint Presentation</vt:lpstr>
      <vt:lpstr>PowerPoint Presentation</vt:lpstr>
      <vt:lpstr>System Architecture</vt:lpstr>
      <vt:lpstr>Working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Diagram</vt:lpstr>
      <vt:lpstr>Software Used</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Alagu Sriram</cp:lastModifiedBy>
  <cp:revision>31</cp:revision>
  <dcterms:created xsi:type="dcterms:W3CDTF">2020-12-27T14:21:20Z</dcterms:created>
  <dcterms:modified xsi:type="dcterms:W3CDTF">2021-06-17T09:45:53Z</dcterms:modified>
</cp:coreProperties>
</file>