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84" r:id="rId2"/>
    <p:sldId id="258" r:id="rId3"/>
    <p:sldId id="257" r:id="rId4"/>
    <p:sldId id="259" r:id="rId5"/>
  </p:sldIdLst>
  <p:sldSz cx="12192000" cy="6858000"/>
  <p:notesSz cx="6858000" cy="9144000"/>
  <p:embeddedFontLst>
    <p:embeddedFont>
      <p:font typeface="Barlow Bold" panose="020B0604020202020204" charset="0"/>
      <p:bold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Franklin Gothic" panose="020B0604020202020204" charset="0"/>
      <p:bold r:id="rId12"/>
    </p:embeddedFont>
    <p:embeddedFont>
      <p:font typeface="Libre Franklin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9AA8"/>
    <a:srgbClr val="AB5982"/>
    <a:srgbClr val="4597A5"/>
    <a:srgbClr val="FBE181"/>
    <a:srgbClr val="ADD6DD"/>
    <a:srgbClr val="70B6C2"/>
    <a:srgbClr val="5EADBA"/>
    <a:srgbClr val="6DB5C1"/>
    <a:srgbClr val="FF4B4B"/>
    <a:srgbClr val="FF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customschemas.google.com/relationships/presentationmetadata" Target="metadata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823238108001154E-2"/>
          <c:y val="4.1776315789473689E-2"/>
          <c:w val="0.88299073013533125"/>
          <c:h val="0.614770555261086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2E-4A9C-8301-3136345553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39155071"/>
        <c:axId val="839148831"/>
      </c:lineChart>
      <c:catAx>
        <c:axId val="839155071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39148831"/>
        <c:crosses val="autoZero"/>
        <c:auto val="1"/>
        <c:lblAlgn val="ctr"/>
        <c:lblOffset val="100"/>
        <c:noMultiLvlLbl val="0"/>
      </c:catAx>
      <c:valAx>
        <c:axId val="839148831"/>
        <c:scaling>
          <c:orientation val="minMax"/>
        </c:scaling>
        <c:delete val="1"/>
        <c:axPos val="l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crossAx val="8391550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3823238108001154E-2"/>
          <c:y val="4.1776315789473689E-2"/>
          <c:w val="0.88299073013533125"/>
          <c:h val="0.605213590500169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1.3</c:v>
                </c:pt>
                <c:pt idx="1">
                  <c:v>2.5</c:v>
                </c:pt>
                <c:pt idx="2">
                  <c:v>1</c:v>
                </c:pt>
                <c:pt idx="3">
                  <c:v>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2E5-4A9F-A9D0-E9710074E9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39155071"/>
        <c:axId val="839148831"/>
      </c:lineChart>
      <c:catAx>
        <c:axId val="839155071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839148831"/>
        <c:crosses val="autoZero"/>
        <c:auto val="1"/>
        <c:lblAlgn val="ctr"/>
        <c:lblOffset val="100"/>
        <c:noMultiLvlLbl val="0"/>
      </c:catAx>
      <c:valAx>
        <c:axId val="839148831"/>
        <c:scaling>
          <c:orientation val="minMax"/>
        </c:scaling>
        <c:delete val="1"/>
        <c:axPos val="l"/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crossAx val="8391550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ADD6D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C77-4665-833F-A4DBB6FA7A27}"/>
              </c:ext>
            </c:extLst>
          </c:dPt>
          <c:dPt>
            <c:idx val="1"/>
            <c:invertIfNegative val="0"/>
            <c:bubble3D val="0"/>
            <c:spPr>
              <a:solidFill>
                <a:srgbClr val="FBE18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C77-4665-833F-A4DBB6FA7A27}"/>
              </c:ext>
            </c:extLst>
          </c:dPt>
          <c:dPt>
            <c:idx val="2"/>
            <c:invertIfNegative val="0"/>
            <c:bubble3D val="0"/>
            <c:spPr>
              <a:solidFill>
                <a:srgbClr val="469AA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C77-4665-833F-A4DBB6FA7A27}"/>
              </c:ext>
            </c:extLst>
          </c:dPt>
          <c:dPt>
            <c:idx val="3"/>
            <c:invertIfNegative val="0"/>
            <c:bubble3D val="0"/>
            <c:spPr>
              <a:solidFill>
                <a:srgbClr val="AB598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C77-4665-833F-A4DBB6FA7A27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C77-4665-833F-A4DBB6FA7A27}"/>
              </c:ext>
            </c:extLst>
          </c:dPt>
          <c:cat>
            <c:strRef>
              <c:f>Sheet1!$A$2:$A$9</c:f>
              <c:strCache>
                <c:ptCount val="5"/>
                <c:pt idx="0">
                  <c:v>SECTOR 1</c:v>
                </c:pt>
                <c:pt idx="1">
                  <c:v>SECTOR 2</c:v>
                </c:pt>
                <c:pt idx="2">
                  <c:v>SECTOR 3</c:v>
                </c:pt>
                <c:pt idx="3">
                  <c:v>SECTOR 4</c:v>
                </c:pt>
                <c:pt idx="4">
                  <c:v>SECTOR 5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5"/>
                <c:pt idx="0">
                  <c:v>1100</c:v>
                </c:pt>
                <c:pt idx="1">
                  <c:v>850</c:v>
                </c:pt>
                <c:pt idx="2">
                  <c:v>930</c:v>
                </c:pt>
                <c:pt idx="3">
                  <c:v>550</c:v>
                </c:pt>
                <c:pt idx="4">
                  <c:v>975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C77-4665-833F-A4DBB6FA7A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8074448"/>
        <c:axId val="358067376"/>
      </c:barChart>
      <c:catAx>
        <c:axId val="358074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067376"/>
        <c:crosses val="autoZero"/>
        <c:auto val="1"/>
        <c:lblAlgn val="ctr"/>
        <c:lblOffset val="100"/>
        <c:noMultiLvlLbl val="0"/>
      </c:catAx>
      <c:valAx>
        <c:axId val="358067376"/>
        <c:scaling>
          <c:orientation val="minMax"/>
          <c:max val="12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074448"/>
        <c:crosses val="autoZero"/>
        <c:crossBetween val="between"/>
        <c:majorUnit val="40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342783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7731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0278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8713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9231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11804920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28915133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3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hyperlink" Target="https://youtu.be/ZYJN48eR8j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rive.google.com/drive/folders/1VIl3rktOLY7UFm3lOQcwuxk7nNZfxE59?usp=sharing" TargetMode="Externa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854A1E-5D9D-F10E-D69E-7DBFAF7F7338}"/>
              </a:ext>
            </a:extLst>
          </p:cNvPr>
          <p:cNvSpPr/>
          <p:nvPr/>
        </p:nvSpPr>
        <p:spPr>
          <a:xfrm>
            <a:off x="5831456" y="5593400"/>
            <a:ext cx="2268748" cy="42165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4847304" y="1576996"/>
            <a:ext cx="7344696" cy="4561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Organization Name 	: </a:t>
            </a:r>
            <a:r>
              <a:rPr lang="en-IN" sz="1750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MINISTRY OF HOME AFFAIRS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lang="en-IN" dirty="0">
              <a:latin typeface="Times New Roman" panose="02020603050405020304" pitchFamily="18" charset="0"/>
              <a:ea typeface="Franklin Gothic"/>
              <a:cs typeface="Times New Roman" panose="02020603050405020304" pitchFamily="18" charset="0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PS Code 			:</a:t>
            </a: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</a:rPr>
              <a:t> </a:t>
            </a:r>
            <a:r>
              <a:rPr lang="en-US" sz="17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SIH1308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</a:b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Problem Statement Title 	: </a:t>
            </a:r>
            <a:r>
              <a:rPr lang="en-US" sz="16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THREAT ZONE OF AN EXPLOSION 					   PARTICULARLY IN OIL AND GAS HANDLING 			   INDUSTRIES OR REFINERIES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</a:b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Team Name 		: </a:t>
            </a: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DYNAMIC DRAGONS13</a:t>
            </a:r>
            <a:endParaRPr sz="1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</a:b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Team Leader Name 	: 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BOOBATHI RAJA K M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</a:b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Institute Code (AISHE) 	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C-37065</a:t>
            </a:r>
          </a:p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Theme Name 		: 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DISASTER MANAGEMENT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7D6FEA-7043-093D-5746-210C7D305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72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4950" y="0"/>
            <a:ext cx="3309828" cy="1720363"/>
          </a:xfrm>
          <a:prstGeom prst="rect">
            <a:avLst/>
          </a:prstGeom>
        </p:spPr>
      </p:pic>
      <p:sp>
        <p:nvSpPr>
          <p:cNvPr id="2" name="Google Shape;210;p1">
            <a:extLst>
              <a:ext uri="{FF2B5EF4-FFF2-40B4-BE49-F238E27FC236}">
                <a16:creationId xmlns:a16="http://schemas.microsoft.com/office/drawing/2014/main" id="{33F3CD06-D988-1240-EF84-A77DE4968328}"/>
              </a:ext>
            </a:extLst>
          </p:cNvPr>
          <p:cNvSpPr txBox="1">
            <a:spLocks/>
          </p:cNvSpPr>
          <p:nvPr/>
        </p:nvSpPr>
        <p:spPr>
          <a:xfrm>
            <a:off x="4847304" y="143242"/>
            <a:ext cx="7344696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00000"/>
              </a:lnSpc>
              <a:buSzPts val="3600"/>
            </a:pPr>
            <a:r>
              <a:rPr lang="en-US" sz="3200" dirty="0"/>
              <a:t>BASIC DETAILS OF THE TEAM AND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416970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EE0381FD-702D-FEE3-8D4A-B5792E229154}"/>
              </a:ext>
            </a:extLst>
          </p:cNvPr>
          <p:cNvSpPr/>
          <p:nvPr/>
        </p:nvSpPr>
        <p:spPr>
          <a:xfrm>
            <a:off x="7774620" y="751481"/>
            <a:ext cx="4329912" cy="332674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950BEF-2693-9D6F-71A1-511B7F528045}"/>
              </a:ext>
            </a:extLst>
          </p:cNvPr>
          <p:cNvSpPr/>
          <p:nvPr/>
        </p:nvSpPr>
        <p:spPr>
          <a:xfrm>
            <a:off x="879894" y="1751587"/>
            <a:ext cx="2268748" cy="42165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111251" y="0"/>
            <a:ext cx="4253786" cy="49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2800" dirty="0"/>
              <a:t>IDEA /APPROACH DETAILS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DF45EC-D577-7D42-0444-86B4165E20FD}"/>
              </a:ext>
            </a:extLst>
          </p:cNvPr>
          <p:cNvSpPr txBox="1"/>
          <p:nvPr/>
        </p:nvSpPr>
        <p:spPr>
          <a:xfrm>
            <a:off x="42713" y="721245"/>
            <a:ext cx="4314041" cy="4549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125"/>
              </a:spcAft>
              <a:buFont typeface="Wingdings" panose="05000000000000000000" pitchFamily="2" charset="2"/>
              <a:buChar char="Ø"/>
            </a:pPr>
            <a:r>
              <a:rPr lang="en-US" sz="1200" b="1" i="0" dirty="0">
                <a:solidFill>
                  <a:schemeClr val="tx1"/>
                </a:solidFill>
                <a:effectLst/>
                <a:latin typeface="+mn-lt"/>
              </a:rPr>
              <a:t>INDUSTRY - SPECIFIC SECTORIZATION 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  <a:t>:  </a:t>
            </a:r>
            <a:r>
              <a:rPr lang="en-US" sz="1300" b="0" i="0" dirty="0">
                <a:solidFill>
                  <a:schemeClr val="tx1"/>
                </a:solidFill>
                <a:effectLst/>
                <a:latin typeface="+mn-lt"/>
              </a:rPr>
              <a:t>The software intelligently divides industries into sectors based on their unique perimeters on an interactive map.</a:t>
            </a:r>
          </a:p>
          <a:p>
            <a:pPr marL="285750" indent="-285750" algn="just">
              <a:spcAft>
                <a:spcPts val="125"/>
              </a:spcAft>
              <a:buFont typeface="Wingdings" panose="05000000000000000000" pitchFamily="2" charset="2"/>
              <a:buChar char="Ø"/>
            </a:pPr>
            <a:endParaRPr lang="en-US" sz="12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 algn="just">
              <a:spcAft>
                <a:spcPts val="125"/>
              </a:spcAft>
              <a:buFont typeface="Wingdings" panose="05000000000000000000" pitchFamily="2" charset="2"/>
              <a:buChar char="Ø"/>
            </a:pPr>
            <a:r>
              <a:rPr lang="en-US" sz="1200" b="1" i="0" dirty="0">
                <a:solidFill>
                  <a:schemeClr val="tx1"/>
                </a:solidFill>
                <a:effectLst/>
                <a:latin typeface="+mn-lt"/>
              </a:rPr>
              <a:t>RADIATION MAPPING 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  <a:t>: </a:t>
            </a:r>
            <a:r>
              <a:rPr lang="en-US" sz="1300" b="0" i="0" dirty="0">
                <a:solidFill>
                  <a:schemeClr val="tx1"/>
                </a:solidFill>
                <a:effectLst/>
                <a:latin typeface="+mn-lt"/>
              </a:rPr>
              <a:t>It precisely distinguishes zones affected by fire and categorizes radiation levels as Very High, High, Medium, or Low, ensuring firefighter safety.</a:t>
            </a:r>
          </a:p>
          <a:p>
            <a:pPr algn="just">
              <a:spcAft>
                <a:spcPts val="125"/>
              </a:spcAft>
            </a:pPr>
            <a:endParaRPr lang="en-US" sz="1300" dirty="0">
              <a:solidFill>
                <a:schemeClr val="tx1"/>
              </a:solidFill>
              <a:latin typeface="+mn-lt"/>
            </a:endParaRPr>
          </a:p>
          <a:p>
            <a:pPr marL="285750" indent="-285750" algn="just">
              <a:spcAft>
                <a:spcPts val="125"/>
              </a:spcAft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1"/>
                </a:solidFill>
                <a:latin typeface="+mn-lt"/>
              </a:rPr>
              <a:t>MACHINE LEARNING MODELS</a:t>
            </a:r>
            <a:r>
              <a:rPr lang="en-US" sz="1300" dirty="0">
                <a:solidFill>
                  <a:schemeClr val="tx1"/>
                </a:solidFill>
                <a:latin typeface="+mn-lt"/>
              </a:rPr>
              <a:t> : Utilized Machine Learning Models to predict the spread of radiation and blast waves.</a:t>
            </a:r>
          </a:p>
          <a:p>
            <a:pPr marL="285750" indent="-285750" algn="just">
              <a:spcAft>
                <a:spcPts val="125"/>
              </a:spcAft>
              <a:buFont typeface="Wingdings" panose="05000000000000000000" pitchFamily="2" charset="2"/>
              <a:buChar char="Ø"/>
            </a:pPr>
            <a:endParaRPr lang="en-US" sz="1200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 algn="just">
              <a:spcAft>
                <a:spcPts val="125"/>
              </a:spcAft>
              <a:buFont typeface="Wingdings" panose="05000000000000000000" pitchFamily="2" charset="2"/>
              <a:buChar char="Ø"/>
            </a:pPr>
            <a:r>
              <a:rPr lang="en-US" sz="1200" b="1" i="0" dirty="0">
                <a:solidFill>
                  <a:schemeClr val="tx1"/>
                </a:solidFill>
                <a:effectLst/>
                <a:latin typeface="+mn-lt"/>
              </a:rPr>
              <a:t>ENVIRONMENTAL MONITORING 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  <a:t>: </a:t>
            </a:r>
            <a:r>
              <a:rPr lang="en-US" sz="1300" b="0" i="0" dirty="0">
                <a:solidFill>
                  <a:schemeClr val="tx1"/>
                </a:solidFill>
                <a:effectLst/>
                <a:latin typeface="+mn-lt"/>
              </a:rPr>
              <a:t>It tracks Temperature, </a:t>
            </a:r>
            <a:r>
              <a:rPr lang="en-US" sz="1300" dirty="0">
                <a:solidFill>
                  <a:schemeClr val="tx1"/>
                </a:solidFill>
                <a:latin typeface="+mn-lt"/>
              </a:rPr>
              <a:t>P</a:t>
            </a:r>
            <a:r>
              <a:rPr lang="en-US" sz="1300" b="0" i="0" dirty="0">
                <a:solidFill>
                  <a:schemeClr val="tx1"/>
                </a:solidFill>
                <a:effectLst/>
                <a:latin typeface="+mn-lt"/>
              </a:rPr>
              <a:t>ressure, Levels of </a:t>
            </a:r>
            <a:r>
              <a:rPr lang="en-US" sz="1300">
                <a:solidFill>
                  <a:schemeClr val="tx1"/>
                </a:solidFill>
                <a:latin typeface="+mn-lt"/>
              </a:rPr>
              <a:t>T</a:t>
            </a:r>
            <a:r>
              <a:rPr lang="en-US" sz="1300" b="0" i="0">
                <a:solidFill>
                  <a:schemeClr val="tx1"/>
                </a:solidFill>
                <a:effectLst/>
                <a:latin typeface="+mn-lt"/>
              </a:rPr>
              <a:t>oxic Gases,</a:t>
            </a:r>
            <a:r>
              <a:rPr lang="en-US" sz="1300">
                <a:solidFill>
                  <a:schemeClr val="tx1"/>
                </a:solidFill>
                <a:latin typeface="+mn-lt"/>
              </a:rPr>
              <a:t> Wind Speed and </a:t>
            </a:r>
            <a:r>
              <a:rPr lang="en-US" sz="1300" dirty="0">
                <a:solidFill>
                  <a:schemeClr val="tx1"/>
                </a:solidFill>
                <a:latin typeface="+mn-lt"/>
              </a:rPr>
              <a:t>Direction</a:t>
            </a:r>
            <a:r>
              <a:rPr lang="en-US" sz="1300" b="0" i="0" dirty="0">
                <a:solidFill>
                  <a:schemeClr val="tx1"/>
                </a:solidFill>
                <a:effectLst/>
                <a:latin typeface="+mn-lt"/>
              </a:rPr>
              <a:t> in real-time to provide crucial data for firefighting strategies</a:t>
            </a:r>
            <a:r>
              <a:rPr lang="en-US" sz="1200" b="0" i="0" dirty="0">
                <a:solidFill>
                  <a:schemeClr val="tx1"/>
                </a:solidFill>
                <a:effectLst/>
                <a:latin typeface="+mn-lt"/>
              </a:rPr>
              <a:t>.</a:t>
            </a:r>
          </a:p>
          <a:p>
            <a:pPr algn="just">
              <a:spcAft>
                <a:spcPts val="125"/>
              </a:spcAft>
            </a:pPr>
            <a:endParaRPr lang="en-US" sz="1200" b="0" i="0" dirty="0">
              <a:solidFill>
                <a:schemeClr val="tx1"/>
              </a:solidFill>
              <a:effectLst/>
              <a:latin typeface="+mn-lt"/>
            </a:endParaRPr>
          </a:p>
          <a:p>
            <a:pPr algn="just">
              <a:spcAft>
                <a:spcPts val="125"/>
              </a:spcAft>
            </a:pPr>
            <a:r>
              <a:rPr lang="en-US" sz="12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1300" b="0" i="0" dirty="0">
                <a:solidFill>
                  <a:schemeClr val="tx1"/>
                </a:solidFill>
                <a:effectLst/>
                <a:latin typeface="+mn-lt"/>
              </a:rPr>
              <a:t>By analyzing environmental data, </a:t>
            </a:r>
            <a:r>
              <a:rPr lang="en-US" sz="1300" dirty="0">
                <a:solidFill>
                  <a:schemeClr val="tx1"/>
                </a:solidFill>
                <a:latin typeface="+mn-lt"/>
              </a:rPr>
              <a:t>The </a:t>
            </a:r>
            <a:r>
              <a:rPr lang="en-US" sz="1300" b="0" i="0" dirty="0">
                <a:solidFill>
                  <a:schemeClr val="tx1"/>
                </a:solidFill>
                <a:effectLst/>
                <a:latin typeface="+mn-lt"/>
              </a:rPr>
              <a:t>software guides firefighters to the most effective and safe approaches to extinguishing the fire.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743AC9-A8F4-47A7-44B1-6724531205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895582" y="899729"/>
            <a:ext cx="4102479" cy="3021090"/>
          </a:xfrm>
          <a:prstGeom prst="rect">
            <a:avLst/>
          </a:prstGeom>
          <a:effectLst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495B37-B3E8-E87A-C3CD-B68FA8E0D86A}"/>
              </a:ext>
            </a:extLst>
          </p:cNvPr>
          <p:cNvSpPr txBox="1"/>
          <p:nvPr/>
        </p:nvSpPr>
        <p:spPr>
          <a:xfrm>
            <a:off x="67400" y="5269883"/>
            <a:ext cx="4284495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800" dirty="0">
                <a:solidFill>
                  <a:schemeClr val="lt2"/>
                </a:solidFill>
                <a:latin typeface="Franklin Gothic"/>
                <a:sym typeface="Franklin Gothic"/>
              </a:rPr>
              <a:t>PRODUCT STATUS : </a:t>
            </a:r>
          </a:p>
          <a:p>
            <a:pPr algn="just"/>
            <a:endParaRPr lang="en-IN" sz="800" dirty="0"/>
          </a:p>
          <a:p>
            <a:pPr algn="just"/>
            <a:r>
              <a:rPr lang="en-IN" sz="1500" dirty="0"/>
              <a:t>80% product built completed and further build is on progress. Testing and validation process are next to be undergone.</a:t>
            </a:r>
          </a:p>
        </p:txBody>
      </p:sp>
      <p:sp>
        <p:nvSpPr>
          <p:cNvPr id="33" name="Rounded Rectangle 190">
            <a:extLst>
              <a:ext uri="{FF2B5EF4-FFF2-40B4-BE49-F238E27FC236}">
                <a16:creationId xmlns:a16="http://schemas.microsoft.com/office/drawing/2014/main" id="{94278FD3-10C8-FCAC-3EAA-ECA635169F2B}"/>
              </a:ext>
            </a:extLst>
          </p:cNvPr>
          <p:cNvSpPr/>
          <p:nvPr/>
        </p:nvSpPr>
        <p:spPr>
          <a:xfrm>
            <a:off x="4571390" y="814053"/>
            <a:ext cx="2970486" cy="3123532"/>
          </a:xfrm>
          <a:prstGeom prst="roundRect">
            <a:avLst>
              <a:gd name="adj" fmla="val 3140"/>
            </a:avLst>
          </a:prstGeom>
          <a:solidFill>
            <a:schemeClr val="bg1"/>
          </a:solidFill>
          <a:ln>
            <a:noFill/>
          </a:ln>
          <a:effectLst>
            <a:outerShdw blurRad="762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3">
            <a:extLst>
              <a:ext uri="{FF2B5EF4-FFF2-40B4-BE49-F238E27FC236}">
                <a16:creationId xmlns:a16="http://schemas.microsoft.com/office/drawing/2014/main" id="{F4E4CAB4-8D68-6B37-F6A4-95F7B63D63C2}"/>
              </a:ext>
            </a:extLst>
          </p:cNvPr>
          <p:cNvSpPr txBox="1"/>
          <p:nvPr/>
        </p:nvSpPr>
        <p:spPr>
          <a:xfrm>
            <a:off x="5376365" y="2564092"/>
            <a:ext cx="18138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16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sz="105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5" name="4">
            <a:extLst>
              <a:ext uri="{FF2B5EF4-FFF2-40B4-BE49-F238E27FC236}">
                <a16:creationId xmlns:a16="http://schemas.microsoft.com/office/drawing/2014/main" id="{FB9D9A3A-8281-C7AA-69C3-E1D17AD53EB6}"/>
              </a:ext>
            </a:extLst>
          </p:cNvPr>
          <p:cNvSpPr txBox="1"/>
          <p:nvPr/>
        </p:nvSpPr>
        <p:spPr>
          <a:xfrm>
            <a:off x="5890148" y="1765278"/>
            <a:ext cx="18138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16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sz="105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6" name="5">
            <a:extLst>
              <a:ext uri="{FF2B5EF4-FFF2-40B4-BE49-F238E27FC236}">
                <a16:creationId xmlns:a16="http://schemas.microsoft.com/office/drawing/2014/main" id="{41CD9BDD-41B3-F554-1123-8A5D9F398FF2}"/>
              </a:ext>
            </a:extLst>
          </p:cNvPr>
          <p:cNvSpPr txBox="1"/>
          <p:nvPr/>
        </p:nvSpPr>
        <p:spPr>
          <a:xfrm>
            <a:off x="6005071" y="3388417"/>
            <a:ext cx="18138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16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sz="105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7" name="6">
            <a:extLst>
              <a:ext uri="{FF2B5EF4-FFF2-40B4-BE49-F238E27FC236}">
                <a16:creationId xmlns:a16="http://schemas.microsoft.com/office/drawing/2014/main" id="{BBE37A6E-9A2D-A6E8-7146-0D3DF1D840C3}"/>
              </a:ext>
            </a:extLst>
          </p:cNvPr>
          <p:cNvSpPr txBox="1"/>
          <p:nvPr/>
        </p:nvSpPr>
        <p:spPr>
          <a:xfrm>
            <a:off x="6264346" y="2488510"/>
            <a:ext cx="18138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16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sz="105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8" name="7">
            <a:extLst>
              <a:ext uri="{FF2B5EF4-FFF2-40B4-BE49-F238E27FC236}">
                <a16:creationId xmlns:a16="http://schemas.microsoft.com/office/drawing/2014/main" id="{F3448990-17E2-240F-D9A4-946D95EF40AD}"/>
              </a:ext>
            </a:extLst>
          </p:cNvPr>
          <p:cNvSpPr txBox="1"/>
          <p:nvPr/>
        </p:nvSpPr>
        <p:spPr>
          <a:xfrm>
            <a:off x="7152328" y="2276445"/>
            <a:ext cx="18138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numCol="1" anchor="t">
            <a:spAutoFit/>
          </a:bodyPr>
          <a:lstStyle>
            <a:lvl1pPr>
              <a:defRPr sz="1600" b="0">
                <a:solidFill>
                  <a:srgbClr val="FFFFFF"/>
                </a:solidFill>
                <a:latin typeface="Barlow Bold"/>
                <a:ea typeface="Barlow Bold"/>
                <a:cs typeface="Barlow Bold"/>
                <a:sym typeface="Barlow Bold"/>
              </a:defRPr>
            </a:lvl1pPr>
          </a:lstStyle>
          <a:p>
            <a:r>
              <a:rPr sz="1050" b="1" dirty="0">
                <a:solidFill>
                  <a:schemeClr val="bg1"/>
                </a:solidFill>
              </a:rPr>
              <a:t>7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5260D5A-F8BA-DD10-045A-B3CA6850B1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472" y="932336"/>
            <a:ext cx="2709574" cy="2927071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F2DFDDA2-689D-48A0-367E-EBA1CD38BA6F}"/>
              </a:ext>
            </a:extLst>
          </p:cNvPr>
          <p:cNvSpPr/>
          <p:nvPr/>
        </p:nvSpPr>
        <p:spPr>
          <a:xfrm>
            <a:off x="6590212" y="1065867"/>
            <a:ext cx="820436" cy="1892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55801C9-3FE5-0B91-8466-D3B1FF671A6D}"/>
              </a:ext>
            </a:extLst>
          </p:cNvPr>
          <p:cNvSpPr/>
          <p:nvPr/>
        </p:nvSpPr>
        <p:spPr>
          <a:xfrm>
            <a:off x="6173111" y="2743095"/>
            <a:ext cx="1331854" cy="35088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D3292A-8A1F-1BFD-BC8E-05AA6A469E1D}"/>
              </a:ext>
            </a:extLst>
          </p:cNvPr>
          <p:cNvSpPr/>
          <p:nvPr/>
        </p:nvSpPr>
        <p:spPr>
          <a:xfrm>
            <a:off x="4628923" y="3717999"/>
            <a:ext cx="520690" cy="10638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644B2E8-46F4-C253-D11D-0103325340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95141" y="1891376"/>
            <a:ext cx="216000" cy="2160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D41B7E2-5443-1ED1-B895-DAF48120E99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prstClr val="black"/>
              <a:srgbClr val="92D05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66000"/>
                    </a14:imgEffect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1613" y="2324620"/>
            <a:ext cx="216000" cy="216000"/>
          </a:xfrm>
          <a:prstGeom prst="rect">
            <a:avLst/>
          </a:prstGeom>
          <a:noFill/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1E15CA8-8C22-A36D-C5FE-2C439DF4623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70454" y="2603271"/>
            <a:ext cx="216000" cy="2160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4F2F2B77-F66A-94CC-8CD4-84094EB5044A}"/>
              </a:ext>
            </a:extLst>
          </p:cNvPr>
          <p:cNvSpPr txBox="1"/>
          <p:nvPr/>
        </p:nvSpPr>
        <p:spPr>
          <a:xfrm>
            <a:off x="7884857" y="4527202"/>
            <a:ext cx="413433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>
                <a:solidFill>
                  <a:schemeClr val="lt2"/>
                </a:solidFill>
                <a:latin typeface="Franklin Gothic"/>
                <a:sym typeface="Franklin Gothic"/>
              </a:rPr>
              <a:t>TECHNOLOGY STACK : </a:t>
            </a:r>
          </a:p>
          <a:p>
            <a:pPr algn="just"/>
            <a:endParaRPr lang="en-IN" sz="1200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dirty="0"/>
              <a:t>HTML </a:t>
            </a:r>
          </a:p>
          <a:p>
            <a:pPr algn="just"/>
            <a:r>
              <a:rPr lang="en-IN" dirty="0"/>
              <a:t>      CSS</a:t>
            </a:r>
          </a:p>
          <a:p>
            <a:pPr algn="just"/>
            <a:r>
              <a:rPr lang="en-IN" dirty="0"/>
              <a:t>     JavaScript</a:t>
            </a:r>
          </a:p>
          <a:p>
            <a:pPr algn="just"/>
            <a:endParaRPr lang="en-IN" sz="1000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dirty="0"/>
              <a:t>GIS – Mapping Framework</a:t>
            </a:r>
          </a:p>
          <a:p>
            <a:pPr marL="171450" indent="-171450" algn="just">
              <a:buFont typeface="Wingdings" panose="05000000000000000000" pitchFamily="2" charset="2"/>
              <a:buChar char="v"/>
            </a:pPr>
            <a:endParaRPr lang="en-IN" sz="1000" dirty="0"/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IN" dirty="0"/>
              <a:t>Machine Learning (Python) - Predictions</a:t>
            </a:r>
          </a:p>
        </p:txBody>
      </p:sp>
      <p:sp>
        <p:nvSpPr>
          <p:cNvPr id="49" name="Rounded Rectangle 190">
            <a:extLst>
              <a:ext uri="{FF2B5EF4-FFF2-40B4-BE49-F238E27FC236}">
                <a16:creationId xmlns:a16="http://schemas.microsoft.com/office/drawing/2014/main" id="{64ED7346-E4E8-B5EE-9001-7F324CEED088}"/>
              </a:ext>
            </a:extLst>
          </p:cNvPr>
          <p:cNvSpPr/>
          <p:nvPr/>
        </p:nvSpPr>
        <p:spPr>
          <a:xfrm>
            <a:off x="4571390" y="4425845"/>
            <a:ext cx="2970486" cy="1843075"/>
          </a:xfrm>
          <a:prstGeom prst="roundRect">
            <a:avLst>
              <a:gd name="adj" fmla="val 3140"/>
            </a:avLst>
          </a:prstGeom>
          <a:solidFill>
            <a:schemeClr val="bg1"/>
          </a:solidFill>
          <a:ln>
            <a:noFill/>
          </a:ln>
          <a:effectLst>
            <a:outerShdw blurRad="762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FF40A00-F730-4BF4-B3D0-D4B36C5D3608}"/>
              </a:ext>
            </a:extLst>
          </p:cNvPr>
          <p:cNvSpPr/>
          <p:nvPr/>
        </p:nvSpPr>
        <p:spPr>
          <a:xfrm>
            <a:off x="4794267" y="4569192"/>
            <a:ext cx="333553" cy="333057"/>
          </a:xfrm>
          <a:prstGeom prst="ellipse">
            <a:avLst/>
          </a:prstGeom>
          <a:solidFill>
            <a:srgbClr val="FF4B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8F4B6BC-FFC7-70E0-B389-6C36FFF076F4}"/>
              </a:ext>
            </a:extLst>
          </p:cNvPr>
          <p:cNvSpPr txBox="1"/>
          <p:nvPr/>
        </p:nvSpPr>
        <p:spPr>
          <a:xfrm>
            <a:off x="5345315" y="4638938"/>
            <a:ext cx="168419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 Potential Risk Zone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848A355-6B9B-C799-A159-54D01EE8F096}"/>
              </a:ext>
            </a:extLst>
          </p:cNvPr>
          <p:cNvSpPr txBox="1"/>
          <p:nvPr/>
        </p:nvSpPr>
        <p:spPr>
          <a:xfrm>
            <a:off x="5347314" y="5233386"/>
            <a:ext cx="203290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Moderate Potential Risk Zone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DD254D-1EDF-6FEC-C644-6F7E589503E2}"/>
              </a:ext>
            </a:extLst>
          </p:cNvPr>
          <p:cNvSpPr txBox="1"/>
          <p:nvPr/>
        </p:nvSpPr>
        <p:spPr>
          <a:xfrm>
            <a:off x="5347315" y="5821600"/>
            <a:ext cx="16822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Low Potential Risk Zone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2163EB0-04D2-178F-3534-6EDBC5015AA9}"/>
              </a:ext>
            </a:extLst>
          </p:cNvPr>
          <p:cNvSpPr/>
          <p:nvPr/>
        </p:nvSpPr>
        <p:spPr>
          <a:xfrm>
            <a:off x="4802893" y="5163640"/>
            <a:ext cx="333553" cy="333058"/>
          </a:xfrm>
          <a:prstGeom prst="ellipse">
            <a:avLst/>
          </a:prstGeom>
          <a:solidFill>
            <a:srgbClr val="5EAD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/>
              <a:t>2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F743E001-47DE-C04D-AB95-D692183A558D}"/>
              </a:ext>
            </a:extLst>
          </p:cNvPr>
          <p:cNvSpPr/>
          <p:nvPr/>
        </p:nvSpPr>
        <p:spPr>
          <a:xfrm>
            <a:off x="4802893" y="5758089"/>
            <a:ext cx="324927" cy="333058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/>
              <a:t>3</a:t>
            </a:r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DA5C91EB-B85D-00B4-20B9-D5DE8BA52FBB}"/>
              </a:ext>
            </a:extLst>
          </p:cNvPr>
          <p:cNvSpPr/>
          <p:nvPr/>
        </p:nvSpPr>
        <p:spPr>
          <a:xfrm>
            <a:off x="9356519" y="5078039"/>
            <a:ext cx="158622" cy="594447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5269B1A-BEE2-D19F-20EE-670CA7F7FD38}"/>
              </a:ext>
            </a:extLst>
          </p:cNvPr>
          <p:cNvSpPr txBox="1"/>
          <p:nvPr/>
        </p:nvSpPr>
        <p:spPr>
          <a:xfrm>
            <a:off x="9584127" y="5221373"/>
            <a:ext cx="20154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 Friendly Interface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82C780D-CCFD-593D-7094-B7F44E6B8F23}"/>
              </a:ext>
            </a:extLst>
          </p:cNvPr>
          <p:cNvSpPr txBox="1"/>
          <p:nvPr/>
        </p:nvSpPr>
        <p:spPr>
          <a:xfrm>
            <a:off x="8567263" y="1026977"/>
            <a:ext cx="8867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" dirty="0"/>
              <a:t>Radiation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96B6B6B-ED52-BA9B-517B-905360423222}"/>
              </a:ext>
            </a:extLst>
          </p:cNvPr>
          <p:cNvSpPr txBox="1"/>
          <p:nvPr/>
        </p:nvSpPr>
        <p:spPr>
          <a:xfrm>
            <a:off x="8617952" y="1702215"/>
            <a:ext cx="8361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" dirty="0"/>
              <a:t>Data</a:t>
            </a:r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E1F95BE7-4ABF-C7FB-9316-6509913E1CD4}"/>
              </a:ext>
            </a:extLst>
          </p:cNvPr>
          <p:cNvSpPr/>
          <p:nvPr/>
        </p:nvSpPr>
        <p:spPr>
          <a:xfrm>
            <a:off x="9883332" y="1204557"/>
            <a:ext cx="242410" cy="248585"/>
          </a:xfrm>
          <a:prstGeom prst="ellipse">
            <a:avLst/>
          </a:prstGeom>
          <a:noFill/>
          <a:ln w="6350" cap="flat" cmpd="sng" algn="ctr">
            <a:solidFill>
              <a:schemeClr val="dk1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900" dirty="0"/>
              <a:t>1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9DCB7447-6B1B-3B26-9FC9-AC1BB556C282}"/>
              </a:ext>
            </a:extLst>
          </p:cNvPr>
          <p:cNvSpPr/>
          <p:nvPr/>
        </p:nvSpPr>
        <p:spPr>
          <a:xfrm>
            <a:off x="10053144" y="2669952"/>
            <a:ext cx="242410" cy="248586"/>
          </a:xfrm>
          <a:prstGeom prst="ellipse">
            <a:avLst/>
          </a:prstGeom>
          <a:noFill/>
          <a:ln w="6350" cap="flat" cmpd="sng" algn="ctr">
            <a:solidFill>
              <a:schemeClr val="dk1"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900" dirty="0"/>
              <a:t>2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50CB67E1-5171-5048-ABDC-4E5E69226AB1}"/>
              </a:ext>
            </a:extLst>
          </p:cNvPr>
          <p:cNvSpPr txBox="1"/>
          <p:nvPr/>
        </p:nvSpPr>
        <p:spPr>
          <a:xfrm>
            <a:off x="7701650" y="1515766"/>
            <a:ext cx="108550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" dirty="0"/>
              <a:t>Signal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AB28DCD8-A59C-8862-0195-A4682CBA1FC6}"/>
              </a:ext>
            </a:extLst>
          </p:cNvPr>
          <p:cNvSpPr txBox="1"/>
          <p:nvPr/>
        </p:nvSpPr>
        <p:spPr>
          <a:xfrm rot="16200000">
            <a:off x="7646534" y="2971793"/>
            <a:ext cx="8819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" dirty="0"/>
              <a:t>Data Set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33D5E93-BD4C-2087-0EB4-CD9686BDB25D}"/>
              </a:ext>
            </a:extLst>
          </p:cNvPr>
          <p:cNvSpPr txBox="1"/>
          <p:nvPr/>
        </p:nvSpPr>
        <p:spPr>
          <a:xfrm>
            <a:off x="7670773" y="3689023"/>
            <a:ext cx="10855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" dirty="0"/>
              <a:t>Processing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680F8998-22DC-6E3A-9D02-A6013092698C}"/>
              </a:ext>
            </a:extLst>
          </p:cNvPr>
          <p:cNvSpPr txBox="1"/>
          <p:nvPr/>
        </p:nvSpPr>
        <p:spPr>
          <a:xfrm>
            <a:off x="8421596" y="3705375"/>
            <a:ext cx="1111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" dirty="0"/>
              <a:t>Testing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5F6A100-8472-60A2-5ECA-957F7426BCE7}"/>
              </a:ext>
            </a:extLst>
          </p:cNvPr>
          <p:cNvSpPr txBox="1"/>
          <p:nvPr/>
        </p:nvSpPr>
        <p:spPr>
          <a:xfrm>
            <a:off x="9803016" y="1824215"/>
            <a:ext cx="1316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" dirty="0"/>
              <a:t>Algorithm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937AF88D-3AA9-400F-8C19-9ECA7483E55A}"/>
              </a:ext>
            </a:extLst>
          </p:cNvPr>
          <p:cNvSpPr txBox="1"/>
          <p:nvPr/>
        </p:nvSpPr>
        <p:spPr>
          <a:xfrm>
            <a:off x="9321420" y="3689023"/>
            <a:ext cx="8529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" dirty="0"/>
              <a:t>Evaluation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88E3A3BD-A892-152C-0B20-A1835144BD6F}"/>
              </a:ext>
            </a:extLst>
          </p:cNvPr>
          <p:cNvSpPr txBox="1"/>
          <p:nvPr/>
        </p:nvSpPr>
        <p:spPr>
          <a:xfrm>
            <a:off x="8139989" y="2780783"/>
            <a:ext cx="16148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" dirty="0"/>
              <a:t>Validation</a:t>
            </a:r>
          </a:p>
        </p:txBody>
      </p:sp>
      <p:sp>
        <p:nvSpPr>
          <p:cNvPr id="202" name="Google Shape;229;p3">
            <a:extLst>
              <a:ext uri="{FF2B5EF4-FFF2-40B4-BE49-F238E27FC236}">
                <a16:creationId xmlns:a16="http://schemas.microsoft.com/office/drawing/2014/main" id="{F90F2095-1DE9-7D2F-37C0-D7EEFF235A50}"/>
              </a:ext>
            </a:extLst>
          </p:cNvPr>
          <p:cNvSpPr txBox="1">
            <a:spLocks/>
          </p:cNvSpPr>
          <p:nvPr/>
        </p:nvSpPr>
        <p:spPr>
          <a:xfrm>
            <a:off x="7767000" y="745160"/>
            <a:ext cx="4359642" cy="332674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171450" indent="-171450" algn="just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2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BD84CA-B7F6-E5BA-BD20-2F9E6F4102B9}"/>
              </a:ext>
            </a:extLst>
          </p:cNvPr>
          <p:cNvSpPr txBox="1"/>
          <p:nvPr/>
        </p:nvSpPr>
        <p:spPr>
          <a:xfrm>
            <a:off x="4334434" y="6376422"/>
            <a:ext cx="35605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Franklin Gothic"/>
              </a:rPr>
              <a:t>V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Franklin Gothic"/>
                <a:cs typeface="Arial"/>
                <a:sym typeface="Arial"/>
              </a:rPr>
              <a:t>ideo Link : 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Franklin Gothic"/>
                <a:cs typeface="Arial"/>
                <a:sym typeface="Arial"/>
                <a:hlinkClick r:id="rId9"/>
              </a:rPr>
              <a:t>https://youtu.be/ZYJN48eR8jU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769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6823E2F-ED09-B088-E527-DDB9085A3BAE}"/>
              </a:ext>
            </a:extLst>
          </p:cNvPr>
          <p:cNvSpPr/>
          <p:nvPr/>
        </p:nvSpPr>
        <p:spPr>
          <a:xfrm>
            <a:off x="802072" y="1557535"/>
            <a:ext cx="2268748" cy="43621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Google Shape;227;p3">
            <a:extLst>
              <a:ext uri="{FF2B5EF4-FFF2-40B4-BE49-F238E27FC236}">
                <a16:creationId xmlns:a16="http://schemas.microsoft.com/office/drawing/2014/main" id="{994AF989-515B-5AB4-A4DF-A65D9F1EA5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251" y="-45720"/>
            <a:ext cx="4253786" cy="49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2800" dirty="0"/>
              <a:t>IDEA /APPROACH DETAILS</a:t>
            </a:r>
          </a:p>
        </p:txBody>
      </p:sp>
      <p:sp>
        <p:nvSpPr>
          <p:cNvPr id="6" name="Rounded Rectangle 34">
            <a:extLst>
              <a:ext uri="{FF2B5EF4-FFF2-40B4-BE49-F238E27FC236}">
                <a16:creationId xmlns:a16="http://schemas.microsoft.com/office/drawing/2014/main" id="{F69A3ED2-7FAA-3960-1667-33F286227374}"/>
              </a:ext>
            </a:extLst>
          </p:cNvPr>
          <p:cNvSpPr/>
          <p:nvPr/>
        </p:nvSpPr>
        <p:spPr>
          <a:xfrm>
            <a:off x="111249" y="4125611"/>
            <a:ext cx="6389450" cy="1712202"/>
          </a:xfrm>
          <a:prstGeom prst="roundRect">
            <a:avLst>
              <a:gd name="adj" fmla="val 3140"/>
            </a:avLst>
          </a:prstGeom>
          <a:solidFill>
            <a:schemeClr val="bg1"/>
          </a:solidFill>
          <a:ln>
            <a:noFill/>
          </a:ln>
          <a:effectLst>
            <a:outerShdw blurRad="762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91B8CD-3FFE-E065-9898-FA2D2A7BB543}"/>
              </a:ext>
            </a:extLst>
          </p:cNvPr>
          <p:cNvSpPr txBox="1"/>
          <p:nvPr/>
        </p:nvSpPr>
        <p:spPr>
          <a:xfrm>
            <a:off x="288994" y="4505050"/>
            <a:ext cx="1152560" cy="2077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TOXIC </a:t>
            </a:r>
            <a:r>
              <a:rPr lang="en-US" sz="13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GASES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9DAD3C44-3457-F3FB-0283-B17AA06B0C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5460082"/>
              </p:ext>
            </p:extLst>
          </p:nvPr>
        </p:nvGraphicFramePr>
        <p:xfrm>
          <a:off x="1698850" y="4460408"/>
          <a:ext cx="1559176" cy="458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EDAACD3-D1C0-9CAB-4EA9-39F1D7A0C08E}"/>
              </a:ext>
            </a:extLst>
          </p:cNvPr>
          <p:cNvSpPr txBox="1"/>
          <p:nvPr/>
        </p:nvSpPr>
        <p:spPr>
          <a:xfrm>
            <a:off x="297165" y="5306430"/>
            <a:ext cx="99065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PRESSURE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590C33C-49FA-BA32-E754-75FF214486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3178768"/>
              </p:ext>
            </p:extLst>
          </p:nvPr>
        </p:nvGraphicFramePr>
        <p:xfrm>
          <a:off x="1693768" y="5267856"/>
          <a:ext cx="1559176" cy="48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78B6A71F-A0E0-5CD2-7F2A-A0A86B40CDF5}"/>
              </a:ext>
            </a:extLst>
          </p:cNvPr>
          <p:cNvSpPr/>
          <p:nvPr/>
        </p:nvSpPr>
        <p:spPr>
          <a:xfrm>
            <a:off x="3510241" y="4567684"/>
            <a:ext cx="2043140" cy="82479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02">
            <a:extLst>
              <a:ext uri="{FF2B5EF4-FFF2-40B4-BE49-F238E27FC236}">
                <a16:creationId xmlns:a16="http://schemas.microsoft.com/office/drawing/2014/main" id="{62E6A511-88CD-6DE6-B20A-9BDA3B1B6DEA}"/>
              </a:ext>
            </a:extLst>
          </p:cNvPr>
          <p:cNvSpPr/>
          <p:nvPr/>
        </p:nvSpPr>
        <p:spPr>
          <a:xfrm>
            <a:off x="3510240" y="4567684"/>
            <a:ext cx="939177" cy="9194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422361-27C8-713E-85B6-72446C7A4961}"/>
              </a:ext>
            </a:extLst>
          </p:cNvPr>
          <p:cNvSpPr txBox="1"/>
          <p:nvPr/>
        </p:nvSpPr>
        <p:spPr>
          <a:xfrm>
            <a:off x="3510240" y="4252750"/>
            <a:ext cx="83196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LEVELS 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09BB36-2C22-821A-7294-9E80D542CC29}"/>
              </a:ext>
            </a:extLst>
          </p:cNvPr>
          <p:cNvSpPr txBox="1"/>
          <p:nvPr/>
        </p:nvSpPr>
        <p:spPr>
          <a:xfrm>
            <a:off x="5247207" y="4293438"/>
            <a:ext cx="30617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47%</a:t>
            </a:r>
          </a:p>
        </p:txBody>
      </p:sp>
      <p:sp>
        <p:nvSpPr>
          <p:cNvPr id="15" name="Rounded Rectangle 105">
            <a:extLst>
              <a:ext uri="{FF2B5EF4-FFF2-40B4-BE49-F238E27FC236}">
                <a16:creationId xmlns:a16="http://schemas.microsoft.com/office/drawing/2014/main" id="{1E7ECA65-6AE8-CE72-A609-28C2A591F1E1}"/>
              </a:ext>
            </a:extLst>
          </p:cNvPr>
          <p:cNvSpPr/>
          <p:nvPr/>
        </p:nvSpPr>
        <p:spPr>
          <a:xfrm>
            <a:off x="3517212" y="5450166"/>
            <a:ext cx="2043140" cy="9194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06">
            <a:extLst>
              <a:ext uri="{FF2B5EF4-FFF2-40B4-BE49-F238E27FC236}">
                <a16:creationId xmlns:a16="http://schemas.microsoft.com/office/drawing/2014/main" id="{76FB7650-B691-DA7B-09F0-3B31CA544256}"/>
              </a:ext>
            </a:extLst>
          </p:cNvPr>
          <p:cNvSpPr/>
          <p:nvPr/>
        </p:nvSpPr>
        <p:spPr>
          <a:xfrm>
            <a:off x="3517213" y="5450166"/>
            <a:ext cx="639806" cy="9194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22A5A0-70DA-D361-DFFA-0621F5C05A83}"/>
              </a:ext>
            </a:extLst>
          </p:cNvPr>
          <p:cNvSpPr txBox="1"/>
          <p:nvPr/>
        </p:nvSpPr>
        <p:spPr>
          <a:xfrm>
            <a:off x="5254178" y="5175920"/>
            <a:ext cx="306174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34%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D7CFBC-FF08-A487-F9DB-4CDA0D0D17F9}"/>
              </a:ext>
            </a:extLst>
          </p:cNvPr>
          <p:cNvGrpSpPr/>
          <p:nvPr/>
        </p:nvGrpSpPr>
        <p:grpSpPr>
          <a:xfrm>
            <a:off x="5964651" y="4527210"/>
            <a:ext cx="45719" cy="176566"/>
            <a:chOff x="6835907" y="4876800"/>
            <a:chExt cx="45719" cy="191769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5F3C657-2C0F-3B59-50B9-8617F1648EA1}"/>
                </a:ext>
              </a:extLst>
            </p:cNvPr>
            <p:cNvSpPr/>
            <p:nvPr/>
          </p:nvSpPr>
          <p:spPr>
            <a:xfrm>
              <a:off x="6835907" y="48768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6267F7F-B3CF-34DF-77D8-50D4D49F6C1C}"/>
                </a:ext>
              </a:extLst>
            </p:cNvPr>
            <p:cNvSpPr/>
            <p:nvPr/>
          </p:nvSpPr>
          <p:spPr>
            <a:xfrm>
              <a:off x="6835907" y="494982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4F5DD04-0129-5AB7-5A5D-6B5041FC2364}"/>
                </a:ext>
              </a:extLst>
            </p:cNvPr>
            <p:cNvSpPr/>
            <p:nvPr/>
          </p:nvSpPr>
          <p:spPr>
            <a:xfrm>
              <a:off x="6835907" y="50228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ounded Rectangle 117">
            <a:extLst>
              <a:ext uri="{FF2B5EF4-FFF2-40B4-BE49-F238E27FC236}">
                <a16:creationId xmlns:a16="http://schemas.microsoft.com/office/drawing/2014/main" id="{D1103AD6-44AC-5630-C58F-0788C4CDAFE4}"/>
              </a:ext>
            </a:extLst>
          </p:cNvPr>
          <p:cNvSpPr/>
          <p:nvPr/>
        </p:nvSpPr>
        <p:spPr>
          <a:xfrm>
            <a:off x="111250" y="670381"/>
            <a:ext cx="6389450" cy="328076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>
            <a:outerShdw blurRad="762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52ED84-F499-1A87-C10A-67E4D2E5BF3C}"/>
              </a:ext>
            </a:extLst>
          </p:cNvPr>
          <p:cNvSpPr txBox="1"/>
          <p:nvPr/>
        </p:nvSpPr>
        <p:spPr>
          <a:xfrm>
            <a:off x="302778" y="900564"/>
            <a:ext cx="154760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TEMPERATURE</a:t>
            </a: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F2A41DBC-9C5F-4FA0-E61A-5F09D9144927}"/>
              </a:ext>
            </a:extLst>
          </p:cNvPr>
          <p:cNvGraphicFramePr/>
          <p:nvPr/>
        </p:nvGraphicFramePr>
        <p:xfrm>
          <a:off x="292656" y="1383070"/>
          <a:ext cx="5829499" cy="22639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25" name="Group 24">
            <a:extLst>
              <a:ext uri="{FF2B5EF4-FFF2-40B4-BE49-F238E27FC236}">
                <a16:creationId xmlns:a16="http://schemas.microsoft.com/office/drawing/2014/main" id="{41E3F350-8E0C-22C5-CA33-01C0A4EF944A}"/>
              </a:ext>
            </a:extLst>
          </p:cNvPr>
          <p:cNvGrpSpPr/>
          <p:nvPr/>
        </p:nvGrpSpPr>
        <p:grpSpPr>
          <a:xfrm>
            <a:off x="5966184" y="5413005"/>
            <a:ext cx="45719" cy="176566"/>
            <a:chOff x="6835907" y="4876800"/>
            <a:chExt cx="45719" cy="191769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338FF2C-5894-6CCB-A215-600DD15D4E6F}"/>
                </a:ext>
              </a:extLst>
            </p:cNvPr>
            <p:cNvSpPr/>
            <p:nvPr/>
          </p:nvSpPr>
          <p:spPr>
            <a:xfrm>
              <a:off x="6835907" y="48768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169D189-4110-722F-D52E-0A153444EF7C}"/>
                </a:ext>
              </a:extLst>
            </p:cNvPr>
            <p:cNvSpPr/>
            <p:nvPr/>
          </p:nvSpPr>
          <p:spPr>
            <a:xfrm>
              <a:off x="6835907" y="494982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83E2CE9A-3F1E-9E59-201D-3BA00D1067CD}"/>
                </a:ext>
              </a:extLst>
            </p:cNvPr>
            <p:cNvSpPr/>
            <p:nvPr/>
          </p:nvSpPr>
          <p:spPr>
            <a:xfrm>
              <a:off x="6835907" y="502285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Google Shape;229;p3">
            <a:extLst>
              <a:ext uri="{FF2B5EF4-FFF2-40B4-BE49-F238E27FC236}">
                <a16:creationId xmlns:a16="http://schemas.microsoft.com/office/drawing/2014/main" id="{8104BEA7-ADF7-976F-074F-70F3F551C4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0050" y="668942"/>
            <a:ext cx="4944254" cy="289518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sz="1200" b="1" dirty="0">
              <a:latin typeface="+mn-lt"/>
            </a:endParaRPr>
          </a:p>
          <a:p>
            <a:pPr marL="171450" lvl="0" indent="-1714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100" b="1" dirty="0">
                <a:latin typeface="+mn-lt"/>
              </a:rPr>
              <a:t> INDUSTRIAL SAFETY AND EMERGENCY RESPONSE </a:t>
            </a:r>
            <a:r>
              <a:rPr lang="en-US" sz="1100" dirty="0">
                <a:latin typeface="+mn-lt"/>
              </a:rPr>
              <a:t>: Predict the extent of hazardous zones and radiation dispersion for industrial facilities storing volatile materials, such as chemical plants, refineries, and storage tanks.</a:t>
            </a:r>
          </a:p>
          <a:p>
            <a:pPr marL="171450" lvl="0" indent="-1714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sz="1100" dirty="0">
              <a:latin typeface="+mn-lt"/>
            </a:endParaRPr>
          </a:p>
          <a:p>
            <a:pPr marL="171450" lvl="0" indent="-1714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100" b="1" dirty="0">
                <a:latin typeface="+mn-lt"/>
              </a:rPr>
              <a:t> FIREFIGHTING AND FIRST RESPONDER SUPPORT </a:t>
            </a:r>
            <a:r>
              <a:rPr lang="en-US" sz="1100" dirty="0">
                <a:latin typeface="+mn-lt"/>
              </a:rPr>
              <a:t>: Provide real-time information to firefighters and first responders, enabling them to approach incidents safely and efficiently.</a:t>
            </a:r>
          </a:p>
          <a:p>
            <a:pPr marL="171450" lvl="0" indent="-1714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sz="1100" dirty="0">
              <a:latin typeface="+mn-lt"/>
            </a:endParaRPr>
          </a:p>
          <a:p>
            <a:pPr marL="171450" lvl="0" indent="-1714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100" b="1" dirty="0">
                <a:latin typeface="+mn-lt"/>
              </a:rPr>
              <a:t> MILITARY AND DEFENSE APPLICATIONS </a:t>
            </a:r>
            <a:r>
              <a:rPr lang="en-US" sz="1100" dirty="0">
                <a:latin typeface="+mn-lt"/>
              </a:rPr>
              <a:t>: Support military operations by providing intelligence on the potential impact of explosions and fires in combat zones.</a:t>
            </a:r>
          </a:p>
          <a:p>
            <a:pPr marL="171450" lvl="0" indent="-1714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endParaRPr lang="en-US" sz="1100" dirty="0">
              <a:latin typeface="+mn-lt"/>
            </a:endParaRPr>
          </a:p>
          <a:p>
            <a:pPr marL="171450" lvl="0" indent="-1714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ingdings" panose="05000000000000000000" pitchFamily="2" charset="2"/>
              <a:buChar char="Ø"/>
            </a:pPr>
            <a:r>
              <a:rPr lang="en-US" sz="1100" b="1" dirty="0">
                <a:latin typeface="+mn-lt"/>
              </a:rPr>
              <a:t> PUBLIC SAFETY AND CIVIL DEFENSE </a:t>
            </a:r>
            <a:r>
              <a:rPr lang="en-US" sz="1100" dirty="0">
                <a:latin typeface="+mn-lt"/>
              </a:rPr>
              <a:t>: Enhance public safety by providing information to local authorities and communities about the potential danger zones during incidents like terrorist attacks or large-scale accidents.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EAE6BA1-5E38-83A1-204C-71512A4165C1}"/>
              </a:ext>
            </a:extLst>
          </p:cNvPr>
          <p:cNvSpPr txBox="1"/>
          <p:nvPr/>
        </p:nvSpPr>
        <p:spPr>
          <a:xfrm>
            <a:off x="6770050" y="241964"/>
            <a:ext cx="494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solidFill>
                  <a:schemeClr val="lt2"/>
                </a:solidFill>
                <a:latin typeface="Franklin Gothic"/>
                <a:sym typeface="Franklin Gothic"/>
              </a:rPr>
              <a:t>USE CASES :</a:t>
            </a:r>
          </a:p>
        </p:txBody>
      </p:sp>
      <p:sp>
        <p:nvSpPr>
          <p:cNvPr id="196" name="Google Shape;229;p3">
            <a:extLst>
              <a:ext uri="{FF2B5EF4-FFF2-40B4-BE49-F238E27FC236}">
                <a16:creationId xmlns:a16="http://schemas.microsoft.com/office/drawing/2014/main" id="{75C430D6-BB39-BB4C-80CD-D086F20B992F}"/>
              </a:ext>
            </a:extLst>
          </p:cNvPr>
          <p:cNvSpPr txBox="1">
            <a:spLocks/>
          </p:cNvSpPr>
          <p:nvPr/>
        </p:nvSpPr>
        <p:spPr>
          <a:xfrm>
            <a:off x="6833701" y="4409042"/>
            <a:ext cx="4880602" cy="171220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285750" indent="-285750" algn="just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1400" b="1" dirty="0">
              <a:latin typeface="Arial" panose="020B0604020202020204" pitchFamily="34" charset="0"/>
            </a:endParaRPr>
          </a:p>
          <a:p>
            <a:pPr marL="285750" indent="-285750" algn="just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1400" b="1" i="0" dirty="0">
                <a:effectLst/>
                <a:latin typeface="+mn-lt"/>
              </a:rPr>
              <a:t>GEOSPATIAL DATA</a:t>
            </a:r>
          </a:p>
          <a:p>
            <a:pPr marL="285750" indent="-285750" algn="just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1400" b="1" dirty="0"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1400" b="1" i="0" dirty="0">
                <a:effectLst/>
                <a:latin typeface="+mn-lt"/>
              </a:rPr>
              <a:t>HAZARDOUS MATERIAL DATA</a:t>
            </a:r>
            <a:endParaRPr lang="en-IN" sz="1400" b="1" dirty="0"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1400" b="1" dirty="0"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N" sz="1400" b="1" dirty="0">
                <a:latin typeface="+mn-lt"/>
              </a:rPr>
              <a:t>ENVIRONMENTAL FACTORS</a:t>
            </a:r>
          </a:p>
          <a:p>
            <a:pPr marL="285750" indent="-285750" algn="just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endParaRPr lang="en-IN" sz="1400" b="1" dirty="0">
              <a:latin typeface="+mn-lt"/>
            </a:endParaRPr>
          </a:p>
          <a:p>
            <a:pPr marL="285750" indent="-285750" algn="just">
              <a:lnSpc>
                <a:spcPct val="9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400" b="1" dirty="0">
                <a:latin typeface="+mn-lt"/>
              </a:rPr>
              <a:t>USER TRAINING AND SKILL DEVELOPMENT</a:t>
            </a:r>
          </a:p>
        </p:txBody>
      </p:sp>
      <p:sp>
        <p:nvSpPr>
          <p:cNvPr id="197" name="Google Shape;229;p3">
            <a:extLst>
              <a:ext uri="{FF2B5EF4-FFF2-40B4-BE49-F238E27FC236}">
                <a16:creationId xmlns:a16="http://schemas.microsoft.com/office/drawing/2014/main" id="{6FDA7A38-63DA-EEA4-6D57-4FD47BF88708}"/>
              </a:ext>
            </a:extLst>
          </p:cNvPr>
          <p:cNvSpPr txBox="1">
            <a:spLocks/>
          </p:cNvSpPr>
          <p:nvPr/>
        </p:nvSpPr>
        <p:spPr>
          <a:xfrm>
            <a:off x="6770050" y="3626020"/>
            <a:ext cx="4944254" cy="33146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just">
              <a:lnSpc>
                <a:spcPct val="90000"/>
              </a:lnSpc>
              <a:spcBef>
                <a:spcPts val="0"/>
              </a:spcBef>
            </a:pPr>
            <a:r>
              <a:rPr lang="en-IN" dirty="0">
                <a:solidFill>
                  <a:schemeClr val="lt2"/>
                </a:solidFill>
                <a:latin typeface="Franklin Gothic"/>
                <a:cs typeface="Arial"/>
                <a:sym typeface="Arial"/>
              </a:rPr>
              <a:t>CHANNELS : </a:t>
            </a:r>
            <a:r>
              <a:rPr lang="en-IN" sz="1400" dirty="0" err="1">
                <a:latin typeface="+mn-lt"/>
              </a:rPr>
              <a:t>Govt.Software</a:t>
            </a:r>
            <a:r>
              <a:rPr lang="en-IN" sz="1400" dirty="0">
                <a:latin typeface="+mn-lt"/>
              </a:rPr>
              <a:t>, Industries, Organizations etc.</a:t>
            </a:r>
            <a:endParaRPr lang="en-US" sz="1400" dirty="0">
              <a:latin typeface="+mn-lt"/>
            </a:endParaRP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9B9AFC27-A500-A0C3-7A7D-9B4B5D060525}"/>
              </a:ext>
            </a:extLst>
          </p:cNvPr>
          <p:cNvSpPr txBox="1"/>
          <p:nvPr/>
        </p:nvSpPr>
        <p:spPr>
          <a:xfrm>
            <a:off x="6770050" y="4039710"/>
            <a:ext cx="494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DEPENDENCIES :</a:t>
            </a:r>
            <a:endParaRPr lang="en-IN" sz="1800" dirty="0">
              <a:solidFill>
                <a:schemeClr val="lt2"/>
              </a:solidFill>
              <a:latin typeface="Franklin Gothic"/>
              <a:sym typeface="Franklin Gothic"/>
            </a:endParaRPr>
          </a:p>
        </p:txBody>
      </p:sp>
      <p:sp>
        <p:nvSpPr>
          <p:cNvPr id="201" name="Google Shape;229;p3">
            <a:extLst>
              <a:ext uri="{FF2B5EF4-FFF2-40B4-BE49-F238E27FC236}">
                <a16:creationId xmlns:a16="http://schemas.microsoft.com/office/drawing/2014/main" id="{6685DB48-EB97-863B-BAF4-232F3C58911C}"/>
              </a:ext>
            </a:extLst>
          </p:cNvPr>
          <p:cNvSpPr txBox="1">
            <a:spLocks/>
          </p:cNvSpPr>
          <p:nvPr/>
        </p:nvSpPr>
        <p:spPr>
          <a:xfrm>
            <a:off x="6833701" y="6191006"/>
            <a:ext cx="4944254" cy="331463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482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sz="4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indent="0" algn="just">
              <a:lnSpc>
                <a:spcPct val="90000"/>
              </a:lnSpc>
              <a:spcBef>
                <a:spcPts val="0"/>
              </a:spcBef>
            </a:pPr>
            <a:r>
              <a:rPr lang="en-IN" dirty="0">
                <a:solidFill>
                  <a:schemeClr val="lt2"/>
                </a:solidFill>
                <a:latin typeface="Franklin Gothic"/>
                <a:cs typeface="Arial"/>
                <a:sym typeface="Arial"/>
              </a:rPr>
              <a:t>Revenue Streams : </a:t>
            </a:r>
            <a:r>
              <a:rPr lang="en-IN" sz="1400" dirty="0">
                <a:latin typeface="+mn-lt"/>
              </a:rPr>
              <a:t>Service based model.</a:t>
            </a:r>
            <a:endParaRPr lang="en-US" sz="14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8E3AA1-CAAD-5814-729D-7DAF8E6CEF1A}"/>
              </a:ext>
            </a:extLst>
          </p:cNvPr>
          <p:cNvSpPr txBox="1"/>
          <p:nvPr/>
        </p:nvSpPr>
        <p:spPr>
          <a:xfrm>
            <a:off x="11744" y="5974440"/>
            <a:ext cx="6722183" cy="735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Franklin Gothic"/>
                <a:cs typeface="Arial"/>
                <a:sym typeface="Arial"/>
              </a:rPr>
              <a:t>G-Drive Link : </a:t>
            </a:r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Franklin Gothic"/>
                <a:cs typeface="Arial"/>
                <a:sym typeface="Arial"/>
                <a:hlinkClick r:id="rId6"/>
              </a:rPr>
              <a:t>https://drive.google.com/drive/folders/1VIl3rktOLY7UFm3lOQcwuxk7nNZfxE59?usp=sharing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814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261720" y="181746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sz="2800" dirty="0"/>
              <a:t>TEAM MEMBER DETAILS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2C9155-72D4-2774-A157-A88C585B4242}"/>
              </a:ext>
            </a:extLst>
          </p:cNvPr>
          <p:cNvSpPr/>
          <p:nvPr/>
        </p:nvSpPr>
        <p:spPr>
          <a:xfrm>
            <a:off x="912759" y="1825620"/>
            <a:ext cx="2287641" cy="25165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261720" y="1043777"/>
            <a:ext cx="11668560" cy="5417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Leader Name : </a:t>
            </a:r>
            <a:r>
              <a:rPr lang="en-US" sz="1400" b="1" dirty="0" err="1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Boobathi</a:t>
            </a:r>
            <a:r>
              <a:rPr lang="en-US" sz="14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Raja K M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: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Stream :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Year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1 Name : </a:t>
            </a:r>
            <a:r>
              <a:rPr lang="en-US" sz="1400" b="1" dirty="0" err="1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Dharshan</a:t>
            </a:r>
            <a:r>
              <a:rPr lang="en-US" sz="14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: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		Stream :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Year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2 Name : </a:t>
            </a:r>
            <a:r>
              <a:rPr lang="en-US" sz="1400" b="1" dirty="0" err="1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Aadhavan</a:t>
            </a:r>
            <a:r>
              <a:rPr lang="en-US" sz="14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 V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: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Stream :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Year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3 Name : </a:t>
            </a:r>
            <a:r>
              <a:rPr lang="en-US" sz="1400" b="1" dirty="0" err="1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Brindha</a:t>
            </a:r>
            <a:r>
              <a:rPr lang="en-US" sz="14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: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		Stream :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Year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rgbClr val="5D7C3F"/>
              </a:buClr>
              <a:buSzPts val="1200"/>
            </a:pPr>
            <a:r>
              <a:rPr lang="en-US" sz="14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4 Name : </a:t>
            </a:r>
            <a:r>
              <a:rPr lang="en-US" sz="1400" b="1" dirty="0" err="1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Alagu</a:t>
            </a:r>
            <a:r>
              <a:rPr lang="en-US" sz="14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Divya Shree M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: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B.E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Stream :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Year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4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5 Name : </a:t>
            </a:r>
            <a:r>
              <a:rPr lang="en-US" sz="1400" b="1" dirty="0" err="1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Dhivya</a:t>
            </a:r>
            <a:r>
              <a:rPr lang="en-US" sz="1400" b="1" dirty="0">
                <a:solidFill>
                  <a:srgbClr val="5D7C3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 :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			Stream :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Year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80416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Team Mentor 1 Name : Dr Maheswaran 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Libre Franklin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Category :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Academic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	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				Expertise : </a:t>
            </a:r>
            <a:r>
              <a:rPr lang="en-IN" sz="1400" b="1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Embedded Systems, IoT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		Domain Experience : </a:t>
            </a: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 Years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80416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Team Mentor 2 Name : </a:t>
            </a:r>
            <a:r>
              <a:rPr lang="en-IN" sz="1400" b="1" dirty="0">
                <a:solidFill>
                  <a:srgbClr val="8041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Indhumathi N</a:t>
            </a:r>
            <a:endParaRPr lang="en-US" sz="1400" b="1" dirty="0">
              <a:solidFill>
                <a:srgbClr val="8041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Category :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Academic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	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				Expertise : </a:t>
            </a:r>
            <a:r>
              <a:rPr lang="en-IN" sz="1400" b="1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Embedded Systems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		Domain Experience : </a:t>
            </a: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Libre Franklin"/>
              </a:rPr>
              <a:t>6 Years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tabLst/>
              <a:defRPr/>
            </a:pPr>
            <a:endParaRPr kumimoji="0" lang="en-US" sz="1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Libre Frankli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27696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702</Words>
  <Application>Microsoft Office PowerPoint</Application>
  <PresentationFormat>Widescreen</PresentationFormat>
  <Paragraphs>101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Times New Roman</vt:lpstr>
      <vt:lpstr>Franklin Gothic</vt:lpstr>
      <vt:lpstr>Barlow Bold</vt:lpstr>
      <vt:lpstr>Libre Franklin</vt:lpstr>
      <vt:lpstr>Arial</vt:lpstr>
      <vt:lpstr>Noto Sans Symbols</vt:lpstr>
      <vt:lpstr>Calibri</vt:lpstr>
      <vt:lpstr>Wingdings</vt:lpstr>
      <vt:lpstr>Theme1</vt:lpstr>
      <vt:lpstr>PowerPoint Presentation</vt:lpstr>
      <vt:lpstr>IDEA /APPROACH DETAILS</vt:lpstr>
      <vt:lpstr>IDEA /APPROACH DETAILS</vt:lpstr>
      <vt:lpstr>TEAM MEMBER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Sarim Moin</dc:creator>
  <cp:lastModifiedBy>BOOBATHI RAJA K.M</cp:lastModifiedBy>
  <cp:revision>35</cp:revision>
  <dcterms:created xsi:type="dcterms:W3CDTF">2022-02-11T07:14:46Z</dcterms:created>
  <dcterms:modified xsi:type="dcterms:W3CDTF">2023-10-16T01:57:44Z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