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0" r:id="rId3"/>
    <p:sldId id="257" r:id="rId4"/>
    <p:sldId id="267" r:id="rId5"/>
    <p:sldId id="268" r:id="rId6"/>
    <p:sldId id="269" r:id="rId7"/>
    <p:sldId id="258" r:id="rId8"/>
    <p:sldId id="259" r:id="rId9"/>
    <p:sldId id="260" r:id="rId10"/>
    <p:sldId id="264" r:id="rId11"/>
    <p:sldId id="265" r:id="rId12"/>
    <p:sldId id="266" r:id="rId13"/>
    <p:sldId id="271" r:id="rId14"/>
    <p:sldId id="273"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A63302-58EA-4DF9-A0DD-73E3D37FDA24}" v="13" dt="2025-07-05T16:38:07.0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447"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Alflamrzii" userId="2d238d8ab2dd64b5" providerId="LiveId" clId="{22A60D4E-FEA1-42B3-A698-EE974751F47B}"/>
    <pc:docChg chg="custSel modSld">
      <pc:chgData name="K Alflamrzii" userId="2d238d8ab2dd64b5" providerId="LiveId" clId="{22A60D4E-FEA1-42B3-A698-EE974751F47B}" dt="2025-07-05T17:25:45.917" v="0" actId="478"/>
      <pc:docMkLst>
        <pc:docMk/>
      </pc:docMkLst>
      <pc:sldChg chg="delSp mod delAnim">
        <pc:chgData name="K Alflamrzii" userId="2d238d8ab2dd64b5" providerId="LiveId" clId="{22A60D4E-FEA1-42B3-A698-EE974751F47B}" dt="2025-07-05T17:25:45.917" v="0" actId="478"/>
        <pc:sldMkLst>
          <pc:docMk/>
          <pc:sldMk cId="4137077414" sldId="256"/>
        </pc:sldMkLst>
        <pc:picChg chg="del">
          <ac:chgData name="K Alflamrzii" userId="2d238d8ab2dd64b5" providerId="LiveId" clId="{22A60D4E-FEA1-42B3-A698-EE974751F47B}" dt="2025-07-05T17:25:45.917" v="0" actId="478"/>
          <ac:picMkLst>
            <pc:docMk/>
            <pc:sldMk cId="4137077414" sldId="256"/>
            <ac:picMk id="25" creationId="{945B2E54-8539-0F35-4067-8C420157728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16114E-0B78-4C2B-BEA5-680014B5D575}" type="doc">
      <dgm:prSet loTypeId="urn:microsoft.com/office/officeart/2005/8/layout/default" loCatId="list" qsTypeId="urn:microsoft.com/office/officeart/2005/8/quickstyle/simple1" qsCatId="simple" csTypeId="urn:microsoft.com/office/officeart/2005/8/colors/accent1_4" csCatId="accent1" phldr="1"/>
      <dgm:spPr/>
      <dgm:t>
        <a:bodyPr/>
        <a:lstStyle/>
        <a:p>
          <a:endParaRPr lang="en-US"/>
        </a:p>
      </dgm:t>
    </dgm:pt>
    <dgm:pt modelId="{354948C5-951E-40FF-8956-381EF04EDC78}">
      <dgm:prSet phldrT="[Text]"/>
      <dgm:spPr/>
      <dgm:t>
        <a:bodyPr/>
        <a:lstStyle/>
        <a:p>
          <a:r>
            <a:rPr lang="en-US" dirty="0">
              <a:latin typeface="Times New Roman" panose="02020603050405020304" pitchFamily="18" charset="0"/>
              <a:cs typeface="Times New Roman" panose="02020603050405020304" pitchFamily="18" charset="0"/>
            </a:rPr>
            <a:t>Fragmented IT systems across different construction phases leading to poor interoperability and data silos. </a:t>
          </a:r>
        </a:p>
      </dgm:t>
    </dgm:pt>
    <dgm:pt modelId="{6E2B2B18-A599-45C1-90C0-A012359F954F}" type="parTrans" cxnId="{0940C3D2-ECA0-455E-ABF2-DAE3E102CDCB}">
      <dgm:prSet/>
      <dgm:spPr/>
      <dgm:t>
        <a:bodyPr/>
        <a:lstStyle/>
        <a:p>
          <a:endParaRPr lang="en-US">
            <a:latin typeface="Times New Roman" panose="02020603050405020304" pitchFamily="18" charset="0"/>
            <a:cs typeface="Times New Roman" panose="02020603050405020304" pitchFamily="18" charset="0"/>
          </a:endParaRPr>
        </a:p>
      </dgm:t>
    </dgm:pt>
    <dgm:pt modelId="{4089A95C-5F0B-4921-B4E6-46706860D022}" type="sibTrans" cxnId="{0940C3D2-ECA0-455E-ABF2-DAE3E102CDCB}">
      <dgm:prSet/>
      <dgm:spPr/>
      <dgm:t>
        <a:bodyPr/>
        <a:lstStyle/>
        <a:p>
          <a:endParaRPr lang="en-US">
            <a:latin typeface="Times New Roman" panose="02020603050405020304" pitchFamily="18" charset="0"/>
            <a:cs typeface="Times New Roman" panose="02020603050405020304" pitchFamily="18" charset="0"/>
          </a:endParaRPr>
        </a:p>
      </dgm:t>
    </dgm:pt>
    <dgm:pt modelId="{792AB70D-3963-4016-83CD-6E9E45954893}">
      <dgm:prSet phldrT="[Text]"/>
      <dgm:spPr/>
      <dgm:t>
        <a:bodyPr/>
        <a:lstStyle/>
        <a:p>
          <a:r>
            <a:rPr lang="en-US" dirty="0">
              <a:latin typeface="Times New Roman" panose="02020603050405020304" pitchFamily="18" charset="0"/>
              <a:cs typeface="Times New Roman" panose="02020603050405020304" pitchFamily="18" charset="0"/>
            </a:rPr>
            <a:t>Current platforms lack scalability to handle increasing data volume and user concurrency. </a:t>
          </a:r>
        </a:p>
      </dgm:t>
    </dgm:pt>
    <dgm:pt modelId="{25AFEAB4-70B8-4BEC-AE9B-694990A03A11}" type="parTrans" cxnId="{1E573C2B-A1A8-4F37-8FDF-27377A346487}">
      <dgm:prSet/>
      <dgm:spPr/>
      <dgm:t>
        <a:bodyPr/>
        <a:lstStyle/>
        <a:p>
          <a:endParaRPr lang="en-US">
            <a:latin typeface="Times New Roman" panose="02020603050405020304" pitchFamily="18" charset="0"/>
            <a:cs typeface="Times New Roman" panose="02020603050405020304" pitchFamily="18" charset="0"/>
          </a:endParaRPr>
        </a:p>
      </dgm:t>
    </dgm:pt>
    <dgm:pt modelId="{A3E7E303-58EF-4734-A577-0A1F8CC03640}" type="sibTrans" cxnId="{1E573C2B-A1A8-4F37-8FDF-27377A346487}">
      <dgm:prSet/>
      <dgm:spPr/>
      <dgm:t>
        <a:bodyPr/>
        <a:lstStyle/>
        <a:p>
          <a:endParaRPr lang="en-US">
            <a:latin typeface="Times New Roman" panose="02020603050405020304" pitchFamily="18" charset="0"/>
            <a:cs typeface="Times New Roman" panose="02020603050405020304" pitchFamily="18" charset="0"/>
          </a:endParaRPr>
        </a:p>
      </dgm:t>
    </dgm:pt>
    <dgm:pt modelId="{493E41F1-54CE-4309-93BC-3445CD085FB3}">
      <dgm:prSet phldrT="[Text]"/>
      <dgm:spPr/>
      <dgm:t>
        <a:bodyPr/>
        <a:lstStyle/>
        <a:p>
          <a:r>
            <a:rPr lang="en-US" dirty="0">
              <a:latin typeface="Times New Roman" panose="02020603050405020304" pitchFamily="18" charset="0"/>
              <a:cs typeface="Times New Roman" panose="02020603050405020304" pitchFamily="18" charset="0"/>
            </a:rPr>
            <a:t>Real-time data sharing is limited impacting collaboration between architects, engineers, contractors and clients. </a:t>
          </a:r>
        </a:p>
      </dgm:t>
    </dgm:pt>
    <dgm:pt modelId="{F829CD43-A437-4C93-91C5-4A40CE8AC4EF}" type="parTrans" cxnId="{1AC3ABFD-CE57-424D-912E-15F00846C4E8}">
      <dgm:prSet/>
      <dgm:spPr/>
      <dgm:t>
        <a:bodyPr/>
        <a:lstStyle/>
        <a:p>
          <a:endParaRPr lang="en-US">
            <a:latin typeface="Times New Roman" panose="02020603050405020304" pitchFamily="18" charset="0"/>
            <a:cs typeface="Times New Roman" panose="02020603050405020304" pitchFamily="18" charset="0"/>
          </a:endParaRPr>
        </a:p>
      </dgm:t>
    </dgm:pt>
    <dgm:pt modelId="{499BA7AE-BB72-4FFE-B41B-5328865E1FB2}" type="sibTrans" cxnId="{1AC3ABFD-CE57-424D-912E-15F00846C4E8}">
      <dgm:prSet/>
      <dgm:spPr/>
      <dgm:t>
        <a:bodyPr/>
        <a:lstStyle/>
        <a:p>
          <a:endParaRPr lang="en-US">
            <a:latin typeface="Times New Roman" panose="02020603050405020304" pitchFamily="18" charset="0"/>
            <a:cs typeface="Times New Roman" panose="02020603050405020304" pitchFamily="18" charset="0"/>
          </a:endParaRPr>
        </a:p>
      </dgm:t>
    </dgm:pt>
    <dgm:pt modelId="{3339DC8A-462A-40B3-AED2-348250BF0BB5}" type="pres">
      <dgm:prSet presAssocID="{AA16114E-0B78-4C2B-BEA5-680014B5D575}" presName="diagram" presStyleCnt="0">
        <dgm:presLayoutVars>
          <dgm:dir/>
          <dgm:resizeHandles val="exact"/>
        </dgm:presLayoutVars>
      </dgm:prSet>
      <dgm:spPr/>
    </dgm:pt>
    <dgm:pt modelId="{9E103EF7-4726-4FD9-836B-FDA7B2A5106A}" type="pres">
      <dgm:prSet presAssocID="{354948C5-951E-40FF-8956-381EF04EDC78}" presName="node" presStyleLbl="node1" presStyleIdx="0" presStyleCnt="3">
        <dgm:presLayoutVars>
          <dgm:bulletEnabled val="1"/>
        </dgm:presLayoutVars>
      </dgm:prSet>
      <dgm:spPr/>
    </dgm:pt>
    <dgm:pt modelId="{647C08A5-DAED-46FE-B6D3-6EFEAB30DEE3}" type="pres">
      <dgm:prSet presAssocID="{4089A95C-5F0B-4921-B4E6-46706860D022}" presName="sibTrans" presStyleCnt="0"/>
      <dgm:spPr/>
    </dgm:pt>
    <dgm:pt modelId="{49E78D04-C5A6-43BC-91BF-8EDE2DACAB9D}" type="pres">
      <dgm:prSet presAssocID="{792AB70D-3963-4016-83CD-6E9E45954893}" presName="node" presStyleLbl="node1" presStyleIdx="1" presStyleCnt="3">
        <dgm:presLayoutVars>
          <dgm:bulletEnabled val="1"/>
        </dgm:presLayoutVars>
      </dgm:prSet>
      <dgm:spPr/>
    </dgm:pt>
    <dgm:pt modelId="{79092D75-C335-429A-9E23-64B0AE48C7BD}" type="pres">
      <dgm:prSet presAssocID="{A3E7E303-58EF-4734-A577-0A1F8CC03640}" presName="sibTrans" presStyleCnt="0"/>
      <dgm:spPr/>
    </dgm:pt>
    <dgm:pt modelId="{5B23AD81-8451-4965-A356-5464398141F1}" type="pres">
      <dgm:prSet presAssocID="{493E41F1-54CE-4309-93BC-3445CD085FB3}" presName="node" presStyleLbl="node1" presStyleIdx="2" presStyleCnt="3">
        <dgm:presLayoutVars>
          <dgm:bulletEnabled val="1"/>
        </dgm:presLayoutVars>
      </dgm:prSet>
      <dgm:spPr/>
    </dgm:pt>
  </dgm:ptLst>
  <dgm:cxnLst>
    <dgm:cxn modelId="{1E573C2B-A1A8-4F37-8FDF-27377A346487}" srcId="{AA16114E-0B78-4C2B-BEA5-680014B5D575}" destId="{792AB70D-3963-4016-83CD-6E9E45954893}" srcOrd="1" destOrd="0" parTransId="{25AFEAB4-70B8-4BEC-AE9B-694990A03A11}" sibTransId="{A3E7E303-58EF-4734-A577-0A1F8CC03640}"/>
    <dgm:cxn modelId="{EF01CD58-F888-4A5C-83DA-C78A882EC5B8}" type="presOf" srcId="{354948C5-951E-40FF-8956-381EF04EDC78}" destId="{9E103EF7-4726-4FD9-836B-FDA7B2A5106A}" srcOrd="0" destOrd="0" presId="urn:microsoft.com/office/officeart/2005/8/layout/default"/>
    <dgm:cxn modelId="{8CACF68B-7702-476C-945F-0445FD576FB2}" type="presOf" srcId="{792AB70D-3963-4016-83CD-6E9E45954893}" destId="{49E78D04-C5A6-43BC-91BF-8EDE2DACAB9D}" srcOrd="0" destOrd="0" presId="urn:microsoft.com/office/officeart/2005/8/layout/default"/>
    <dgm:cxn modelId="{0E1167A2-5A59-425F-9B11-323652F10C45}" type="presOf" srcId="{493E41F1-54CE-4309-93BC-3445CD085FB3}" destId="{5B23AD81-8451-4965-A356-5464398141F1}" srcOrd="0" destOrd="0" presId="urn:microsoft.com/office/officeart/2005/8/layout/default"/>
    <dgm:cxn modelId="{0940C3D2-ECA0-455E-ABF2-DAE3E102CDCB}" srcId="{AA16114E-0B78-4C2B-BEA5-680014B5D575}" destId="{354948C5-951E-40FF-8956-381EF04EDC78}" srcOrd="0" destOrd="0" parTransId="{6E2B2B18-A599-45C1-90C0-A012359F954F}" sibTransId="{4089A95C-5F0B-4921-B4E6-46706860D022}"/>
    <dgm:cxn modelId="{B42489F3-1803-47E8-87DD-63FC28046521}" type="presOf" srcId="{AA16114E-0B78-4C2B-BEA5-680014B5D575}" destId="{3339DC8A-462A-40B3-AED2-348250BF0BB5}" srcOrd="0" destOrd="0" presId="urn:microsoft.com/office/officeart/2005/8/layout/default"/>
    <dgm:cxn modelId="{1AC3ABFD-CE57-424D-912E-15F00846C4E8}" srcId="{AA16114E-0B78-4C2B-BEA5-680014B5D575}" destId="{493E41F1-54CE-4309-93BC-3445CD085FB3}" srcOrd="2" destOrd="0" parTransId="{F829CD43-A437-4C93-91C5-4A40CE8AC4EF}" sibTransId="{499BA7AE-BB72-4FFE-B41B-5328865E1FB2}"/>
    <dgm:cxn modelId="{D4218BA8-E666-4528-B3CC-0D3DCF27A0A5}" type="presParOf" srcId="{3339DC8A-462A-40B3-AED2-348250BF0BB5}" destId="{9E103EF7-4726-4FD9-836B-FDA7B2A5106A}" srcOrd="0" destOrd="0" presId="urn:microsoft.com/office/officeart/2005/8/layout/default"/>
    <dgm:cxn modelId="{902F8A87-128D-48C5-8B42-40B83F49EFD3}" type="presParOf" srcId="{3339DC8A-462A-40B3-AED2-348250BF0BB5}" destId="{647C08A5-DAED-46FE-B6D3-6EFEAB30DEE3}" srcOrd="1" destOrd="0" presId="urn:microsoft.com/office/officeart/2005/8/layout/default"/>
    <dgm:cxn modelId="{39FC7CC4-C481-49A9-B0E4-EBAFC123C614}" type="presParOf" srcId="{3339DC8A-462A-40B3-AED2-348250BF0BB5}" destId="{49E78D04-C5A6-43BC-91BF-8EDE2DACAB9D}" srcOrd="2" destOrd="0" presId="urn:microsoft.com/office/officeart/2005/8/layout/default"/>
    <dgm:cxn modelId="{56564FED-9684-42FF-8AA6-24B7243D3278}" type="presParOf" srcId="{3339DC8A-462A-40B3-AED2-348250BF0BB5}" destId="{79092D75-C335-429A-9E23-64B0AE48C7BD}" srcOrd="3" destOrd="0" presId="urn:microsoft.com/office/officeart/2005/8/layout/default"/>
    <dgm:cxn modelId="{1F6B96F3-4A48-40C7-A2C2-9F1C28ED634A}" type="presParOf" srcId="{3339DC8A-462A-40B3-AED2-348250BF0BB5}" destId="{5B23AD81-8451-4965-A356-5464398141F1}"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4B7CEF-FCC3-4A06-BF7F-B40EF0D1EE3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0A7809F-EB71-4EB0-9436-92D42D8C1B7E}">
      <dgm:prSet phldrT="[Text]"/>
      <dgm:spPr/>
      <dgm:t>
        <a:bodyPr/>
        <a:lstStyle/>
        <a:p>
          <a:r>
            <a:rPr lang="en-US" b="1" dirty="0">
              <a:latin typeface="Times New Roman" panose="02020603050405020304" pitchFamily="18" charset="0"/>
              <a:cs typeface="Times New Roman" panose="02020603050405020304" pitchFamily="18" charset="0"/>
            </a:rPr>
            <a:t>Lack of Industry-Specific Focus </a:t>
          </a:r>
        </a:p>
      </dgm:t>
    </dgm:pt>
    <dgm:pt modelId="{A83789B5-C12E-4FBB-BFB1-BE4AAFADDDD7}" type="parTrans" cxnId="{7456C2D4-313C-45EC-A8F5-2C6926B178A6}">
      <dgm:prSet/>
      <dgm:spPr/>
      <dgm:t>
        <a:bodyPr/>
        <a:lstStyle/>
        <a:p>
          <a:endParaRPr lang="en-US">
            <a:latin typeface="Times New Roman" panose="02020603050405020304" pitchFamily="18" charset="0"/>
            <a:cs typeface="Times New Roman" panose="02020603050405020304" pitchFamily="18" charset="0"/>
          </a:endParaRPr>
        </a:p>
      </dgm:t>
    </dgm:pt>
    <dgm:pt modelId="{65E987ED-BE40-4F6B-A643-07BA558A1D62}" type="sibTrans" cxnId="{7456C2D4-313C-45EC-A8F5-2C6926B178A6}">
      <dgm:prSet/>
      <dgm:spPr/>
      <dgm:t>
        <a:bodyPr/>
        <a:lstStyle/>
        <a:p>
          <a:endParaRPr lang="en-US">
            <a:latin typeface="Times New Roman" panose="02020603050405020304" pitchFamily="18" charset="0"/>
            <a:cs typeface="Times New Roman" panose="02020603050405020304" pitchFamily="18" charset="0"/>
          </a:endParaRPr>
        </a:p>
      </dgm:t>
    </dgm:pt>
    <dgm:pt modelId="{450F4BE1-7D8B-4A98-A3AF-CA0B25F3DE3D}">
      <dgm:prSet phldrT="[Text]"/>
      <dgm:spPr/>
      <dgm:t>
        <a:bodyPr/>
        <a:lstStyle/>
        <a:p>
          <a:r>
            <a:rPr lang="en-US" dirty="0">
              <a:latin typeface="Times New Roman" panose="02020603050405020304" pitchFamily="18" charset="0"/>
              <a:cs typeface="Times New Roman" panose="02020603050405020304" pitchFamily="18" charset="0"/>
            </a:rPr>
            <a:t>Limited research on microservices tailored to construction web app workflows.</a:t>
          </a:r>
        </a:p>
      </dgm:t>
    </dgm:pt>
    <dgm:pt modelId="{1D71BD01-7998-43DF-AADC-D5A2345A1D18}" type="parTrans" cxnId="{378A8500-756C-4338-98EB-429AC366BE1C}">
      <dgm:prSet/>
      <dgm:spPr/>
      <dgm:t>
        <a:bodyPr/>
        <a:lstStyle/>
        <a:p>
          <a:endParaRPr lang="en-US">
            <a:latin typeface="Times New Roman" panose="02020603050405020304" pitchFamily="18" charset="0"/>
            <a:cs typeface="Times New Roman" panose="02020603050405020304" pitchFamily="18" charset="0"/>
          </a:endParaRPr>
        </a:p>
      </dgm:t>
    </dgm:pt>
    <dgm:pt modelId="{EC3DE303-344D-4375-AD5E-FEC5830828A8}" type="sibTrans" cxnId="{378A8500-756C-4338-98EB-429AC366BE1C}">
      <dgm:prSet/>
      <dgm:spPr/>
      <dgm:t>
        <a:bodyPr/>
        <a:lstStyle/>
        <a:p>
          <a:endParaRPr lang="en-US">
            <a:latin typeface="Times New Roman" panose="02020603050405020304" pitchFamily="18" charset="0"/>
            <a:cs typeface="Times New Roman" panose="02020603050405020304" pitchFamily="18" charset="0"/>
          </a:endParaRPr>
        </a:p>
      </dgm:t>
    </dgm:pt>
    <dgm:pt modelId="{2E1874F6-31BB-4B2D-8B73-DB2712C5D409}">
      <dgm:prSet phldrT="[Text]"/>
      <dgm:spPr/>
      <dgm:t>
        <a:bodyPr/>
        <a:lstStyle/>
        <a:p>
          <a:r>
            <a:rPr lang="en-US" b="1" dirty="0">
              <a:latin typeface="Times New Roman" panose="02020603050405020304" pitchFamily="18" charset="0"/>
              <a:cs typeface="Times New Roman" panose="02020603050405020304" pitchFamily="18" charset="0"/>
            </a:rPr>
            <a:t>Performance Evaluation</a:t>
          </a:r>
        </a:p>
      </dgm:t>
    </dgm:pt>
    <dgm:pt modelId="{EB3EDFD0-9801-4ED5-BF26-F4F6C94519DC}" type="parTrans" cxnId="{33DB68BB-C007-4955-B880-AB866BB83124}">
      <dgm:prSet/>
      <dgm:spPr/>
      <dgm:t>
        <a:bodyPr/>
        <a:lstStyle/>
        <a:p>
          <a:endParaRPr lang="en-US">
            <a:latin typeface="Times New Roman" panose="02020603050405020304" pitchFamily="18" charset="0"/>
            <a:cs typeface="Times New Roman" panose="02020603050405020304" pitchFamily="18" charset="0"/>
          </a:endParaRPr>
        </a:p>
      </dgm:t>
    </dgm:pt>
    <dgm:pt modelId="{E20604D6-3FE7-4916-8E01-1EBF00C86A82}" type="sibTrans" cxnId="{33DB68BB-C007-4955-B880-AB866BB83124}">
      <dgm:prSet/>
      <dgm:spPr/>
      <dgm:t>
        <a:bodyPr/>
        <a:lstStyle/>
        <a:p>
          <a:endParaRPr lang="en-US">
            <a:latin typeface="Times New Roman" panose="02020603050405020304" pitchFamily="18" charset="0"/>
            <a:cs typeface="Times New Roman" panose="02020603050405020304" pitchFamily="18" charset="0"/>
          </a:endParaRPr>
        </a:p>
      </dgm:t>
    </dgm:pt>
    <dgm:pt modelId="{B5A6A437-7CFD-4494-87F3-3758BA398E38}">
      <dgm:prSet phldrT="[Text]"/>
      <dgm:spPr/>
      <dgm:t>
        <a:bodyPr/>
        <a:lstStyle/>
        <a:p>
          <a:r>
            <a:rPr lang="en-US" dirty="0">
              <a:latin typeface="Times New Roman" panose="02020603050405020304" pitchFamily="18" charset="0"/>
              <a:cs typeface="Times New Roman" panose="02020603050405020304" pitchFamily="18" charset="0"/>
            </a:rPr>
            <a:t>Lack of comprehensive scalability and legacy system integration studies.</a:t>
          </a:r>
        </a:p>
      </dgm:t>
    </dgm:pt>
    <dgm:pt modelId="{D1D704C6-78E7-4262-A09A-7645402036CC}" type="parTrans" cxnId="{9B31792C-BE75-43F0-B4D5-07F80DE323C0}">
      <dgm:prSet/>
      <dgm:spPr/>
      <dgm:t>
        <a:bodyPr/>
        <a:lstStyle/>
        <a:p>
          <a:endParaRPr lang="en-US">
            <a:latin typeface="Times New Roman" panose="02020603050405020304" pitchFamily="18" charset="0"/>
            <a:cs typeface="Times New Roman" panose="02020603050405020304" pitchFamily="18" charset="0"/>
          </a:endParaRPr>
        </a:p>
      </dgm:t>
    </dgm:pt>
    <dgm:pt modelId="{BACBEAFF-E084-4480-9B6D-FFC952EADB6B}" type="sibTrans" cxnId="{9B31792C-BE75-43F0-B4D5-07F80DE323C0}">
      <dgm:prSet/>
      <dgm:spPr/>
      <dgm:t>
        <a:bodyPr/>
        <a:lstStyle/>
        <a:p>
          <a:endParaRPr lang="en-US">
            <a:latin typeface="Times New Roman" panose="02020603050405020304" pitchFamily="18" charset="0"/>
            <a:cs typeface="Times New Roman" panose="02020603050405020304" pitchFamily="18" charset="0"/>
          </a:endParaRPr>
        </a:p>
      </dgm:t>
    </dgm:pt>
    <dgm:pt modelId="{D92F6F1A-B5BB-421F-A21F-41FAF17CC48F}">
      <dgm:prSet phldrT="[Text]"/>
      <dgm:spPr/>
      <dgm:t>
        <a:bodyPr/>
        <a:lstStyle/>
        <a:p>
          <a:r>
            <a:rPr lang="en-US" b="1" dirty="0">
              <a:latin typeface="Times New Roman" panose="02020603050405020304" pitchFamily="18" charset="0"/>
              <a:cs typeface="Times New Roman" panose="02020603050405020304" pitchFamily="18" charset="0"/>
            </a:rPr>
            <a:t>Adoption Barriers</a:t>
          </a:r>
        </a:p>
      </dgm:t>
    </dgm:pt>
    <dgm:pt modelId="{5B9A915D-9924-46F7-83E9-57672E356A4A}" type="parTrans" cxnId="{9C15AC28-7A52-4503-A5C3-7513940DE34F}">
      <dgm:prSet/>
      <dgm:spPr/>
      <dgm:t>
        <a:bodyPr/>
        <a:lstStyle/>
        <a:p>
          <a:endParaRPr lang="en-US">
            <a:latin typeface="Times New Roman" panose="02020603050405020304" pitchFamily="18" charset="0"/>
            <a:cs typeface="Times New Roman" panose="02020603050405020304" pitchFamily="18" charset="0"/>
          </a:endParaRPr>
        </a:p>
      </dgm:t>
    </dgm:pt>
    <dgm:pt modelId="{813AD5D4-58B0-4BA4-88C2-E36AA9E01713}" type="sibTrans" cxnId="{9C15AC28-7A52-4503-A5C3-7513940DE34F}">
      <dgm:prSet/>
      <dgm:spPr/>
      <dgm:t>
        <a:bodyPr/>
        <a:lstStyle/>
        <a:p>
          <a:endParaRPr lang="en-US">
            <a:latin typeface="Times New Roman" panose="02020603050405020304" pitchFamily="18" charset="0"/>
            <a:cs typeface="Times New Roman" panose="02020603050405020304" pitchFamily="18" charset="0"/>
          </a:endParaRPr>
        </a:p>
      </dgm:t>
    </dgm:pt>
    <dgm:pt modelId="{4C097323-5E24-4870-9052-080507E639DD}">
      <dgm:prSet phldrT="[Text]"/>
      <dgm:spPr/>
      <dgm:t>
        <a:bodyPr/>
        <a:lstStyle/>
        <a:p>
          <a:r>
            <a:rPr lang="en-US" dirty="0">
              <a:latin typeface="Times New Roman" panose="02020603050405020304" pitchFamily="18" charset="0"/>
              <a:cs typeface="Times New Roman" panose="02020603050405020304" pitchFamily="18" charset="0"/>
            </a:rPr>
            <a:t>Insufficient exploration of socio-technical and organizational challenges.</a:t>
          </a:r>
        </a:p>
      </dgm:t>
    </dgm:pt>
    <dgm:pt modelId="{7F8126F1-1B6F-4850-B821-EDCC8A4B442D}" type="parTrans" cxnId="{D3311546-DD44-4F9A-BF37-72D04CE9AC5C}">
      <dgm:prSet/>
      <dgm:spPr/>
      <dgm:t>
        <a:bodyPr/>
        <a:lstStyle/>
        <a:p>
          <a:endParaRPr lang="en-US">
            <a:latin typeface="Times New Roman" panose="02020603050405020304" pitchFamily="18" charset="0"/>
            <a:cs typeface="Times New Roman" panose="02020603050405020304" pitchFamily="18" charset="0"/>
          </a:endParaRPr>
        </a:p>
      </dgm:t>
    </dgm:pt>
    <dgm:pt modelId="{14EE63CE-212F-4AD7-9787-F3F8E339F940}" type="sibTrans" cxnId="{D3311546-DD44-4F9A-BF37-72D04CE9AC5C}">
      <dgm:prSet/>
      <dgm:spPr/>
      <dgm:t>
        <a:bodyPr/>
        <a:lstStyle/>
        <a:p>
          <a:endParaRPr lang="en-US">
            <a:latin typeface="Times New Roman" panose="02020603050405020304" pitchFamily="18" charset="0"/>
            <a:cs typeface="Times New Roman" panose="02020603050405020304" pitchFamily="18" charset="0"/>
          </a:endParaRPr>
        </a:p>
      </dgm:t>
    </dgm:pt>
    <dgm:pt modelId="{0D0F54DB-CB3E-4D6A-A7C8-C480E12449A7}" type="pres">
      <dgm:prSet presAssocID="{704B7CEF-FCC3-4A06-BF7F-B40EF0D1EE39}" presName="Name0" presStyleCnt="0">
        <dgm:presLayoutVars>
          <dgm:dir/>
          <dgm:animLvl val="lvl"/>
          <dgm:resizeHandles val="exact"/>
        </dgm:presLayoutVars>
      </dgm:prSet>
      <dgm:spPr/>
    </dgm:pt>
    <dgm:pt modelId="{F7CACDB3-A7A7-4705-847A-7793966DDEA1}" type="pres">
      <dgm:prSet presAssocID="{D0A7809F-EB71-4EB0-9436-92D42D8C1B7E}" presName="composite" presStyleCnt="0"/>
      <dgm:spPr/>
    </dgm:pt>
    <dgm:pt modelId="{DD5C1900-A119-4A24-80FD-CB6196B7A207}" type="pres">
      <dgm:prSet presAssocID="{D0A7809F-EB71-4EB0-9436-92D42D8C1B7E}" presName="parTx" presStyleLbl="alignNode1" presStyleIdx="0" presStyleCnt="3">
        <dgm:presLayoutVars>
          <dgm:chMax val="0"/>
          <dgm:chPref val="0"/>
          <dgm:bulletEnabled val="1"/>
        </dgm:presLayoutVars>
      </dgm:prSet>
      <dgm:spPr/>
    </dgm:pt>
    <dgm:pt modelId="{A68F84EF-BCAE-4E32-930F-8587CE428792}" type="pres">
      <dgm:prSet presAssocID="{D0A7809F-EB71-4EB0-9436-92D42D8C1B7E}" presName="desTx" presStyleLbl="alignAccFollowNode1" presStyleIdx="0" presStyleCnt="3">
        <dgm:presLayoutVars>
          <dgm:bulletEnabled val="1"/>
        </dgm:presLayoutVars>
      </dgm:prSet>
      <dgm:spPr/>
    </dgm:pt>
    <dgm:pt modelId="{3F9E201B-ED82-4FE8-A951-7A8D0B8A2DC9}" type="pres">
      <dgm:prSet presAssocID="{65E987ED-BE40-4F6B-A643-07BA558A1D62}" presName="space" presStyleCnt="0"/>
      <dgm:spPr/>
    </dgm:pt>
    <dgm:pt modelId="{7825F70F-4DBE-40D4-84DD-D8E3CA2C24AE}" type="pres">
      <dgm:prSet presAssocID="{2E1874F6-31BB-4B2D-8B73-DB2712C5D409}" presName="composite" presStyleCnt="0"/>
      <dgm:spPr/>
    </dgm:pt>
    <dgm:pt modelId="{9AA289FC-78FB-45D1-BBB3-CABB2A1B5B92}" type="pres">
      <dgm:prSet presAssocID="{2E1874F6-31BB-4B2D-8B73-DB2712C5D409}" presName="parTx" presStyleLbl="alignNode1" presStyleIdx="1" presStyleCnt="3">
        <dgm:presLayoutVars>
          <dgm:chMax val="0"/>
          <dgm:chPref val="0"/>
          <dgm:bulletEnabled val="1"/>
        </dgm:presLayoutVars>
      </dgm:prSet>
      <dgm:spPr/>
    </dgm:pt>
    <dgm:pt modelId="{C73E475E-3055-4BBC-B8C2-B1A737C67E7E}" type="pres">
      <dgm:prSet presAssocID="{2E1874F6-31BB-4B2D-8B73-DB2712C5D409}" presName="desTx" presStyleLbl="alignAccFollowNode1" presStyleIdx="1" presStyleCnt="3">
        <dgm:presLayoutVars>
          <dgm:bulletEnabled val="1"/>
        </dgm:presLayoutVars>
      </dgm:prSet>
      <dgm:spPr/>
    </dgm:pt>
    <dgm:pt modelId="{73F43638-4206-4A5E-AA13-D68FF4F7F41E}" type="pres">
      <dgm:prSet presAssocID="{E20604D6-3FE7-4916-8E01-1EBF00C86A82}" presName="space" presStyleCnt="0"/>
      <dgm:spPr/>
    </dgm:pt>
    <dgm:pt modelId="{45CF1CE1-FFA4-40E3-A609-6C932D0AD162}" type="pres">
      <dgm:prSet presAssocID="{D92F6F1A-B5BB-421F-A21F-41FAF17CC48F}" presName="composite" presStyleCnt="0"/>
      <dgm:spPr/>
    </dgm:pt>
    <dgm:pt modelId="{721292EE-078E-491E-B5CA-A6C978EFE6DA}" type="pres">
      <dgm:prSet presAssocID="{D92F6F1A-B5BB-421F-A21F-41FAF17CC48F}" presName="parTx" presStyleLbl="alignNode1" presStyleIdx="2" presStyleCnt="3">
        <dgm:presLayoutVars>
          <dgm:chMax val="0"/>
          <dgm:chPref val="0"/>
          <dgm:bulletEnabled val="1"/>
        </dgm:presLayoutVars>
      </dgm:prSet>
      <dgm:spPr/>
    </dgm:pt>
    <dgm:pt modelId="{BAB1CF86-4636-46FE-ADFD-0D8DA8BFCA27}" type="pres">
      <dgm:prSet presAssocID="{D92F6F1A-B5BB-421F-A21F-41FAF17CC48F}" presName="desTx" presStyleLbl="alignAccFollowNode1" presStyleIdx="2" presStyleCnt="3">
        <dgm:presLayoutVars>
          <dgm:bulletEnabled val="1"/>
        </dgm:presLayoutVars>
      </dgm:prSet>
      <dgm:spPr/>
    </dgm:pt>
  </dgm:ptLst>
  <dgm:cxnLst>
    <dgm:cxn modelId="{378A8500-756C-4338-98EB-429AC366BE1C}" srcId="{D0A7809F-EB71-4EB0-9436-92D42D8C1B7E}" destId="{450F4BE1-7D8B-4A98-A3AF-CA0B25F3DE3D}" srcOrd="0" destOrd="0" parTransId="{1D71BD01-7998-43DF-AADC-D5A2345A1D18}" sibTransId="{EC3DE303-344D-4375-AD5E-FEC5830828A8}"/>
    <dgm:cxn modelId="{1AD2DC08-2126-48CD-A5D7-AEAC7074B05F}" type="presOf" srcId="{D0A7809F-EB71-4EB0-9436-92D42D8C1B7E}" destId="{DD5C1900-A119-4A24-80FD-CB6196B7A207}" srcOrd="0" destOrd="0" presId="urn:microsoft.com/office/officeart/2005/8/layout/hList1"/>
    <dgm:cxn modelId="{9C15AC28-7A52-4503-A5C3-7513940DE34F}" srcId="{704B7CEF-FCC3-4A06-BF7F-B40EF0D1EE39}" destId="{D92F6F1A-B5BB-421F-A21F-41FAF17CC48F}" srcOrd="2" destOrd="0" parTransId="{5B9A915D-9924-46F7-83E9-57672E356A4A}" sibTransId="{813AD5D4-58B0-4BA4-88C2-E36AA9E01713}"/>
    <dgm:cxn modelId="{9B31792C-BE75-43F0-B4D5-07F80DE323C0}" srcId="{2E1874F6-31BB-4B2D-8B73-DB2712C5D409}" destId="{B5A6A437-7CFD-4494-87F3-3758BA398E38}" srcOrd="0" destOrd="0" parTransId="{D1D704C6-78E7-4262-A09A-7645402036CC}" sibTransId="{BACBEAFF-E084-4480-9B6D-FFC952EADB6B}"/>
    <dgm:cxn modelId="{A74DC33D-AD25-4044-9DFF-D762BE18B8E5}" type="presOf" srcId="{450F4BE1-7D8B-4A98-A3AF-CA0B25F3DE3D}" destId="{A68F84EF-BCAE-4E32-930F-8587CE428792}" srcOrd="0" destOrd="0" presId="urn:microsoft.com/office/officeart/2005/8/layout/hList1"/>
    <dgm:cxn modelId="{D3311546-DD44-4F9A-BF37-72D04CE9AC5C}" srcId="{D92F6F1A-B5BB-421F-A21F-41FAF17CC48F}" destId="{4C097323-5E24-4870-9052-080507E639DD}" srcOrd="0" destOrd="0" parTransId="{7F8126F1-1B6F-4850-B821-EDCC8A4B442D}" sibTransId="{14EE63CE-212F-4AD7-9787-F3F8E339F940}"/>
    <dgm:cxn modelId="{EA341B99-CF25-49F6-AB1D-5C293E1005B2}" type="presOf" srcId="{D92F6F1A-B5BB-421F-A21F-41FAF17CC48F}" destId="{721292EE-078E-491E-B5CA-A6C978EFE6DA}" srcOrd="0" destOrd="0" presId="urn:microsoft.com/office/officeart/2005/8/layout/hList1"/>
    <dgm:cxn modelId="{CE9AA89F-611A-4F6F-9C61-C65F50319BD5}" type="presOf" srcId="{4C097323-5E24-4870-9052-080507E639DD}" destId="{BAB1CF86-4636-46FE-ADFD-0D8DA8BFCA27}" srcOrd="0" destOrd="0" presId="urn:microsoft.com/office/officeart/2005/8/layout/hList1"/>
    <dgm:cxn modelId="{33DB68BB-C007-4955-B880-AB866BB83124}" srcId="{704B7CEF-FCC3-4A06-BF7F-B40EF0D1EE39}" destId="{2E1874F6-31BB-4B2D-8B73-DB2712C5D409}" srcOrd="1" destOrd="0" parTransId="{EB3EDFD0-9801-4ED5-BF26-F4F6C94519DC}" sibTransId="{E20604D6-3FE7-4916-8E01-1EBF00C86A82}"/>
    <dgm:cxn modelId="{530151C9-9255-480C-928B-29D6B165357A}" type="presOf" srcId="{704B7CEF-FCC3-4A06-BF7F-B40EF0D1EE39}" destId="{0D0F54DB-CB3E-4D6A-A7C8-C480E12449A7}" srcOrd="0" destOrd="0" presId="urn:microsoft.com/office/officeart/2005/8/layout/hList1"/>
    <dgm:cxn modelId="{7456C2D4-313C-45EC-A8F5-2C6926B178A6}" srcId="{704B7CEF-FCC3-4A06-BF7F-B40EF0D1EE39}" destId="{D0A7809F-EB71-4EB0-9436-92D42D8C1B7E}" srcOrd="0" destOrd="0" parTransId="{A83789B5-C12E-4FBB-BFB1-BE4AAFADDDD7}" sibTransId="{65E987ED-BE40-4F6B-A643-07BA558A1D62}"/>
    <dgm:cxn modelId="{74ADBBF0-C7B9-4335-92D7-F44FA8EFED1B}" type="presOf" srcId="{2E1874F6-31BB-4B2D-8B73-DB2712C5D409}" destId="{9AA289FC-78FB-45D1-BBB3-CABB2A1B5B92}" srcOrd="0" destOrd="0" presId="urn:microsoft.com/office/officeart/2005/8/layout/hList1"/>
    <dgm:cxn modelId="{D59CC2FD-CE18-40AA-B177-B0C5CFA0627D}" type="presOf" srcId="{B5A6A437-7CFD-4494-87F3-3758BA398E38}" destId="{C73E475E-3055-4BBC-B8C2-B1A737C67E7E}" srcOrd="0" destOrd="0" presId="urn:microsoft.com/office/officeart/2005/8/layout/hList1"/>
    <dgm:cxn modelId="{FB9CD5D5-200D-4697-BE2B-A63E89D29E93}" type="presParOf" srcId="{0D0F54DB-CB3E-4D6A-A7C8-C480E12449A7}" destId="{F7CACDB3-A7A7-4705-847A-7793966DDEA1}" srcOrd="0" destOrd="0" presId="urn:microsoft.com/office/officeart/2005/8/layout/hList1"/>
    <dgm:cxn modelId="{B3EE49E7-77CA-4842-92A7-691ABB0FA3F0}" type="presParOf" srcId="{F7CACDB3-A7A7-4705-847A-7793966DDEA1}" destId="{DD5C1900-A119-4A24-80FD-CB6196B7A207}" srcOrd="0" destOrd="0" presId="urn:microsoft.com/office/officeart/2005/8/layout/hList1"/>
    <dgm:cxn modelId="{864B5490-A2BC-4857-AE85-18A6CFC5CDB3}" type="presParOf" srcId="{F7CACDB3-A7A7-4705-847A-7793966DDEA1}" destId="{A68F84EF-BCAE-4E32-930F-8587CE428792}" srcOrd="1" destOrd="0" presId="urn:microsoft.com/office/officeart/2005/8/layout/hList1"/>
    <dgm:cxn modelId="{55073C63-BA29-4AF4-BA42-795DC4C881EC}" type="presParOf" srcId="{0D0F54DB-CB3E-4D6A-A7C8-C480E12449A7}" destId="{3F9E201B-ED82-4FE8-A951-7A8D0B8A2DC9}" srcOrd="1" destOrd="0" presId="urn:microsoft.com/office/officeart/2005/8/layout/hList1"/>
    <dgm:cxn modelId="{9CF02AD9-4480-41A0-82A4-D3B58F5B4F79}" type="presParOf" srcId="{0D0F54DB-CB3E-4D6A-A7C8-C480E12449A7}" destId="{7825F70F-4DBE-40D4-84DD-D8E3CA2C24AE}" srcOrd="2" destOrd="0" presId="urn:microsoft.com/office/officeart/2005/8/layout/hList1"/>
    <dgm:cxn modelId="{FE077644-8C1B-4941-84D9-802AB2A3C3D6}" type="presParOf" srcId="{7825F70F-4DBE-40D4-84DD-D8E3CA2C24AE}" destId="{9AA289FC-78FB-45D1-BBB3-CABB2A1B5B92}" srcOrd="0" destOrd="0" presId="urn:microsoft.com/office/officeart/2005/8/layout/hList1"/>
    <dgm:cxn modelId="{28CCB770-76D7-4F7A-9C50-4495C2459937}" type="presParOf" srcId="{7825F70F-4DBE-40D4-84DD-D8E3CA2C24AE}" destId="{C73E475E-3055-4BBC-B8C2-B1A737C67E7E}" srcOrd="1" destOrd="0" presId="urn:microsoft.com/office/officeart/2005/8/layout/hList1"/>
    <dgm:cxn modelId="{83587208-910F-4974-909C-6D057F4F9052}" type="presParOf" srcId="{0D0F54DB-CB3E-4D6A-A7C8-C480E12449A7}" destId="{73F43638-4206-4A5E-AA13-D68FF4F7F41E}" srcOrd="3" destOrd="0" presId="urn:microsoft.com/office/officeart/2005/8/layout/hList1"/>
    <dgm:cxn modelId="{237BA8F9-1AC5-4F6C-8ECD-3AC26B4B4AC0}" type="presParOf" srcId="{0D0F54DB-CB3E-4D6A-A7C8-C480E12449A7}" destId="{45CF1CE1-FFA4-40E3-A609-6C932D0AD162}" srcOrd="4" destOrd="0" presId="urn:microsoft.com/office/officeart/2005/8/layout/hList1"/>
    <dgm:cxn modelId="{65716005-BA14-43A1-90C5-F24EA09165C0}" type="presParOf" srcId="{45CF1CE1-FFA4-40E3-A609-6C932D0AD162}" destId="{721292EE-078E-491E-B5CA-A6C978EFE6DA}" srcOrd="0" destOrd="0" presId="urn:microsoft.com/office/officeart/2005/8/layout/hList1"/>
    <dgm:cxn modelId="{F807FA79-3BB8-4FB9-8104-3FAD9FD31373}" type="presParOf" srcId="{45CF1CE1-FFA4-40E3-A609-6C932D0AD162}" destId="{BAB1CF86-4636-46FE-ADFD-0D8DA8BFCA2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16114E-0B78-4C2B-BEA5-680014B5D575}" type="doc">
      <dgm:prSet loTypeId="urn:microsoft.com/office/officeart/2005/8/layout/list1" loCatId="list" qsTypeId="urn:microsoft.com/office/officeart/2005/8/quickstyle/simple1" qsCatId="simple" csTypeId="urn:microsoft.com/office/officeart/2005/8/colors/accent1_4" csCatId="accent1" phldr="1"/>
      <dgm:spPr/>
      <dgm:t>
        <a:bodyPr/>
        <a:lstStyle/>
        <a:p>
          <a:endParaRPr lang="en-US"/>
        </a:p>
      </dgm:t>
    </dgm:pt>
    <dgm:pt modelId="{354948C5-951E-40FF-8956-381EF04EDC78}">
      <dgm:prSet phldrT="[Text]" custT="1"/>
      <dgm:spPr/>
      <dgm:t>
        <a:bodyPr/>
        <a:lstStyle/>
        <a:p>
          <a:r>
            <a:rPr lang="en-US" sz="2400" dirty="0">
              <a:latin typeface="Times New Roman" panose="02020603050405020304" pitchFamily="18" charset="0"/>
              <a:cs typeface="Times New Roman" panose="02020603050405020304" pitchFamily="18" charset="0"/>
            </a:rPr>
            <a:t>How can microservices improve scalability and modularity in construction web applications?</a:t>
          </a:r>
        </a:p>
      </dgm:t>
    </dgm:pt>
    <dgm:pt modelId="{6E2B2B18-A599-45C1-90C0-A012359F954F}" type="parTrans" cxnId="{0940C3D2-ECA0-455E-ABF2-DAE3E102CDCB}">
      <dgm:prSet/>
      <dgm:spPr/>
      <dgm:t>
        <a:bodyPr/>
        <a:lstStyle/>
        <a:p>
          <a:endParaRPr lang="en-US" sz="2400">
            <a:latin typeface="Times New Roman" panose="02020603050405020304" pitchFamily="18" charset="0"/>
            <a:cs typeface="Times New Roman" panose="02020603050405020304" pitchFamily="18" charset="0"/>
          </a:endParaRPr>
        </a:p>
      </dgm:t>
    </dgm:pt>
    <dgm:pt modelId="{4089A95C-5F0B-4921-B4E6-46706860D022}" type="sibTrans" cxnId="{0940C3D2-ECA0-455E-ABF2-DAE3E102CDCB}">
      <dgm:prSet/>
      <dgm:spPr/>
      <dgm:t>
        <a:bodyPr/>
        <a:lstStyle/>
        <a:p>
          <a:endParaRPr lang="en-US" sz="2400">
            <a:latin typeface="Times New Roman" panose="02020603050405020304" pitchFamily="18" charset="0"/>
            <a:cs typeface="Times New Roman" panose="02020603050405020304" pitchFamily="18" charset="0"/>
          </a:endParaRPr>
        </a:p>
      </dgm:t>
    </dgm:pt>
    <dgm:pt modelId="{A646235B-22FD-4CC2-AFFB-D6F4E1514678}">
      <dgm:prSet phldrT="[Text]" custT="1"/>
      <dgm:spPr/>
      <dgm:t>
        <a:bodyPr/>
        <a:lstStyle/>
        <a:p>
          <a:r>
            <a:rPr lang="en-US" sz="2400" dirty="0">
              <a:latin typeface="Times New Roman" panose="02020603050405020304" pitchFamily="18" charset="0"/>
              <a:cs typeface="Times New Roman" panose="02020603050405020304" pitchFamily="18" charset="0"/>
            </a:rPr>
            <a:t>What are the main integration challenges with existing construction IT systems?</a:t>
          </a:r>
        </a:p>
      </dgm:t>
    </dgm:pt>
    <dgm:pt modelId="{2CF01B15-6F43-4DC2-B7A9-B96459D5FF0C}" type="parTrans" cxnId="{64B65C01-651E-4CBD-9F88-C609FB8313F3}">
      <dgm:prSet/>
      <dgm:spPr/>
      <dgm:t>
        <a:bodyPr/>
        <a:lstStyle/>
        <a:p>
          <a:endParaRPr lang="en-US" sz="2400"/>
        </a:p>
      </dgm:t>
    </dgm:pt>
    <dgm:pt modelId="{75938BBC-54E0-42C8-A06D-40751A8D866A}" type="sibTrans" cxnId="{64B65C01-651E-4CBD-9F88-C609FB8313F3}">
      <dgm:prSet/>
      <dgm:spPr/>
      <dgm:t>
        <a:bodyPr/>
        <a:lstStyle/>
        <a:p>
          <a:endParaRPr lang="en-US" sz="2400"/>
        </a:p>
      </dgm:t>
    </dgm:pt>
    <dgm:pt modelId="{CFC2C8C6-F01C-48B2-99FA-ADC71978897D}">
      <dgm:prSet phldrT="[Text]" custT="1"/>
      <dgm:spPr/>
      <dgm:t>
        <a:bodyPr/>
        <a:lstStyle/>
        <a:p>
          <a:r>
            <a:rPr lang="en-US" sz="2400" dirty="0">
              <a:latin typeface="Times New Roman" panose="02020603050405020304" pitchFamily="18" charset="0"/>
              <a:cs typeface="Times New Roman" panose="02020603050405020304" pitchFamily="18" charset="0"/>
            </a:rPr>
            <a:t>How can microservices enhance real-time collaboration among construction stakeholders?</a:t>
          </a:r>
        </a:p>
      </dgm:t>
    </dgm:pt>
    <dgm:pt modelId="{11DB9C22-82E8-4C30-B68F-F7D1D0B783E1}" type="parTrans" cxnId="{C98B113A-45AA-4DF7-B810-4CA9777A927F}">
      <dgm:prSet/>
      <dgm:spPr/>
      <dgm:t>
        <a:bodyPr/>
        <a:lstStyle/>
        <a:p>
          <a:endParaRPr lang="en-US" sz="2400"/>
        </a:p>
      </dgm:t>
    </dgm:pt>
    <dgm:pt modelId="{63E599FA-86E5-4E01-96B2-E313F2F4F691}" type="sibTrans" cxnId="{C98B113A-45AA-4DF7-B810-4CA9777A927F}">
      <dgm:prSet/>
      <dgm:spPr/>
      <dgm:t>
        <a:bodyPr/>
        <a:lstStyle/>
        <a:p>
          <a:endParaRPr lang="en-US" sz="2400"/>
        </a:p>
      </dgm:t>
    </dgm:pt>
    <dgm:pt modelId="{CD8D72C5-4943-46AD-B436-C1EDCDEDF26B}" type="pres">
      <dgm:prSet presAssocID="{AA16114E-0B78-4C2B-BEA5-680014B5D575}" presName="linear" presStyleCnt="0">
        <dgm:presLayoutVars>
          <dgm:dir/>
          <dgm:animLvl val="lvl"/>
          <dgm:resizeHandles val="exact"/>
        </dgm:presLayoutVars>
      </dgm:prSet>
      <dgm:spPr/>
    </dgm:pt>
    <dgm:pt modelId="{53DBA65B-F01E-4967-BF26-27D02367DF97}" type="pres">
      <dgm:prSet presAssocID="{354948C5-951E-40FF-8956-381EF04EDC78}" presName="parentLin" presStyleCnt="0"/>
      <dgm:spPr/>
    </dgm:pt>
    <dgm:pt modelId="{9DB89870-44AF-4439-941F-606D73C875BD}" type="pres">
      <dgm:prSet presAssocID="{354948C5-951E-40FF-8956-381EF04EDC78}" presName="parentLeftMargin" presStyleLbl="node1" presStyleIdx="0" presStyleCnt="3"/>
      <dgm:spPr/>
    </dgm:pt>
    <dgm:pt modelId="{CD36CFB9-A9EF-4A52-A303-003BFF7CC7F3}" type="pres">
      <dgm:prSet presAssocID="{354948C5-951E-40FF-8956-381EF04EDC78}" presName="parentText" presStyleLbl="node1" presStyleIdx="0" presStyleCnt="3">
        <dgm:presLayoutVars>
          <dgm:chMax val="0"/>
          <dgm:bulletEnabled val="1"/>
        </dgm:presLayoutVars>
      </dgm:prSet>
      <dgm:spPr/>
    </dgm:pt>
    <dgm:pt modelId="{78471181-8228-445C-B269-27EDF5C6AC57}" type="pres">
      <dgm:prSet presAssocID="{354948C5-951E-40FF-8956-381EF04EDC78}" presName="negativeSpace" presStyleCnt="0"/>
      <dgm:spPr/>
    </dgm:pt>
    <dgm:pt modelId="{AE76B891-0A01-4F1C-93DB-72935BD7571A}" type="pres">
      <dgm:prSet presAssocID="{354948C5-951E-40FF-8956-381EF04EDC78}" presName="childText" presStyleLbl="conFgAcc1" presStyleIdx="0" presStyleCnt="3">
        <dgm:presLayoutVars>
          <dgm:bulletEnabled val="1"/>
        </dgm:presLayoutVars>
      </dgm:prSet>
      <dgm:spPr/>
    </dgm:pt>
    <dgm:pt modelId="{00DF7785-6E23-4996-8DED-7B7B3B816402}" type="pres">
      <dgm:prSet presAssocID="{4089A95C-5F0B-4921-B4E6-46706860D022}" presName="spaceBetweenRectangles" presStyleCnt="0"/>
      <dgm:spPr/>
    </dgm:pt>
    <dgm:pt modelId="{83152BE7-53E4-46A7-8171-401921AB44B4}" type="pres">
      <dgm:prSet presAssocID="{A646235B-22FD-4CC2-AFFB-D6F4E1514678}" presName="parentLin" presStyleCnt="0"/>
      <dgm:spPr/>
    </dgm:pt>
    <dgm:pt modelId="{B6D165C4-6DFE-4E54-BFD3-2826A282AF1B}" type="pres">
      <dgm:prSet presAssocID="{A646235B-22FD-4CC2-AFFB-D6F4E1514678}" presName="parentLeftMargin" presStyleLbl="node1" presStyleIdx="0" presStyleCnt="3"/>
      <dgm:spPr/>
    </dgm:pt>
    <dgm:pt modelId="{982A6880-52ED-4B35-9BD0-0815112BD976}" type="pres">
      <dgm:prSet presAssocID="{A646235B-22FD-4CC2-AFFB-D6F4E1514678}" presName="parentText" presStyleLbl="node1" presStyleIdx="1" presStyleCnt="3">
        <dgm:presLayoutVars>
          <dgm:chMax val="0"/>
          <dgm:bulletEnabled val="1"/>
        </dgm:presLayoutVars>
      </dgm:prSet>
      <dgm:spPr/>
    </dgm:pt>
    <dgm:pt modelId="{DD34DEF5-A570-47A1-A7B7-E4B6BEA32AD1}" type="pres">
      <dgm:prSet presAssocID="{A646235B-22FD-4CC2-AFFB-D6F4E1514678}" presName="negativeSpace" presStyleCnt="0"/>
      <dgm:spPr/>
    </dgm:pt>
    <dgm:pt modelId="{6C4282FA-FCFA-499B-9E08-692B6ABBBADD}" type="pres">
      <dgm:prSet presAssocID="{A646235B-22FD-4CC2-AFFB-D6F4E1514678}" presName="childText" presStyleLbl="conFgAcc1" presStyleIdx="1" presStyleCnt="3">
        <dgm:presLayoutVars>
          <dgm:bulletEnabled val="1"/>
        </dgm:presLayoutVars>
      </dgm:prSet>
      <dgm:spPr/>
    </dgm:pt>
    <dgm:pt modelId="{801B2FDC-AEAB-4204-B05C-5A2A71FD3473}" type="pres">
      <dgm:prSet presAssocID="{75938BBC-54E0-42C8-A06D-40751A8D866A}" presName="spaceBetweenRectangles" presStyleCnt="0"/>
      <dgm:spPr/>
    </dgm:pt>
    <dgm:pt modelId="{B6AD715B-CCD9-4015-8F70-04B22516A467}" type="pres">
      <dgm:prSet presAssocID="{CFC2C8C6-F01C-48B2-99FA-ADC71978897D}" presName="parentLin" presStyleCnt="0"/>
      <dgm:spPr/>
    </dgm:pt>
    <dgm:pt modelId="{5F2D7277-9B38-40B2-8611-C384590FDF04}" type="pres">
      <dgm:prSet presAssocID="{CFC2C8C6-F01C-48B2-99FA-ADC71978897D}" presName="parentLeftMargin" presStyleLbl="node1" presStyleIdx="1" presStyleCnt="3"/>
      <dgm:spPr/>
    </dgm:pt>
    <dgm:pt modelId="{A48BB7DA-7508-464F-B619-6C64FE80F3C1}" type="pres">
      <dgm:prSet presAssocID="{CFC2C8C6-F01C-48B2-99FA-ADC71978897D}" presName="parentText" presStyleLbl="node1" presStyleIdx="2" presStyleCnt="3">
        <dgm:presLayoutVars>
          <dgm:chMax val="0"/>
          <dgm:bulletEnabled val="1"/>
        </dgm:presLayoutVars>
      </dgm:prSet>
      <dgm:spPr/>
    </dgm:pt>
    <dgm:pt modelId="{0B862578-9D58-4D17-85AD-117CCB7CFA19}" type="pres">
      <dgm:prSet presAssocID="{CFC2C8C6-F01C-48B2-99FA-ADC71978897D}" presName="negativeSpace" presStyleCnt="0"/>
      <dgm:spPr/>
    </dgm:pt>
    <dgm:pt modelId="{53A61278-16BD-42ED-841B-F3DFCE9CB618}" type="pres">
      <dgm:prSet presAssocID="{CFC2C8C6-F01C-48B2-99FA-ADC71978897D}" presName="childText" presStyleLbl="conFgAcc1" presStyleIdx="2" presStyleCnt="3">
        <dgm:presLayoutVars>
          <dgm:bulletEnabled val="1"/>
        </dgm:presLayoutVars>
      </dgm:prSet>
      <dgm:spPr/>
    </dgm:pt>
  </dgm:ptLst>
  <dgm:cxnLst>
    <dgm:cxn modelId="{64B65C01-651E-4CBD-9F88-C609FB8313F3}" srcId="{AA16114E-0B78-4C2B-BEA5-680014B5D575}" destId="{A646235B-22FD-4CC2-AFFB-D6F4E1514678}" srcOrd="1" destOrd="0" parTransId="{2CF01B15-6F43-4DC2-B7A9-B96459D5FF0C}" sibTransId="{75938BBC-54E0-42C8-A06D-40751A8D866A}"/>
    <dgm:cxn modelId="{E88A9919-E02A-42E4-9F10-229C072956D2}" type="presOf" srcId="{CFC2C8C6-F01C-48B2-99FA-ADC71978897D}" destId="{A48BB7DA-7508-464F-B619-6C64FE80F3C1}" srcOrd="1" destOrd="0" presId="urn:microsoft.com/office/officeart/2005/8/layout/list1"/>
    <dgm:cxn modelId="{EEF71130-EE2B-4D84-8457-8947FF900D65}" type="presOf" srcId="{354948C5-951E-40FF-8956-381EF04EDC78}" destId="{9DB89870-44AF-4439-941F-606D73C875BD}" srcOrd="0" destOrd="0" presId="urn:microsoft.com/office/officeart/2005/8/layout/list1"/>
    <dgm:cxn modelId="{9050E031-2B70-41A6-B2F1-AC48FA736DA4}" type="presOf" srcId="{354948C5-951E-40FF-8956-381EF04EDC78}" destId="{CD36CFB9-A9EF-4A52-A303-003BFF7CC7F3}" srcOrd="1" destOrd="0" presId="urn:microsoft.com/office/officeart/2005/8/layout/list1"/>
    <dgm:cxn modelId="{C98B113A-45AA-4DF7-B810-4CA9777A927F}" srcId="{AA16114E-0B78-4C2B-BEA5-680014B5D575}" destId="{CFC2C8C6-F01C-48B2-99FA-ADC71978897D}" srcOrd="2" destOrd="0" parTransId="{11DB9C22-82E8-4C30-B68F-F7D1D0B783E1}" sibTransId="{63E599FA-86E5-4E01-96B2-E313F2F4F691}"/>
    <dgm:cxn modelId="{0ECF815B-1CB0-465D-840D-931092DD4C54}" type="presOf" srcId="{CFC2C8C6-F01C-48B2-99FA-ADC71978897D}" destId="{5F2D7277-9B38-40B2-8611-C384590FDF04}" srcOrd="0" destOrd="0" presId="urn:microsoft.com/office/officeart/2005/8/layout/list1"/>
    <dgm:cxn modelId="{3E108451-EF33-403B-81B7-551D986B4FDF}" type="presOf" srcId="{AA16114E-0B78-4C2B-BEA5-680014B5D575}" destId="{CD8D72C5-4943-46AD-B436-C1EDCDEDF26B}" srcOrd="0" destOrd="0" presId="urn:microsoft.com/office/officeart/2005/8/layout/list1"/>
    <dgm:cxn modelId="{C5BF1459-3635-4908-948B-6BDD1AD81276}" type="presOf" srcId="{A646235B-22FD-4CC2-AFFB-D6F4E1514678}" destId="{B6D165C4-6DFE-4E54-BFD3-2826A282AF1B}" srcOrd="0" destOrd="0" presId="urn:microsoft.com/office/officeart/2005/8/layout/list1"/>
    <dgm:cxn modelId="{B4F6139C-A85F-45FF-8BAA-13DAA9179CDA}" type="presOf" srcId="{A646235B-22FD-4CC2-AFFB-D6F4E1514678}" destId="{982A6880-52ED-4B35-9BD0-0815112BD976}" srcOrd="1" destOrd="0" presId="urn:microsoft.com/office/officeart/2005/8/layout/list1"/>
    <dgm:cxn modelId="{0940C3D2-ECA0-455E-ABF2-DAE3E102CDCB}" srcId="{AA16114E-0B78-4C2B-BEA5-680014B5D575}" destId="{354948C5-951E-40FF-8956-381EF04EDC78}" srcOrd="0" destOrd="0" parTransId="{6E2B2B18-A599-45C1-90C0-A012359F954F}" sibTransId="{4089A95C-5F0B-4921-B4E6-46706860D022}"/>
    <dgm:cxn modelId="{B597E6A0-BEE7-4EE7-B21F-6094C97C61DA}" type="presParOf" srcId="{CD8D72C5-4943-46AD-B436-C1EDCDEDF26B}" destId="{53DBA65B-F01E-4967-BF26-27D02367DF97}" srcOrd="0" destOrd="0" presId="urn:microsoft.com/office/officeart/2005/8/layout/list1"/>
    <dgm:cxn modelId="{D50C76AE-80C4-4A4F-8559-9362996B098B}" type="presParOf" srcId="{53DBA65B-F01E-4967-BF26-27D02367DF97}" destId="{9DB89870-44AF-4439-941F-606D73C875BD}" srcOrd="0" destOrd="0" presId="urn:microsoft.com/office/officeart/2005/8/layout/list1"/>
    <dgm:cxn modelId="{05153B73-D5F0-4D63-A8AC-4C5971229BE6}" type="presParOf" srcId="{53DBA65B-F01E-4967-BF26-27D02367DF97}" destId="{CD36CFB9-A9EF-4A52-A303-003BFF7CC7F3}" srcOrd="1" destOrd="0" presId="urn:microsoft.com/office/officeart/2005/8/layout/list1"/>
    <dgm:cxn modelId="{D2857E65-CB12-41FA-9ACE-E25A7E77BC26}" type="presParOf" srcId="{CD8D72C5-4943-46AD-B436-C1EDCDEDF26B}" destId="{78471181-8228-445C-B269-27EDF5C6AC57}" srcOrd="1" destOrd="0" presId="urn:microsoft.com/office/officeart/2005/8/layout/list1"/>
    <dgm:cxn modelId="{A504867B-E775-4483-A7C8-49E1B5AA2D9E}" type="presParOf" srcId="{CD8D72C5-4943-46AD-B436-C1EDCDEDF26B}" destId="{AE76B891-0A01-4F1C-93DB-72935BD7571A}" srcOrd="2" destOrd="0" presId="urn:microsoft.com/office/officeart/2005/8/layout/list1"/>
    <dgm:cxn modelId="{2FEFF1C7-8D46-4A7F-85CF-B50B91601360}" type="presParOf" srcId="{CD8D72C5-4943-46AD-B436-C1EDCDEDF26B}" destId="{00DF7785-6E23-4996-8DED-7B7B3B816402}" srcOrd="3" destOrd="0" presId="urn:microsoft.com/office/officeart/2005/8/layout/list1"/>
    <dgm:cxn modelId="{19DCA45E-7F23-4339-AE83-C39D0EE3310D}" type="presParOf" srcId="{CD8D72C5-4943-46AD-B436-C1EDCDEDF26B}" destId="{83152BE7-53E4-46A7-8171-401921AB44B4}" srcOrd="4" destOrd="0" presId="urn:microsoft.com/office/officeart/2005/8/layout/list1"/>
    <dgm:cxn modelId="{01583AD5-1CD2-4F57-95F3-EE32C1C7C2ED}" type="presParOf" srcId="{83152BE7-53E4-46A7-8171-401921AB44B4}" destId="{B6D165C4-6DFE-4E54-BFD3-2826A282AF1B}" srcOrd="0" destOrd="0" presId="urn:microsoft.com/office/officeart/2005/8/layout/list1"/>
    <dgm:cxn modelId="{CF090A8C-4C0F-4707-9CE5-32889F07970B}" type="presParOf" srcId="{83152BE7-53E4-46A7-8171-401921AB44B4}" destId="{982A6880-52ED-4B35-9BD0-0815112BD976}" srcOrd="1" destOrd="0" presId="urn:microsoft.com/office/officeart/2005/8/layout/list1"/>
    <dgm:cxn modelId="{BABFA59A-C4C9-4BBB-BCAE-6B8DFE920BFF}" type="presParOf" srcId="{CD8D72C5-4943-46AD-B436-C1EDCDEDF26B}" destId="{DD34DEF5-A570-47A1-A7B7-E4B6BEA32AD1}" srcOrd="5" destOrd="0" presId="urn:microsoft.com/office/officeart/2005/8/layout/list1"/>
    <dgm:cxn modelId="{F1D55074-1F67-4449-A3DB-ED8DC1EF7C78}" type="presParOf" srcId="{CD8D72C5-4943-46AD-B436-C1EDCDEDF26B}" destId="{6C4282FA-FCFA-499B-9E08-692B6ABBBADD}" srcOrd="6" destOrd="0" presId="urn:microsoft.com/office/officeart/2005/8/layout/list1"/>
    <dgm:cxn modelId="{E3F7BA3D-C13D-451E-A5D4-9A3DCCA1BCB9}" type="presParOf" srcId="{CD8D72C5-4943-46AD-B436-C1EDCDEDF26B}" destId="{801B2FDC-AEAB-4204-B05C-5A2A71FD3473}" srcOrd="7" destOrd="0" presId="urn:microsoft.com/office/officeart/2005/8/layout/list1"/>
    <dgm:cxn modelId="{015D7A8F-7EFB-4D0F-B164-45246EF87453}" type="presParOf" srcId="{CD8D72C5-4943-46AD-B436-C1EDCDEDF26B}" destId="{B6AD715B-CCD9-4015-8F70-04B22516A467}" srcOrd="8" destOrd="0" presId="urn:microsoft.com/office/officeart/2005/8/layout/list1"/>
    <dgm:cxn modelId="{B58CC2AD-2DCE-452E-88AB-84F50928F7FB}" type="presParOf" srcId="{B6AD715B-CCD9-4015-8F70-04B22516A467}" destId="{5F2D7277-9B38-40B2-8611-C384590FDF04}" srcOrd="0" destOrd="0" presId="urn:microsoft.com/office/officeart/2005/8/layout/list1"/>
    <dgm:cxn modelId="{AFFB9B44-A4F1-4CE2-9FDB-9A695946919B}" type="presParOf" srcId="{B6AD715B-CCD9-4015-8F70-04B22516A467}" destId="{A48BB7DA-7508-464F-B619-6C64FE80F3C1}" srcOrd="1" destOrd="0" presId="urn:microsoft.com/office/officeart/2005/8/layout/list1"/>
    <dgm:cxn modelId="{E69D96AC-6061-46BD-8769-94C23FDE5A7E}" type="presParOf" srcId="{CD8D72C5-4943-46AD-B436-C1EDCDEDF26B}" destId="{0B862578-9D58-4D17-85AD-117CCB7CFA19}" srcOrd="9" destOrd="0" presId="urn:microsoft.com/office/officeart/2005/8/layout/list1"/>
    <dgm:cxn modelId="{077B2AE4-6620-4E35-80EF-9264C328EEC8}" type="presParOf" srcId="{CD8D72C5-4943-46AD-B436-C1EDCDEDF26B}" destId="{53A61278-16BD-42ED-841B-F3DFCE9CB61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16114E-0B78-4C2B-BEA5-680014B5D575}" type="doc">
      <dgm:prSet loTypeId="urn:microsoft.com/office/officeart/2005/8/layout/list1" loCatId="list" qsTypeId="urn:microsoft.com/office/officeart/2005/8/quickstyle/simple1" qsCatId="simple" csTypeId="urn:microsoft.com/office/officeart/2005/8/colors/accent1_4" csCatId="accent1" phldr="1"/>
      <dgm:spPr/>
      <dgm:t>
        <a:bodyPr/>
        <a:lstStyle/>
        <a:p>
          <a:endParaRPr lang="en-US"/>
        </a:p>
      </dgm:t>
    </dgm:pt>
    <dgm:pt modelId="{354948C5-951E-40FF-8956-381EF04EDC78}">
      <dgm:prSet phldrT="[Text]" custT="1"/>
      <dgm:spPr/>
      <dgm:t>
        <a:bodyPr/>
        <a:lstStyle/>
        <a:p>
          <a:r>
            <a:rPr lang="en-US" sz="2400" dirty="0">
              <a:latin typeface="Times New Roman" panose="02020603050405020304" pitchFamily="18" charset="0"/>
              <a:cs typeface="Times New Roman" panose="02020603050405020304" pitchFamily="18" charset="0"/>
            </a:rPr>
            <a:t>Analyze architectural limitations of current construction web applications.</a:t>
          </a:r>
        </a:p>
      </dgm:t>
    </dgm:pt>
    <dgm:pt modelId="{6E2B2B18-A599-45C1-90C0-A012359F954F}" type="parTrans" cxnId="{0940C3D2-ECA0-455E-ABF2-DAE3E102CDCB}">
      <dgm:prSet/>
      <dgm:spPr/>
      <dgm:t>
        <a:bodyPr/>
        <a:lstStyle/>
        <a:p>
          <a:endParaRPr lang="en-US" sz="2400">
            <a:latin typeface="Times New Roman" panose="02020603050405020304" pitchFamily="18" charset="0"/>
            <a:cs typeface="Times New Roman" panose="02020603050405020304" pitchFamily="18" charset="0"/>
          </a:endParaRPr>
        </a:p>
      </dgm:t>
    </dgm:pt>
    <dgm:pt modelId="{4089A95C-5F0B-4921-B4E6-46706860D022}" type="sibTrans" cxnId="{0940C3D2-ECA0-455E-ABF2-DAE3E102CDCB}">
      <dgm:prSet/>
      <dgm:spPr/>
      <dgm:t>
        <a:bodyPr/>
        <a:lstStyle/>
        <a:p>
          <a:endParaRPr lang="en-US" sz="2400">
            <a:latin typeface="Times New Roman" panose="02020603050405020304" pitchFamily="18" charset="0"/>
            <a:cs typeface="Times New Roman" panose="02020603050405020304" pitchFamily="18" charset="0"/>
          </a:endParaRPr>
        </a:p>
      </dgm:t>
    </dgm:pt>
    <dgm:pt modelId="{CDD9573C-082B-4DA1-BF00-9A23F1C77A55}">
      <dgm:prSet phldrT="[Text]" custT="1"/>
      <dgm:spPr/>
      <dgm:t>
        <a:bodyPr/>
        <a:lstStyle/>
        <a:p>
          <a:r>
            <a:rPr lang="en-US" sz="2400" dirty="0">
              <a:latin typeface="Times New Roman" panose="02020603050405020304" pitchFamily="18" charset="0"/>
              <a:cs typeface="Times New Roman" panose="02020603050405020304" pitchFamily="18" charset="0"/>
            </a:rPr>
            <a:t>Design and prototype a microservices architecture suited to construction workflows.</a:t>
          </a:r>
        </a:p>
      </dgm:t>
    </dgm:pt>
    <dgm:pt modelId="{95119BD5-7AE5-4F72-AFB2-F76CC92B334F}" type="parTrans" cxnId="{02FD7D2B-6F61-46EF-85E4-9BFD450ADF27}">
      <dgm:prSet/>
      <dgm:spPr/>
    </dgm:pt>
    <dgm:pt modelId="{EC49C9C4-9EE4-489B-ABA9-EE6467743D26}" type="sibTrans" cxnId="{02FD7D2B-6F61-46EF-85E4-9BFD450ADF27}">
      <dgm:prSet/>
      <dgm:spPr/>
    </dgm:pt>
    <dgm:pt modelId="{16BDF5D0-EDCE-408B-960F-10CC35E6B8E9}">
      <dgm:prSet phldrT="[Text]" custT="1"/>
      <dgm:spPr/>
      <dgm:t>
        <a:bodyPr/>
        <a:lstStyle/>
        <a:p>
          <a:r>
            <a:rPr lang="en-US" sz="2400" dirty="0">
              <a:latin typeface="Times New Roman" panose="02020603050405020304" pitchFamily="18" charset="0"/>
              <a:cs typeface="Times New Roman" panose="02020603050405020304" pitchFamily="18" charset="0"/>
            </a:rPr>
            <a:t>Evaluate the prototype’s scalability, fault tolerance, and integration capabilities.</a:t>
          </a:r>
        </a:p>
      </dgm:t>
    </dgm:pt>
    <dgm:pt modelId="{3998ABDF-CA6A-4ADB-B124-8EE7657413CD}" type="parTrans" cxnId="{00FF5F22-E3A8-46A9-9DC9-F4AFAA818378}">
      <dgm:prSet/>
      <dgm:spPr/>
    </dgm:pt>
    <dgm:pt modelId="{130E1250-6877-467C-8143-F08C74F7BEEF}" type="sibTrans" cxnId="{00FF5F22-E3A8-46A9-9DC9-F4AFAA818378}">
      <dgm:prSet/>
      <dgm:spPr/>
    </dgm:pt>
    <dgm:pt modelId="{F98C8612-AACA-4018-8D03-C6CF9D24DD5A}">
      <dgm:prSet phldrT="[Text]" custT="1"/>
      <dgm:spPr/>
      <dgm:t>
        <a:bodyPr/>
        <a:lstStyle/>
        <a:p>
          <a:r>
            <a:rPr lang="en-US" sz="2400" dirty="0">
              <a:latin typeface="Times New Roman" panose="02020603050405020304" pitchFamily="18" charset="0"/>
              <a:cs typeface="Times New Roman" panose="02020603050405020304" pitchFamily="18" charset="0"/>
            </a:rPr>
            <a:t>Develop practical recommendations considering technical and socio-technical factors.</a:t>
          </a:r>
        </a:p>
      </dgm:t>
    </dgm:pt>
    <dgm:pt modelId="{BB11D74B-7665-425A-A54C-F486B553D52A}" type="parTrans" cxnId="{7E3E4FBC-7702-4211-8CFC-B079D396A46C}">
      <dgm:prSet/>
      <dgm:spPr/>
    </dgm:pt>
    <dgm:pt modelId="{C641BBBE-A8E3-4D8C-B175-897EB5012996}" type="sibTrans" cxnId="{7E3E4FBC-7702-4211-8CFC-B079D396A46C}">
      <dgm:prSet/>
      <dgm:spPr/>
    </dgm:pt>
    <dgm:pt modelId="{CD8D72C5-4943-46AD-B436-C1EDCDEDF26B}" type="pres">
      <dgm:prSet presAssocID="{AA16114E-0B78-4C2B-BEA5-680014B5D575}" presName="linear" presStyleCnt="0">
        <dgm:presLayoutVars>
          <dgm:dir/>
          <dgm:animLvl val="lvl"/>
          <dgm:resizeHandles val="exact"/>
        </dgm:presLayoutVars>
      </dgm:prSet>
      <dgm:spPr/>
    </dgm:pt>
    <dgm:pt modelId="{53DBA65B-F01E-4967-BF26-27D02367DF97}" type="pres">
      <dgm:prSet presAssocID="{354948C5-951E-40FF-8956-381EF04EDC78}" presName="parentLin" presStyleCnt="0"/>
      <dgm:spPr/>
    </dgm:pt>
    <dgm:pt modelId="{9DB89870-44AF-4439-941F-606D73C875BD}" type="pres">
      <dgm:prSet presAssocID="{354948C5-951E-40FF-8956-381EF04EDC78}" presName="parentLeftMargin" presStyleLbl="node1" presStyleIdx="0" presStyleCnt="4"/>
      <dgm:spPr/>
    </dgm:pt>
    <dgm:pt modelId="{CD36CFB9-A9EF-4A52-A303-003BFF7CC7F3}" type="pres">
      <dgm:prSet presAssocID="{354948C5-951E-40FF-8956-381EF04EDC78}" presName="parentText" presStyleLbl="node1" presStyleIdx="0" presStyleCnt="4">
        <dgm:presLayoutVars>
          <dgm:chMax val="0"/>
          <dgm:bulletEnabled val="1"/>
        </dgm:presLayoutVars>
      </dgm:prSet>
      <dgm:spPr/>
    </dgm:pt>
    <dgm:pt modelId="{78471181-8228-445C-B269-27EDF5C6AC57}" type="pres">
      <dgm:prSet presAssocID="{354948C5-951E-40FF-8956-381EF04EDC78}" presName="negativeSpace" presStyleCnt="0"/>
      <dgm:spPr/>
    </dgm:pt>
    <dgm:pt modelId="{AE76B891-0A01-4F1C-93DB-72935BD7571A}" type="pres">
      <dgm:prSet presAssocID="{354948C5-951E-40FF-8956-381EF04EDC78}" presName="childText" presStyleLbl="conFgAcc1" presStyleIdx="0" presStyleCnt="4">
        <dgm:presLayoutVars>
          <dgm:bulletEnabled val="1"/>
        </dgm:presLayoutVars>
      </dgm:prSet>
      <dgm:spPr/>
    </dgm:pt>
    <dgm:pt modelId="{5163BD3B-2F89-46A8-9D15-ED0679B414E4}" type="pres">
      <dgm:prSet presAssocID="{4089A95C-5F0B-4921-B4E6-46706860D022}" presName="spaceBetweenRectangles" presStyleCnt="0"/>
      <dgm:spPr/>
    </dgm:pt>
    <dgm:pt modelId="{B48C384C-0BE0-4463-AA51-A7E386C38BE6}" type="pres">
      <dgm:prSet presAssocID="{CDD9573C-082B-4DA1-BF00-9A23F1C77A55}" presName="parentLin" presStyleCnt="0"/>
      <dgm:spPr/>
    </dgm:pt>
    <dgm:pt modelId="{9B1B1DE3-0735-400C-9526-E340C1C17F2A}" type="pres">
      <dgm:prSet presAssocID="{CDD9573C-082B-4DA1-BF00-9A23F1C77A55}" presName="parentLeftMargin" presStyleLbl="node1" presStyleIdx="0" presStyleCnt="4"/>
      <dgm:spPr/>
    </dgm:pt>
    <dgm:pt modelId="{5DB7A151-64FC-4BA5-886B-5A3C8872CBF9}" type="pres">
      <dgm:prSet presAssocID="{CDD9573C-082B-4DA1-BF00-9A23F1C77A55}" presName="parentText" presStyleLbl="node1" presStyleIdx="1" presStyleCnt="4">
        <dgm:presLayoutVars>
          <dgm:chMax val="0"/>
          <dgm:bulletEnabled val="1"/>
        </dgm:presLayoutVars>
      </dgm:prSet>
      <dgm:spPr/>
    </dgm:pt>
    <dgm:pt modelId="{BA3C2B64-0803-452C-8CF4-DD18B483F814}" type="pres">
      <dgm:prSet presAssocID="{CDD9573C-082B-4DA1-BF00-9A23F1C77A55}" presName="negativeSpace" presStyleCnt="0"/>
      <dgm:spPr/>
    </dgm:pt>
    <dgm:pt modelId="{3818522D-BCEB-47C5-BC6B-65DBD2D0C735}" type="pres">
      <dgm:prSet presAssocID="{CDD9573C-082B-4DA1-BF00-9A23F1C77A55}" presName="childText" presStyleLbl="conFgAcc1" presStyleIdx="1" presStyleCnt="4">
        <dgm:presLayoutVars>
          <dgm:bulletEnabled val="1"/>
        </dgm:presLayoutVars>
      </dgm:prSet>
      <dgm:spPr/>
    </dgm:pt>
    <dgm:pt modelId="{2E5E0F4B-7332-4776-9090-B9D125EAEFCA}" type="pres">
      <dgm:prSet presAssocID="{EC49C9C4-9EE4-489B-ABA9-EE6467743D26}" presName="spaceBetweenRectangles" presStyleCnt="0"/>
      <dgm:spPr/>
    </dgm:pt>
    <dgm:pt modelId="{E0D66518-9D03-4702-8E6F-F95D034FD955}" type="pres">
      <dgm:prSet presAssocID="{16BDF5D0-EDCE-408B-960F-10CC35E6B8E9}" presName="parentLin" presStyleCnt="0"/>
      <dgm:spPr/>
    </dgm:pt>
    <dgm:pt modelId="{730F3741-149A-46AB-87B1-DFD9F00ECEAC}" type="pres">
      <dgm:prSet presAssocID="{16BDF5D0-EDCE-408B-960F-10CC35E6B8E9}" presName="parentLeftMargin" presStyleLbl="node1" presStyleIdx="1" presStyleCnt="4"/>
      <dgm:spPr/>
    </dgm:pt>
    <dgm:pt modelId="{E2EE8BED-6A7C-406C-8E4F-3E71D228468D}" type="pres">
      <dgm:prSet presAssocID="{16BDF5D0-EDCE-408B-960F-10CC35E6B8E9}" presName="parentText" presStyleLbl="node1" presStyleIdx="2" presStyleCnt="4">
        <dgm:presLayoutVars>
          <dgm:chMax val="0"/>
          <dgm:bulletEnabled val="1"/>
        </dgm:presLayoutVars>
      </dgm:prSet>
      <dgm:spPr/>
    </dgm:pt>
    <dgm:pt modelId="{5C2DD0DC-697A-4EA8-B09E-25C465C15E89}" type="pres">
      <dgm:prSet presAssocID="{16BDF5D0-EDCE-408B-960F-10CC35E6B8E9}" presName="negativeSpace" presStyleCnt="0"/>
      <dgm:spPr/>
    </dgm:pt>
    <dgm:pt modelId="{8858A17F-C6CA-42CE-AB44-8D71175176C7}" type="pres">
      <dgm:prSet presAssocID="{16BDF5D0-EDCE-408B-960F-10CC35E6B8E9}" presName="childText" presStyleLbl="conFgAcc1" presStyleIdx="2" presStyleCnt="4">
        <dgm:presLayoutVars>
          <dgm:bulletEnabled val="1"/>
        </dgm:presLayoutVars>
      </dgm:prSet>
      <dgm:spPr/>
    </dgm:pt>
    <dgm:pt modelId="{3BF13659-6853-4B73-B3F1-58B690630210}" type="pres">
      <dgm:prSet presAssocID="{130E1250-6877-467C-8143-F08C74F7BEEF}" presName="spaceBetweenRectangles" presStyleCnt="0"/>
      <dgm:spPr/>
    </dgm:pt>
    <dgm:pt modelId="{4BEF2515-7B15-46E6-80EA-AD6959B05742}" type="pres">
      <dgm:prSet presAssocID="{F98C8612-AACA-4018-8D03-C6CF9D24DD5A}" presName="parentLin" presStyleCnt="0"/>
      <dgm:spPr/>
    </dgm:pt>
    <dgm:pt modelId="{604DC85E-1208-469B-BEED-256E00B316B9}" type="pres">
      <dgm:prSet presAssocID="{F98C8612-AACA-4018-8D03-C6CF9D24DD5A}" presName="parentLeftMargin" presStyleLbl="node1" presStyleIdx="2" presStyleCnt="4"/>
      <dgm:spPr/>
    </dgm:pt>
    <dgm:pt modelId="{0A5DCB1B-74AC-40F3-B6C9-FFD8D0883BC9}" type="pres">
      <dgm:prSet presAssocID="{F98C8612-AACA-4018-8D03-C6CF9D24DD5A}" presName="parentText" presStyleLbl="node1" presStyleIdx="3" presStyleCnt="4">
        <dgm:presLayoutVars>
          <dgm:chMax val="0"/>
          <dgm:bulletEnabled val="1"/>
        </dgm:presLayoutVars>
      </dgm:prSet>
      <dgm:spPr/>
    </dgm:pt>
    <dgm:pt modelId="{BD453792-253A-432F-B43A-41DEEC6B60DF}" type="pres">
      <dgm:prSet presAssocID="{F98C8612-AACA-4018-8D03-C6CF9D24DD5A}" presName="negativeSpace" presStyleCnt="0"/>
      <dgm:spPr/>
    </dgm:pt>
    <dgm:pt modelId="{4C093BB1-7B1E-4111-9387-52BEFCD92F82}" type="pres">
      <dgm:prSet presAssocID="{F98C8612-AACA-4018-8D03-C6CF9D24DD5A}" presName="childText" presStyleLbl="conFgAcc1" presStyleIdx="3" presStyleCnt="4">
        <dgm:presLayoutVars>
          <dgm:bulletEnabled val="1"/>
        </dgm:presLayoutVars>
      </dgm:prSet>
      <dgm:spPr/>
    </dgm:pt>
  </dgm:ptLst>
  <dgm:cxnLst>
    <dgm:cxn modelId="{26006F20-6A8C-4D8C-8C03-D997275B917D}" type="presOf" srcId="{CDD9573C-082B-4DA1-BF00-9A23F1C77A55}" destId="{5DB7A151-64FC-4BA5-886B-5A3C8872CBF9}" srcOrd="1" destOrd="0" presId="urn:microsoft.com/office/officeart/2005/8/layout/list1"/>
    <dgm:cxn modelId="{00FF5F22-E3A8-46A9-9DC9-F4AFAA818378}" srcId="{AA16114E-0B78-4C2B-BEA5-680014B5D575}" destId="{16BDF5D0-EDCE-408B-960F-10CC35E6B8E9}" srcOrd="2" destOrd="0" parTransId="{3998ABDF-CA6A-4ADB-B124-8EE7657413CD}" sibTransId="{130E1250-6877-467C-8143-F08C74F7BEEF}"/>
    <dgm:cxn modelId="{8DA9D22A-0E0A-4D45-AC16-A69C39892310}" type="presOf" srcId="{16BDF5D0-EDCE-408B-960F-10CC35E6B8E9}" destId="{730F3741-149A-46AB-87B1-DFD9F00ECEAC}" srcOrd="0" destOrd="0" presId="urn:microsoft.com/office/officeart/2005/8/layout/list1"/>
    <dgm:cxn modelId="{02FD7D2B-6F61-46EF-85E4-9BFD450ADF27}" srcId="{AA16114E-0B78-4C2B-BEA5-680014B5D575}" destId="{CDD9573C-082B-4DA1-BF00-9A23F1C77A55}" srcOrd="1" destOrd="0" parTransId="{95119BD5-7AE5-4F72-AFB2-F76CC92B334F}" sibTransId="{EC49C9C4-9EE4-489B-ABA9-EE6467743D26}"/>
    <dgm:cxn modelId="{EEF71130-EE2B-4D84-8457-8947FF900D65}" type="presOf" srcId="{354948C5-951E-40FF-8956-381EF04EDC78}" destId="{9DB89870-44AF-4439-941F-606D73C875BD}" srcOrd="0" destOrd="0" presId="urn:microsoft.com/office/officeart/2005/8/layout/list1"/>
    <dgm:cxn modelId="{9050E031-2B70-41A6-B2F1-AC48FA736DA4}" type="presOf" srcId="{354948C5-951E-40FF-8956-381EF04EDC78}" destId="{CD36CFB9-A9EF-4A52-A303-003BFF7CC7F3}" srcOrd="1" destOrd="0" presId="urn:microsoft.com/office/officeart/2005/8/layout/list1"/>
    <dgm:cxn modelId="{7DE98634-A24D-4070-BAC1-B67EF6766867}" type="presOf" srcId="{F98C8612-AACA-4018-8D03-C6CF9D24DD5A}" destId="{604DC85E-1208-469B-BEED-256E00B316B9}" srcOrd="0" destOrd="0" presId="urn:microsoft.com/office/officeart/2005/8/layout/list1"/>
    <dgm:cxn modelId="{7123D56C-74EF-4207-A8AD-3C11A45C876C}" type="presOf" srcId="{F98C8612-AACA-4018-8D03-C6CF9D24DD5A}" destId="{0A5DCB1B-74AC-40F3-B6C9-FFD8D0883BC9}" srcOrd="1" destOrd="0" presId="urn:microsoft.com/office/officeart/2005/8/layout/list1"/>
    <dgm:cxn modelId="{3E108451-EF33-403B-81B7-551D986B4FDF}" type="presOf" srcId="{AA16114E-0B78-4C2B-BEA5-680014B5D575}" destId="{CD8D72C5-4943-46AD-B436-C1EDCDEDF26B}" srcOrd="0" destOrd="0" presId="urn:microsoft.com/office/officeart/2005/8/layout/list1"/>
    <dgm:cxn modelId="{91350486-84DB-4862-A62F-40D8937C62D7}" type="presOf" srcId="{16BDF5D0-EDCE-408B-960F-10CC35E6B8E9}" destId="{E2EE8BED-6A7C-406C-8E4F-3E71D228468D}" srcOrd="1" destOrd="0" presId="urn:microsoft.com/office/officeart/2005/8/layout/list1"/>
    <dgm:cxn modelId="{52B68EB9-CC84-4DD3-9D8D-3687FA1777D4}" type="presOf" srcId="{CDD9573C-082B-4DA1-BF00-9A23F1C77A55}" destId="{9B1B1DE3-0735-400C-9526-E340C1C17F2A}" srcOrd="0" destOrd="0" presId="urn:microsoft.com/office/officeart/2005/8/layout/list1"/>
    <dgm:cxn modelId="{7E3E4FBC-7702-4211-8CFC-B079D396A46C}" srcId="{AA16114E-0B78-4C2B-BEA5-680014B5D575}" destId="{F98C8612-AACA-4018-8D03-C6CF9D24DD5A}" srcOrd="3" destOrd="0" parTransId="{BB11D74B-7665-425A-A54C-F486B553D52A}" sibTransId="{C641BBBE-A8E3-4D8C-B175-897EB5012996}"/>
    <dgm:cxn modelId="{0940C3D2-ECA0-455E-ABF2-DAE3E102CDCB}" srcId="{AA16114E-0B78-4C2B-BEA5-680014B5D575}" destId="{354948C5-951E-40FF-8956-381EF04EDC78}" srcOrd="0" destOrd="0" parTransId="{6E2B2B18-A599-45C1-90C0-A012359F954F}" sibTransId="{4089A95C-5F0B-4921-B4E6-46706860D022}"/>
    <dgm:cxn modelId="{B597E6A0-BEE7-4EE7-B21F-6094C97C61DA}" type="presParOf" srcId="{CD8D72C5-4943-46AD-B436-C1EDCDEDF26B}" destId="{53DBA65B-F01E-4967-BF26-27D02367DF97}" srcOrd="0" destOrd="0" presId="urn:microsoft.com/office/officeart/2005/8/layout/list1"/>
    <dgm:cxn modelId="{D50C76AE-80C4-4A4F-8559-9362996B098B}" type="presParOf" srcId="{53DBA65B-F01E-4967-BF26-27D02367DF97}" destId="{9DB89870-44AF-4439-941F-606D73C875BD}" srcOrd="0" destOrd="0" presId="urn:microsoft.com/office/officeart/2005/8/layout/list1"/>
    <dgm:cxn modelId="{05153B73-D5F0-4D63-A8AC-4C5971229BE6}" type="presParOf" srcId="{53DBA65B-F01E-4967-BF26-27D02367DF97}" destId="{CD36CFB9-A9EF-4A52-A303-003BFF7CC7F3}" srcOrd="1" destOrd="0" presId="urn:microsoft.com/office/officeart/2005/8/layout/list1"/>
    <dgm:cxn modelId="{D2857E65-CB12-41FA-9ACE-E25A7E77BC26}" type="presParOf" srcId="{CD8D72C5-4943-46AD-B436-C1EDCDEDF26B}" destId="{78471181-8228-445C-B269-27EDF5C6AC57}" srcOrd="1" destOrd="0" presId="urn:microsoft.com/office/officeart/2005/8/layout/list1"/>
    <dgm:cxn modelId="{A504867B-E775-4483-A7C8-49E1B5AA2D9E}" type="presParOf" srcId="{CD8D72C5-4943-46AD-B436-C1EDCDEDF26B}" destId="{AE76B891-0A01-4F1C-93DB-72935BD7571A}" srcOrd="2" destOrd="0" presId="urn:microsoft.com/office/officeart/2005/8/layout/list1"/>
    <dgm:cxn modelId="{C4778083-0CBA-40B3-9E9B-7597053CD653}" type="presParOf" srcId="{CD8D72C5-4943-46AD-B436-C1EDCDEDF26B}" destId="{5163BD3B-2F89-46A8-9D15-ED0679B414E4}" srcOrd="3" destOrd="0" presId="urn:microsoft.com/office/officeart/2005/8/layout/list1"/>
    <dgm:cxn modelId="{3E703664-921A-4B2B-9111-D880C9294392}" type="presParOf" srcId="{CD8D72C5-4943-46AD-B436-C1EDCDEDF26B}" destId="{B48C384C-0BE0-4463-AA51-A7E386C38BE6}" srcOrd="4" destOrd="0" presId="urn:microsoft.com/office/officeart/2005/8/layout/list1"/>
    <dgm:cxn modelId="{C95C7AB5-9A54-4DEE-8921-67EA4EB71088}" type="presParOf" srcId="{B48C384C-0BE0-4463-AA51-A7E386C38BE6}" destId="{9B1B1DE3-0735-400C-9526-E340C1C17F2A}" srcOrd="0" destOrd="0" presId="urn:microsoft.com/office/officeart/2005/8/layout/list1"/>
    <dgm:cxn modelId="{56CE2B17-F0E8-4FEC-A003-99344A42E266}" type="presParOf" srcId="{B48C384C-0BE0-4463-AA51-A7E386C38BE6}" destId="{5DB7A151-64FC-4BA5-886B-5A3C8872CBF9}" srcOrd="1" destOrd="0" presId="urn:microsoft.com/office/officeart/2005/8/layout/list1"/>
    <dgm:cxn modelId="{3B08D1FE-A576-4804-92DF-3722DBC4CB85}" type="presParOf" srcId="{CD8D72C5-4943-46AD-B436-C1EDCDEDF26B}" destId="{BA3C2B64-0803-452C-8CF4-DD18B483F814}" srcOrd="5" destOrd="0" presId="urn:microsoft.com/office/officeart/2005/8/layout/list1"/>
    <dgm:cxn modelId="{5DE2CA0F-4BFE-4F0F-92B1-04318592916C}" type="presParOf" srcId="{CD8D72C5-4943-46AD-B436-C1EDCDEDF26B}" destId="{3818522D-BCEB-47C5-BC6B-65DBD2D0C735}" srcOrd="6" destOrd="0" presId="urn:microsoft.com/office/officeart/2005/8/layout/list1"/>
    <dgm:cxn modelId="{C4D082C6-56AE-4946-97C7-8270FBE518BB}" type="presParOf" srcId="{CD8D72C5-4943-46AD-B436-C1EDCDEDF26B}" destId="{2E5E0F4B-7332-4776-9090-B9D125EAEFCA}" srcOrd="7" destOrd="0" presId="urn:microsoft.com/office/officeart/2005/8/layout/list1"/>
    <dgm:cxn modelId="{689C48F4-2777-4B43-BF2A-4244C5DAFABD}" type="presParOf" srcId="{CD8D72C5-4943-46AD-B436-C1EDCDEDF26B}" destId="{E0D66518-9D03-4702-8E6F-F95D034FD955}" srcOrd="8" destOrd="0" presId="urn:microsoft.com/office/officeart/2005/8/layout/list1"/>
    <dgm:cxn modelId="{25092FBA-20D5-4D53-8550-326010F2847D}" type="presParOf" srcId="{E0D66518-9D03-4702-8E6F-F95D034FD955}" destId="{730F3741-149A-46AB-87B1-DFD9F00ECEAC}" srcOrd="0" destOrd="0" presId="urn:microsoft.com/office/officeart/2005/8/layout/list1"/>
    <dgm:cxn modelId="{716BE6BC-F54E-4D1C-8FE0-A5D3B5A2697D}" type="presParOf" srcId="{E0D66518-9D03-4702-8E6F-F95D034FD955}" destId="{E2EE8BED-6A7C-406C-8E4F-3E71D228468D}" srcOrd="1" destOrd="0" presId="urn:microsoft.com/office/officeart/2005/8/layout/list1"/>
    <dgm:cxn modelId="{185CB3AE-34B1-4B38-B204-E803AC933197}" type="presParOf" srcId="{CD8D72C5-4943-46AD-B436-C1EDCDEDF26B}" destId="{5C2DD0DC-697A-4EA8-B09E-25C465C15E89}" srcOrd="9" destOrd="0" presId="urn:microsoft.com/office/officeart/2005/8/layout/list1"/>
    <dgm:cxn modelId="{BA9120A8-712E-47E4-A144-E298C89C62B8}" type="presParOf" srcId="{CD8D72C5-4943-46AD-B436-C1EDCDEDF26B}" destId="{8858A17F-C6CA-42CE-AB44-8D71175176C7}" srcOrd="10" destOrd="0" presId="urn:microsoft.com/office/officeart/2005/8/layout/list1"/>
    <dgm:cxn modelId="{792F9A2D-6EF0-4903-A9E5-B09B4CD7A495}" type="presParOf" srcId="{CD8D72C5-4943-46AD-B436-C1EDCDEDF26B}" destId="{3BF13659-6853-4B73-B3F1-58B690630210}" srcOrd="11" destOrd="0" presId="urn:microsoft.com/office/officeart/2005/8/layout/list1"/>
    <dgm:cxn modelId="{8636D0AD-1EE5-4006-950A-5D159F55D74E}" type="presParOf" srcId="{CD8D72C5-4943-46AD-B436-C1EDCDEDF26B}" destId="{4BEF2515-7B15-46E6-80EA-AD6959B05742}" srcOrd="12" destOrd="0" presId="urn:microsoft.com/office/officeart/2005/8/layout/list1"/>
    <dgm:cxn modelId="{46454CD9-15BF-4158-ADD0-71188F7707AD}" type="presParOf" srcId="{4BEF2515-7B15-46E6-80EA-AD6959B05742}" destId="{604DC85E-1208-469B-BEED-256E00B316B9}" srcOrd="0" destOrd="0" presId="urn:microsoft.com/office/officeart/2005/8/layout/list1"/>
    <dgm:cxn modelId="{F27137CD-1DF9-4AA8-B3C8-E53152CD8245}" type="presParOf" srcId="{4BEF2515-7B15-46E6-80EA-AD6959B05742}" destId="{0A5DCB1B-74AC-40F3-B6C9-FFD8D0883BC9}" srcOrd="1" destOrd="0" presId="urn:microsoft.com/office/officeart/2005/8/layout/list1"/>
    <dgm:cxn modelId="{38D4A2DE-5903-413A-9176-F4A78CE927D9}" type="presParOf" srcId="{CD8D72C5-4943-46AD-B436-C1EDCDEDF26B}" destId="{BD453792-253A-432F-B43A-41DEEC6B60DF}" srcOrd="13" destOrd="0" presId="urn:microsoft.com/office/officeart/2005/8/layout/list1"/>
    <dgm:cxn modelId="{438C7F10-0DBE-410D-A684-5A5A3273CD89}" type="presParOf" srcId="{CD8D72C5-4943-46AD-B436-C1EDCDEDF26B}" destId="{4C093BB1-7B1E-4111-9387-52BEFCD92F82}"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A71FC9-1971-4C5C-A8D7-218F0AD7E129}" type="doc">
      <dgm:prSet loTypeId="urn:microsoft.com/office/officeart/2005/8/layout/hProcess9" loCatId="process" qsTypeId="urn:microsoft.com/office/officeart/2005/8/quickstyle/simple1" qsCatId="simple" csTypeId="urn:microsoft.com/office/officeart/2005/8/colors/accent1_2" csCatId="accent1" phldr="1"/>
      <dgm:spPr/>
    </dgm:pt>
    <dgm:pt modelId="{40C31842-C589-49A4-8B2E-E162F766D8E1}">
      <dgm:prSet phldrT="[Text]" custT="1"/>
      <dgm:spPr/>
      <dgm:t>
        <a:bodyPr/>
        <a:lstStyle/>
        <a:p>
          <a:r>
            <a:rPr lang="en-US" sz="2000" dirty="0">
              <a:latin typeface="Times New Roman" panose="02020603050405020304" pitchFamily="18" charset="0"/>
              <a:cs typeface="Times New Roman" panose="02020603050405020304" pitchFamily="18" charset="0"/>
            </a:rPr>
            <a:t>Conduct semi-structured interviews with 20 IT professionals and construction managers.</a:t>
          </a:r>
        </a:p>
      </dgm:t>
    </dgm:pt>
    <dgm:pt modelId="{E1EF39EA-6C14-4595-A9EE-21D72C1E4931}" type="parTrans" cxnId="{24CEE7B1-2E55-4AF1-A3B6-E53E66ECB5F2}">
      <dgm:prSet/>
      <dgm:spPr/>
      <dgm:t>
        <a:bodyPr/>
        <a:lstStyle/>
        <a:p>
          <a:endParaRPr lang="en-US" sz="2000">
            <a:latin typeface="Times New Roman" panose="02020603050405020304" pitchFamily="18" charset="0"/>
            <a:cs typeface="Times New Roman" panose="02020603050405020304" pitchFamily="18" charset="0"/>
          </a:endParaRPr>
        </a:p>
      </dgm:t>
    </dgm:pt>
    <dgm:pt modelId="{A36174B7-966D-4577-96DB-1CD744DA3121}" type="sibTrans" cxnId="{24CEE7B1-2E55-4AF1-A3B6-E53E66ECB5F2}">
      <dgm:prSet/>
      <dgm:spPr/>
      <dgm:t>
        <a:bodyPr/>
        <a:lstStyle/>
        <a:p>
          <a:endParaRPr lang="en-US" sz="2000">
            <a:latin typeface="Times New Roman" panose="02020603050405020304" pitchFamily="18" charset="0"/>
            <a:cs typeface="Times New Roman" panose="02020603050405020304" pitchFamily="18" charset="0"/>
          </a:endParaRPr>
        </a:p>
      </dgm:t>
    </dgm:pt>
    <dgm:pt modelId="{FB125A64-F5F6-4BEE-861E-9C4FFA237EE0}">
      <dgm:prSet phldrT="[Text]" custT="1"/>
      <dgm:spPr/>
      <dgm:t>
        <a:bodyPr/>
        <a:lstStyle/>
        <a:p>
          <a:r>
            <a:rPr lang="en-US" sz="2000" dirty="0">
              <a:latin typeface="Times New Roman" panose="02020603050405020304" pitchFamily="18" charset="0"/>
              <a:cs typeface="Times New Roman" panose="02020603050405020304" pitchFamily="18" charset="0"/>
            </a:rPr>
            <a:t>Explore current challenges, system needs, and stakeholder perspectives.</a:t>
          </a:r>
        </a:p>
      </dgm:t>
    </dgm:pt>
    <dgm:pt modelId="{D09C8594-68B6-43F1-AD6E-F1565FCF93C8}" type="parTrans" cxnId="{3710FC46-38E6-40E0-B6E7-DDD69D300471}">
      <dgm:prSet/>
      <dgm:spPr/>
      <dgm:t>
        <a:bodyPr/>
        <a:lstStyle/>
        <a:p>
          <a:endParaRPr lang="en-US" sz="2000">
            <a:latin typeface="Times New Roman" panose="02020603050405020304" pitchFamily="18" charset="0"/>
            <a:cs typeface="Times New Roman" panose="02020603050405020304" pitchFamily="18" charset="0"/>
          </a:endParaRPr>
        </a:p>
      </dgm:t>
    </dgm:pt>
    <dgm:pt modelId="{9B82A86E-1EE5-4E06-858F-90A0FC4B587E}" type="sibTrans" cxnId="{3710FC46-38E6-40E0-B6E7-DDD69D300471}">
      <dgm:prSet/>
      <dgm:spPr/>
      <dgm:t>
        <a:bodyPr/>
        <a:lstStyle/>
        <a:p>
          <a:endParaRPr lang="en-US" sz="2000">
            <a:latin typeface="Times New Roman" panose="02020603050405020304" pitchFamily="18" charset="0"/>
            <a:cs typeface="Times New Roman" panose="02020603050405020304" pitchFamily="18" charset="0"/>
          </a:endParaRPr>
        </a:p>
      </dgm:t>
    </dgm:pt>
    <dgm:pt modelId="{54A1C238-D907-426A-ADC9-A26FA7B0E51C}">
      <dgm:prSet phldrT="[Text]" custT="1"/>
      <dgm:spPr/>
      <dgm:t>
        <a:bodyPr/>
        <a:lstStyle/>
        <a:p>
          <a:r>
            <a:rPr lang="en-US" sz="2000" dirty="0">
              <a:latin typeface="Times New Roman" panose="02020603050405020304" pitchFamily="18" charset="0"/>
              <a:cs typeface="Times New Roman" panose="02020603050405020304" pitchFamily="18" charset="0"/>
            </a:rPr>
            <a:t>Gather qualitative data to inform prototype design and validate research focus. </a:t>
          </a:r>
        </a:p>
      </dgm:t>
    </dgm:pt>
    <dgm:pt modelId="{3F81DECD-0A3A-467A-AAD3-1280ACACA5B5}" type="parTrans" cxnId="{93A17924-AB2D-463E-AA78-001F6137BEF1}">
      <dgm:prSet/>
      <dgm:spPr/>
      <dgm:t>
        <a:bodyPr/>
        <a:lstStyle/>
        <a:p>
          <a:endParaRPr lang="en-US" sz="2000">
            <a:latin typeface="Times New Roman" panose="02020603050405020304" pitchFamily="18" charset="0"/>
            <a:cs typeface="Times New Roman" panose="02020603050405020304" pitchFamily="18" charset="0"/>
          </a:endParaRPr>
        </a:p>
      </dgm:t>
    </dgm:pt>
    <dgm:pt modelId="{0CD77006-CE2D-44D3-9FE8-05BE455A0C68}" type="sibTrans" cxnId="{93A17924-AB2D-463E-AA78-001F6137BEF1}">
      <dgm:prSet/>
      <dgm:spPr/>
      <dgm:t>
        <a:bodyPr/>
        <a:lstStyle/>
        <a:p>
          <a:endParaRPr lang="en-US" sz="2000">
            <a:latin typeface="Times New Roman" panose="02020603050405020304" pitchFamily="18" charset="0"/>
            <a:cs typeface="Times New Roman" panose="02020603050405020304" pitchFamily="18" charset="0"/>
          </a:endParaRPr>
        </a:p>
      </dgm:t>
    </dgm:pt>
    <dgm:pt modelId="{C2BC751E-62AC-496E-B47D-FA8ECBAD7DF2}" type="pres">
      <dgm:prSet presAssocID="{E9A71FC9-1971-4C5C-A8D7-218F0AD7E129}" presName="CompostProcess" presStyleCnt="0">
        <dgm:presLayoutVars>
          <dgm:dir/>
          <dgm:resizeHandles val="exact"/>
        </dgm:presLayoutVars>
      </dgm:prSet>
      <dgm:spPr/>
    </dgm:pt>
    <dgm:pt modelId="{3D3D51AA-D7A8-4A70-8D6C-2EC4409BD3AD}" type="pres">
      <dgm:prSet presAssocID="{E9A71FC9-1971-4C5C-A8D7-218F0AD7E129}" presName="arrow" presStyleLbl="bgShp" presStyleIdx="0" presStyleCnt="1"/>
      <dgm:spPr/>
    </dgm:pt>
    <dgm:pt modelId="{FA6302DC-4D7D-41DE-8E3D-D27FE550E9C7}" type="pres">
      <dgm:prSet presAssocID="{E9A71FC9-1971-4C5C-A8D7-218F0AD7E129}" presName="linearProcess" presStyleCnt="0"/>
      <dgm:spPr/>
    </dgm:pt>
    <dgm:pt modelId="{2F40CB80-EE6C-44F0-8D9B-10D74D27AEB9}" type="pres">
      <dgm:prSet presAssocID="{40C31842-C589-49A4-8B2E-E162F766D8E1}" presName="textNode" presStyleLbl="node1" presStyleIdx="0" presStyleCnt="3">
        <dgm:presLayoutVars>
          <dgm:bulletEnabled val="1"/>
        </dgm:presLayoutVars>
      </dgm:prSet>
      <dgm:spPr/>
    </dgm:pt>
    <dgm:pt modelId="{00C8E2BB-A739-4F99-9545-D6B669535B1F}" type="pres">
      <dgm:prSet presAssocID="{A36174B7-966D-4577-96DB-1CD744DA3121}" presName="sibTrans" presStyleCnt="0"/>
      <dgm:spPr/>
    </dgm:pt>
    <dgm:pt modelId="{5B059727-E729-4484-A6DA-C8B17B213EEE}" type="pres">
      <dgm:prSet presAssocID="{FB125A64-F5F6-4BEE-861E-9C4FFA237EE0}" presName="textNode" presStyleLbl="node1" presStyleIdx="1" presStyleCnt="3">
        <dgm:presLayoutVars>
          <dgm:bulletEnabled val="1"/>
        </dgm:presLayoutVars>
      </dgm:prSet>
      <dgm:spPr/>
    </dgm:pt>
    <dgm:pt modelId="{77375673-CC23-4BD7-AC4F-DC949016EEE8}" type="pres">
      <dgm:prSet presAssocID="{9B82A86E-1EE5-4E06-858F-90A0FC4B587E}" presName="sibTrans" presStyleCnt="0"/>
      <dgm:spPr/>
    </dgm:pt>
    <dgm:pt modelId="{02BC22FB-4F24-42E4-BD5B-0302601B6B31}" type="pres">
      <dgm:prSet presAssocID="{54A1C238-D907-426A-ADC9-A26FA7B0E51C}" presName="textNode" presStyleLbl="node1" presStyleIdx="2" presStyleCnt="3">
        <dgm:presLayoutVars>
          <dgm:bulletEnabled val="1"/>
        </dgm:presLayoutVars>
      </dgm:prSet>
      <dgm:spPr/>
    </dgm:pt>
  </dgm:ptLst>
  <dgm:cxnLst>
    <dgm:cxn modelId="{93A17924-AB2D-463E-AA78-001F6137BEF1}" srcId="{E9A71FC9-1971-4C5C-A8D7-218F0AD7E129}" destId="{54A1C238-D907-426A-ADC9-A26FA7B0E51C}" srcOrd="2" destOrd="0" parTransId="{3F81DECD-0A3A-467A-AAD3-1280ACACA5B5}" sibTransId="{0CD77006-CE2D-44D3-9FE8-05BE455A0C68}"/>
    <dgm:cxn modelId="{3710FC46-38E6-40E0-B6E7-DDD69D300471}" srcId="{E9A71FC9-1971-4C5C-A8D7-218F0AD7E129}" destId="{FB125A64-F5F6-4BEE-861E-9C4FFA237EE0}" srcOrd="1" destOrd="0" parTransId="{D09C8594-68B6-43F1-AD6E-F1565FCF93C8}" sibTransId="{9B82A86E-1EE5-4E06-858F-90A0FC4B587E}"/>
    <dgm:cxn modelId="{4012C997-931B-45D1-B153-026DBD8CA9CE}" type="presOf" srcId="{54A1C238-D907-426A-ADC9-A26FA7B0E51C}" destId="{02BC22FB-4F24-42E4-BD5B-0302601B6B31}" srcOrd="0" destOrd="0" presId="urn:microsoft.com/office/officeart/2005/8/layout/hProcess9"/>
    <dgm:cxn modelId="{24CEE7B1-2E55-4AF1-A3B6-E53E66ECB5F2}" srcId="{E9A71FC9-1971-4C5C-A8D7-218F0AD7E129}" destId="{40C31842-C589-49A4-8B2E-E162F766D8E1}" srcOrd="0" destOrd="0" parTransId="{E1EF39EA-6C14-4595-A9EE-21D72C1E4931}" sibTransId="{A36174B7-966D-4577-96DB-1CD744DA3121}"/>
    <dgm:cxn modelId="{C16924C6-8131-4BBE-A39B-EE9BB1D67F51}" type="presOf" srcId="{40C31842-C589-49A4-8B2E-E162F766D8E1}" destId="{2F40CB80-EE6C-44F0-8D9B-10D74D27AEB9}" srcOrd="0" destOrd="0" presId="urn:microsoft.com/office/officeart/2005/8/layout/hProcess9"/>
    <dgm:cxn modelId="{17E3A7EA-5FA5-4931-A5CD-827C30677BFD}" type="presOf" srcId="{FB125A64-F5F6-4BEE-861E-9C4FFA237EE0}" destId="{5B059727-E729-4484-A6DA-C8B17B213EEE}" srcOrd="0" destOrd="0" presId="urn:microsoft.com/office/officeart/2005/8/layout/hProcess9"/>
    <dgm:cxn modelId="{AEEFD8FA-AD22-460D-AF02-EB4186AA210B}" type="presOf" srcId="{E9A71FC9-1971-4C5C-A8D7-218F0AD7E129}" destId="{C2BC751E-62AC-496E-B47D-FA8ECBAD7DF2}" srcOrd="0" destOrd="0" presId="urn:microsoft.com/office/officeart/2005/8/layout/hProcess9"/>
    <dgm:cxn modelId="{64CEE920-9956-4398-87A3-7C2CD1AA266E}" type="presParOf" srcId="{C2BC751E-62AC-496E-B47D-FA8ECBAD7DF2}" destId="{3D3D51AA-D7A8-4A70-8D6C-2EC4409BD3AD}" srcOrd="0" destOrd="0" presId="urn:microsoft.com/office/officeart/2005/8/layout/hProcess9"/>
    <dgm:cxn modelId="{A36CB925-CBB6-47E9-89D6-9475F8277CF2}" type="presParOf" srcId="{C2BC751E-62AC-496E-B47D-FA8ECBAD7DF2}" destId="{FA6302DC-4D7D-41DE-8E3D-D27FE550E9C7}" srcOrd="1" destOrd="0" presId="urn:microsoft.com/office/officeart/2005/8/layout/hProcess9"/>
    <dgm:cxn modelId="{74B6A1D7-FD5F-4749-8455-7E02BDDCF85A}" type="presParOf" srcId="{FA6302DC-4D7D-41DE-8E3D-D27FE550E9C7}" destId="{2F40CB80-EE6C-44F0-8D9B-10D74D27AEB9}" srcOrd="0" destOrd="0" presId="urn:microsoft.com/office/officeart/2005/8/layout/hProcess9"/>
    <dgm:cxn modelId="{83319713-3316-4A74-9429-58FAECB8A257}" type="presParOf" srcId="{FA6302DC-4D7D-41DE-8E3D-D27FE550E9C7}" destId="{00C8E2BB-A739-4F99-9545-D6B669535B1F}" srcOrd="1" destOrd="0" presId="urn:microsoft.com/office/officeart/2005/8/layout/hProcess9"/>
    <dgm:cxn modelId="{3B361810-0602-4A79-ADD2-335337062C22}" type="presParOf" srcId="{FA6302DC-4D7D-41DE-8E3D-D27FE550E9C7}" destId="{5B059727-E729-4484-A6DA-C8B17B213EEE}" srcOrd="2" destOrd="0" presId="urn:microsoft.com/office/officeart/2005/8/layout/hProcess9"/>
    <dgm:cxn modelId="{344ED85A-BCF7-49EE-A989-33C269AA980E}" type="presParOf" srcId="{FA6302DC-4D7D-41DE-8E3D-D27FE550E9C7}" destId="{77375673-CC23-4BD7-AC4F-DC949016EEE8}" srcOrd="3" destOrd="0" presId="urn:microsoft.com/office/officeart/2005/8/layout/hProcess9"/>
    <dgm:cxn modelId="{89D03004-CF65-4B55-9010-3F0AADB5D758}" type="presParOf" srcId="{FA6302DC-4D7D-41DE-8E3D-D27FE550E9C7}" destId="{02BC22FB-4F24-42E4-BD5B-0302601B6B31}"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9A71FC9-1971-4C5C-A8D7-218F0AD7E129}" type="doc">
      <dgm:prSet loTypeId="urn:microsoft.com/office/officeart/2005/8/layout/hProcess9" loCatId="process" qsTypeId="urn:microsoft.com/office/officeart/2005/8/quickstyle/simple1" qsCatId="simple" csTypeId="urn:microsoft.com/office/officeart/2005/8/colors/accent1_2" csCatId="accent1" phldr="1"/>
      <dgm:spPr/>
    </dgm:pt>
    <dgm:pt modelId="{40C31842-C589-49A4-8B2E-E162F766D8E1}">
      <dgm:prSet phldrT="[Text]" custT="1"/>
      <dgm:spPr/>
      <dgm:t>
        <a:bodyPr/>
        <a:lstStyle/>
        <a:p>
          <a:r>
            <a:rPr lang="en-US" sz="2000" dirty="0">
              <a:latin typeface="Times New Roman" panose="02020603050405020304" pitchFamily="18" charset="0"/>
              <a:cs typeface="Times New Roman" panose="02020603050405020304" pitchFamily="18" charset="0"/>
            </a:rPr>
            <a:t>Develop a microservices prototype using Node.js, Docker and Kubernetes.</a:t>
          </a:r>
        </a:p>
      </dgm:t>
    </dgm:pt>
    <dgm:pt modelId="{E1EF39EA-6C14-4595-A9EE-21D72C1E4931}" type="parTrans" cxnId="{24CEE7B1-2E55-4AF1-A3B6-E53E66ECB5F2}">
      <dgm:prSet/>
      <dgm:spPr/>
      <dgm:t>
        <a:bodyPr/>
        <a:lstStyle/>
        <a:p>
          <a:endParaRPr lang="en-US" sz="2000">
            <a:latin typeface="Times New Roman" panose="02020603050405020304" pitchFamily="18" charset="0"/>
            <a:cs typeface="Times New Roman" panose="02020603050405020304" pitchFamily="18" charset="0"/>
          </a:endParaRPr>
        </a:p>
      </dgm:t>
    </dgm:pt>
    <dgm:pt modelId="{A36174B7-966D-4577-96DB-1CD744DA3121}" type="sibTrans" cxnId="{24CEE7B1-2E55-4AF1-A3B6-E53E66ECB5F2}">
      <dgm:prSet/>
      <dgm:spPr/>
      <dgm:t>
        <a:bodyPr/>
        <a:lstStyle/>
        <a:p>
          <a:endParaRPr lang="en-US" sz="2000">
            <a:latin typeface="Times New Roman" panose="02020603050405020304" pitchFamily="18" charset="0"/>
            <a:cs typeface="Times New Roman" panose="02020603050405020304" pitchFamily="18" charset="0"/>
          </a:endParaRPr>
        </a:p>
      </dgm:t>
    </dgm:pt>
    <dgm:pt modelId="{D51C44D4-041E-47A7-BA40-594A326A2807}">
      <dgm:prSet phldrT="[Text]" custT="1"/>
      <dgm:spPr/>
      <dgm:t>
        <a:bodyPr/>
        <a:lstStyle/>
        <a:p>
          <a:r>
            <a:rPr lang="en-US" sz="2000" dirty="0">
              <a:latin typeface="Times New Roman" panose="02020603050405020304" pitchFamily="18" charset="0"/>
              <a:cs typeface="Times New Roman" panose="02020603050405020304" pitchFamily="18" charset="0"/>
            </a:rPr>
            <a:t>Design services to reflect construction industry workflows and modularity.</a:t>
          </a:r>
        </a:p>
      </dgm:t>
    </dgm:pt>
    <dgm:pt modelId="{D7A8C823-2CE6-4CDE-A39C-31E09D9B2467}" type="parTrans" cxnId="{AC8843B1-86A5-4DB0-BDD1-D0A467957319}">
      <dgm:prSet/>
      <dgm:spPr/>
    </dgm:pt>
    <dgm:pt modelId="{21208FB3-E197-4262-AAB0-36D657BDE4A0}" type="sibTrans" cxnId="{AC8843B1-86A5-4DB0-BDD1-D0A467957319}">
      <dgm:prSet/>
      <dgm:spPr/>
    </dgm:pt>
    <dgm:pt modelId="{99FF928B-035C-46B6-B153-793B8364031A}">
      <dgm:prSet phldrT="[Text]" custT="1"/>
      <dgm:spPr/>
      <dgm:t>
        <a:bodyPr/>
        <a:lstStyle/>
        <a:p>
          <a:r>
            <a:rPr lang="en-US" sz="2000" dirty="0">
              <a:latin typeface="Times New Roman" panose="02020603050405020304" pitchFamily="18" charset="0"/>
              <a:cs typeface="Times New Roman" panose="02020603050405020304" pitchFamily="18" charset="0"/>
            </a:rPr>
            <a:t>Create a realistic simulation environment for testing deployment and scalability</a:t>
          </a:r>
        </a:p>
      </dgm:t>
    </dgm:pt>
    <dgm:pt modelId="{EC9E152F-B6A7-4B68-B046-EFD6866FFE5B}" type="parTrans" cxnId="{017D7677-9BB1-4CB9-B377-C24017131193}">
      <dgm:prSet/>
      <dgm:spPr/>
    </dgm:pt>
    <dgm:pt modelId="{274BEEA9-BEBC-4489-988E-30A5B77A893E}" type="sibTrans" cxnId="{017D7677-9BB1-4CB9-B377-C24017131193}">
      <dgm:prSet/>
      <dgm:spPr/>
    </dgm:pt>
    <dgm:pt modelId="{C2BC751E-62AC-496E-B47D-FA8ECBAD7DF2}" type="pres">
      <dgm:prSet presAssocID="{E9A71FC9-1971-4C5C-A8D7-218F0AD7E129}" presName="CompostProcess" presStyleCnt="0">
        <dgm:presLayoutVars>
          <dgm:dir/>
          <dgm:resizeHandles val="exact"/>
        </dgm:presLayoutVars>
      </dgm:prSet>
      <dgm:spPr/>
    </dgm:pt>
    <dgm:pt modelId="{3D3D51AA-D7A8-4A70-8D6C-2EC4409BD3AD}" type="pres">
      <dgm:prSet presAssocID="{E9A71FC9-1971-4C5C-A8D7-218F0AD7E129}" presName="arrow" presStyleLbl="bgShp" presStyleIdx="0" presStyleCnt="1"/>
      <dgm:spPr/>
    </dgm:pt>
    <dgm:pt modelId="{FA6302DC-4D7D-41DE-8E3D-D27FE550E9C7}" type="pres">
      <dgm:prSet presAssocID="{E9A71FC9-1971-4C5C-A8D7-218F0AD7E129}" presName="linearProcess" presStyleCnt="0"/>
      <dgm:spPr/>
    </dgm:pt>
    <dgm:pt modelId="{2F40CB80-EE6C-44F0-8D9B-10D74D27AEB9}" type="pres">
      <dgm:prSet presAssocID="{40C31842-C589-49A4-8B2E-E162F766D8E1}" presName="textNode" presStyleLbl="node1" presStyleIdx="0" presStyleCnt="3">
        <dgm:presLayoutVars>
          <dgm:bulletEnabled val="1"/>
        </dgm:presLayoutVars>
      </dgm:prSet>
      <dgm:spPr/>
    </dgm:pt>
    <dgm:pt modelId="{42F64D15-E0A8-4F23-B0F5-9AE3E069D7F1}" type="pres">
      <dgm:prSet presAssocID="{A36174B7-966D-4577-96DB-1CD744DA3121}" presName="sibTrans" presStyleCnt="0"/>
      <dgm:spPr/>
    </dgm:pt>
    <dgm:pt modelId="{3CAF7866-D029-40D5-992A-51978461E17B}" type="pres">
      <dgm:prSet presAssocID="{D51C44D4-041E-47A7-BA40-594A326A2807}" presName="textNode" presStyleLbl="node1" presStyleIdx="1" presStyleCnt="3">
        <dgm:presLayoutVars>
          <dgm:bulletEnabled val="1"/>
        </dgm:presLayoutVars>
      </dgm:prSet>
      <dgm:spPr/>
    </dgm:pt>
    <dgm:pt modelId="{E8730D43-CFBC-4FDF-96D1-327ECC960856}" type="pres">
      <dgm:prSet presAssocID="{21208FB3-E197-4262-AAB0-36D657BDE4A0}" presName="sibTrans" presStyleCnt="0"/>
      <dgm:spPr/>
    </dgm:pt>
    <dgm:pt modelId="{0A040522-1177-49C7-9911-09C135B058A1}" type="pres">
      <dgm:prSet presAssocID="{99FF928B-035C-46B6-B153-793B8364031A}" presName="textNode" presStyleLbl="node1" presStyleIdx="2" presStyleCnt="3">
        <dgm:presLayoutVars>
          <dgm:bulletEnabled val="1"/>
        </dgm:presLayoutVars>
      </dgm:prSet>
      <dgm:spPr/>
    </dgm:pt>
  </dgm:ptLst>
  <dgm:cxnLst>
    <dgm:cxn modelId="{3F69B313-527E-46C6-9AD6-D21EA74375F1}" type="presOf" srcId="{99FF928B-035C-46B6-B153-793B8364031A}" destId="{0A040522-1177-49C7-9911-09C135B058A1}" srcOrd="0" destOrd="0" presId="urn:microsoft.com/office/officeart/2005/8/layout/hProcess9"/>
    <dgm:cxn modelId="{017D7677-9BB1-4CB9-B377-C24017131193}" srcId="{E9A71FC9-1971-4C5C-A8D7-218F0AD7E129}" destId="{99FF928B-035C-46B6-B153-793B8364031A}" srcOrd="2" destOrd="0" parTransId="{EC9E152F-B6A7-4B68-B046-EFD6866FFE5B}" sibTransId="{274BEEA9-BEBC-4489-988E-30A5B77A893E}"/>
    <dgm:cxn modelId="{00EC99AD-1D06-49E4-81E5-8ABB62E2735C}" type="presOf" srcId="{D51C44D4-041E-47A7-BA40-594A326A2807}" destId="{3CAF7866-D029-40D5-992A-51978461E17B}" srcOrd="0" destOrd="0" presId="urn:microsoft.com/office/officeart/2005/8/layout/hProcess9"/>
    <dgm:cxn modelId="{AC8843B1-86A5-4DB0-BDD1-D0A467957319}" srcId="{E9A71FC9-1971-4C5C-A8D7-218F0AD7E129}" destId="{D51C44D4-041E-47A7-BA40-594A326A2807}" srcOrd="1" destOrd="0" parTransId="{D7A8C823-2CE6-4CDE-A39C-31E09D9B2467}" sibTransId="{21208FB3-E197-4262-AAB0-36D657BDE4A0}"/>
    <dgm:cxn modelId="{24CEE7B1-2E55-4AF1-A3B6-E53E66ECB5F2}" srcId="{E9A71FC9-1971-4C5C-A8D7-218F0AD7E129}" destId="{40C31842-C589-49A4-8B2E-E162F766D8E1}" srcOrd="0" destOrd="0" parTransId="{E1EF39EA-6C14-4595-A9EE-21D72C1E4931}" sibTransId="{A36174B7-966D-4577-96DB-1CD744DA3121}"/>
    <dgm:cxn modelId="{C16924C6-8131-4BBE-A39B-EE9BB1D67F51}" type="presOf" srcId="{40C31842-C589-49A4-8B2E-E162F766D8E1}" destId="{2F40CB80-EE6C-44F0-8D9B-10D74D27AEB9}" srcOrd="0" destOrd="0" presId="urn:microsoft.com/office/officeart/2005/8/layout/hProcess9"/>
    <dgm:cxn modelId="{AEEFD8FA-AD22-460D-AF02-EB4186AA210B}" type="presOf" srcId="{E9A71FC9-1971-4C5C-A8D7-218F0AD7E129}" destId="{C2BC751E-62AC-496E-B47D-FA8ECBAD7DF2}" srcOrd="0" destOrd="0" presId="urn:microsoft.com/office/officeart/2005/8/layout/hProcess9"/>
    <dgm:cxn modelId="{64CEE920-9956-4398-87A3-7C2CD1AA266E}" type="presParOf" srcId="{C2BC751E-62AC-496E-B47D-FA8ECBAD7DF2}" destId="{3D3D51AA-D7A8-4A70-8D6C-2EC4409BD3AD}" srcOrd="0" destOrd="0" presId="urn:microsoft.com/office/officeart/2005/8/layout/hProcess9"/>
    <dgm:cxn modelId="{A36CB925-CBB6-47E9-89D6-9475F8277CF2}" type="presParOf" srcId="{C2BC751E-62AC-496E-B47D-FA8ECBAD7DF2}" destId="{FA6302DC-4D7D-41DE-8E3D-D27FE550E9C7}" srcOrd="1" destOrd="0" presId="urn:microsoft.com/office/officeart/2005/8/layout/hProcess9"/>
    <dgm:cxn modelId="{74B6A1D7-FD5F-4749-8455-7E02BDDCF85A}" type="presParOf" srcId="{FA6302DC-4D7D-41DE-8E3D-D27FE550E9C7}" destId="{2F40CB80-EE6C-44F0-8D9B-10D74D27AEB9}" srcOrd="0" destOrd="0" presId="urn:microsoft.com/office/officeart/2005/8/layout/hProcess9"/>
    <dgm:cxn modelId="{91B75DB0-006A-4F33-BD1C-B2EDC8A5BD48}" type="presParOf" srcId="{FA6302DC-4D7D-41DE-8E3D-D27FE550E9C7}" destId="{42F64D15-E0A8-4F23-B0F5-9AE3E069D7F1}" srcOrd="1" destOrd="0" presId="urn:microsoft.com/office/officeart/2005/8/layout/hProcess9"/>
    <dgm:cxn modelId="{EF505BA8-CDEE-45D7-8E79-54CD3F65A9E0}" type="presParOf" srcId="{FA6302DC-4D7D-41DE-8E3D-D27FE550E9C7}" destId="{3CAF7866-D029-40D5-992A-51978461E17B}" srcOrd="2" destOrd="0" presId="urn:microsoft.com/office/officeart/2005/8/layout/hProcess9"/>
    <dgm:cxn modelId="{D86F08DA-5263-4CE9-960B-9CA63CDB8F8C}" type="presParOf" srcId="{FA6302DC-4D7D-41DE-8E3D-D27FE550E9C7}" destId="{E8730D43-CFBC-4FDF-96D1-327ECC960856}" srcOrd="3" destOrd="0" presId="urn:microsoft.com/office/officeart/2005/8/layout/hProcess9"/>
    <dgm:cxn modelId="{EF4E026F-C9D9-4F0D-ABA8-B4ACF93B956C}" type="presParOf" srcId="{FA6302DC-4D7D-41DE-8E3D-D27FE550E9C7}" destId="{0A040522-1177-49C7-9911-09C135B058A1}"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9A71FC9-1971-4C5C-A8D7-218F0AD7E129}" type="doc">
      <dgm:prSet loTypeId="urn:microsoft.com/office/officeart/2005/8/layout/hProcess9" loCatId="process" qsTypeId="urn:microsoft.com/office/officeart/2005/8/quickstyle/simple1" qsCatId="simple" csTypeId="urn:microsoft.com/office/officeart/2005/8/colors/accent1_2" csCatId="accent1" phldr="1"/>
      <dgm:spPr/>
    </dgm:pt>
    <dgm:pt modelId="{40C31842-C589-49A4-8B2E-E162F766D8E1}">
      <dgm:prSet phldrT="[Text]" custT="1"/>
      <dgm:spPr/>
      <dgm:t>
        <a:bodyPr/>
        <a:lstStyle/>
        <a:p>
          <a:r>
            <a:rPr lang="en-US" sz="2000" dirty="0">
              <a:latin typeface="Times New Roman" panose="02020603050405020304" pitchFamily="18" charset="0"/>
              <a:cs typeface="Times New Roman" panose="02020603050405020304" pitchFamily="18" charset="0"/>
            </a:rPr>
            <a:t>Perform stress tests focused on concurrent user load, data throughput and latency.</a:t>
          </a:r>
        </a:p>
      </dgm:t>
    </dgm:pt>
    <dgm:pt modelId="{E1EF39EA-6C14-4595-A9EE-21D72C1E4931}" type="parTrans" cxnId="{24CEE7B1-2E55-4AF1-A3B6-E53E66ECB5F2}">
      <dgm:prSet/>
      <dgm:spPr/>
      <dgm:t>
        <a:bodyPr/>
        <a:lstStyle/>
        <a:p>
          <a:endParaRPr lang="en-US" sz="2000">
            <a:latin typeface="Times New Roman" panose="02020603050405020304" pitchFamily="18" charset="0"/>
            <a:cs typeface="Times New Roman" panose="02020603050405020304" pitchFamily="18" charset="0"/>
          </a:endParaRPr>
        </a:p>
      </dgm:t>
    </dgm:pt>
    <dgm:pt modelId="{A36174B7-966D-4577-96DB-1CD744DA3121}" type="sibTrans" cxnId="{24CEE7B1-2E55-4AF1-A3B6-E53E66ECB5F2}">
      <dgm:prSet/>
      <dgm:spPr/>
      <dgm:t>
        <a:bodyPr/>
        <a:lstStyle/>
        <a:p>
          <a:endParaRPr lang="en-US" sz="2000">
            <a:latin typeface="Times New Roman" panose="02020603050405020304" pitchFamily="18" charset="0"/>
            <a:cs typeface="Times New Roman" panose="02020603050405020304" pitchFamily="18" charset="0"/>
          </a:endParaRPr>
        </a:p>
      </dgm:t>
    </dgm:pt>
    <dgm:pt modelId="{338DBCC0-0F0E-4C5F-9925-53269E7CCF48}">
      <dgm:prSet phldrT="[Text]" custT="1"/>
      <dgm:spPr/>
      <dgm:t>
        <a:bodyPr/>
        <a:lstStyle/>
        <a:p>
          <a:r>
            <a:rPr lang="en-US" sz="2000" dirty="0">
              <a:latin typeface="Times New Roman" panose="02020603050405020304" pitchFamily="18" charset="0"/>
              <a:cs typeface="Times New Roman" panose="02020603050405020304" pitchFamily="18" charset="0"/>
            </a:rPr>
            <a:t>Measure fault tolerance and recovery capabilities under simulated failure conditions.</a:t>
          </a:r>
        </a:p>
      </dgm:t>
    </dgm:pt>
    <dgm:pt modelId="{EA5C745F-5FF7-439F-9196-00FA69FBB213}" type="parTrans" cxnId="{A55C5DB2-2ECD-43F7-BE65-20F2F3BA840E}">
      <dgm:prSet/>
      <dgm:spPr/>
      <dgm:t>
        <a:bodyPr/>
        <a:lstStyle/>
        <a:p>
          <a:endParaRPr lang="en-US"/>
        </a:p>
      </dgm:t>
    </dgm:pt>
    <dgm:pt modelId="{D148C0EC-C4B8-4359-BD79-23BED50D90AF}" type="sibTrans" cxnId="{A55C5DB2-2ECD-43F7-BE65-20F2F3BA840E}">
      <dgm:prSet/>
      <dgm:spPr/>
      <dgm:t>
        <a:bodyPr/>
        <a:lstStyle/>
        <a:p>
          <a:endParaRPr lang="en-US"/>
        </a:p>
      </dgm:t>
    </dgm:pt>
    <dgm:pt modelId="{3BA2CB44-D56F-410C-93F8-21E244299AFE}">
      <dgm:prSet phldrT="[Text]" custT="1"/>
      <dgm:spPr/>
      <dgm:t>
        <a:bodyPr/>
        <a:lstStyle/>
        <a:p>
          <a:r>
            <a:rPr lang="en-US" sz="2000" dirty="0">
              <a:latin typeface="Times New Roman" panose="02020603050405020304" pitchFamily="18" charset="0"/>
              <a:cs typeface="Times New Roman" panose="02020603050405020304" pitchFamily="18" charset="0"/>
            </a:rPr>
            <a:t>Analyze results to validate scalability and integration effectiveness</a:t>
          </a:r>
        </a:p>
      </dgm:t>
    </dgm:pt>
    <dgm:pt modelId="{581F38E9-125B-4B22-A382-6BBFE72C141C}" type="parTrans" cxnId="{D336B808-3D4E-41D2-B462-5553AB2676A2}">
      <dgm:prSet/>
      <dgm:spPr/>
      <dgm:t>
        <a:bodyPr/>
        <a:lstStyle/>
        <a:p>
          <a:endParaRPr lang="en-US"/>
        </a:p>
      </dgm:t>
    </dgm:pt>
    <dgm:pt modelId="{854345CB-609A-4596-812C-E28B24F87D27}" type="sibTrans" cxnId="{D336B808-3D4E-41D2-B462-5553AB2676A2}">
      <dgm:prSet/>
      <dgm:spPr/>
      <dgm:t>
        <a:bodyPr/>
        <a:lstStyle/>
        <a:p>
          <a:endParaRPr lang="en-US"/>
        </a:p>
      </dgm:t>
    </dgm:pt>
    <dgm:pt modelId="{C2BC751E-62AC-496E-B47D-FA8ECBAD7DF2}" type="pres">
      <dgm:prSet presAssocID="{E9A71FC9-1971-4C5C-A8D7-218F0AD7E129}" presName="CompostProcess" presStyleCnt="0">
        <dgm:presLayoutVars>
          <dgm:dir/>
          <dgm:resizeHandles val="exact"/>
        </dgm:presLayoutVars>
      </dgm:prSet>
      <dgm:spPr/>
    </dgm:pt>
    <dgm:pt modelId="{3D3D51AA-D7A8-4A70-8D6C-2EC4409BD3AD}" type="pres">
      <dgm:prSet presAssocID="{E9A71FC9-1971-4C5C-A8D7-218F0AD7E129}" presName="arrow" presStyleLbl="bgShp" presStyleIdx="0" presStyleCnt="1"/>
      <dgm:spPr/>
    </dgm:pt>
    <dgm:pt modelId="{FA6302DC-4D7D-41DE-8E3D-D27FE550E9C7}" type="pres">
      <dgm:prSet presAssocID="{E9A71FC9-1971-4C5C-A8D7-218F0AD7E129}" presName="linearProcess" presStyleCnt="0"/>
      <dgm:spPr/>
    </dgm:pt>
    <dgm:pt modelId="{2F40CB80-EE6C-44F0-8D9B-10D74D27AEB9}" type="pres">
      <dgm:prSet presAssocID="{40C31842-C589-49A4-8B2E-E162F766D8E1}" presName="textNode" presStyleLbl="node1" presStyleIdx="0" presStyleCnt="3">
        <dgm:presLayoutVars>
          <dgm:bulletEnabled val="1"/>
        </dgm:presLayoutVars>
      </dgm:prSet>
      <dgm:spPr/>
    </dgm:pt>
    <dgm:pt modelId="{7CB4A9F3-6FC4-4486-ADF5-BB760765A8C3}" type="pres">
      <dgm:prSet presAssocID="{A36174B7-966D-4577-96DB-1CD744DA3121}" presName="sibTrans" presStyleCnt="0"/>
      <dgm:spPr/>
    </dgm:pt>
    <dgm:pt modelId="{47303DDA-0EFD-4B4D-A64B-D7E53842B672}" type="pres">
      <dgm:prSet presAssocID="{338DBCC0-0F0E-4C5F-9925-53269E7CCF48}" presName="textNode" presStyleLbl="node1" presStyleIdx="1" presStyleCnt="3">
        <dgm:presLayoutVars>
          <dgm:bulletEnabled val="1"/>
        </dgm:presLayoutVars>
      </dgm:prSet>
      <dgm:spPr/>
    </dgm:pt>
    <dgm:pt modelId="{3CA9D3AD-CEED-4143-9228-F20D88355C07}" type="pres">
      <dgm:prSet presAssocID="{D148C0EC-C4B8-4359-BD79-23BED50D90AF}" presName="sibTrans" presStyleCnt="0"/>
      <dgm:spPr/>
    </dgm:pt>
    <dgm:pt modelId="{8A16BF80-C1C9-48AC-BB53-FA1B9D7227C9}" type="pres">
      <dgm:prSet presAssocID="{3BA2CB44-D56F-410C-93F8-21E244299AFE}" presName="textNode" presStyleLbl="node1" presStyleIdx="2" presStyleCnt="3">
        <dgm:presLayoutVars>
          <dgm:bulletEnabled val="1"/>
        </dgm:presLayoutVars>
      </dgm:prSet>
      <dgm:spPr/>
    </dgm:pt>
  </dgm:ptLst>
  <dgm:cxnLst>
    <dgm:cxn modelId="{D336B808-3D4E-41D2-B462-5553AB2676A2}" srcId="{E9A71FC9-1971-4C5C-A8D7-218F0AD7E129}" destId="{3BA2CB44-D56F-410C-93F8-21E244299AFE}" srcOrd="2" destOrd="0" parTransId="{581F38E9-125B-4B22-A382-6BBFE72C141C}" sibTransId="{854345CB-609A-4596-812C-E28B24F87D27}"/>
    <dgm:cxn modelId="{911E5E4D-0C60-47CC-A64F-6D0B3557DF1C}" type="presOf" srcId="{3BA2CB44-D56F-410C-93F8-21E244299AFE}" destId="{8A16BF80-C1C9-48AC-BB53-FA1B9D7227C9}" srcOrd="0" destOrd="0" presId="urn:microsoft.com/office/officeart/2005/8/layout/hProcess9"/>
    <dgm:cxn modelId="{24CEE7B1-2E55-4AF1-A3B6-E53E66ECB5F2}" srcId="{E9A71FC9-1971-4C5C-A8D7-218F0AD7E129}" destId="{40C31842-C589-49A4-8B2E-E162F766D8E1}" srcOrd="0" destOrd="0" parTransId="{E1EF39EA-6C14-4595-A9EE-21D72C1E4931}" sibTransId="{A36174B7-966D-4577-96DB-1CD744DA3121}"/>
    <dgm:cxn modelId="{A55C5DB2-2ECD-43F7-BE65-20F2F3BA840E}" srcId="{E9A71FC9-1971-4C5C-A8D7-218F0AD7E129}" destId="{338DBCC0-0F0E-4C5F-9925-53269E7CCF48}" srcOrd="1" destOrd="0" parTransId="{EA5C745F-5FF7-439F-9196-00FA69FBB213}" sibTransId="{D148C0EC-C4B8-4359-BD79-23BED50D90AF}"/>
    <dgm:cxn modelId="{C16924C6-8131-4BBE-A39B-EE9BB1D67F51}" type="presOf" srcId="{40C31842-C589-49A4-8B2E-E162F766D8E1}" destId="{2F40CB80-EE6C-44F0-8D9B-10D74D27AEB9}" srcOrd="0" destOrd="0" presId="urn:microsoft.com/office/officeart/2005/8/layout/hProcess9"/>
    <dgm:cxn modelId="{A7C2E4D8-18FD-4A47-B997-201D805936D5}" type="presOf" srcId="{338DBCC0-0F0E-4C5F-9925-53269E7CCF48}" destId="{47303DDA-0EFD-4B4D-A64B-D7E53842B672}" srcOrd="0" destOrd="0" presId="urn:microsoft.com/office/officeart/2005/8/layout/hProcess9"/>
    <dgm:cxn modelId="{AEEFD8FA-AD22-460D-AF02-EB4186AA210B}" type="presOf" srcId="{E9A71FC9-1971-4C5C-A8D7-218F0AD7E129}" destId="{C2BC751E-62AC-496E-B47D-FA8ECBAD7DF2}" srcOrd="0" destOrd="0" presId="urn:microsoft.com/office/officeart/2005/8/layout/hProcess9"/>
    <dgm:cxn modelId="{64CEE920-9956-4398-87A3-7C2CD1AA266E}" type="presParOf" srcId="{C2BC751E-62AC-496E-B47D-FA8ECBAD7DF2}" destId="{3D3D51AA-D7A8-4A70-8D6C-2EC4409BD3AD}" srcOrd="0" destOrd="0" presId="urn:microsoft.com/office/officeart/2005/8/layout/hProcess9"/>
    <dgm:cxn modelId="{A36CB925-CBB6-47E9-89D6-9475F8277CF2}" type="presParOf" srcId="{C2BC751E-62AC-496E-B47D-FA8ECBAD7DF2}" destId="{FA6302DC-4D7D-41DE-8E3D-D27FE550E9C7}" srcOrd="1" destOrd="0" presId="urn:microsoft.com/office/officeart/2005/8/layout/hProcess9"/>
    <dgm:cxn modelId="{74B6A1D7-FD5F-4749-8455-7E02BDDCF85A}" type="presParOf" srcId="{FA6302DC-4D7D-41DE-8E3D-D27FE550E9C7}" destId="{2F40CB80-EE6C-44F0-8D9B-10D74D27AEB9}" srcOrd="0" destOrd="0" presId="urn:microsoft.com/office/officeart/2005/8/layout/hProcess9"/>
    <dgm:cxn modelId="{731DDB29-3117-4FC7-A054-681B910FB59B}" type="presParOf" srcId="{FA6302DC-4D7D-41DE-8E3D-D27FE550E9C7}" destId="{7CB4A9F3-6FC4-4486-ADF5-BB760765A8C3}" srcOrd="1" destOrd="0" presId="urn:microsoft.com/office/officeart/2005/8/layout/hProcess9"/>
    <dgm:cxn modelId="{3B1A2323-6A82-41FF-A008-189E27CD9135}" type="presParOf" srcId="{FA6302DC-4D7D-41DE-8E3D-D27FE550E9C7}" destId="{47303DDA-0EFD-4B4D-A64B-D7E53842B672}" srcOrd="2" destOrd="0" presId="urn:microsoft.com/office/officeart/2005/8/layout/hProcess9"/>
    <dgm:cxn modelId="{F1C7BD0F-B809-48CD-AD19-79C0FC879D96}" type="presParOf" srcId="{FA6302DC-4D7D-41DE-8E3D-D27FE550E9C7}" destId="{3CA9D3AD-CEED-4143-9228-F20D88355C07}" srcOrd="3" destOrd="0" presId="urn:microsoft.com/office/officeart/2005/8/layout/hProcess9"/>
    <dgm:cxn modelId="{ADD8B211-1777-4729-846A-7F0818BAA0CC}" type="presParOf" srcId="{FA6302DC-4D7D-41DE-8E3D-D27FE550E9C7}" destId="{8A16BF80-C1C9-48AC-BB53-FA1B9D7227C9}"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57519C9-37EB-4658-977C-1907C7AC9282}" type="doc">
      <dgm:prSet loTypeId="urn:microsoft.com/office/officeart/2005/8/layout/default" loCatId="list" qsTypeId="urn:microsoft.com/office/officeart/2005/8/quickstyle/simple1" qsCatId="simple" csTypeId="urn:microsoft.com/office/officeart/2005/8/colors/accent1_5" csCatId="accent1" phldr="1"/>
      <dgm:spPr/>
      <dgm:t>
        <a:bodyPr/>
        <a:lstStyle/>
        <a:p>
          <a:endParaRPr lang="en-US"/>
        </a:p>
      </dgm:t>
    </dgm:pt>
    <dgm:pt modelId="{12DC07C0-6B31-4C49-A6D8-EEBE05D7EE78}">
      <dgm:prSet phldrT="[Text]"/>
      <dgm:spPr/>
      <dgm:t>
        <a:bodyPr/>
        <a:lstStyle/>
        <a:p>
          <a:r>
            <a:rPr lang="en-US" dirty="0">
              <a:latin typeface="Times New Roman" panose="02020603050405020304" pitchFamily="18" charset="0"/>
              <a:cs typeface="Times New Roman" panose="02020603050405020304" pitchFamily="18" charset="0"/>
            </a:rPr>
            <a:t>Ethical considerations are central to this research. All participants will be fully informed about the study’s aims and how their data will be used, with voluntary consent obtained prior to interviews. </a:t>
          </a:r>
        </a:p>
      </dgm:t>
    </dgm:pt>
    <dgm:pt modelId="{D290D7AF-87BC-4B76-957B-99D44345825D}" type="parTrans" cxnId="{E23051B4-6DF6-49A6-895A-24E0A153600C}">
      <dgm:prSet/>
      <dgm:spPr/>
      <dgm:t>
        <a:bodyPr/>
        <a:lstStyle/>
        <a:p>
          <a:endParaRPr lang="en-US">
            <a:latin typeface="Times New Roman" panose="02020603050405020304" pitchFamily="18" charset="0"/>
            <a:cs typeface="Times New Roman" panose="02020603050405020304" pitchFamily="18" charset="0"/>
          </a:endParaRPr>
        </a:p>
      </dgm:t>
    </dgm:pt>
    <dgm:pt modelId="{D1F613D6-A775-4DCC-A920-E55BF33CCB0D}" type="sibTrans" cxnId="{E23051B4-6DF6-49A6-895A-24E0A153600C}">
      <dgm:prSet/>
      <dgm:spPr/>
      <dgm:t>
        <a:bodyPr/>
        <a:lstStyle/>
        <a:p>
          <a:endParaRPr lang="en-US">
            <a:latin typeface="Times New Roman" panose="02020603050405020304" pitchFamily="18" charset="0"/>
            <a:cs typeface="Times New Roman" panose="02020603050405020304" pitchFamily="18" charset="0"/>
          </a:endParaRPr>
        </a:p>
      </dgm:t>
    </dgm:pt>
    <dgm:pt modelId="{6411EC57-3230-449E-AA8D-230704D6000E}">
      <dgm:prSet phldrT="[Text]"/>
      <dgm:spPr/>
      <dgm:t>
        <a:bodyPr/>
        <a:lstStyle/>
        <a:p>
          <a:r>
            <a:rPr lang="en-US" dirty="0">
              <a:latin typeface="Times New Roman" panose="02020603050405020304" pitchFamily="18" charset="0"/>
              <a:cs typeface="Times New Roman" panose="02020603050405020304" pitchFamily="18" charset="0"/>
            </a:rPr>
            <a:t>Confidentiality and anonymity will be strictly maintained to protect participant identities and sensitive information.</a:t>
          </a:r>
        </a:p>
      </dgm:t>
    </dgm:pt>
    <dgm:pt modelId="{5CFC4BFF-D5D2-462F-BEDB-B15C3C183F26}" type="parTrans" cxnId="{406CDDB0-1333-44D8-AB82-FA69A076B46A}">
      <dgm:prSet/>
      <dgm:spPr/>
      <dgm:t>
        <a:bodyPr/>
        <a:lstStyle/>
        <a:p>
          <a:endParaRPr lang="en-US">
            <a:latin typeface="Times New Roman" panose="02020603050405020304" pitchFamily="18" charset="0"/>
            <a:cs typeface="Times New Roman" panose="02020603050405020304" pitchFamily="18" charset="0"/>
          </a:endParaRPr>
        </a:p>
      </dgm:t>
    </dgm:pt>
    <dgm:pt modelId="{5B1E4DDC-D5FB-44CC-9B00-9B94EC646CFC}" type="sibTrans" cxnId="{406CDDB0-1333-44D8-AB82-FA69A076B46A}">
      <dgm:prSet/>
      <dgm:spPr/>
      <dgm:t>
        <a:bodyPr/>
        <a:lstStyle/>
        <a:p>
          <a:endParaRPr lang="en-US">
            <a:latin typeface="Times New Roman" panose="02020603050405020304" pitchFamily="18" charset="0"/>
            <a:cs typeface="Times New Roman" panose="02020603050405020304" pitchFamily="18" charset="0"/>
          </a:endParaRPr>
        </a:p>
      </dgm:t>
    </dgm:pt>
    <dgm:pt modelId="{2013F314-B6D7-4BB0-AD72-2929EE75ACBA}">
      <dgm:prSet phldrT="[Text]"/>
      <dgm:spPr/>
      <dgm:t>
        <a:bodyPr/>
        <a:lstStyle/>
        <a:p>
          <a:r>
            <a:rPr lang="en-US" dirty="0">
              <a:latin typeface="Times New Roman" panose="02020603050405020304" pitchFamily="18" charset="0"/>
              <a:cs typeface="Times New Roman" panose="02020603050405020304" pitchFamily="18" charset="0"/>
            </a:rPr>
            <a:t>Additionally, all data will be securely stored and handled following GDPR and institutional policies, minimizing any risk to participants or organizations involved.</a:t>
          </a:r>
        </a:p>
      </dgm:t>
    </dgm:pt>
    <dgm:pt modelId="{3903A558-0B87-4EA1-99F2-7B3ACC8EE84C}" type="parTrans" cxnId="{68BF827A-62A7-4076-9FC5-822E96298B2F}">
      <dgm:prSet/>
      <dgm:spPr/>
      <dgm:t>
        <a:bodyPr/>
        <a:lstStyle/>
        <a:p>
          <a:endParaRPr lang="en-US">
            <a:latin typeface="Times New Roman" panose="02020603050405020304" pitchFamily="18" charset="0"/>
            <a:cs typeface="Times New Roman" panose="02020603050405020304" pitchFamily="18" charset="0"/>
          </a:endParaRPr>
        </a:p>
      </dgm:t>
    </dgm:pt>
    <dgm:pt modelId="{D18D86CA-2A09-4182-8A79-94432E2A76EB}" type="sibTrans" cxnId="{68BF827A-62A7-4076-9FC5-822E96298B2F}">
      <dgm:prSet/>
      <dgm:spPr/>
      <dgm:t>
        <a:bodyPr/>
        <a:lstStyle/>
        <a:p>
          <a:endParaRPr lang="en-US">
            <a:latin typeface="Times New Roman" panose="02020603050405020304" pitchFamily="18" charset="0"/>
            <a:cs typeface="Times New Roman" panose="02020603050405020304" pitchFamily="18" charset="0"/>
          </a:endParaRPr>
        </a:p>
      </dgm:t>
    </dgm:pt>
    <dgm:pt modelId="{9B777875-1782-4890-AC17-30C719A7CF41}" type="pres">
      <dgm:prSet presAssocID="{357519C9-37EB-4658-977C-1907C7AC9282}" presName="diagram" presStyleCnt="0">
        <dgm:presLayoutVars>
          <dgm:dir/>
          <dgm:resizeHandles val="exact"/>
        </dgm:presLayoutVars>
      </dgm:prSet>
      <dgm:spPr/>
    </dgm:pt>
    <dgm:pt modelId="{B7E519DE-5041-41B8-8D86-E41F0855A52C}" type="pres">
      <dgm:prSet presAssocID="{12DC07C0-6B31-4C49-A6D8-EEBE05D7EE78}" presName="node" presStyleLbl="node1" presStyleIdx="0" presStyleCnt="3">
        <dgm:presLayoutVars>
          <dgm:bulletEnabled val="1"/>
        </dgm:presLayoutVars>
      </dgm:prSet>
      <dgm:spPr/>
    </dgm:pt>
    <dgm:pt modelId="{127CE2B4-6740-47B0-98EF-B8669D541AC1}" type="pres">
      <dgm:prSet presAssocID="{D1F613D6-A775-4DCC-A920-E55BF33CCB0D}" presName="sibTrans" presStyleCnt="0"/>
      <dgm:spPr/>
    </dgm:pt>
    <dgm:pt modelId="{CCEA5AA8-AB10-44A0-97E9-E2D15B3757AB}" type="pres">
      <dgm:prSet presAssocID="{6411EC57-3230-449E-AA8D-230704D6000E}" presName="node" presStyleLbl="node1" presStyleIdx="1" presStyleCnt="3">
        <dgm:presLayoutVars>
          <dgm:bulletEnabled val="1"/>
        </dgm:presLayoutVars>
      </dgm:prSet>
      <dgm:spPr/>
    </dgm:pt>
    <dgm:pt modelId="{6B197631-4E3C-4568-9F77-995C61BE8232}" type="pres">
      <dgm:prSet presAssocID="{5B1E4DDC-D5FB-44CC-9B00-9B94EC646CFC}" presName="sibTrans" presStyleCnt="0"/>
      <dgm:spPr/>
    </dgm:pt>
    <dgm:pt modelId="{798226BD-7410-4A76-87FC-FC6D39E0E1B6}" type="pres">
      <dgm:prSet presAssocID="{2013F314-B6D7-4BB0-AD72-2929EE75ACBA}" presName="node" presStyleLbl="node1" presStyleIdx="2" presStyleCnt="3">
        <dgm:presLayoutVars>
          <dgm:bulletEnabled val="1"/>
        </dgm:presLayoutVars>
      </dgm:prSet>
      <dgm:spPr/>
    </dgm:pt>
  </dgm:ptLst>
  <dgm:cxnLst>
    <dgm:cxn modelId="{AE848E5D-71AA-4D1B-8C31-39915C65A6EE}" type="presOf" srcId="{6411EC57-3230-449E-AA8D-230704D6000E}" destId="{CCEA5AA8-AB10-44A0-97E9-E2D15B3757AB}" srcOrd="0" destOrd="0" presId="urn:microsoft.com/office/officeart/2005/8/layout/default"/>
    <dgm:cxn modelId="{68BF827A-62A7-4076-9FC5-822E96298B2F}" srcId="{357519C9-37EB-4658-977C-1907C7AC9282}" destId="{2013F314-B6D7-4BB0-AD72-2929EE75ACBA}" srcOrd="2" destOrd="0" parTransId="{3903A558-0B87-4EA1-99F2-7B3ACC8EE84C}" sibTransId="{D18D86CA-2A09-4182-8A79-94432E2A76EB}"/>
    <dgm:cxn modelId="{85E44696-FAE0-4A37-951D-14894F6E4D1D}" type="presOf" srcId="{357519C9-37EB-4658-977C-1907C7AC9282}" destId="{9B777875-1782-4890-AC17-30C719A7CF41}" srcOrd="0" destOrd="0" presId="urn:microsoft.com/office/officeart/2005/8/layout/default"/>
    <dgm:cxn modelId="{1FAADCA0-F824-4F6F-A778-3AB8DFBD8D1D}" type="presOf" srcId="{2013F314-B6D7-4BB0-AD72-2929EE75ACBA}" destId="{798226BD-7410-4A76-87FC-FC6D39E0E1B6}" srcOrd="0" destOrd="0" presId="urn:microsoft.com/office/officeart/2005/8/layout/default"/>
    <dgm:cxn modelId="{406CDDB0-1333-44D8-AB82-FA69A076B46A}" srcId="{357519C9-37EB-4658-977C-1907C7AC9282}" destId="{6411EC57-3230-449E-AA8D-230704D6000E}" srcOrd="1" destOrd="0" parTransId="{5CFC4BFF-D5D2-462F-BEDB-B15C3C183F26}" sibTransId="{5B1E4DDC-D5FB-44CC-9B00-9B94EC646CFC}"/>
    <dgm:cxn modelId="{E23051B4-6DF6-49A6-895A-24E0A153600C}" srcId="{357519C9-37EB-4658-977C-1907C7AC9282}" destId="{12DC07C0-6B31-4C49-A6D8-EEBE05D7EE78}" srcOrd="0" destOrd="0" parTransId="{D290D7AF-87BC-4B76-957B-99D44345825D}" sibTransId="{D1F613D6-A775-4DCC-A920-E55BF33CCB0D}"/>
    <dgm:cxn modelId="{82B6C9C6-B2AC-46F2-86A1-D66EDFC2E92A}" type="presOf" srcId="{12DC07C0-6B31-4C49-A6D8-EEBE05D7EE78}" destId="{B7E519DE-5041-41B8-8D86-E41F0855A52C}" srcOrd="0" destOrd="0" presId="urn:microsoft.com/office/officeart/2005/8/layout/default"/>
    <dgm:cxn modelId="{9D267158-DFD4-4CAA-94BE-6127DA6A1568}" type="presParOf" srcId="{9B777875-1782-4890-AC17-30C719A7CF41}" destId="{B7E519DE-5041-41B8-8D86-E41F0855A52C}" srcOrd="0" destOrd="0" presId="urn:microsoft.com/office/officeart/2005/8/layout/default"/>
    <dgm:cxn modelId="{277F617F-41BA-4AC8-9AF9-DD966E58C1C1}" type="presParOf" srcId="{9B777875-1782-4890-AC17-30C719A7CF41}" destId="{127CE2B4-6740-47B0-98EF-B8669D541AC1}" srcOrd="1" destOrd="0" presId="urn:microsoft.com/office/officeart/2005/8/layout/default"/>
    <dgm:cxn modelId="{E5D89ECC-C808-4591-98CC-BD87BA4214BC}" type="presParOf" srcId="{9B777875-1782-4890-AC17-30C719A7CF41}" destId="{CCEA5AA8-AB10-44A0-97E9-E2D15B3757AB}" srcOrd="2" destOrd="0" presId="urn:microsoft.com/office/officeart/2005/8/layout/default"/>
    <dgm:cxn modelId="{CCDAEB5E-8B6B-4A72-A4FB-BA837ADECD50}" type="presParOf" srcId="{9B777875-1782-4890-AC17-30C719A7CF41}" destId="{6B197631-4E3C-4568-9F77-995C61BE8232}" srcOrd="3" destOrd="0" presId="urn:microsoft.com/office/officeart/2005/8/layout/default"/>
    <dgm:cxn modelId="{77B2D389-AF87-4944-A982-EBB59B42E097}" type="presParOf" srcId="{9B777875-1782-4890-AC17-30C719A7CF41}" destId="{798226BD-7410-4A76-87FC-FC6D39E0E1B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03EF7-4726-4FD9-836B-FDA7B2A5106A}">
      <dsp:nvSpPr>
        <dsp:cNvPr id="0" name=""/>
        <dsp:cNvSpPr/>
      </dsp:nvSpPr>
      <dsp:spPr>
        <a:xfrm>
          <a:off x="992" y="194138"/>
          <a:ext cx="3869531" cy="2321718"/>
        </a:xfrm>
        <a:prstGeom prst="rect">
          <a:avLst/>
        </a:prstGeom>
        <a:solidFill>
          <a:schemeClr val="accent1">
            <a:shade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Fragmented IT systems across different construction phases leading to poor interoperability and data silos. </a:t>
          </a:r>
        </a:p>
      </dsp:txBody>
      <dsp:txXfrm>
        <a:off x="992" y="194138"/>
        <a:ext cx="3869531" cy="2321718"/>
      </dsp:txXfrm>
    </dsp:sp>
    <dsp:sp modelId="{49E78D04-C5A6-43BC-91BF-8EDE2DACAB9D}">
      <dsp:nvSpPr>
        <dsp:cNvPr id="0" name=""/>
        <dsp:cNvSpPr/>
      </dsp:nvSpPr>
      <dsp:spPr>
        <a:xfrm>
          <a:off x="4257476" y="194138"/>
          <a:ext cx="3869531" cy="2321718"/>
        </a:xfrm>
        <a:prstGeom prst="rect">
          <a:avLst/>
        </a:prstGeom>
        <a:solidFill>
          <a:schemeClr val="accent1">
            <a:shade val="50000"/>
            <a:hueOff val="161356"/>
            <a:satOff val="-3010"/>
            <a:lumOff val="2839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Current platforms lack scalability to handle increasing data volume and user concurrency. </a:t>
          </a:r>
        </a:p>
      </dsp:txBody>
      <dsp:txXfrm>
        <a:off x="4257476" y="194138"/>
        <a:ext cx="3869531" cy="2321718"/>
      </dsp:txXfrm>
    </dsp:sp>
    <dsp:sp modelId="{5B23AD81-8451-4965-A356-5464398141F1}">
      <dsp:nvSpPr>
        <dsp:cNvPr id="0" name=""/>
        <dsp:cNvSpPr/>
      </dsp:nvSpPr>
      <dsp:spPr>
        <a:xfrm>
          <a:off x="2129234" y="2902810"/>
          <a:ext cx="3869531" cy="2321718"/>
        </a:xfrm>
        <a:prstGeom prst="rect">
          <a:avLst/>
        </a:prstGeom>
        <a:solidFill>
          <a:schemeClr val="accent1">
            <a:shade val="50000"/>
            <a:hueOff val="161356"/>
            <a:satOff val="-3010"/>
            <a:lumOff val="2839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Real-time data sharing is limited impacting collaboration between architects, engineers, contractors and clients. </a:t>
          </a:r>
        </a:p>
      </dsp:txBody>
      <dsp:txXfrm>
        <a:off x="2129234" y="2902810"/>
        <a:ext cx="3869531" cy="2321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C1900-A119-4A24-80FD-CB6196B7A207}">
      <dsp:nvSpPr>
        <dsp:cNvPr id="0" name=""/>
        <dsp:cNvSpPr/>
      </dsp:nvSpPr>
      <dsp:spPr>
        <a:xfrm>
          <a:off x="2540" y="1285755"/>
          <a:ext cx="2476500" cy="767475"/>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Lack of Industry-Specific Focus </a:t>
          </a:r>
        </a:p>
      </dsp:txBody>
      <dsp:txXfrm>
        <a:off x="2540" y="1285755"/>
        <a:ext cx="2476500" cy="767475"/>
      </dsp:txXfrm>
    </dsp:sp>
    <dsp:sp modelId="{A68F84EF-BCAE-4E32-930F-8587CE428792}">
      <dsp:nvSpPr>
        <dsp:cNvPr id="0" name=""/>
        <dsp:cNvSpPr/>
      </dsp:nvSpPr>
      <dsp:spPr>
        <a:xfrm>
          <a:off x="2540" y="2053230"/>
          <a:ext cx="2476500" cy="207968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latin typeface="Times New Roman" panose="02020603050405020304" pitchFamily="18" charset="0"/>
              <a:cs typeface="Times New Roman" panose="02020603050405020304" pitchFamily="18" charset="0"/>
            </a:rPr>
            <a:t>Limited research on microservices tailored to construction web app workflows.</a:t>
          </a:r>
        </a:p>
      </dsp:txBody>
      <dsp:txXfrm>
        <a:off x="2540" y="2053230"/>
        <a:ext cx="2476500" cy="2079680"/>
      </dsp:txXfrm>
    </dsp:sp>
    <dsp:sp modelId="{9AA289FC-78FB-45D1-BBB3-CABB2A1B5B92}">
      <dsp:nvSpPr>
        <dsp:cNvPr id="0" name=""/>
        <dsp:cNvSpPr/>
      </dsp:nvSpPr>
      <dsp:spPr>
        <a:xfrm>
          <a:off x="2825750" y="1285755"/>
          <a:ext cx="2476500" cy="767475"/>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Performance Evaluation</a:t>
          </a:r>
        </a:p>
      </dsp:txBody>
      <dsp:txXfrm>
        <a:off x="2825750" y="1285755"/>
        <a:ext cx="2476500" cy="767475"/>
      </dsp:txXfrm>
    </dsp:sp>
    <dsp:sp modelId="{C73E475E-3055-4BBC-B8C2-B1A737C67E7E}">
      <dsp:nvSpPr>
        <dsp:cNvPr id="0" name=""/>
        <dsp:cNvSpPr/>
      </dsp:nvSpPr>
      <dsp:spPr>
        <a:xfrm>
          <a:off x="2825750" y="2053230"/>
          <a:ext cx="2476500" cy="207968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latin typeface="Times New Roman" panose="02020603050405020304" pitchFamily="18" charset="0"/>
              <a:cs typeface="Times New Roman" panose="02020603050405020304" pitchFamily="18" charset="0"/>
            </a:rPr>
            <a:t>Lack of comprehensive scalability and legacy system integration studies.</a:t>
          </a:r>
        </a:p>
      </dsp:txBody>
      <dsp:txXfrm>
        <a:off x="2825750" y="2053230"/>
        <a:ext cx="2476500" cy="2079680"/>
      </dsp:txXfrm>
    </dsp:sp>
    <dsp:sp modelId="{721292EE-078E-491E-B5CA-A6C978EFE6DA}">
      <dsp:nvSpPr>
        <dsp:cNvPr id="0" name=""/>
        <dsp:cNvSpPr/>
      </dsp:nvSpPr>
      <dsp:spPr>
        <a:xfrm>
          <a:off x="5648960" y="1285755"/>
          <a:ext cx="2476500" cy="767475"/>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Adoption Barriers</a:t>
          </a:r>
        </a:p>
      </dsp:txBody>
      <dsp:txXfrm>
        <a:off x="5648960" y="1285755"/>
        <a:ext cx="2476500" cy="767475"/>
      </dsp:txXfrm>
    </dsp:sp>
    <dsp:sp modelId="{BAB1CF86-4636-46FE-ADFD-0D8DA8BFCA27}">
      <dsp:nvSpPr>
        <dsp:cNvPr id="0" name=""/>
        <dsp:cNvSpPr/>
      </dsp:nvSpPr>
      <dsp:spPr>
        <a:xfrm>
          <a:off x="5648960" y="2053230"/>
          <a:ext cx="2476500" cy="207968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dirty="0">
              <a:latin typeface="Times New Roman" panose="02020603050405020304" pitchFamily="18" charset="0"/>
              <a:cs typeface="Times New Roman" panose="02020603050405020304" pitchFamily="18" charset="0"/>
            </a:rPr>
            <a:t>Insufficient exploration of socio-technical and organizational challenges.</a:t>
          </a:r>
        </a:p>
      </dsp:txBody>
      <dsp:txXfrm>
        <a:off x="5648960" y="2053230"/>
        <a:ext cx="2476500" cy="2079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6B891-0A01-4F1C-93DB-72935BD7571A}">
      <dsp:nvSpPr>
        <dsp:cNvPr id="0" name=""/>
        <dsp:cNvSpPr/>
      </dsp:nvSpPr>
      <dsp:spPr>
        <a:xfrm>
          <a:off x="0" y="700683"/>
          <a:ext cx="8128000" cy="1108800"/>
        </a:xfrm>
        <a:prstGeom prst="rect">
          <a:avLst/>
        </a:prstGeom>
        <a:solidFill>
          <a:schemeClr val="lt1">
            <a:alpha val="90000"/>
            <a:hueOff val="0"/>
            <a:satOff val="0"/>
            <a:lumOff val="0"/>
            <a:alphaOff val="0"/>
          </a:schemeClr>
        </a:solidFill>
        <a:ln w="10795" cap="flat"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36CFB9-A9EF-4A52-A303-003BFF7CC7F3}">
      <dsp:nvSpPr>
        <dsp:cNvPr id="0" name=""/>
        <dsp:cNvSpPr/>
      </dsp:nvSpPr>
      <dsp:spPr>
        <a:xfrm>
          <a:off x="406400" y="51243"/>
          <a:ext cx="5689600" cy="1298880"/>
        </a:xfrm>
        <a:prstGeom prst="roundRect">
          <a:avLst/>
        </a:prstGeom>
        <a:solidFill>
          <a:schemeClr val="accent1">
            <a:shade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How can microservices improve scalability and modularity in construction web applications?</a:t>
          </a:r>
        </a:p>
      </dsp:txBody>
      <dsp:txXfrm>
        <a:off x="469806" y="114649"/>
        <a:ext cx="5562788" cy="1172068"/>
      </dsp:txXfrm>
    </dsp:sp>
    <dsp:sp modelId="{6C4282FA-FCFA-499B-9E08-692B6ABBBADD}">
      <dsp:nvSpPr>
        <dsp:cNvPr id="0" name=""/>
        <dsp:cNvSpPr/>
      </dsp:nvSpPr>
      <dsp:spPr>
        <a:xfrm>
          <a:off x="0" y="2696523"/>
          <a:ext cx="8128000" cy="1108800"/>
        </a:xfrm>
        <a:prstGeom prst="rect">
          <a:avLst/>
        </a:prstGeom>
        <a:solidFill>
          <a:schemeClr val="lt1">
            <a:alpha val="90000"/>
            <a:hueOff val="0"/>
            <a:satOff val="0"/>
            <a:lumOff val="0"/>
            <a:alphaOff val="0"/>
          </a:schemeClr>
        </a:solidFill>
        <a:ln w="10795" cap="flat" cmpd="sng" algn="ctr">
          <a:solidFill>
            <a:schemeClr val="accent1">
              <a:shade val="50000"/>
              <a:hueOff val="161356"/>
              <a:satOff val="-3010"/>
              <a:lumOff val="28399"/>
              <a:alphaOff val="0"/>
            </a:schemeClr>
          </a:solidFill>
          <a:prstDash val="solid"/>
        </a:ln>
        <a:effectLst/>
      </dsp:spPr>
      <dsp:style>
        <a:lnRef idx="2">
          <a:scrgbClr r="0" g="0" b="0"/>
        </a:lnRef>
        <a:fillRef idx="1">
          <a:scrgbClr r="0" g="0" b="0"/>
        </a:fillRef>
        <a:effectRef idx="0">
          <a:scrgbClr r="0" g="0" b="0"/>
        </a:effectRef>
        <a:fontRef idx="minor"/>
      </dsp:style>
    </dsp:sp>
    <dsp:sp modelId="{982A6880-52ED-4B35-9BD0-0815112BD976}">
      <dsp:nvSpPr>
        <dsp:cNvPr id="0" name=""/>
        <dsp:cNvSpPr/>
      </dsp:nvSpPr>
      <dsp:spPr>
        <a:xfrm>
          <a:off x="406400" y="2047083"/>
          <a:ext cx="5689600" cy="1298880"/>
        </a:xfrm>
        <a:prstGeom prst="roundRect">
          <a:avLst/>
        </a:prstGeom>
        <a:solidFill>
          <a:schemeClr val="accent1">
            <a:shade val="50000"/>
            <a:hueOff val="161356"/>
            <a:satOff val="-3010"/>
            <a:lumOff val="2839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What are the main integration challenges with existing construction IT systems?</a:t>
          </a:r>
        </a:p>
      </dsp:txBody>
      <dsp:txXfrm>
        <a:off x="469806" y="2110489"/>
        <a:ext cx="5562788" cy="1172068"/>
      </dsp:txXfrm>
    </dsp:sp>
    <dsp:sp modelId="{53A61278-16BD-42ED-841B-F3DFCE9CB618}">
      <dsp:nvSpPr>
        <dsp:cNvPr id="0" name=""/>
        <dsp:cNvSpPr/>
      </dsp:nvSpPr>
      <dsp:spPr>
        <a:xfrm>
          <a:off x="0" y="4692363"/>
          <a:ext cx="8128000" cy="1108800"/>
        </a:xfrm>
        <a:prstGeom prst="rect">
          <a:avLst/>
        </a:prstGeom>
        <a:solidFill>
          <a:schemeClr val="lt1">
            <a:alpha val="90000"/>
            <a:hueOff val="0"/>
            <a:satOff val="0"/>
            <a:lumOff val="0"/>
            <a:alphaOff val="0"/>
          </a:schemeClr>
        </a:solidFill>
        <a:ln w="10795" cap="flat" cmpd="sng" algn="ctr">
          <a:solidFill>
            <a:schemeClr val="accent1">
              <a:shade val="50000"/>
              <a:hueOff val="161356"/>
              <a:satOff val="-3010"/>
              <a:lumOff val="28399"/>
              <a:alphaOff val="0"/>
            </a:schemeClr>
          </a:solidFill>
          <a:prstDash val="solid"/>
        </a:ln>
        <a:effectLst/>
      </dsp:spPr>
      <dsp:style>
        <a:lnRef idx="2">
          <a:scrgbClr r="0" g="0" b="0"/>
        </a:lnRef>
        <a:fillRef idx="1">
          <a:scrgbClr r="0" g="0" b="0"/>
        </a:fillRef>
        <a:effectRef idx="0">
          <a:scrgbClr r="0" g="0" b="0"/>
        </a:effectRef>
        <a:fontRef idx="minor"/>
      </dsp:style>
    </dsp:sp>
    <dsp:sp modelId="{A48BB7DA-7508-464F-B619-6C64FE80F3C1}">
      <dsp:nvSpPr>
        <dsp:cNvPr id="0" name=""/>
        <dsp:cNvSpPr/>
      </dsp:nvSpPr>
      <dsp:spPr>
        <a:xfrm>
          <a:off x="406400" y="4042923"/>
          <a:ext cx="5689600" cy="1298880"/>
        </a:xfrm>
        <a:prstGeom prst="roundRect">
          <a:avLst/>
        </a:prstGeom>
        <a:solidFill>
          <a:schemeClr val="accent1">
            <a:shade val="50000"/>
            <a:hueOff val="161356"/>
            <a:satOff val="-3010"/>
            <a:lumOff val="2839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How can microservices enhance real-time collaboration among construction stakeholders?</a:t>
          </a:r>
        </a:p>
      </dsp:txBody>
      <dsp:txXfrm>
        <a:off x="469806" y="4106329"/>
        <a:ext cx="5562788" cy="11720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6B891-0A01-4F1C-93DB-72935BD7571A}">
      <dsp:nvSpPr>
        <dsp:cNvPr id="0" name=""/>
        <dsp:cNvSpPr/>
      </dsp:nvSpPr>
      <dsp:spPr>
        <a:xfrm>
          <a:off x="0" y="508623"/>
          <a:ext cx="8128000" cy="831600"/>
        </a:xfrm>
        <a:prstGeom prst="rect">
          <a:avLst/>
        </a:prstGeom>
        <a:solidFill>
          <a:schemeClr val="lt1">
            <a:alpha val="90000"/>
            <a:hueOff val="0"/>
            <a:satOff val="0"/>
            <a:lumOff val="0"/>
            <a:alphaOff val="0"/>
          </a:schemeClr>
        </a:solidFill>
        <a:ln w="10795" cap="flat"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36CFB9-A9EF-4A52-A303-003BFF7CC7F3}">
      <dsp:nvSpPr>
        <dsp:cNvPr id="0" name=""/>
        <dsp:cNvSpPr/>
      </dsp:nvSpPr>
      <dsp:spPr>
        <a:xfrm>
          <a:off x="406400" y="21543"/>
          <a:ext cx="5689600" cy="974160"/>
        </a:xfrm>
        <a:prstGeom prst="roundRect">
          <a:avLst/>
        </a:prstGeom>
        <a:solidFill>
          <a:schemeClr val="accent1">
            <a:shade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Analyze architectural limitations of current construction web applications.</a:t>
          </a:r>
        </a:p>
      </dsp:txBody>
      <dsp:txXfrm>
        <a:off x="453955" y="69098"/>
        <a:ext cx="5594490" cy="879050"/>
      </dsp:txXfrm>
    </dsp:sp>
    <dsp:sp modelId="{3818522D-BCEB-47C5-BC6B-65DBD2D0C735}">
      <dsp:nvSpPr>
        <dsp:cNvPr id="0" name=""/>
        <dsp:cNvSpPr/>
      </dsp:nvSpPr>
      <dsp:spPr>
        <a:xfrm>
          <a:off x="0" y="2005503"/>
          <a:ext cx="8128000" cy="831600"/>
        </a:xfrm>
        <a:prstGeom prst="rect">
          <a:avLst/>
        </a:prstGeom>
        <a:solidFill>
          <a:schemeClr val="lt1">
            <a:alpha val="90000"/>
            <a:hueOff val="0"/>
            <a:satOff val="0"/>
            <a:lumOff val="0"/>
            <a:alphaOff val="0"/>
          </a:schemeClr>
        </a:solidFill>
        <a:ln w="10795" cap="flat" cmpd="sng" algn="ctr">
          <a:solidFill>
            <a:schemeClr val="accent1">
              <a:shade val="50000"/>
              <a:hueOff val="121017"/>
              <a:satOff val="-2258"/>
              <a:lumOff val="21299"/>
              <a:alphaOff val="0"/>
            </a:schemeClr>
          </a:solidFill>
          <a:prstDash val="solid"/>
        </a:ln>
        <a:effectLst/>
      </dsp:spPr>
      <dsp:style>
        <a:lnRef idx="2">
          <a:scrgbClr r="0" g="0" b="0"/>
        </a:lnRef>
        <a:fillRef idx="1">
          <a:scrgbClr r="0" g="0" b="0"/>
        </a:fillRef>
        <a:effectRef idx="0">
          <a:scrgbClr r="0" g="0" b="0"/>
        </a:effectRef>
        <a:fontRef idx="minor"/>
      </dsp:style>
    </dsp:sp>
    <dsp:sp modelId="{5DB7A151-64FC-4BA5-886B-5A3C8872CBF9}">
      <dsp:nvSpPr>
        <dsp:cNvPr id="0" name=""/>
        <dsp:cNvSpPr/>
      </dsp:nvSpPr>
      <dsp:spPr>
        <a:xfrm>
          <a:off x="406400" y="1518423"/>
          <a:ext cx="5689600" cy="974160"/>
        </a:xfrm>
        <a:prstGeom prst="roundRect">
          <a:avLst/>
        </a:prstGeom>
        <a:solidFill>
          <a:schemeClr val="accent1">
            <a:shade val="50000"/>
            <a:hueOff val="121017"/>
            <a:satOff val="-2258"/>
            <a:lumOff val="2129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Design and prototype a microservices architecture suited to construction workflows.</a:t>
          </a:r>
        </a:p>
      </dsp:txBody>
      <dsp:txXfrm>
        <a:off x="453955" y="1565978"/>
        <a:ext cx="5594490" cy="879050"/>
      </dsp:txXfrm>
    </dsp:sp>
    <dsp:sp modelId="{8858A17F-C6CA-42CE-AB44-8D71175176C7}">
      <dsp:nvSpPr>
        <dsp:cNvPr id="0" name=""/>
        <dsp:cNvSpPr/>
      </dsp:nvSpPr>
      <dsp:spPr>
        <a:xfrm>
          <a:off x="0" y="3502383"/>
          <a:ext cx="8128000" cy="831600"/>
        </a:xfrm>
        <a:prstGeom prst="rect">
          <a:avLst/>
        </a:prstGeom>
        <a:solidFill>
          <a:schemeClr val="lt1">
            <a:alpha val="90000"/>
            <a:hueOff val="0"/>
            <a:satOff val="0"/>
            <a:lumOff val="0"/>
            <a:alphaOff val="0"/>
          </a:schemeClr>
        </a:solidFill>
        <a:ln w="10795" cap="flat" cmpd="sng" algn="ctr">
          <a:solidFill>
            <a:schemeClr val="accent1">
              <a:shade val="50000"/>
              <a:hueOff val="242034"/>
              <a:satOff val="-4515"/>
              <a:lumOff val="42599"/>
              <a:alphaOff val="0"/>
            </a:schemeClr>
          </a:solidFill>
          <a:prstDash val="solid"/>
        </a:ln>
        <a:effectLst/>
      </dsp:spPr>
      <dsp:style>
        <a:lnRef idx="2">
          <a:scrgbClr r="0" g="0" b="0"/>
        </a:lnRef>
        <a:fillRef idx="1">
          <a:scrgbClr r="0" g="0" b="0"/>
        </a:fillRef>
        <a:effectRef idx="0">
          <a:scrgbClr r="0" g="0" b="0"/>
        </a:effectRef>
        <a:fontRef idx="minor"/>
      </dsp:style>
    </dsp:sp>
    <dsp:sp modelId="{E2EE8BED-6A7C-406C-8E4F-3E71D228468D}">
      <dsp:nvSpPr>
        <dsp:cNvPr id="0" name=""/>
        <dsp:cNvSpPr/>
      </dsp:nvSpPr>
      <dsp:spPr>
        <a:xfrm>
          <a:off x="406400" y="3015303"/>
          <a:ext cx="5689600" cy="974160"/>
        </a:xfrm>
        <a:prstGeom prst="roundRect">
          <a:avLst/>
        </a:prstGeom>
        <a:solidFill>
          <a:schemeClr val="accent1">
            <a:shade val="50000"/>
            <a:hueOff val="242034"/>
            <a:satOff val="-4515"/>
            <a:lumOff val="4259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Evaluate the prototype’s scalability, fault tolerance, and integration capabilities.</a:t>
          </a:r>
        </a:p>
      </dsp:txBody>
      <dsp:txXfrm>
        <a:off x="453955" y="3062858"/>
        <a:ext cx="5594490" cy="879050"/>
      </dsp:txXfrm>
    </dsp:sp>
    <dsp:sp modelId="{4C093BB1-7B1E-4111-9387-52BEFCD92F82}">
      <dsp:nvSpPr>
        <dsp:cNvPr id="0" name=""/>
        <dsp:cNvSpPr/>
      </dsp:nvSpPr>
      <dsp:spPr>
        <a:xfrm>
          <a:off x="0" y="4999263"/>
          <a:ext cx="8128000" cy="831600"/>
        </a:xfrm>
        <a:prstGeom prst="rect">
          <a:avLst/>
        </a:prstGeom>
        <a:solidFill>
          <a:schemeClr val="lt1">
            <a:alpha val="90000"/>
            <a:hueOff val="0"/>
            <a:satOff val="0"/>
            <a:lumOff val="0"/>
            <a:alphaOff val="0"/>
          </a:schemeClr>
        </a:solidFill>
        <a:ln w="10795" cap="flat" cmpd="sng" algn="ctr">
          <a:solidFill>
            <a:schemeClr val="accent1">
              <a:shade val="50000"/>
              <a:hueOff val="121017"/>
              <a:satOff val="-2258"/>
              <a:lumOff val="21299"/>
              <a:alphaOff val="0"/>
            </a:schemeClr>
          </a:solidFill>
          <a:prstDash val="solid"/>
        </a:ln>
        <a:effectLst/>
      </dsp:spPr>
      <dsp:style>
        <a:lnRef idx="2">
          <a:scrgbClr r="0" g="0" b="0"/>
        </a:lnRef>
        <a:fillRef idx="1">
          <a:scrgbClr r="0" g="0" b="0"/>
        </a:fillRef>
        <a:effectRef idx="0">
          <a:scrgbClr r="0" g="0" b="0"/>
        </a:effectRef>
        <a:fontRef idx="minor"/>
      </dsp:style>
    </dsp:sp>
    <dsp:sp modelId="{0A5DCB1B-74AC-40F3-B6C9-FFD8D0883BC9}">
      <dsp:nvSpPr>
        <dsp:cNvPr id="0" name=""/>
        <dsp:cNvSpPr/>
      </dsp:nvSpPr>
      <dsp:spPr>
        <a:xfrm>
          <a:off x="406400" y="4512183"/>
          <a:ext cx="5689600" cy="974160"/>
        </a:xfrm>
        <a:prstGeom prst="roundRect">
          <a:avLst/>
        </a:prstGeom>
        <a:solidFill>
          <a:schemeClr val="accent1">
            <a:shade val="50000"/>
            <a:hueOff val="121017"/>
            <a:satOff val="-2258"/>
            <a:lumOff val="2129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Develop practical recommendations considering technical and socio-technical factors.</a:t>
          </a:r>
        </a:p>
      </dsp:txBody>
      <dsp:txXfrm>
        <a:off x="453955" y="4559738"/>
        <a:ext cx="5594490" cy="8790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3D51AA-D7A8-4A70-8D6C-2EC4409BD3AD}">
      <dsp:nvSpPr>
        <dsp:cNvPr id="0" name=""/>
        <dsp:cNvSpPr/>
      </dsp:nvSpPr>
      <dsp:spPr>
        <a:xfrm>
          <a:off x="609599" y="0"/>
          <a:ext cx="6908800"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40CB80-EE6C-44F0-8D9B-10D74D27AEB9}">
      <dsp:nvSpPr>
        <dsp:cNvPr id="0" name=""/>
        <dsp:cNvSpPr/>
      </dsp:nvSpPr>
      <dsp:spPr>
        <a:xfrm>
          <a:off x="0" y="1625600"/>
          <a:ext cx="2438400" cy="216746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Conduct semi-structured interviews with 20 IT professionals and construction managers.</a:t>
          </a:r>
        </a:p>
      </dsp:txBody>
      <dsp:txXfrm>
        <a:off x="105807" y="1731407"/>
        <a:ext cx="2226786" cy="1955852"/>
      </dsp:txXfrm>
    </dsp:sp>
    <dsp:sp modelId="{5B059727-E729-4484-A6DA-C8B17B213EEE}">
      <dsp:nvSpPr>
        <dsp:cNvPr id="0" name=""/>
        <dsp:cNvSpPr/>
      </dsp:nvSpPr>
      <dsp:spPr>
        <a:xfrm>
          <a:off x="2844799" y="1625600"/>
          <a:ext cx="2438400" cy="216746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Explore current challenges, system needs, and stakeholder perspectives.</a:t>
          </a:r>
        </a:p>
      </dsp:txBody>
      <dsp:txXfrm>
        <a:off x="2950606" y="1731407"/>
        <a:ext cx="2226786" cy="1955852"/>
      </dsp:txXfrm>
    </dsp:sp>
    <dsp:sp modelId="{02BC22FB-4F24-42E4-BD5B-0302601B6B31}">
      <dsp:nvSpPr>
        <dsp:cNvPr id="0" name=""/>
        <dsp:cNvSpPr/>
      </dsp:nvSpPr>
      <dsp:spPr>
        <a:xfrm>
          <a:off x="5689600" y="1625600"/>
          <a:ext cx="2438400" cy="216746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Gather qualitative data to inform prototype design and validate research focus. </a:t>
          </a:r>
        </a:p>
      </dsp:txBody>
      <dsp:txXfrm>
        <a:off x="5795407" y="1731407"/>
        <a:ext cx="2226786" cy="19558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3D51AA-D7A8-4A70-8D6C-2EC4409BD3AD}">
      <dsp:nvSpPr>
        <dsp:cNvPr id="0" name=""/>
        <dsp:cNvSpPr/>
      </dsp:nvSpPr>
      <dsp:spPr>
        <a:xfrm>
          <a:off x="609599" y="0"/>
          <a:ext cx="6908800"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40CB80-EE6C-44F0-8D9B-10D74D27AEB9}">
      <dsp:nvSpPr>
        <dsp:cNvPr id="0" name=""/>
        <dsp:cNvSpPr/>
      </dsp:nvSpPr>
      <dsp:spPr>
        <a:xfrm>
          <a:off x="0" y="1625600"/>
          <a:ext cx="2438400" cy="216746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Develop a microservices prototype using Node.js, Docker and Kubernetes.</a:t>
          </a:r>
        </a:p>
      </dsp:txBody>
      <dsp:txXfrm>
        <a:off x="105807" y="1731407"/>
        <a:ext cx="2226786" cy="1955852"/>
      </dsp:txXfrm>
    </dsp:sp>
    <dsp:sp modelId="{3CAF7866-D029-40D5-992A-51978461E17B}">
      <dsp:nvSpPr>
        <dsp:cNvPr id="0" name=""/>
        <dsp:cNvSpPr/>
      </dsp:nvSpPr>
      <dsp:spPr>
        <a:xfrm>
          <a:off x="2844799" y="1625600"/>
          <a:ext cx="2438400" cy="216746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Design services to reflect construction industry workflows and modularity.</a:t>
          </a:r>
        </a:p>
      </dsp:txBody>
      <dsp:txXfrm>
        <a:off x="2950606" y="1731407"/>
        <a:ext cx="2226786" cy="1955852"/>
      </dsp:txXfrm>
    </dsp:sp>
    <dsp:sp modelId="{0A040522-1177-49C7-9911-09C135B058A1}">
      <dsp:nvSpPr>
        <dsp:cNvPr id="0" name=""/>
        <dsp:cNvSpPr/>
      </dsp:nvSpPr>
      <dsp:spPr>
        <a:xfrm>
          <a:off x="5689600" y="1625600"/>
          <a:ext cx="2438400" cy="216746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Create a realistic simulation environment for testing deployment and scalability</a:t>
          </a:r>
        </a:p>
      </dsp:txBody>
      <dsp:txXfrm>
        <a:off x="5795407" y="1731407"/>
        <a:ext cx="2226786" cy="19558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3D51AA-D7A8-4A70-8D6C-2EC4409BD3AD}">
      <dsp:nvSpPr>
        <dsp:cNvPr id="0" name=""/>
        <dsp:cNvSpPr/>
      </dsp:nvSpPr>
      <dsp:spPr>
        <a:xfrm>
          <a:off x="609599" y="0"/>
          <a:ext cx="6908800"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40CB80-EE6C-44F0-8D9B-10D74D27AEB9}">
      <dsp:nvSpPr>
        <dsp:cNvPr id="0" name=""/>
        <dsp:cNvSpPr/>
      </dsp:nvSpPr>
      <dsp:spPr>
        <a:xfrm>
          <a:off x="0" y="1625600"/>
          <a:ext cx="2438400" cy="216746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Perform stress tests focused on concurrent user load, data throughput and latency.</a:t>
          </a:r>
        </a:p>
      </dsp:txBody>
      <dsp:txXfrm>
        <a:off x="105807" y="1731407"/>
        <a:ext cx="2226786" cy="1955852"/>
      </dsp:txXfrm>
    </dsp:sp>
    <dsp:sp modelId="{47303DDA-0EFD-4B4D-A64B-D7E53842B672}">
      <dsp:nvSpPr>
        <dsp:cNvPr id="0" name=""/>
        <dsp:cNvSpPr/>
      </dsp:nvSpPr>
      <dsp:spPr>
        <a:xfrm>
          <a:off x="2844799" y="1625600"/>
          <a:ext cx="2438400" cy="216746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Measure fault tolerance and recovery capabilities under simulated failure conditions.</a:t>
          </a:r>
        </a:p>
      </dsp:txBody>
      <dsp:txXfrm>
        <a:off x="2950606" y="1731407"/>
        <a:ext cx="2226786" cy="1955852"/>
      </dsp:txXfrm>
    </dsp:sp>
    <dsp:sp modelId="{8A16BF80-C1C9-48AC-BB53-FA1B9D7227C9}">
      <dsp:nvSpPr>
        <dsp:cNvPr id="0" name=""/>
        <dsp:cNvSpPr/>
      </dsp:nvSpPr>
      <dsp:spPr>
        <a:xfrm>
          <a:off x="5689600" y="1625600"/>
          <a:ext cx="2438400" cy="216746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Analyze results to validate scalability and integration effectiveness</a:t>
          </a:r>
        </a:p>
      </dsp:txBody>
      <dsp:txXfrm>
        <a:off x="5795407" y="1731407"/>
        <a:ext cx="2226786" cy="19558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519DE-5041-41B8-8D86-E41F0855A52C}">
      <dsp:nvSpPr>
        <dsp:cNvPr id="0" name=""/>
        <dsp:cNvSpPr/>
      </dsp:nvSpPr>
      <dsp:spPr>
        <a:xfrm>
          <a:off x="992" y="194138"/>
          <a:ext cx="3869531" cy="2321718"/>
        </a:xfrm>
        <a:prstGeom prst="rect">
          <a:avLst/>
        </a:prstGeom>
        <a:solidFill>
          <a:schemeClr val="accent1">
            <a:alpha val="9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Ethical considerations are central to this research. All participants will be fully informed about the study’s aims and how their data will be used, with voluntary consent obtained prior to interviews. </a:t>
          </a:r>
        </a:p>
      </dsp:txBody>
      <dsp:txXfrm>
        <a:off x="992" y="194138"/>
        <a:ext cx="3869531" cy="2321718"/>
      </dsp:txXfrm>
    </dsp:sp>
    <dsp:sp modelId="{CCEA5AA8-AB10-44A0-97E9-E2D15B3757AB}">
      <dsp:nvSpPr>
        <dsp:cNvPr id="0" name=""/>
        <dsp:cNvSpPr/>
      </dsp:nvSpPr>
      <dsp:spPr>
        <a:xfrm>
          <a:off x="4257476" y="194138"/>
          <a:ext cx="3869531" cy="2321718"/>
        </a:xfrm>
        <a:prstGeom prst="rect">
          <a:avLst/>
        </a:prstGeom>
        <a:solidFill>
          <a:schemeClr val="accent1">
            <a:alpha val="90000"/>
            <a:hueOff val="0"/>
            <a:satOff val="0"/>
            <a:lumOff val="0"/>
            <a:alphaOff val="-2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Confidentiality and anonymity will be strictly maintained to protect participant identities and sensitive information.</a:t>
          </a:r>
        </a:p>
      </dsp:txBody>
      <dsp:txXfrm>
        <a:off x="4257476" y="194138"/>
        <a:ext cx="3869531" cy="2321718"/>
      </dsp:txXfrm>
    </dsp:sp>
    <dsp:sp modelId="{798226BD-7410-4A76-87FC-FC6D39E0E1B6}">
      <dsp:nvSpPr>
        <dsp:cNvPr id="0" name=""/>
        <dsp:cNvSpPr/>
      </dsp:nvSpPr>
      <dsp:spPr>
        <a:xfrm>
          <a:off x="2129234" y="2902810"/>
          <a:ext cx="3869531" cy="2321718"/>
        </a:xfrm>
        <a:prstGeom prst="rect">
          <a:avLst/>
        </a:prstGeom>
        <a:solidFill>
          <a:schemeClr val="accent1">
            <a:alpha val="90000"/>
            <a:hueOff val="0"/>
            <a:satOff val="0"/>
            <a:lumOff val="0"/>
            <a:alphaOff val="-4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Additionally, all data will be securely stored and handled following GDPR and institutional policies, minimizing any risk to participants or organizations involved.</a:t>
          </a:r>
        </a:p>
      </dsp:txBody>
      <dsp:txXfrm>
        <a:off x="2129234" y="2902810"/>
        <a:ext cx="3869531" cy="232171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851E9-75EE-4E30-B925-5FE8B70FC8C1}" type="datetimeFigureOut">
              <a:rPr lang="en-US" smtClean="0"/>
              <a:t>7/5/2025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53941-505E-46CC-ADBE-1D04841F1A9B}" type="slidenum">
              <a:rPr lang="en-US" smtClean="0"/>
              <a:t>‹#›</a:t>
            </a:fld>
            <a:endParaRPr lang="en-US" dirty="0"/>
          </a:p>
        </p:txBody>
      </p:sp>
    </p:spTree>
    <p:extLst>
      <p:ext uri="{BB962C8B-B14F-4D97-AF65-F5344CB8AC3E}">
        <p14:creationId xmlns:p14="http://schemas.microsoft.com/office/powerpoint/2010/main" val="1924427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focus of this research is microservices architecture which breaks down software applications into smaller loosely coupled services that can be developed, deployed, and scaled independently. The construction industry relies on complex IT systems that often struggle with scalability and integration especially given the growing use of BIM, IoT, and cloud technologies. Through applying microservices architecture to construction web applications there is potential to enhance system flexibility, improve scalability to handle large projects, and support real-time collaboration among diverse stakeholders by addressing critical industry needs.</a:t>
            </a:r>
          </a:p>
          <a:p>
            <a:endParaRPr lang="en-US" dirty="0"/>
          </a:p>
        </p:txBody>
      </p:sp>
      <p:sp>
        <p:nvSpPr>
          <p:cNvPr id="4" name="Slide Number Placeholder 3"/>
          <p:cNvSpPr>
            <a:spLocks noGrp="1"/>
          </p:cNvSpPr>
          <p:nvPr>
            <p:ph type="sldNum" sz="quarter" idx="5"/>
          </p:nvPr>
        </p:nvSpPr>
        <p:spPr/>
        <p:txBody>
          <a:bodyPr/>
          <a:lstStyle/>
          <a:p>
            <a:fld id="{14B53941-505E-46CC-ADBE-1D04841F1A9B}" type="slidenum">
              <a:rPr lang="en-US" smtClean="0"/>
              <a:t>2</a:t>
            </a:fld>
            <a:endParaRPr lang="en-US" dirty="0"/>
          </a:p>
        </p:txBody>
      </p:sp>
    </p:spTree>
    <p:extLst>
      <p:ext uri="{BB962C8B-B14F-4D97-AF65-F5344CB8AC3E}">
        <p14:creationId xmlns:p14="http://schemas.microsoft.com/office/powerpoint/2010/main" val="348731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1E911-0598-5581-2436-8BCA22832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79B071-38F9-7139-9FA4-7B52139E8F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D11B4D-F74B-F8CF-20E5-743B70811FB0}"/>
              </a:ext>
            </a:extLst>
          </p:cNvPr>
          <p:cNvSpPr>
            <a:spLocks noGrp="1"/>
          </p:cNvSpPr>
          <p:nvPr>
            <p:ph type="body" idx="1"/>
          </p:nvPr>
        </p:nvSpPr>
        <p:spPr/>
        <p:txBody>
          <a:bodyPr/>
          <a:lstStyle/>
          <a:p>
            <a:r>
              <a:rPr lang="en-US" dirty="0"/>
              <a:t>Once the prototype is ready, a thorough and rigorous performance evaluation will take place to test its effectiveness under realistic conditions. This will include stress testing, where the system is pushed with many users accessing it at the same time and a large volume of data being processed, to see how quickly it responds and how much work it can handle without slowing down. Additionally, fault tolerance tests will be performed, intentionally causing failures in some services to check if the system can isolate the problem, recover quickly, and keep running smoothly without affecting the entire application. The data collected during these tests such as response times, error rates, and recovery speed which will provide strong, empirical evidence to judge whether the microservices architecture can truly meet the demanding requirements of construction web applications, which need to be reliable and scalable to support complex projects and many users simultaneously.</a:t>
            </a:r>
          </a:p>
          <a:p>
            <a:endParaRPr lang="en-US" dirty="0"/>
          </a:p>
        </p:txBody>
      </p:sp>
      <p:sp>
        <p:nvSpPr>
          <p:cNvPr id="4" name="Slide Number Placeholder 3">
            <a:extLst>
              <a:ext uri="{FF2B5EF4-FFF2-40B4-BE49-F238E27FC236}">
                <a16:creationId xmlns:a16="http://schemas.microsoft.com/office/drawing/2014/main" id="{BEB0EEA0-8E11-8014-D75F-39D2C768C619}"/>
              </a:ext>
            </a:extLst>
          </p:cNvPr>
          <p:cNvSpPr>
            <a:spLocks noGrp="1"/>
          </p:cNvSpPr>
          <p:nvPr>
            <p:ph type="sldNum" sz="quarter" idx="5"/>
          </p:nvPr>
        </p:nvSpPr>
        <p:spPr/>
        <p:txBody>
          <a:bodyPr/>
          <a:lstStyle/>
          <a:p>
            <a:fld id="{14B53941-505E-46CC-ADBE-1D04841F1A9B}" type="slidenum">
              <a:rPr lang="en-US" smtClean="0"/>
              <a:t>11</a:t>
            </a:fld>
            <a:endParaRPr lang="en-US" dirty="0"/>
          </a:p>
        </p:txBody>
      </p:sp>
    </p:spTree>
    <p:extLst>
      <p:ext uri="{BB962C8B-B14F-4D97-AF65-F5344CB8AC3E}">
        <p14:creationId xmlns:p14="http://schemas.microsoft.com/office/powerpoint/2010/main" val="3880717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BC44C-C5DC-425F-4638-AD0D3B4753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AB9CF8-7597-AA7A-B37B-4AAABC234A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10F8DA-E56F-D105-17AD-87CC305B325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Ethical considerations are central to this research. All participants will be fully informed about the study’s aims and how their data will be used, with voluntary consent obtained prior to interviews. Confidentiality and anonymity will be strictly maintained to protect participant identities and sensitive information. Additionally, all data will be securely stored and handled following GDPR and institutional policies, minimizing any risk to participants or organizations involved.</a:t>
            </a:r>
          </a:p>
          <a:p>
            <a:endParaRPr lang="en-US" dirty="0"/>
          </a:p>
        </p:txBody>
      </p:sp>
      <p:sp>
        <p:nvSpPr>
          <p:cNvPr id="4" name="Slide Number Placeholder 3">
            <a:extLst>
              <a:ext uri="{FF2B5EF4-FFF2-40B4-BE49-F238E27FC236}">
                <a16:creationId xmlns:a16="http://schemas.microsoft.com/office/drawing/2014/main" id="{0F6C23E1-0E59-B554-4673-77BD12A07A12}"/>
              </a:ext>
            </a:extLst>
          </p:cNvPr>
          <p:cNvSpPr>
            <a:spLocks noGrp="1"/>
          </p:cNvSpPr>
          <p:nvPr>
            <p:ph type="sldNum" sz="quarter" idx="5"/>
          </p:nvPr>
        </p:nvSpPr>
        <p:spPr/>
        <p:txBody>
          <a:bodyPr/>
          <a:lstStyle/>
          <a:p>
            <a:fld id="{14B53941-505E-46CC-ADBE-1D04841F1A9B}" type="slidenum">
              <a:rPr lang="en-US" smtClean="0"/>
              <a:t>12</a:t>
            </a:fld>
            <a:endParaRPr lang="en-US" dirty="0"/>
          </a:p>
        </p:txBody>
      </p:sp>
    </p:spTree>
    <p:extLst>
      <p:ext uri="{BB962C8B-B14F-4D97-AF65-F5344CB8AC3E}">
        <p14:creationId xmlns:p14="http://schemas.microsoft.com/office/powerpoint/2010/main" val="3542188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0499A-CD23-D78A-9C3C-3977A70124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0C66D1-04BD-8983-D049-23FD65EDA2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2A2136-EBB0-3F6B-9B6D-D35EEC55C9BE}"/>
              </a:ext>
            </a:extLst>
          </p:cNvPr>
          <p:cNvSpPr>
            <a:spLocks noGrp="1"/>
          </p:cNvSpPr>
          <p:nvPr>
            <p:ph type="body" idx="1"/>
          </p:nvPr>
        </p:nvSpPr>
        <p:spPr/>
        <p:txBody>
          <a:bodyPr/>
          <a:lstStyle/>
          <a:p>
            <a:r>
              <a:rPr lang="en-US" dirty="0"/>
              <a:t>This timeline provides a clear week-by-week structure for completing my research, aligned with the 12 academic units of the module. It begins with foundational knowledge in Unit 1, where I’ll explore the basics of research methods, the nature of scientific investigation, and the importance of ethics in computing especially relevant given the sensitivity of digital systems in construction. In Unit 2, I’ll refine my research questions and perform a detailed literature review to build a strong proposal. Unit 3 will focus on selecting and designing the methodology, helping me choose the best approach which primarily qualitative, supported by technical validation. Unit 4 will deepen my understanding of other qualitative techniques like case studies and observations, even though interviews will remain the core of my data collection. By Unit 5, I will begin conducting semi-structured interviews with IT professionals and construction managers to gather real-world insights. In Unit 6, development of the prototype begins, alongside the use of descriptive statistics to summarize early findings. Unit 7 involves testing the prototype with inferential statistics and simulating real-life use cases to evaluate performance under stress and fault conditions. Then in Unit 8, I’ll analyze and visualize the results to interpret trends more clearly. Unit 9 will be dedicated to evaluating the reliability, validity, and generalizability of my findings which key to understanding the broader impact of my research. Unit 10 will focus on the final research write-up, presenting my findings in a clear, well-structured format. In Unit 11, I’ll reflect on my learning and professional growth by compiling an e-portfolio, showcasing the entire research journey. Finally, in Unit 12, I’ll assess risks, limitations, and opportunities for future work. This step-by-step plan ensures each aspect of the research process is completed thoroughly and logically, from early design to final reflection.</a:t>
            </a:r>
          </a:p>
          <a:p>
            <a:endParaRPr lang="en-US" dirty="0"/>
          </a:p>
        </p:txBody>
      </p:sp>
      <p:sp>
        <p:nvSpPr>
          <p:cNvPr id="4" name="Slide Number Placeholder 3">
            <a:extLst>
              <a:ext uri="{FF2B5EF4-FFF2-40B4-BE49-F238E27FC236}">
                <a16:creationId xmlns:a16="http://schemas.microsoft.com/office/drawing/2014/main" id="{F4B5DF68-8388-180F-03CD-42425B24BA5B}"/>
              </a:ext>
            </a:extLst>
          </p:cNvPr>
          <p:cNvSpPr>
            <a:spLocks noGrp="1"/>
          </p:cNvSpPr>
          <p:nvPr>
            <p:ph type="sldNum" sz="quarter" idx="5"/>
          </p:nvPr>
        </p:nvSpPr>
        <p:spPr/>
        <p:txBody>
          <a:bodyPr/>
          <a:lstStyle/>
          <a:p>
            <a:fld id="{14B53941-505E-46CC-ADBE-1D04841F1A9B}" type="slidenum">
              <a:rPr lang="en-US" smtClean="0"/>
              <a:t>13</a:t>
            </a:fld>
            <a:endParaRPr lang="en-US" dirty="0"/>
          </a:p>
        </p:txBody>
      </p:sp>
    </p:spTree>
    <p:extLst>
      <p:ext uri="{BB962C8B-B14F-4D97-AF65-F5344CB8AC3E}">
        <p14:creationId xmlns:p14="http://schemas.microsoft.com/office/powerpoint/2010/main" val="4124794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6478D-95B7-E92B-EB18-0F362A7271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C8A7E3-0420-95C4-72D4-DD44C479FD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301E81-F0B4-8C53-6500-43D73D8127E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conclusion microservices architecture presents a promising approach to enhance the scalability, flexibility and modularity of construction industry web applications. However, the success of such implementations depends not only on technical design but also on overcoming integration hurdles with legacy systems and addressing socio-technical challenges such as organizational resistance and compliance. This research aims to fill these gaps by offering practical insights and tailored solutions contributing to more efficient and collaborative construction IT environments.</a:t>
            </a:r>
          </a:p>
          <a:p>
            <a:endParaRPr lang="en-US" dirty="0"/>
          </a:p>
        </p:txBody>
      </p:sp>
      <p:sp>
        <p:nvSpPr>
          <p:cNvPr id="4" name="Slide Number Placeholder 3">
            <a:extLst>
              <a:ext uri="{FF2B5EF4-FFF2-40B4-BE49-F238E27FC236}">
                <a16:creationId xmlns:a16="http://schemas.microsoft.com/office/drawing/2014/main" id="{CDCC6183-521A-24BF-FCFC-241C566908FD}"/>
              </a:ext>
            </a:extLst>
          </p:cNvPr>
          <p:cNvSpPr>
            <a:spLocks noGrp="1"/>
          </p:cNvSpPr>
          <p:nvPr>
            <p:ph type="sldNum" sz="quarter" idx="5"/>
          </p:nvPr>
        </p:nvSpPr>
        <p:spPr/>
        <p:txBody>
          <a:bodyPr/>
          <a:lstStyle/>
          <a:p>
            <a:fld id="{14B53941-505E-46CC-ADBE-1D04841F1A9B}" type="slidenum">
              <a:rPr lang="en-US" smtClean="0"/>
              <a:t>14</a:t>
            </a:fld>
            <a:endParaRPr lang="en-US" dirty="0"/>
          </a:p>
        </p:txBody>
      </p:sp>
    </p:spTree>
    <p:extLst>
      <p:ext uri="{BB962C8B-B14F-4D97-AF65-F5344CB8AC3E}">
        <p14:creationId xmlns:p14="http://schemas.microsoft.com/office/powerpoint/2010/main" val="815647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BD2CE-20E2-6B9E-BAAC-166ACC9A6A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3B38D9-03F1-85D0-B5C6-396F788E42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65E027-D8A7-9AC5-FA9F-360FAE8E2C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C737B7-C523-4606-4FC8-2C88A638F568}"/>
              </a:ext>
            </a:extLst>
          </p:cNvPr>
          <p:cNvSpPr>
            <a:spLocks noGrp="1"/>
          </p:cNvSpPr>
          <p:nvPr>
            <p:ph type="sldNum" sz="quarter" idx="5"/>
          </p:nvPr>
        </p:nvSpPr>
        <p:spPr/>
        <p:txBody>
          <a:bodyPr/>
          <a:lstStyle/>
          <a:p>
            <a:fld id="{14B53941-505E-46CC-ADBE-1D04841F1A9B}" type="slidenum">
              <a:rPr lang="en-US" smtClean="0"/>
              <a:t>15</a:t>
            </a:fld>
            <a:endParaRPr lang="en-US" dirty="0"/>
          </a:p>
        </p:txBody>
      </p:sp>
    </p:spTree>
    <p:extLst>
      <p:ext uri="{BB962C8B-B14F-4D97-AF65-F5344CB8AC3E}">
        <p14:creationId xmlns:p14="http://schemas.microsoft.com/office/powerpoint/2010/main" val="2405403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construction industry struggles with fragmented IT systems that create data silos and limit seamless collaboration across project phases. Existing web applications often use monolithic architectures that lack scalability and flexibility, impairing the ability to support increasing data loads and real-time interactions. These limitations slow down decision-making, reduce productivity, and increase costs. My research seeks to investigate how microservices architecture can resolve these issues by enabling modular, scalable and interoperable web applications designed specifically for construction.</a:t>
            </a:r>
          </a:p>
        </p:txBody>
      </p:sp>
      <p:sp>
        <p:nvSpPr>
          <p:cNvPr id="4" name="Slide Number Placeholder 3"/>
          <p:cNvSpPr>
            <a:spLocks noGrp="1"/>
          </p:cNvSpPr>
          <p:nvPr>
            <p:ph type="sldNum" sz="quarter" idx="5"/>
          </p:nvPr>
        </p:nvSpPr>
        <p:spPr/>
        <p:txBody>
          <a:bodyPr/>
          <a:lstStyle/>
          <a:p>
            <a:fld id="{14B53941-505E-46CC-ADBE-1D04841F1A9B}" type="slidenum">
              <a:rPr lang="en-US" smtClean="0"/>
              <a:t>3</a:t>
            </a:fld>
            <a:endParaRPr lang="en-US" dirty="0"/>
          </a:p>
        </p:txBody>
      </p:sp>
    </p:spTree>
    <p:extLst>
      <p:ext uri="{BB962C8B-B14F-4D97-AF65-F5344CB8AC3E}">
        <p14:creationId xmlns:p14="http://schemas.microsoft.com/office/powerpoint/2010/main" val="2711281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Current research shows that microservices architecture can really help improve how modular and scalable software is compared to older, monolithic systems. Instead of building one big application, microservices break it into smaller, independent parts that can be worked on and updated separately. This fits well with modern software practices like DevOps and continuous integration, which help developers release updates faster and keep systems running smoothly. In construction IT, newer technologies like Building Information Modeling (BIM), Internet of Things (IoT) devices, and cloud computing are becoming more common. These tools help collect and share important data, but many construction systems still don’t work well together because of old legacy software and incompatible platforms. This causes problems with sharing information and slows down collaboration. Research suggests that microservices could fix this by making systems more flexible and easier to connect, which would better support the way construction teams work today.</a:t>
            </a:r>
          </a:p>
          <a:p>
            <a:endParaRPr lang="en-US" dirty="0"/>
          </a:p>
        </p:txBody>
      </p:sp>
      <p:sp>
        <p:nvSpPr>
          <p:cNvPr id="4" name="Slide Number Placeholder 3"/>
          <p:cNvSpPr>
            <a:spLocks noGrp="1"/>
          </p:cNvSpPr>
          <p:nvPr>
            <p:ph type="sldNum" sz="quarter" idx="5"/>
          </p:nvPr>
        </p:nvSpPr>
        <p:spPr/>
        <p:txBody>
          <a:bodyPr/>
          <a:lstStyle/>
          <a:p>
            <a:fld id="{14B53941-505E-46CC-ADBE-1D04841F1A9B}" type="slidenum">
              <a:rPr lang="en-US" smtClean="0"/>
              <a:t>4</a:t>
            </a:fld>
            <a:endParaRPr lang="en-US" dirty="0"/>
          </a:p>
        </p:txBody>
      </p:sp>
    </p:spTree>
    <p:extLst>
      <p:ext uri="{BB962C8B-B14F-4D97-AF65-F5344CB8AC3E}">
        <p14:creationId xmlns:p14="http://schemas.microsoft.com/office/powerpoint/2010/main" val="3218977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F2D9C-3D88-5EE9-17EC-EF394CDE6B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7E295B-ED25-CFB8-3B20-CA2DF2493D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2F3520-316A-8F34-016C-E759FA4E2F8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Real-time collaboration is vital for construction projects but current IT fragmentation hampers effective communication. Literature suggests microservices can improve real-time data exchange by breaking applications into loosely coupled services with standard interfaces. However challenges remain such as resistance to change within organizations, security concerns and meeting strict industry compliance requirements.</a:t>
            </a:r>
          </a:p>
          <a:p>
            <a:endParaRPr lang="en-US" dirty="0"/>
          </a:p>
        </p:txBody>
      </p:sp>
      <p:sp>
        <p:nvSpPr>
          <p:cNvPr id="4" name="Slide Number Placeholder 3">
            <a:extLst>
              <a:ext uri="{FF2B5EF4-FFF2-40B4-BE49-F238E27FC236}">
                <a16:creationId xmlns:a16="http://schemas.microsoft.com/office/drawing/2014/main" id="{4CCC593A-3E02-CC51-CEED-E8242422AFD5}"/>
              </a:ext>
            </a:extLst>
          </p:cNvPr>
          <p:cNvSpPr>
            <a:spLocks noGrp="1"/>
          </p:cNvSpPr>
          <p:nvPr>
            <p:ph type="sldNum" sz="quarter" idx="5"/>
          </p:nvPr>
        </p:nvSpPr>
        <p:spPr/>
        <p:txBody>
          <a:bodyPr/>
          <a:lstStyle/>
          <a:p>
            <a:fld id="{14B53941-505E-46CC-ADBE-1D04841F1A9B}" type="slidenum">
              <a:rPr lang="en-US" smtClean="0"/>
              <a:t>5</a:t>
            </a:fld>
            <a:endParaRPr lang="en-US" dirty="0"/>
          </a:p>
        </p:txBody>
      </p:sp>
    </p:spTree>
    <p:extLst>
      <p:ext uri="{BB962C8B-B14F-4D97-AF65-F5344CB8AC3E}">
        <p14:creationId xmlns:p14="http://schemas.microsoft.com/office/powerpoint/2010/main" val="2031313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5C31F-8EE2-D3CE-1B3C-C5DD4FAA5B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D2D8D9-A62D-01AC-FA54-873FD43249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1FB8DB-D30E-62F9-4B5A-00FB3A1E519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Despite extensive studies on microservices in general there is limited research focusing specifically on how microservices apply to construction industry web applications, which have unique workflows and requirements. Moreover few studies evaluate how well microservices scale or integrate with legacy construction systems like BIM and ERP. Finally, the socio-technical challenges such as organizational resistance and regulatory compliance, remain underexplored. Addressing these gaps is essential for advancing practical, industry-specific solutions, which is the core of my research problem.</a:t>
            </a:r>
          </a:p>
          <a:p>
            <a:endParaRPr lang="en-US" dirty="0"/>
          </a:p>
        </p:txBody>
      </p:sp>
      <p:sp>
        <p:nvSpPr>
          <p:cNvPr id="4" name="Slide Number Placeholder 3">
            <a:extLst>
              <a:ext uri="{FF2B5EF4-FFF2-40B4-BE49-F238E27FC236}">
                <a16:creationId xmlns:a16="http://schemas.microsoft.com/office/drawing/2014/main" id="{28A4900D-C2B9-B78B-AD21-7653D7B0B59A}"/>
              </a:ext>
            </a:extLst>
          </p:cNvPr>
          <p:cNvSpPr>
            <a:spLocks noGrp="1"/>
          </p:cNvSpPr>
          <p:nvPr>
            <p:ph type="sldNum" sz="quarter" idx="5"/>
          </p:nvPr>
        </p:nvSpPr>
        <p:spPr/>
        <p:txBody>
          <a:bodyPr/>
          <a:lstStyle/>
          <a:p>
            <a:fld id="{14B53941-505E-46CC-ADBE-1D04841F1A9B}" type="slidenum">
              <a:rPr lang="en-US" smtClean="0"/>
              <a:t>6</a:t>
            </a:fld>
            <a:endParaRPr lang="en-US" dirty="0"/>
          </a:p>
        </p:txBody>
      </p:sp>
    </p:spTree>
    <p:extLst>
      <p:ext uri="{BB962C8B-B14F-4D97-AF65-F5344CB8AC3E}">
        <p14:creationId xmlns:p14="http://schemas.microsoft.com/office/powerpoint/2010/main" val="1423561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explore this problem I have formulated three main research questions. First, how can microservices improve scalability and modularity in construction web apps to meet growing project demands? Second, what technical and organizational challenges arise when integrating microservices with legacy construction IT systems like BIM and ERP? Third, how can microservices support real-time collaboration among the diverse stakeholders involved in construction projects, enhancing communication and coordination?</a:t>
            </a:r>
          </a:p>
          <a:p>
            <a:endParaRPr lang="en-US" dirty="0"/>
          </a:p>
        </p:txBody>
      </p:sp>
      <p:sp>
        <p:nvSpPr>
          <p:cNvPr id="4" name="Slide Number Placeholder 3"/>
          <p:cNvSpPr>
            <a:spLocks noGrp="1"/>
          </p:cNvSpPr>
          <p:nvPr>
            <p:ph type="sldNum" sz="quarter" idx="5"/>
          </p:nvPr>
        </p:nvSpPr>
        <p:spPr/>
        <p:txBody>
          <a:bodyPr/>
          <a:lstStyle/>
          <a:p>
            <a:fld id="{14B53941-505E-46CC-ADBE-1D04841F1A9B}" type="slidenum">
              <a:rPr lang="en-US" smtClean="0"/>
              <a:t>7</a:t>
            </a:fld>
            <a:endParaRPr lang="en-US" dirty="0"/>
          </a:p>
        </p:txBody>
      </p:sp>
    </p:spTree>
    <p:extLst>
      <p:ext uri="{BB962C8B-B14F-4D97-AF65-F5344CB8AC3E}">
        <p14:creationId xmlns:p14="http://schemas.microsoft.com/office/powerpoint/2010/main" val="3615384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research aims to achieve four key objectives. First to analyze the limitations of current construction web application architectures. Second to design and develop a prototype microservices-based system tailored to construction workflows. Third to evaluate this prototype for scalability, fault tolerance and ease of integration with legacy systems. Finally to produce practical recommendations that address technical implementation, organizational adoption and compliance with industry regulations.</a:t>
            </a:r>
          </a:p>
          <a:p>
            <a:endParaRPr lang="en-US" dirty="0"/>
          </a:p>
        </p:txBody>
      </p:sp>
      <p:sp>
        <p:nvSpPr>
          <p:cNvPr id="4" name="Slide Number Placeholder 3"/>
          <p:cNvSpPr>
            <a:spLocks noGrp="1"/>
          </p:cNvSpPr>
          <p:nvPr>
            <p:ph type="sldNum" sz="quarter" idx="5"/>
          </p:nvPr>
        </p:nvSpPr>
        <p:spPr/>
        <p:txBody>
          <a:bodyPr/>
          <a:lstStyle/>
          <a:p>
            <a:fld id="{14B53941-505E-46CC-ADBE-1D04841F1A9B}" type="slidenum">
              <a:rPr lang="en-US" smtClean="0"/>
              <a:t>8</a:t>
            </a:fld>
            <a:endParaRPr lang="en-US" dirty="0"/>
          </a:p>
        </p:txBody>
      </p:sp>
    </p:spTree>
    <p:extLst>
      <p:ext uri="{BB962C8B-B14F-4D97-AF65-F5344CB8AC3E}">
        <p14:creationId xmlns:p14="http://schemas.microsoft.com/office/powerpoint/2010/main" val="223171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76B7C-E7B7-F622-C3B4-41C2C8D13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9D3DF2-A51C-4C96-DB62-0981D8ACB5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B91644-AC18-6786-288E-6FCC14279FD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phase of the research focuses on conducting around 20 semi-structured interviews with a mix of IT professionals and construction managers who have hands-on experience with construction web applications. These participants are carefully selected because they directly develop or use these systems, so they have valuable insights about the current technology’s strengths and weaknesses. The interviews will explore several key areas, such as what limitations the existing systems have, what users really need to improve their work, and the practical challenges they face day to day in real construction environments. By collecting these detailed, qualitative insights, the research stays closely connected to real industry problems. This ensures that when we later design and develop a prototype, it is not just theoretical but actually targets the real pain points and requirements of construction professionals, increasing the chance that the solution will be useful and relevant.</a:t>
            </a:r>
          </a:p>
          <a:p>
            <a:endParaRPr lang="en-US" dirty="0"/>
          </a:p>
        </p:txBody>
      </p:sp>
      <p:sp>
        <p:nvSpPr>
          <p:cNvPr id="4" name="Slide Number Placeholder 3">
            <a:extLst>
              <a:ext uri="{FF2B5EF4-FFF2-40B4-BE49-F238E27FC236}">
                <a16:creationId xmlns:a16="http://schemas.microsoft.com/office/drawing/2014/main" id="{7BD4C45D-7F0B-6A33-C01D-E684EAB205B5}"/>
              </a:ext>
            </a:extLst>
          </p:cNvPr>
          <p:cNvSpPr>
            <a:spLocks noGrp="1"/>
          </p:cNvSpPr>
          <p:nvPr>
            <p:ph type="sldNum" sz="quarter" idx="5"/>
          </p:nvPr>
        </p:nvSpPr>
        <p:spPr/>
        <p:txBody>
          <a:bodyPr/>
          <a:lstStyle/>
          <a:p>
            <a:fld id="{14B53941-505E-46CC-ADBE-1D04841F1A9B}" type="slidenum">
              <a:rPr lang="en-US" smtClean="0"/>
              <a:t>9</a:t>
            </a:fld>
            <a:endParaRPr lang="en-US" dirty="0"/>
          </a:p>
        </p:txBody>
      </p:sp>
    </p:spTree>
    <p:extLst>
      <p:ext uri="{BB962C8B-B14F-4D97-AF65-F5344CB8AC3E}">
        <p14:creationId xmlns:p14="http://schemas.microsoft.com/office/powerpoint/2010/main" val="636170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0D891-5DE6-4A5C-42CC-70FAA390D7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4197DF-B720-E524-521A-5AEF8638EC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F7D928-B60E-E553-B77F-54F72353DA8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Building on the findings from the interviews, the next step is to create a prototype web application that uses microservices architecture, specifically designed for the workflows typical in the construction industry. To build this prototype, Node.js is chosen because it handles many tasks at once efficiently and scales well, which is important for complex applications. Each microservice will be packaged into Docker containers to make them easy to move and run anywhere, ensuring portability and consistency. Kubernetes will be used to manage these containers, coordinating their deployment and scaling automatically, which simulates a real production environment as closely as possible. This setup lets us test important features of microservices, such as how well different parts work independently (modularity), how the system deals with failures in one part without crashing (fault isolation), and how easily it can grow to handle more users or data (scalability). This controlled testing environment helps us understand if the architecture fits the real needs of construction IT systems.</a:t>
            </a:r>
          </a:p>
          <a:p>
            <a:endParaRPr lang="en-US" dirty="0"/>
          </a:p>
        </p:txBody>
      </p:sp>
      <p:sp>
        <p:nvSpPr>
          <p:cNvPr id="4" name="Slide Number Placeholder 3">
            <a:extLst>
              <a:ext uri="{FF2B5EF4-FFF2-40B4-BE49-F238E27FC236}">
                <a16:creationId xmlns:a16="http://schemas.microsoft.com/office/drawing/2014/main" id="{4B42EE52-688C-27A4-EA73-D2786A56CF11}"/>
              </a:ext>
            </a:extLst>
          </p:cNvPr>
          <p:cNvSpPr>
            <a:spLocks noGrp="1"/>
          </p:cNvSpPr>
          <p:nvPr>
            <p:ph type="sldNum" sz="quarter" idx="5"/>
          </p:nvPr>
        </p:nvSpPr>
        <p:spPr/>
        <p:txBody>
          <a:bodyPr/>
          <a:lstStyle/>
          <a:p>
            <a:fld id="{14B53941-505E-46CC-ADBE-1D04841F1A9B}" type="slidenum">
              <a:rPr lang="en-US" smtClean="0"/>
              <a:t>10</a:t>
            </a:fld>
            <a:endParaRPr lang="en-US" dirty="0"/>
          </a:p>
        </p:txBody>
      </p:sp>
    </p:spTree>
    <p:extLst>
      <p:ext uri="{BB962C8B-B14F-4D97-AF65-F5344CB8AC3E}">
        <p14:creationId xmlns:p14="http://schemas.microsoft.com/office/powerpoint/2010/main" val="178127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C6DEE7-468B-4F3E-9D2A-EFBCD060F900}" type="datetimeFigureOut">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7A21D3-F4AD-45DA-BC01-8B555F654959}" type="slidenum">
              <a:rPr lang="en-US" smtClean="0"/>
              <a:t>‹#›</a:t>
            </a:fld>
            <a:endParaRPr lang="en-US" dirty="0"/>
          </a:p>
        </p:txBody>
      </p:sp>
    </p:spTree>
    <p:extLst>
      <p:ext uri="{BB962C8B-B14F-4D97-AF65-F5344CB8AC3E}">
        <p14:creationId xmlns:p14="http://schemas.microsoft.com/office/powerpoint/2010/main" val="268726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C6DEE7-468B-4F3E-9D2A-EFBCD060F900}" type="datetimeFigureOut">
              <a:rPr lang="en-US" smtClean="0"/>
              <a:t>7/5/2025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97A21D3-F4AD-45DA-BC01-8B555F654959}" type="slidenum">
              <a:rPr lang="en-US" smtClean="0"/>
              <a:t>‹#›</a:t>
            </a:fld>
            <a:endParaRPr lang="en-US" dirty="0"/>
          </a:p>
        </p:txBody>
      </p:sp>
    </p:spTree>
    <p:extLst>
      <p:ext uri="{BB962C8B-B14F-4D97-AF65-F5344CB8AC3E}">
        <p14:creationId xmlns:p14="http://schemas.microsoft.com/office/powerpoint/2010/main" val="356228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C6DEE7-468B-4F3E-9D2A-EFBCD060F900}" type="datetimeFigureOut">
              <a:rPr lang="en-US" smtClean="0"/>
              <a:t>7/5/2025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97A21D3-F4AD-45DA-BC01-8B555F654959}" type="slidenum">
              <a:rPr lang="en-US" smtClean="0"/>
              <a:t>‹#›</a:t>
            </a:fld>
            <a:endParaRPr lang="en-US" dirty="0"/>
          </a:p>
        </p:txBody>
      </p:sp>
    </p:spTree>
    <p:extLst>
      <p:ext uri="{BB962C8B-B14F-4D97-AF65-F5344CB8AC3E}">
        <p14:creationId xmlns:p14="http://schemas.microsoft.com/office/powerpoint/2010/main" val="946393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C6DEE7-468B-4F3E-9D2A-EFBCD060F900}" type="datetimeFigureOut">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7A21D3-F4AD-45DA-BC01-8B555F654959}" type="slidenum">
              <a:rPr lang="en-US" smtClean="0"/>
              <a:t>‹#›</a:t>
            </a:fld>
            <a:endParaRPr lang="en-US" dirty="0"/>
          </a:p>
        </p:txBody>
      </p:sp>
    </p:spTree>
    <p:extLst>
      <p:ext uri="{BB962C8B-B14F-4D97-AF65-F5344CB8AC3E}">
        <p14:creationId xmlns:p14="http://schemas.microsoft.com/office/powerpoint/2010/main" val="3634805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C6DEE7-468B-4F3E-9D2A-EFBCD060F900}" type="datetimeFigureOut">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97A21D3-F4AD-45DA-BC01-8B555F654959}" type="slidenum">
              <a:rPr lang="en-US" smtClean="0"/>
              <a:t>‹#›</a:t>
            </a:fld>
            <a:endParaRPr lang="en-US" dirty="0"/>
          </a:p>
        </p:txBody>
      </p:sp>
    </p:spTree>
    <p:extLst>
      <p:ext uri="{BB962C8B-B14F-4D97-AF65-F5344CB8AC3E}">
        <p14:creationId xmlns:p14="http://schemas.microsoft.com/office/powerpoint/2010/main" val="55083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8C6DEE7-468B-4F3E-9D2A-EFBCD060F900}" type="datetimeFigureOut">
              <a:rPr lang="en-US" smtClean="0"/>
              <a:t>7/5/2025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C97A21D3-F4AD-45DA-BC01-8B555F654959}" type="slidenum">
              <a:rPr lang="en-US" smtClean="0"/>
              <a:t>‹#›</a:t>
            </a:fld>
            <a:endParaRPr lang="en-US" dirty="0"/>
          </a:p>
        </p:txBody>
      </p:sp>
    </p:spTree>
    <p:extLst>
      <p:ext uri="{BB962C8B-B14F-4D97-AF65-F5344CB8AC3E}">
        <p14:creationId xmlns:p14="http://schemas.microsoft.com/office/powerpoint/2010/main" val="192797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8C6DEE7-468B-4F3E-9D2A-EFBCD060F900}" type="datetimeFigureOut">
              <a:rPr lang="en-US" smtClean="0"/>
              <a:t>7/5/2025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C97A21D3-F4AD-45DA-BC01-8B555F654959}" type="slidenum">
              <a:rPr lang="en-US" smtClean="0"/>
              <a:t>‹#›</a:t>
            </a:fld>
            <a:endParaRPr lang="en-US" dirty="0"/>
          </a:p>
        </p:txBody>
      </p:sp>
    </p:spTree>
    <p:extLst>
      <p:ext uri="{BB962C8B-B14F-4D97-AF65-F5344CB8AC3E}">
        <p14:creationId xmlns:p14="http://schemas.microsoft.com/office/powerpoint/2010/main" val="1911571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D8C6DEE7-468B-4F3E-9D2A-EFBCD060F900}" type="datetimeFigureOut">
              <a:rPr lang="en-US" smtClean="0"/>
              <a:t>7/5/2025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C97A21D3-F4AD-45DA-BC01-8B555F654959}" type="slidenum">
              <a:rPr lang="en-US" smtClean="0"/>
              <a:t>‹#›</a:t>
            </a:fld>
            <a:endParaRPr lang="en-US" dirty="0"/>
          </a:p>
        </p:txBody>
      </p:sp>
    </p:spTree>
    <p:extLst>
      <p:ext uri="{BB962C8B-B14F-4D97-AF65-F5344CB8AC3E}">
        <p14:creationId xmlns:p14="http://schemas.microsoft.com/office/powerpoint/2010/main" val="212992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8C6DEE7-468B-4F3E-9D2A-EFBCD060F900}" type="datetimeFigureOut">
              <a:rPr lang="en-US" smtClean="0"/>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97A21D3-F4AD-45DA-BC01-8B555F654959}" type="slidenum">
              <a:rPr lang="en-US" smtClean="0"/>
              <a:t>‹#›</a:t>
            </a:fld>
            <a:endParaRPr lang="en-US" dirty="0"/>
          </a:p>
        </p:txBody>
      </p:sp>
    </p:spTree>
    <p:extLst>
      <p:ext uri="{BB962C8B-B14F-4D97-AF65-F5344CB8AC3E}">
        <p14:creationId xmlns:p14="http://schemas.microsoft.com/office/powerpoint/2010/main" val="482998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8C6DEE7-468B-4F3E-9D2A-EFBCD060F900}" type="datetimeFigureOut">
              <a:rPr lang="en-US" smtClean="0"/>
              <a:t>7/5/2025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C97A21D3-F4AD-45DA-BC01-8B555F654959}" type="slidenum">
              <a:rPr lang="en-US" smtClean="0"/>
              <a:t>‹#›</a:t>
            </a:fld>
            <a:endParaRPr lang="en-US" dirty="0"/>
          </a:p>
        </p:txBody>
      </p:sp>
    </p:spTree>
    <p:extLst>
      <p:ext uri="{BB962C8B-B14F-4D97-AF65-F5344CB8AC3E}">
        <p14:creationId xmlns:p14="http://schemas.microsoft.com/office/powerpoint/2010/main" val="432633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8C6DEE7-468B-4F3E-9D2A-EFBCD060F900}" type="datetimeFigureOut">
              <a:rPr lang="en-US" smtClean="0"/>
              <a:t>7/5/2025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C97A21D3-F4AD-45DA-BC01-8B555F654959}" type="slidenum">
              <a:rPr lang="en-US" smtClean="0"/>
              <a:t>‹#›</a:t>
            </a:fld>
            <a:endParaRPr lang="en-US" dirty="0"/>
          </a:p>
        </p:txBody>
      </p:sp>
    </p:spTree>
    <p:extLst>
      <p:ext uri="{BB962C8B-B14F-4D97-AF65-F5344CB8AC3E}">
        <p14:creationId xmlns:p14="http://schemas.microsoft.com/office/powerpoint/2010/main" val="306853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8C6DEE7-468B-4F3E-9D2A-EFBCD060F900}" type="datetimeFigureOut">
              <a:rPr lang="en-US" smtClean="0"/>
              <a:t>7/5/2025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97A21D3-F4AD-45DA-BC01-8B555F654959}" type="slidenum">
              <a:rPr lang="en-US" smtClean="0"/>
              <a:t>‹#›</a:t>
            </a:fld>
            <a:endParaRPr lang="en-US" dirty="0"/>
          </a:p>
        </p:txBody>
      </p:sp>
    </p:spTree>
    <p:extLst>
      <p:ext uri="{BB962C8B-B14F-4D97-AF65-F5344CB8AC3E}">
        <p14:creationId xmlns:p14="http://schemas.microsoft.com/office/powerpoint/2010/main" val="2027603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2201-A2F4-06FA-8447-CCFF8F4F4926}"/>
              </a:ext>
            </a:extLst>
          </p:cNvPr>
          <p:cNvSpPr>
            <a:spLocks noGrp="1"/>
          </p:cNvSpPr>
          <p:nvPr>
            <p:ph type="ctrTitle"/>
          </p:nvPr>
        </p:nvSpPr>
        <p:spPr/>
        <p:txBody>
          <a:bodyPr>
            <a:noAutofit/>
          </a:bodyPr>
          <a:lstStyle/>
          <a:p>
            <a:pPr algn="ctr"/>
            <a:r>
              <a:rPr lang="en-US" sz="4800" b="1" dirty="0">
                <a:latin typeface="Times New Roman" panose="02020603050405020304" pitchFamily="18" charset="0"/>
                <a:cs typeface="Times New Roman" panose="02020603050405020304" pitchFamily="18" charset="0"/>
              </a:rPr>
              <a:t>Application of Microservices Architecture in Construction Industry Web Applications Development</a:t>
            </a:r>
          </a:p>
        </p:txBody>
      </p:sp>
      <p:sp>
        <p:nvSpPr>
          <p:cNvPr id="3" name="Subtitle 2">
            <a:extLst>
              <a:ext uri="{FF2B5EF4-FFF2-40B4-BE49-F238E27FC236}">
                <a16:creationId xmlns:a16="http://schemas.microsoft.com/office/drawing/2014/main" id="{7B440B00-1948-1BC7-8F9E-338366212476}"/>
              </a:ext>
            </a:extLst>
          </p:cNvPr>
          <p:cNvSpPr>
            <a:spLocks noGrp="1"/>
          </p:cNvSpPr>
          <p:nvPr>
            <p:ph type="subTitle" idx="1"/>
          </p:nvPr>
        </p:nvSpPr>
        <p:spPr>
          <a:xfrm>
            <a:off x="1069848" y="4964160"/>
            <a:ext cx="7315200" cy="914400"/>
          </a:xfrm>
        </p:spPr>
        <p:txBody>
          <a:bodyPr>
            <a:normAutofit/>
          </a:bodyPr>
          <a:lstStyle/>
          <a:p>
            <a:pPr algn="ctr"/>
            <a:r>
              <a:rPr lang="en-US" sz="2800" b="1" dirty="0">
                <a:latin typeface="Times New Roman" panose="02020603050405020304" pitchFamily="18" charset="0"/>
                <a:cs typeface="Times New Roman" panose="02020603050405020304" pitchFamily="18" charset="0"/>
              </a:rPr>
              <a:t>Research Proposal Presentation</a:t>
            </a:r>
          </a:p>
        </p:txBody>
      </p:sp>
    </p:spTree>
    <p:extLst>
      <p:ext uri="{BB962C8B-B14F-4D97-AF65-F5344CB8AC3E}">
        <p14:creationId xmlns:p14="http://schemas.microsoft.com/office/powerpoint/2010/main" val="4137077414"/>
      </p:ext>
    </p:extLst>
  </p:cSld>
  <p:clrMapOvr>
    <a:masterClrMapping/>
  </p:clrMapOvr>
  <mc:AlternateContent xmlns:mc="http://schemas.openxmlformats.org/markup-compatibility/2006" xmlns:p14="http://schemas.microsoft.com/office/powerpoint/2010/main">
    <mc:Choice Requires="p14">
      <p:transition spd="slow" p14:dur="2000" advTm="36709"/>
    </mc:Choice>
    <mc:Fallback xmlns="">
      <p:transition spd="slow" advTm="3670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0C872-A9AF-4180-F519-24C9BF97A5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CE1E71-22F3-E071-C120-73F2BAA11CD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Research Methodology – Prototype Development </a:t>
            </a:r>
          </a:p>
        </p:txBody>
      </p:sp>
      <p:graphicFrame>
        <p:nvGraphicFramePr>
          <p:cNvPr id="4" name="Diagram 3">
            <a:extLst>
              <a:ext uri="{FF2B5EF4-FFF2-40B4-BE49-F238E27FC236}">
                <a16:creationId xmlns:a16="http://schemas.microsoft.com/office/drawing/2014/main" id="{ABDB80D0-484E-43E1-4BFC-E240FBE1D5A1}"/>
              </a:ext>
            </a:extLst>
          </p:cNvPr>
          <p:cNvGraphicFramePr/>
          <p:nvPr>
            <p:extLst>
              <p:ext uri="{D42A27DB-BD31-4B8C-83A1-F6EECF244321}">
                <p14:modId xmlns:p14="http://schemas.microsoft.com/office/powerpoint/2010/main" val="1844734610"/>
              </p:ext>
            </p:extLst>
          </p:nvPr>
        </p:nvGraphicFramePr>
        <p:xfrm>
          <a:off x="3485243" y="71509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88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80281-CA8A-1595-7AF7-475B497CF4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D0904-30A5-0112-9EC9-994A93A13534}"/>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Research Methodology – Performance Evaluation</a:t>
            </a:r>
          </a:p>
        </p:txBody>
      </p:sp>
      <p:graphicFrame>
        <p:nvGraphicFramePr>
          <p:cNvPr id="4" name="Diagram 3">
            <a:extLst>
              <a:ext uri="{FF2B5EF4-FFF2-40B4-BE49-F238E27FC236}">
                <a16:creationId xmlns:a16="http://schemas.microsoft.com/office/drawing/2014/main" id="{0C7A599E-E831-9837-A37C-AA66C48AF82D}"/>
              </a:ext>
            </a:extLst>
          </p:cNvPr>
          <p:cNvGraphicFramePr/>
          <p:nvPr>
            <p:extLst>
              <p:ext uri="{D42A27DB-BD31-4B8C-83A1-F6EECF244321}">
                <p14:modId xmlns:p14="http://schemas.microsoft.com/office/powerpoint/2010/main" val="3418698603"/>
              </p:ext>
            </p:extLst>
          </p:nvPr>
        </p:nvGraphicFramePr>
        <p:xfrm>
          <a:off x="3566886" y="71509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8301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33EA9-4CF2-3586-3D3B-060E443582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CC2BA8-8FBA-86B8-2933-220AA27FDF5E}"/>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Ethical Considerations </a:t>
            </a:r>
          </a:p>
        </p:txBody>
      </p:sp>
      <p:graphicFrame>
        <p:nvGraphicFramePr>
          <p:cNvPr id="3" name="Diagram 2">
            <a:extLst>
              <a:ext uri="{FF2B5EF4-FFF2-40B4-BE49-F238E27FC236}">
                <a16:creationId xmlns:a16="http://schemas.microsoft.com/office/drawing/2014/main" id="{170A981E-825A-B250-F70C-D9F4B199E09B}"/>
              </a:ext>
            </a:extLst>
          </p:cNvPr>
          <p:cNvGraphicFramePr/>
          <p:nvPr>
            <p:extLst>
              <p:ext uri="{D42A27DB-BD31-4B8C-83A1-F6EECF244321}">
                <p14:modId xmlns:p14="http://schemas.microsoft.com/office/powerpoint/2010/main" val="3399495919"/>
              </p:ext>
            </p:extLst>
          </p:nvPr>
        </p:nvGraphicFramePr>
        <p:xfrm>
          <a:off x="3534228" y="8339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2032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0AA03-AA0C-B177-D91B-F663C2754F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413D1A-DD1C-6211-5B68-541348347E67}"/>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Timeline</a:t>
            </a:r>
          </a:p>
        </p:txBody>
      </p:sp>
      <p:graphicFrame>
        <p:nvGraphicFramePr>
          <p:cNvPr id="3" name="Table 2">
            <a:extLst>
              <a:ext uri="{FF2B5EF4-FFF2-40B4-BE49-F238E27FC236}">
                <a16:creationId xmlns:a16="http://schemas.microsoft.com/office/drawing/2014/main" id="{F59C925F-662A-2BF0-B9FE-A772A7C10F56}"/>
              </a:ext>
            </a:extLst>
          </p:cNvPr>
          <p:cNvGraphicFramePr>
            <a:graphicFrameLocks noGrp="1"/>
          </p:cNvGraphicFramePr>
          <p:nvPr>
            <p:extLst>
              <p:ext uri="{D42A27DB-BD31-4B8C-83A1-F6EECF244321}">
                <p14:modId xmlns:p14="http://schemas.microsoft.com/office/powerpoint/2010/main" val="3857523874"/>
              </p:ext>
            </p:extLst>
          </p:nvPr>
        </p:nvGraphicFramePr>
        <p:xfrm>
          <a:off x="3856382" y="675861"/>
          <a:ext cx="7414591" cy="5426767"/>
        </p:xfrm>
        <a:graphic>
          <a:graphicData uri="http://schemas.openxmlformats.org/drawingml/2006/table">
            <a:tbl>
              <a:tblPr>
                <a:tableStyleId>{5C22544A-7EE6-4342-B048-85BDC9FD1C3A}</a:tableStyleId>
              </a:tblPr>
              <a:tblGrid>
                <a:gridCol w="607230">
                  <a:extLst>
                    <a:ext uri="{9D8B030D-6E8A-4147-A177-3AD203B41FA5}">
                      <a16:colId xmlns:a16="http://schemas.microsoft.com/office/drawing/2014/main" val="777537914"/>
                    </a:ext>
                  </a:extLst>
                </a:gridCol>
                <a:gridCol w="6807361">
                  <a:extLst>
                    <a:ext uri="{9D8B030D-6E8A-4147-A177-3AD203B41FA5}">
                      <a16:colId xmlns:a16="http://schemas.microsoft.com/office/drawing/2014/main" val="135393860"/>
                    </a:ext>
                  </a:extLst>
                </a:gridCol>
              </a:tblGrid>
              <a:tr h="378995">
                <a:tc>
                  <a:txBody>
                    <a:bodyPr/>
                    <a:lstStyle/>
                    <a:p>
                      <a:pPr algn="l" fontAlgn="b"/>
                      <a:r>
                        <a:rPr lang="fr-FR" sz="1500" b="1" u="none" strike="noStrike" dirty="0">
                          <a:effectLst/>
                          <a:latin typeface="Times New Roman" panose="02020603050405020304" pitchFamily="18" charset="0"/>
                          <a:cs typeface="Times New Roman" panose="02020603050405020304" pitchFamily="18" charset="0"/>
                        </a:rPr>
                        <a:t>Unit</a:t>
                      </a:r>
                      <a:endParaRPr lang="fr-FR"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fr-FR" sz="1500" b="1" u="none" strike="noStrike" dirty="0">
                          <a:effectLst/>
                          <a:latin typeface="Times New Roman" panose="02020603050405020304" pitchFamily="18" charset="0"/>
                          <a:cs typeface="Times New Roman" panose="02020603050405020304" pitchFamily="18" charset="0"/>
                        </a:rPr>
                        <a:t>Focus Area</a:t>
                      </a:r>
                      <a:endParaRPr lang="fr-FR"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115901728"/>
                  </a:ext>
                </a:extLst>
              </a:tr>
              <a:tr h="378995">
                <a:tc>
                  <a:txBody>
                    <a:bodyPr/>
                    <a:lstStyle/>
                    <a:p>
                      <a:pPr algn="l" fontAlgn="b"/>
                      <a:r>
                        <a:rPr lang="fr-FR" sz="1500" b="1" u="none" strike="noStrike" dirty="0">
                          <a:effectLst/>
                          <a:latin typeface="Times New Roman" panose="02020603050405020304" pitchFamily="18" charset="0"/>
                          <a:cs typeface="Times New Roman" panose="02020603050405020304" pitchFamily="18" charset="0"/>
                        </a:rPr>
                        <a:t>Unit 1</a:t>
                      </a:r>
                      <a:endParaRPr lang="fr-FR"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500" u="none" strike="noStrike" dirty="0">
                          <a:effectLst/>
                          <a:latin typeface="Times New Roman" panose="02020603050405020304" pitchFamily="18" charset="0"/>
                          <a:cs typeface="Times New Roman" panose="02020603050405020304" pitchFamily="18" charset="0"/>
                        </a:rPr>
                        <a:t>Introduction to research methods, scientific investigation, and ethics in computing.</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029680640"/>
                  </a:ext>
                </a:extLst>
              </a:tr>
              <a:tr h="378995">
                <a:tc>
                  <a:txBody>
                    <a:bodyPr/>
                    <a:lstStyle/>
                    <a:p>
                      <a:pPr algn="l" fontAlgn="b"/>
                      <a:r>
                        <a:rPr lang="fr-FR" sz="1500" b="1" u="none" strike="noStrike" dirty="0">
                          <a:effectLst/>
                          <a:latin typeface="Times New Roman" panose="02020603050405020304" pitchFamily="18" charset="0"/>
                          <a:cs typeface="Times New Roman" panose="02020603050405020304" pitchFamily="18" charset="0"/>
                        </a:rPr>
                        <a:t>Unit 2</a:t>
                      </a:r>
                      <a:endParaRPr lang="fr-FR"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500" u="none" strike="noStrike" dirty="0">
                          <a:effectLst/>
                          <a:latin typeface="Times New Roman" panose="02020603050405020304" pitchFamily="18" charset="0"/>
                          <a:cs typeface="Times New Roman" panose="02020603050405020304" pitchFamily="18" charset="0"/>
                        </a:rPr>
                        <a:t>Development of research questions, literature review, and proposal finalization.</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004381980"/>
                  </a:ext>
                </a:extLst>
              </a:tr>
              <a:tr h="378995">
                <a:tc>
                  <a:txBody>
                    <a:bodyPr/>
                    <a:lstStyle/>
                    <a:p>
                      <a:pPr algn="l" fontAlgn="b"/>
                      <a:r>
                        <a:rPr lang="fr-FR" sz="1500" b="1" u="none" strike="noStrike" dirty="0">
                          <a:effectLst/>
                          <a:latin typeface="Times New Roman" panose="02020603050405020304" pitchFamily="18" charset="0"/>
                          <a:cs typeface="Times New Roman" panose="02020603050405020304" pitchFamily="18" charset="0"/>
                        </a:rPr>
                        <a:t>Unit 3</a:t>
                      </a:r>
                      <a:endParaRPr lang="fr-FR"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500" u="none" strike="noStrike" dirty="0">
                          <a:effectLst/>
                          <a:latin typeface="Times New Roman" panose="02020603050405020304" pitchFamily="18" charset="0"/>
                          <a:cs typeface="Times New Roman" panose="02020603050405020304" pitchFamily="18" charset="0"/>
                        </a:rPr>
                        <a:t>Design of methodology, including selection of qualitative and quantitative methods.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092218852"/>
                  </a:ext>
                </a:extLst>
              </a:tr>
              <a:tr h="378995">
                <a:tc>
                  <a:txBody>
                    <a:bodyPr/>
                    <a:lstStyle/>
                    <a:p>
                      <a:pPr algn="l" fontAlgn="b"/>
                      <a:r>
                        <a:rPr lang="fr-FR" sz="1500" b="1" u="none" strike="noStrike" dirty="0">
                          <a:effectLst/>
                          <a:latin typeface="Times New Roman" panose="02020603050405020304" pitchFamily="18" charset="0"/>
                          <a:cs typeface="Times New Roman" panose="02020603050405020304" pitchFamily="18" charset="0"/>
                        </a:rPr>
                        <a:t>Unit 4</a:t>
                      </a:r>
                      <a:endParaRPr lang="fr-FR"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500" u="none" strike="noStrike" dirty="0">
                          <a:effectLst/>
                          <a:latin typeface="Times New Roman" panose="02020603050405020304" pitchFamily="18" charset="0"/>
                          <a:cs typeface="Times New Roman" panose="02020603050405020304" pitchFamily="18" charset="0"/>
                        </a:rPr>
                        <a:t>Exploration of case studies, focus groups, and observations in construction IT.</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979152973"/>
                  </a:ext>
                </a:extLst>
              </a:tr>
              <a:tr h="378995">
                <a:tc>
                  <a:txBody>
                    <a:bodyPr/>
                    <a:lstStyle/>
                    <a:p>
                      <a:pPr algn="l" fontAlgn="b"/>
                      <a:r>
                        <a:rPr lang="fr-FR" sz="1500" b="1" u="none" strike="noStrike" dirty="0">
                          <a:effectLst/>
                          <a:latin typeface="Times New Roman" panose="02020603050405020304" pitchFamily="18" charset="0"/>
                          <a:cs typeface="Times New Roman" panose="02020603050405020304" pitchFamily="18" charset="0"/>
                        </a:rPr>
                        <a:t>Unit 5</a:t>
                      </a:r>
                      <a:endParaRPr lang="fr-FR"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500" u="none" strike="noStrike" dirty="0">
                          <a:effectLst/>
                          <a:latin typeface="Times New Roman" panose="02020603050405020304" pitchFamily="18" charset="0"/>
                          <a:cs typeface="Times New Roman" panose="02020603050405020304" pitchFamily="18" charset="0"/>
                        </a:rPr>
                        <a:t>Planning and conducting semi-structured interviews with relevant professionals.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116718500"/>
                  </a:ext>
                </a:extLst>
              </a:tr>
              <a:tr h="378995">
                <a:tc>
                  <a:txBody>
                    <a:bodyPr/>
                    <a:lstStyle/>
                    <a:p>
                      <a:pPr algn="l" fontAlgn="b"/>
                      <a:r>
                        <a:rPr lang="fr-FR" sz="1500" b="1" u="none" strike="noStrike" dirty="0">
                          <a:effectLst/>
                          <a:latin typeface="Times New Roman" panose="02020603050405020304" pitchFamily="18" charset="0"/>
                          <a:cs typeface="Times New Roman" panose="02020603050405020304" pitchFamily="18" charset="0"/>
                        </a:rPr>
                        <a:t>Unit 6</a:t>
                      </a:r>
                      <a:endParaRPr lang="fr-FR"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500" u="none" strike="noStrike" dirty="0">
                          <a:effectLst/>
                          <a:latin typeface="Times New Roman" panose="02020603050405020304" pitchFamily="18" charset="0"/>
                          <a:cs typeface="Times New Roman" panose="02020603050405020304" pitchFamily="18" charset="0"/>
                        </a:rPr>
                        <a:t>Prototype development begins; use of descriptive statistics for data organization.</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56989653"/>
                  </a:ext>
                </a:extLst>
              </a:tr>
              <a:tr h="378995">
                <a:tc>
                  <a:txBody>
                    <a:bodyPr/>
                    <a:lstStyle/>
                    <a:p>
                      <a:pPr algn="l" fontAlgn="b"/>
                      <a:r>
                        <a:rPr lang="fr-FR" sz="1500" b="1" u="none" strike="noStrike" dirty="0">
                          <a:effectLst/>
                          <a:latin typeface="Times New Roman" panose="02020603050405020304" pitchFamily="18" charset="0"/>
                          <a:cs typeface="Times New Roman" panose="02020603050405020304" pitchFamily="18" charset="0"/>
                        </a:rPr>
                        <a:t>Unit 7</a:t>
                      </a:r>
                      <a:endParaRPr lang="fr-FR"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500" u="none" strike="noStrike" dirty="0">
                          <a:effectLst/>
                          <a:latin typeface="Times New Roman" panose="02020603050405020304" pitchFamily="18" charset="0"/>
                          <a:cs typeface="Times New Roman" panose="02020603050405020304" pitchFamily="18" charset="0"/>
                        </a:rPr>
                        <a:t>Application of inferential statistics and hypothesis testing of performance metrics.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303804319"/>
                  </a:ext>
                </a:extLst>
              </a:tr>
              <a:tr h="378995">
                <a:tc>
                  <a:txBody>
                    <a:bodyPr/>
                    <a:lstStyle/>
                    <a:p>
                      <a:pPr algn="l" fontAlgn="b"/>
                      <a:r>
                        <a:rPr lang="fr-FR" sz="1500" b="1" u="none" strike="noStrike" dirty="0">
                          <a:effectLst/>
                          <a:latin typeface="Times New Roman" panose="02020603050405020304" pitchFamily="18" charset="0"/>
                          <a:cs typeface="Times New Roman" panose="02020603050405020304" pitchFamily="18" charset="0"/>
                        </a:rPr>
                        <a:t>Unit 8</a:t>
                      </a:r>
                      <a:endParaRPr lang="fr-FR"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500" u="none" strike="noStrike" dirty="0">
                          <a:effectLst/>
                          <a:latin typeface="Times New Roman" panose="02020603050405020304" pitchFamily="18" charset="0"/>
                          <a:cs typeface="Times New Roman" panose="02020603050405020304" pitchFamily="18" charset="0"/>
                        </a:rPr>
                        <a:t>Data analysis and visualization of prototype results and user feedback.</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2455310267"/>
                  </a:ext>
                </a:extLst>
              </a:tr>
              <a:tr h="503953">
                <a:tc>
                  <a:txBody>
                    <a:bodyPr/>
                    <a:lstStyle/>
                    <a:p>
                      <a:pPr algn="l" fontAlgn="b"/>
                      <a:r>
                        <a:rPr lang="fr-FR" sz="1500" b="1" u="none" strike="noStrike" dirty="0">
                          <a:effectLst/>
                          <a:latin typeface="Times New Roman" panose="02020603050405020304" pitchFamily="18" charset="0"/>
                          <a:cs typeface="Times New Roman" panose="02020603050405020304" pitchFamily="18" charset="0"/>
                        </a:rPr>
                        <a:t>Unit 9</a:t>
                      </a:r>
                      <a:endParaRPr lang="fr-FR"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500" u="none" strike="noStrike" dirty="0">
                          <a:effectLst/>
                          <a:latin typeface="Times New Roman" panose="02020603050405020304" pitchFamily="18" charset="0"/>
                          <a:cs typeface="Times New Roman" panose="02020603050405020304" pitchFamily="18" charset="0"/>
                        </a:rPr>
                        <a:t>Review of validity and generalizability of research findings across other industry sectors.</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434462859"/>
                  </a:ext>
                </a:extLst>
              </a:tr>
              <a:tr h="503953">
                <a:tc>
                  <a:txBody>
                    <a:bodyPr/>
                    <a:lstStyle/>
                    <a:p>
                      <a:pPr algn="l" fontAlgn="b"/>
                      <a:r>
                        <a:rPr lang="fr-FR" sz="1500" b="1" u="none" strike="noStrike" dirty="0">
                          <a:effectLst/>
                          <a:latin typeface="Times New Roman" panose="02020603050405020304" pitchFamily="18" charset="0"/>
                          <a:cs typeface="Times New Roman" panose="02020603050405020304" pitchFamily="18" charset="0"/>
                        </a:rPr>
                        <a:t>Unit 10</a:t>
                      </a:r>
                      <a:endParaRPr lang="fr-FR"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500" u="none" strike="noStrike" dirty="0">
                          <a:effectLst/>
                          <a:latin typeface="Times New Roman" panose="02020603050405020304" pitchFamily="18" charset="0"/>
                          <a:cs typeface="Times New Roman" panose="02020603050405020304" pitchFamily="18" charset="0"/>
                        </a:rPr>
                        <a:t>Final write-up of research findings and development of the main report.</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3204207263"/>
                  </a:ext>
                </a:extLst>
              </a:tr>
              <a:tr h="503953">
                <a:tc>
                  <a:txBody>
                    <a:bodyPr/>
                    <a:lstStyle/>
                    <a:p>
                      <a:pPr algn="l" fontAlgn="b"/>
                      <a:r>
                        <a:rPr lang="fr-FR" sz="1500" b="1" u="none" strike="noStrike" dirty="0">
                          <a:effectLst/>
                          <a:latin typeface="Times New Roman" panose="02020603050405020304" pitchFamily="18" charset="0"/>
                          <a:cs typeface="Times New Roman" panose="02020603050405020304" pitchFamily="18" charset="0"/>
                        </a:rPr>
                        <a:t>Unit 11</a:t>
                      </a:r>
                      <a:endParaRPr lang="fr-FR"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500" u="none" strike="noStrike" dirty="0">
                          <a:effectLst/>
                          <a:latin typeface="Times New Roman" panose="02020603050405020304" pitchFamily="18" charset="0"/>
                          <a:cs typeface="Times New Roman" panose="02020603050405020304" pitchFamily="18" charset="0"/>
                        </a:rPr>
                        <a:t>Reflection on professional development and compilation of work in an e-portfolio.</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614770322"/>
                  </a:ext>
                </a:extLst>
              </a:tr>
              <a:tr h="503953">
                <a:tc>
                  <a:txBody>
                    <a:bodyPr/>
                    <a:lstStyle/>
                    <a:p>
                      <a:pPr algn="l" fontAlgn="b"/>
                      <a:r>
                        <a:rPr lang="fr-FR" sz="1500" b="1" u="none" strike="noStrike" dirty="0">
                          <a:effectLst/>
                          <a:latin typeface="Times New Roman" panose="02020603050405020304" pitchFamily="18" charset="0"/>
                          <a:cs typeface="Times New Roman" panose="02020603050405020304" pitchFamily="18" charset="0"/>
                        </a:rPr>
                        <a:t>Unit 12</a:t>
                      </a:r>
                      <a:endParaRPr lang="fr-FR"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500" u="none" strike="noStrike" dirty="0">
                          <a:effectLst/>
                          <a:latin typeface="Times New Roman" panose="02020603050405020304" pitchFamily="18" charset="0"/>
                          <a:cs typeface="Times New Roman" panose="02020603050405020304" pitchFamily="18" charset="0"/>
                        </a:rPr>
                        <a:t>Project risk evaluation, documentation of limitations, and future project planning.</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extLst>
                  <a:ext uri="{0D108BD9-81ED-4DB2-BD59-A6C34878D82A}">
                    <a16:rowId xmlns:a16="http://schemas.microsoft.com/office/drawing/2014/main" val="1595649258"/>
                  </a:ext>
                </a:extLst>
              </a:tr>
            </a:tbl>
          </a:graphicData>
        </a:graphic>
      </p:graphicFrame>
    </p:spTree>
    <p:extLst>
      <p:ext uri="{BB962C8B-B14F-4D97-AF65-F5344CB8AC3E}">
        <p14:creationId xmlns:p14="http://schemas.microsoft.com/office/powerpoint/2010/main" val="2533589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16BF4-9E88-287E-1F6D-67A7678784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E002D4-448F-589A-E991-ED0C69D0DB81}"/>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97A953E1-2E72-A51A-DC36-ECC119AF3BDD}"/>
              </a:ext>
            </a:extLst>
          </p:cNvPr>
          <p:cNvSpPr txBox="1"/>
          <p:nvPr/>
        </p:nvSpPr>
        <p:spPr>
          <a:xfrm>
            <a:off x="3657600" y="1202645"/>
            <a:ext cx="7723414" cy="441178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Microservices offer significant potential for improving construction web apps’ scalability and flexibility.</a:t>
            </a:r>
          </a:p>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Addressing integration and socio-technical challenges is critical for successful adoption.</a:t>
            </a:r>
          </a:p>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research aims to provide practical insights and solutions tailored to construction industry needs.</a:t>
            </a:r>
          </a:p>
        </p:txBody>
      </p:sp>
    </p:spTree>
    <p:extLst>
      <p:ext uri="{BB962C8B-B14F-4D97-AF65-F5344CB8AC3E}">
        <p14:creationId xmlns:p14="http://schemas.microsoft.com/office/powerpoint/2010/main" val="206355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13DFA-FC64-9014-BCB0-D7CB4762E8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67DD0E-E060-740D-124C-73EA811033E2}"/>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8B9176C1-B271-A8CF-6FBA-5ED64F3CC056}"/>
              </a:ext>
            </a:extLst>
          </p:cNvPr>
          <p:cNvSpPr txBox="1"/>
          <p:nvPr/>
        </p:nvSpPr>
        <p:spPr>
          <a:xfrm>
            <a:off x="3673929" y="363915"/>
            <a:ext cx="7805057" cy="61530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1200" dirty="0">
                <a:latin typeface="Times New Roman" panose="02020603050405020304" pitchFamily="18" charset="0"/>
                <a:cs typeface="Times New Roman" panose="02020603050405020304" pitchFamily="18" charset="0"/>
              </a:rPr>
              <a:t>Luntovskyy, A., &amp; Shubyn, B. (2020, February). Highly-distributed systems based on micro-services and their construction paradigms. In </a:t>
            </a:r>
            <a:r>
              <a:rPr lang="fr-FR" sz="1200" i="1" dirty="0">
                <a:latin typeface="Times New Roman" panose="02020603050405020304" pitchFamily="18" charset="0"/>
                <a:cs typeface="Times New Roman" panose="02020603050405020304" pitchFamily="18" charset="0"/>
              </a:rPr>
              <a:t>2020 IEEE 15th International Conference on Advanced Trends in Radioelectronics, Telecommunications and Computer Engineering (TCSET)</a:t>
            </a:r>
            <a:r>
              <a:rPr lang="fr-FR" sz="1200" dirty="0">
                <a:latin typeface="Times New Roman" panose="02020603050405020304" pitchFamily="18" charset="0"/>
                <a:cs typeface="Times New Roman" panose="02020603050405020304" pitchFamily="18" charset="0"/>
              </a:rPr>
              <a:t> (pp. 7–14). IEEE.</a:t>
            </a:r>
          </a:p>
          <a:p>
            <a:pPr marL="285750" indent="-285750">
              <a:lnSpc>
                <a:spcPct val="150000"/>
              </a:lnSpc>
              <a:buFont typeface="Arial" panose="020B0604020202020204" pitchFamily="34" charset="0"/>
              <a:buChar char="•"/>
            </a:pPr>
            <a:endParaRPr lang="fr-FR" sz="1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fr-FR" sz="1200" dirty="0">
                <a:latin typeface="Times New Roman" panose="02020603050405020304" pitchFamily="18" charset="0"/>
                <a:cs typeface="Times New Roman" panose="02020603050405020304" pitchFamily="18" charset="0"/>
              </a:rPr>
              <a:t>Shethiya, A. S. (2025). Building scalable and secure web applications using .NET and microservices. </a:t>
            </a:r>
            <a:r>
              <a:rPr lang="fr-FR" sz="1200" i="1" dirty="0">
                <a:latin typeface="Times New Roman" panose="02020603050405020304" pitchFamily="18" charset="0"/>
                <a:cs typeface="Times New Roman" panose="02020603050405020304" pitchFamily="18" charset="0"/>
              </a:rPr>
              <a:t>Academia Nexus Journal, 4</a:t>
            </a:r>
            <a:r>
              <a:rPr lang="fr-FR" sz="1200" dirty="0">
                <a:latin typeface="Times New Roman" panose="02020603050405020304" pitchFamily="18" charset="0"/>
                <a:cs typeface="Times New Roman" panose="02020603050405020304" pitchFamily="18" charset="0"/>
              </a:rPr>
              <a:t>(1).</a:t>
            </a:r>
          </a:p>
          <a:p>
            <a:pPr marL="285750" indent="-285750">
              <a:lnSpc>
                <a:spcPct val="150000"/>
              </a:lnSpc>
              <a:buFont typeface="Arial" panose="020B0604020202020204" pitchFamily="34" charset="0"/>
              <a:buChar char="•"/>
            </a:pPr>
            <a:endParaRPr lang="fr-FR" sz="1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fr-FR" sz="1200" dirty="0">
                <a:latin typeface="Times New Roman" panose="02020603050405020304" pitchFamily="18" charset="0"/>
                <a:cs typeface="Times New Roman" panose="02020603050405020304" pitchFamily="18" charset="0"/>
              </a:rPr>
              <a:t>Mateus-Coelho, N., Cruz-Cunha, M., &amp; Ferreira, L. G. (2021). Security in microservices architectures. </a:t>
            </a:r>
            <a:r>
              <a:rPr lang="fr-FR" sz="1200" i="1" dirty="0">
                <a:latin typeface="Times New Roman" panose="02020603050405020304" pitchFamily="18" charset="0"/>
                <a:cs typeface="Times New Roman" panose="02020603050405020304" pitchFamily="18" charset="0"/>
              </a:rPr>
              <a:t>Procedia Computer Science, 181</a:t>
            </a:r>
            <a:r>
              <a:rPr lang="fr-FR" sz="1200" dirty="0">
                <a:latin typeface="Times New Roman" panose="02020603050405020304" pitchFamily="18" charset="0"/>
                <a:cs typeface="Times New Roman" panose="02020603050405020304" pitchFamily="18" charset="0"/>
              </a:rPr>
              <a:t>, 1225–1236.</a:t>
            </a:r>
          </a:p>
          <a:p>
            <a:pPr marL="285750" indent="-285750">
              <a:lnSpc>
                <a:spcPct val="150000"/>
              </a:lnSpc>
              <a:buFont typeface="Arial" panose="020B0604020202020204" pitchFamily="34" charset="0"/>
              <a:buChar char="•"/>
            </a:pPr>
            <a:endParaRPr lang="fr-FR" sz="1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fr-FR" sz="1200" dirty="0">
                <a:latin typeface="Times New Roman" panose="02020603050405020304" pitchFamily="18" charset="0"/>
                <a:cs typeface="Times New Roman" panose="02020603050405020304" pitchFamily="18" charset="0"/>
              </a:rPr>
              <a:t>Pontarolli, R. P., Bigheti, J. A., de Sá, L. B. R., &amp; Godoy, E. P. (2023). Microservice-oriented architecture for Industry 4.0. </a:t>
            </a:r>
            <a:r>
              <a:rPr lang="fr-FR" sz="1200" i="1" dirty="0">
                <a:latin typeface="Times New Roman" panose="02020603050405020304" pitchFamily="18" charset="0"/>
                <a:cs typeface="Times New Roman" panose="02020603050405020304" pitchFamily="18" charset="0"/>
              </a:rPr>
              <a:t>Eng, 4</a:t>
            </a:r>
            <a:r>
              <a:rPr lang="fr-FR" sz="1200" dirty="0">
                <a:latin typeface="Times New Roman" panose="02020603050405020304" pitchFamily="18" charset="0"/>
                <a:cs typeface="Times New Roman" panose="02020603050405020304" pitchFamily="18" charset="0"/>
              </a:rPr>
              <a:t>(2), 1179–1197.</a:t>
            </a:r>
          </a:p>
          <a:p>
            <a:pPr marL="285750" indent="-285750">
              <a:lnSpc>
                <a:spcPct val="150000"/>
              </a:lnSpc>
              <a:buFont typeface="Arial" panose="020B0604020202020204" pitchFamily="34" charset="0"/>
              <a:buChar char="•"/>
            </a:pPr>
            <a:endParaRPr lang="fr-FR" sz="1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fr-FR" sz="1200" dirty="0">
                <a:latin typeface="Times New Roman" panose="02020603050405020304" pitchFamily="18" charset="0"/>
                <a:cs typeface="Times New Roman" panose="02020603050405020304" pitchFamily="18" charset="0"/>
              </a:rPr>
              <a:t>Zhong, C., Huang, H., Zhang, H., &amp; Li, S. (2022). Impacts, causes, and solutions of architectural smells in microservices: An industrial investigation. </a:t>
            </a:r>
            <a:r>
              <a:rPr lang="fr-FR" sz="1200" i="1" dirty="0">
                <a:latin typeface="Times New Roman" panose="02020603050405020304" pitchFamily="18" charset="0"/>
                <a:cs typeface="Times New Roman" panose="02020603050405020304" pitchFamily="18" charset="0"/>
              </a:rPr>
              <a:t>Software: Practice and Experience, 52</a:t>
            </a:r>
            <a:r>
              <a:rPr lang="fr-FR" sz="1200" dirty="0">
                <a:latin typeface="Times New Roman" panose="02020603050405020304" pitchFamily="18" charset="0"/>
                <a:cs typeface="Times New Roman" panose="02020603050405020304" pitchFamily="18" charset="0"/>
              </a:rPr>
              <a:t>(12), 2574–2597.</a:t>
            </a:r>
          </a:p>
          <a:p>
            <a:pPr marL="285750" indent="-285750">
              <a:lnSpc>
                <a:spcPct val="150000"/>
              </a:lnSpc>
              <a:buFont typeface="Arial" panose="020B0604020202020204" pitchFamily="34" charset="0"/>
              <a:buChar char="•"/>
            </a:pPr>
            <a:endParaRPr lang="fr-FR" sz="1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fr-FR" sz="1200" dirty="0">
                <a:latin typeface="Times New Roman" panose="02020603050405020304" pitchFamily="18" charset="0"/>
                <a:cs typeface="Times New Roman" panose="02020603050405020304" pitchFamily="18" charset="0"/>
              </a:rPr>
              <a:t>Sibenik, G., Kovacic, I., Huyeng, T. J., Thiele, C. D., &amp; Sprenger, W. (2021). Microservice system architecture for data exchange in the AEC industry. In </a:t>
            </a:r>
            <a:r>
              <a:rPr lang="fr-FR" sz="1200" i="1" dirty="0">
                <a:latin typeface="Times New Roman" panose="02020603050405020304" pitchFamily="18" charset="0"/>
                <a:cs typeface="Times New Roman" panose="02020603050405020304" pitchFamily="18" charset="0"/>
              </a:rPr>
              <a:t>ECPPM 2021 - eWork and eBusiness in Architecture, Engineering and Construction</a:t>
            </a:r>
            <a:r>
              <a:rPr lang="fr-FR" sz="1200" dirty="0">
                <a:latin typeface="Times New Roman" panose="02020603050405020304" pitchFamily="18" charset="0"/>
                <a:cs typeface="Times New Roman" panose="02020603050405020304" pitchFamily="18" charset="0"/>
              </a:rPr>
              <a:t> (pp. 119–124). CRC Press.</a:t>
            </a:r>
          </a:p>
          <a:p>
            <a:pPr marL="285750" indent="-285750">
              <a:lnSpc>
                <a:spcPct val="150000"/>
              </a:lnSpc>
              <a:buFont typeface="Arial" panose="020B0604020202020204" pitchFamily="34" charset="0"/>
              <a:buChar char="•"/>
            </a:pPr>
            <a:endParaRPr lang="fr-FR" sz="12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fr-FR" sz="1200" dirty="0">
                <a:latin typeface="Times New Roman" panose="02020603050405020304" pitchFamily="18" charset="0"/>
                <a:cs typeface="Times New Roman" panose="02020603050405020304" pitchFamily="18" charset="0"/>
              </a:rPr>
              <a:t>Zhou, X., Li, S., Cao, L., Zhang, H., Jia, Z., Zhong, C., … Babar, M. A. (2023). Revisiting the practices and pains of microservice architecture in reality: An industrial inquiry. </a:t>
            </a:r>
            <a:r>
              <a:rPr lang="fr-FR" sz="1200" i="1" dirty="0">
                <a:latin typeface="Times New Roman" panose="02020603050405020304" pitchFamily="18" charset="0"/>
                <a:cs typeface="Times New Roman" panose="02020603050405020304" pitchFamily="18" charset="0"/>
              </a:rPr>
              <a:t>Journal of Systems and Software, 195</a:t>
            </a:r>
            <a:r>
              <a:rPr lang="fr-FR" sz="1200" dirty="0">
                <a:latin typeface="Times New Roman" panose="02020603050405020304" pitchFamily="18" charset="0"/>
                <a:cs typeface="Times New Roman" panose="02020603050405020304" pitchFamily="18" charset="0"/>
              </a:rPr>
              <a:t>, 111521.</a:t>
            </a:r>
          </a:p>
        </p:txBody>
      </p:sp>
    </p:spTree>
    <p:extLst>
      <p:ext uri="{BB962C8B-B14F-4D97-AF65-F5344CB8AC3E}">
        <p14:creationId xmlns:p14="http://schemas.microsoft.com/office/powerpoint/2010/main" val="395936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D722-F16F-D91F-2D51-85DC58E54C5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82810806-EA32-707A-27B0-AC24D51501D2}"/>
              </a:ext>
            </a:extLst>
          </p:cNvPr>
          <p:cNvSpPr txBox="1"/>
          <p:nvPr/>
        </p:nvSpPr>
        <p:spPr>
          <a:xfrm>
            <a:off x="3592286" y="996043"/>
            <a:ext cx="7935685" cy="515044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Microservices architecture decomposes applications into independent and modular services (</a:t>
            </a:r>
            <a:r>
              <a:rPr lang="fr-FR" sz="2400" dirty="0">
                <a:latin typeface="Times New Roman" panose="02020603050405020304" pitchFamily="18" charset="0"/>
                <a:cs typeface="Times New Roman" panose="02020603050405020304" pitchFamily="18" charset="0"/>
              </a:rPr>
              <a:t>Sibenik et al, 2021). </a:t>
            </a:r>
            <a:endParaRPr lang="en-US" sz="2400"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Construction industry IT systems face complexity, scalability and integration challenges (</a:t>
            </a:r>
            <a:r>
              <a:rPr lang="fr-FR" sz="2400" dirty="0">
                <a:latin typeface="Times New Roman" panose="02020603050405020304" pitchFamily="18" charset="0"/>
                <a:cs typeface="Times New Roman" panose="02020603050405020304" pitchFamily="18" charset="0"/>
              </a:rPr>
              <a:t>Sibenik et al, 2021). </a:t>
            </a:r>
            <a:endParaRPr lang="en-US" sz="2400"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Applying microservices can improve flexibility, scalability, and real-time collaboration in construction web apps (Zhong et al, 2022). </a:t>
            </a:r>
          </a:p>
        </p:txBody>
      </p:sp>
    </p:spTree>
    <p:extLst>
      <p:ext uri="{BB962C8B-B14F-4D97-AF65-F5344CB8AC3E}">
        <p14:creationId xmlns:p14="http://schemas.microsoft.com/office/powerpoint/2010/main" val="728928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E569B-2B56-E5C2-62D6-002BB1C3B2A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Research Problem</a:t>
            </a:r>
          </a:p>
        </p:txBody>
      </p:sp>
      <p:graphicFrame>
        <p:nvGraphicFramePr>
          <p:cNvPr id="3" name="Diagram 2">
            <a:extLst>
              <a:ext uri="{FF2B5EF4-FFF2-40B4-BE49-F238E27FC236}">
                <a16:creationId xmlns:a16="http://schemas.microsoft.com/office/drawing/2014/main" id="{7A9227C5-8BF0-DF6B-8C3E-573AB4B5ABA4}"/>
              </a:ext>
            </a:extLst>
          </p:cNvPr>
          <p:cNvGraphicFramePr/>
          <p:nvPr>
            <p:extLst>
              <p:ext uri="{D42A27DB-BD31-4B8C-83A1-F6EECF244321}">
                <p14:modId xmlns:p14="http://schemas.microsoft.com/office/powerpoint/2010/main" val="3983948555"/>
              </p:ext>
            </p:extLst>
          </p:nvPr>
        </p:nvGraphicFramePr>
        <p:xfrm>
          <a:off x="3551311" y="71509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1333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6DF6C-A190-ED5E-3C27-6E2FD43BD95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Literature Review</a:t>
            </a:r>
          </a:p>
        </p:txBody>
      </p:sp>
      <p:sp>
        <p:nvSpPr>
          <p:cNvPr id="3" name="TextBox 2">
            <a:extLst>
              <a:ext uri="{FF2B5EF4-FFF2-40B4-BE49-F238E27FC236}">
                <a16:creationId xmlns:a16="http://schemas.microsoft.com/office/drawing/2014/main" id="{751955F1-0F36-A25E-4985-49EF85523CB5}"/>
              </a:ext>
            </a:extLst>
          </p:cNvPr>
          <p:cNvSpPr txBox="1"/>
          <p:nvPr/>
        </p:nvSpPr>
        <p:spPr>
          <a:xfrm>
            <a:off x="3755571" y="637051"/>
            <a:ext cx="7707086" cy="588911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Microservices enable modular, scalable, and maintainable systems over monolithic designs (</a:t>
            </a:r>
            <a:r>
              <a:rPr lang="fr-FR" sz="2400" dirty="0">
                <a:latin typeface="Times New Roman" panose="02020603050405020304" pitchFamily="18" charset="0"/>
                <a:cs typeface="Times New Roman" panose="02020603050405020304" pitchFamily="18" charset="0"/>
              </a:rPr>
              <a:t>Luntovskyy and Shubyn, 2020). </a:t>
            </a:r>
            <a:endParaRPr lang="en-US" sz="2400"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support DevOps and CI/CD, speeding development and improving reliability (</a:t>
            </a:r>
            <a:r>
              <a:rPr lang="fr-FR" sz="2400" dirty="0">
                <a:latin typeface="Times New Roman" panose="02020603050405020304" pitchFamily="18" charset="0"/>
                <a:cs typeface="Times New Roman" panose="02020603050405020304" pitchFamily="18" charset="0"/>
              </a:rPr>
              <a:t>Shethiya, 2025). </a:t>
            </a:r>
            <a:endParaRPr lang="en-US" sz="2400"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Construction IT uses BIM, IoT, and cloud but often struggles with siloed legacy systems (</a:t>
            </a:r>
            <a:r>
              <a:rPr lang="fr-FR" sz="2400" dirty="0">
                <a:latin typeface="Times New Roman" panose="02020603050405020304" pitchFamily="18" charset="0"/>
                <a:cs typeface="Times New Roman" panose="02020603050405020304" pitchFamily="18" charset="0"/>
              </a:rPr>
              <a:t>Mateus-Coelho et al, 2021).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9229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77077-8543-3FBC-7F28-C89AC02CB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89FE92-F7FA-5829-9EDE-CAFAAE731C3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Literature Review</a:t>
            </a:r>
          </a:p>
        </p:txBody>
      </p:sp>
      <p:sp>
        <p:nvSpPr>
          <p:cNvPr id="3" name="TextBox 2">
            <a:extLst>
              <a:ext uri="{FF2B5EF4-FFF2-40B4-BE49-F238E27FC236}">
                <a16:creationId xmlns:a16="http://schemas.microsoft.com/office/drawing/2014/main" id="{CC832FA2-A32C-B7C4-A342-9422595E0A68}"/>
              </a:ext>
            </a:extLst>
          </p:cNvPr>
          <p:cNvSpPr txBox="1"/>
          <p:nvPr/>
        </p:nvSpPr>
        <p:spPr>
          <a:xfrm>
            <a:off x="3755571" y="979715"/>
            <a:ext cx="7707086" cy="515044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Real-time collaboration is essential but limited by fragmented and poorly integrated IT systems (</a:t>
            </a:r>
            <a:r>
              <a:rPr lang="fr-FR" sz="2400" dirty="0">
                <a:latin typeface="Times New Roman" panose="02020603050405020304" pitchFamily="18" charset="0"/>
                <a:cs typeface="Times New Roman" panose="02020603050405020304" pitchFamily="18" charset="0"/>
              </a:rPr>
              <a:t>Pontarolli et al, 2023). </a:t>
            </a:r>
            <a:endParaRPr lang="en-US" sz="2400"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Microservices can enhance data sharing through loosely coupled services and APIs (Zhong et al, 2022). </a:t>
            </a:r>
          </a:p>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Integration challenges include organizational resistance, data security, and compliance issues (Zhou et al, 2023). </a:t>
            </a:r>
          </a:p>
        </p:txBody>
      </p:sp>
    </p:spTree>
    <p:extLst>
      <p:ext uri="{BB962C8B-B14F-4D97-AF65-F5344CB8AC3E}">
        <p14:creationId xmlns:p14="http://schemas.microsoft.com/office/powerpoint/2010/main" val="1369383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E5EC2-1270-7138-D393-0FC34071AF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46541A-9AAF-BF47-DD4E-316A107DD5C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Research Gap</a:t>
            </a:r>
          </a:p>
        </p:txBody>
      </p:sp>
      <p:graphicFrame>
        <p:nvGraphicFramePr>
          <p:cNvPr id="5" name="Diagram 4">
            <a:extLst>
              <a:ext uri="{FF2B5EF4-FFF2-40B4-BE49-F238E27FC236}">
                <a16:creationId xmlns:a16="http://schemas.microsoft.com/office/drawing/2014/main" id="{84244E4C-D835-833E-8CB8-0DA727632F08}"/>
              </a:ext>
            </a:extLst>
          </p:cNvPr>
          <p:cNvGraphicFramePr/>
          <p:nvPr>
            <p:extLst>
              <p:ext uri="{D42A27DB-BD31-4B8C-83A1-F6EECF244321}">
                <p14:modId xmlns:p14="http://schemas.microsoft.com/office/powerpoint/2010/main" val="2972285853"/>
              </p:ext>
            </p:extLst>
          </p:nvPr>
        </p:nvGraphicFramePr>
        <p:xfrm>
          <a:off x="3550557" y="71509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058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CAA73-B23E-B27B-511F-2E16B06A22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F6209D-56C4-0EE2-01D4-82ED2814BD6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Research Questions</a:t>
            </a:r>
          </a:p>
        </p:txBody>
      </p:sp>
      <p:graphicFrame>
        <p:nvGraphicFramePr>
          <p:cNvPr id="3" name="Diagram 2">
            <a:extLst>
              <a:ext uri="{FF2B5EF4-FFF2-40B4-BE49-F238E27FC236}">
                <a16:creationId xmlns:a16="http://schemas.microsoft.com/office/drawing/2014/main" id="{3AC0FDBB-1A03-951B-4854-8906761BB5DB}"/>
              </a:ext>
            </a:extLst>
          </p:cNvPr>
          <p:cNvGraphicFramePr/>
          <p:nvPr>
            <p:extLst>
              <p:ext uri="{D42A27DB-BD31-4B8C-83A1-F6EECF244321}">
                <p14:modId xmlns:p14="http://schemas.microsoft.com/office/powerpoint/2010/main" val="3315895574"/>
              </p:ext>
            </p:extLst>
          </p:nvPr>
        </p:nvGraphicFramePr>
        <p:xfrm>
          <a:off x="3593514" y="498224"/>
          <a:ext cx="8128000" cy="58524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4577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F2C46-79E0-216F-BB3A-517D6CF07D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E44C2-7261-AF6D-B0C0-5FE94E33FD1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Research Objectives</a:t>
            </a:r>
          </a:p>
        </p:txBody>
      </p:sp>
      <p:graphicFrame>
        <p:nvGraphicFramePr>
          <p:cNvPr id="3" name="Diagram 2">
            <a:extLst>
              <a:ext uri="{FF2B5EF4-FFF2-40B4-BE49-F238E27FC236}">
                <a16:creationId xmlns:a16="http://schemas.microsoft.com/office/drawing/2014/main" id="{8A459F59-FF77-5A91-5CEB-334878CA5979}"/>
              </a:ext>
            </a:extLst>
          </p:cNvPr>
          <p:cNvGraphicFramePr/>
          <p:nvPr>
            <p:extLst>
              <p:ext uri="{D42A27DB-BD31-4B8C-83A1-F6EECF244321}">
                <p14:modId xmlns:p14="http://schemas.microsoft.com/office/powerpoint/2010/main" val="280856448"/>
              </p:ext>
            </p:extLst>
          </p:nvPr>
        </p:nvGraphicFramePr>
        <p:xfrm>
          <a:off x="3593514" y="498224"/>
          <a:ext cx="8128000" cy="58524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1784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987F1-E30B-8145-1CC4-F8A7D16C30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8BA939-E62E-8516-A17D-42A7714D7BC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Research Methodology - Interviews </a:t>
            </a:r>
          </a:p>
        </p:txBody>
      </p:sp>
      <p:graphicFrame>
        <p:nvGraphicFramePr>
          <p:cNvPr id="4" name="Diagram 3">
            <a:extLst>
              <a:ext uri="{FF2B5EF4-FFF2-40B4-BE49-F238E27FC236}">
                <a16:creationId xmlns:a16="http://schemas.microsoft.com/office/drawing/2014/main" id="{05B2FCAF-65CF-0334-D071-773360FDCF6D}"/>
              </a:ext>
            </a:extLst>
          </p:cNvPr>
          <p:cNvGraphicFramePr/>
          <p:nvPr>
            <p:extLst>
              <p:ext uri="{D42A27DB-BD31-4B8C-83A1-F6EECF244321}">
                <p14:modId xmlns:p14="http://schemas.microsoft.com/office/powerpoint/2010/main" val="931073367"/>
              </p:ext>
            </p:extLst>
          </p:nvPr>
        </p:nvGraphicFramePr>
        <p:xfrm>
          <a:off x="3485243" y="71509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120955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55</TotalTime>
  <Words>2710</Words>
  <Application>Microsoft Office PowerPoint</Application>
  <PresentationFormat>Widescreen</PresentationFormat>
  <Paragraphs>122</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Corbel</vt:lpstr>
      <vt:lpstr>Times New Roman</vt:lpstr>
      <vt:lpstr>Wingdings 2</vt:lpstr>
      <vt:lpstr>Frame</vt:lpstr>
      <vt:lpstr>Application of Microservices Architecture in Construction Industry Web Applications Development</vt:lpstr>
      <vt:lpstr>Introduction</vt:lpstr>
      <vt:lpstr>Research Problem</vt:lpstr>
      <vt:lpstr>Literature Review</vt:lpstr>
      <vt:lpstr>Literature Review</vt:lpstr>
      <vt:lpstr>Research Gap</vt:lpstr>
      <vt:lpstr>Research Questions</vt:lpstr>
      <vt:lpstr>Research Objectives</vt:lpstr>
      <vt:lpstr>Research Methodology - Interviews </vt:lpstr>
      <vt:lpstr>Research Methodology – Prototype Development </vt:lpstr>
      <vt:lpstr>Research Methodology – Performance Evaluation</vt:lpstr>
      <vt:lpstr>Ethical Considerations </vt:lpstr>
      <vt:lpstr>Timeline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alflamrzi</dc:creator>
  <cp:lastModifiedBy>K Alflamrzii</cp:lastModifiedBy>
  <cp:revision>2</cp:revision>
  <dcterms:created xsi:type="dcterms:W3CDTF">2025-07-04T12:44:42Z</dcterms:created>
  <dcterms:modified xsi:type="dcterms:W3CDTF">2025-07-05T17:25:47Z</dcterms:modified>
</cp:coreProperties>
</file>