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Helvetica Neue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20" Type="http://schemas.openxmlformats.org/officeDocument/2006/relationships/slide" Target="slides/slide15.xml"/><Relationship Id="rId41" Type="http://schemas.openxmlformats.org/officeDocument/2006/relationships/font" Target="fonts/HelveticaNeue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HelveticaNeue-bold.fntdata"/><Relationship Id="rId16" Type="http://schemas.openxmlformats.org/officeDocument/2006/relationships/slide" Target="slides/slide11.xml"/><Relationship Id="rId38" Type="http://schemas.openxmlformats.org/officeDocument/2006/relationships/font" Target="fonts/HelveticaNeu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08b8e9383_0_2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08b8e9383_0_2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408b8e9383_0_2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08b8e9383_0_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08b8e9383_0_2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408b8e9383_0_2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08b8e9383_0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08b8e9383_0_2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408b8e9383_0_2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08b8e9383_0_2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08b8e9383_0_2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408b8e9383_0_2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08b8e9383_0_2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08b8e9383_0_2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408b8e9383_0_2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08b8e9383_0_2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08b8e9383_0_2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408b8e9383_0_2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08b8e9383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408b8e9383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408b8e9383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08b8e9383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08b8e9383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408b8e9383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08b8e9383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408b8e9383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408b8e9383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08b8e9383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408b8e9383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408b8e9383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08b8e9383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08b8e9383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408b8e9383_0_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08b8e9383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408b8e9383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408b8e9383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08b8e9383_2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408b8e9383_2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408b8e9383_2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408b8e9383_2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408b8e9383_2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408b8e9383_2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08b8e9383_2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408b8e9383_2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408b8e9383_2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408b8e9383_2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408b8e9383_2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408b8e9383_2_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408b8e9383_2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408b8e9383_2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2408b8e9383_2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408b8e9383_2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408b8e9383_2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408b8e9383_2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08b8e9383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408b8e9383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2408b8e9383_0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408b8e9383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408b8e9383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2408b8e9383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08b8e9383_0_2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408b8e9383_0_2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408b8e9383_0_2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08b8e9383_0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08b8e9383_0_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408b8e9383_0_1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408b8e9383_3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408b8e9383_3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2408b8e9383_3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408b8e9383_3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408b8e9383_3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408b8e9383_3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08b8e9383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08b8e9383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408b8e9383_0_1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08b8e9383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08b8e9383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408b8e9383_0_1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08b8e9383_0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08b8e9383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408b8e9383_0_1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08b8e9383_0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08b8e9383_0_1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408b8e9383_0_1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08b8e9383_0_1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08b8e9383_0_1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408b8e9383_0_1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08b8e9383_0_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08b8e9383_0_2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408b8e9383_0_2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 txBox="1"/>
          <p:nvPr>
            <p:ph type="title"/>
          </p:nvPr>
        </p:nvSpPr>
        <p:spPr>
          <a:xfrm>
            <a:off x="304272" y="2561844"/>
            <a:ext cx="4777596" cy="829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182875" wrap="square" tIns="1828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117" y="590550"/>
            <a:ext cx="994225" cy="9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" name="Google Shape;22;p2"/>
          <p:cNvSpPr txBox="1"/>
          <p:nvPr>
            <p:ph idx="1" type="body"/>
          </p:nvPr>
        </p:nvSpPr>
        <p:spPr>
          <a:xfrm>
            <a:off x="304800" y="3486150"/>
            <a:ext cx="4776788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2875" spcFirstLastPara="1" rIns="182875" wrap="square" tIns="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0" y="1985433"/>
            <a:ext cx="9144000" cy="149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cu screen b31b1b.psd"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70374" t="0"/>
          <a:stretch/>
        </p:blipFill>
        <p:spPr>
          <a:xfrm>
            <a:off x="182033" y="402168"/>
            <a:ext cx="1113367" cy="101980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" name="Google Shape;30;p3"/>
          <p:cNvSpPr txBox="1"/>
          <p:nvPr>
            <p:ph idx="2" type="body"/>
          </p:nvPr>
        </p:nvSpPr>
        <p:spPr>
          <a:xfrm>
            <a:off x="0" y="127635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285753" y="1428750"/>
            <a:ext cx="8678863" cy="288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285750" y="800100"/>
            <a:ext cx="8677656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Helvetica Neu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/>
          <p:nvPr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cu white lrg.psd" id="38" name="Google Shape;38;p4"/>
          <p:cNvPicPr preferRelativeResize="0"/>
          <p:nvPr/>
        </p:nvPicPr>
        <p:blipFill rotWithShape="1">
          <a:blip r:embed="rId2">
            <a:alphaModFix/>
          </a:blip>
          <a:srcRect b="0" l="29542" r="-704" t="0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838200" y="569785"/>
            <a:ext cx="7467600" cy="4039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838200" y="1123950"/>
            <a:ext cx="7467600" cy="344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"/>
          <p:cNvSpPr/>
          <p:nvPr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cu white lrg.psd" id="46" name="Google Shape;46;p5"/>
          <p:cNvPicPr preferRelativeResize="0"/>
          <p:nvPr/>
        </p:nvPicPr>
        <p:blipFill rotWithShape="1">
          <a:blip r:embed="rId2">
            <a:alphaModFix/>
          </a:blip>
          <a:srcRect b="0" l="29542" r="-704" t="0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losing Slide">
  <p:cSld name="4_Closing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346286" y="2197058"/>
            <a:ext cx="2498725" cy="679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182875" wrap="square" tIns="91425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9627" y="590550"/>
            <a:ext cx="1019218" cy="102472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/>
          <p:nvPr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/ Graphic">
  <p:cSld name="Content w/ Graphic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7"/>
          <p:cNvSpPr txBox="1"/>
          <p:nvPr/>
        </p:nvSpPr>
        <p:spPr>
          <a:xfrm>
            <a:off x="438726" y="3567547"/>
            <a:ext cx="8258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Photos, illustrations, graphics here.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9" name="Google Shape;59;p7"/>
          <p:cNvSpPr txBox="1"/>
          <p:nvPr>
            <p:ph type="title"/>
          </p:nvPr>
        </p:nvSpPr>
        <p:spPr>
          <a:xfrm>
            <a:off x="287899" y="461820"/>
            <a:ext cx="8534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Helvetica Neu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289405" y="1200150"/>
            <a:ext cx="8534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"/>
          <p:cNvSpPr/>
          <p:nvPr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cu white lrg.psd" id="62" name="Google Shape;62;p7"/>
          <p:cNvPicPr preferRelativeResize="0"/>
          <p:nvPr/>
        </p:nvPicPr>
        <p:blipFill rotWithShape="1">
          <a:blip r:embed="rId2">
            <a:alphaModFix/>
          </a:blip>
          <a:srcRect b="0" l="29542" r="-704" t="0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7"/>
          <p:cNvSpPr txBox="1"/>
          <p:nvPr>
            <p:ph idx="2" type="body"/>
          </p:nvPr>
        </p:nvSpPr>
        <p:spPr>
          <a:xfrm>
            <a:off x="287338" y="2876550"/>
            <a:ext cx="8535987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/ Graphic">
  <p:cSld name="1_Content w/ Graphic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8"/>
          <p:cNvSpPr txBox="1"/>
          <p:nvPr/>
        </p:nvSpPr>
        <p:spPr>
          <a:xfrm>
            <a:off x="438726" y="3567547"/>
            <a:ext cx="8258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Photos, illustrations, graphics here.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4800605" y="1085850"/>
            <a:ext cx="4050507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287899" y="461818"/>
            <a:ext cx="6554707" cy="452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Helvetica Neu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2" type="body"/>
          </p:nvPr>
        </p:nvSpPr>
        <p:spPr>
          <a:xfrm>
            <a:off x="289410" y="1085850"/>
            <a:ext cx="435879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8"/>
          <p:cNvSpPr/>
          <p:nvPr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cu white lrg.psd" id="73" name="Google Shape;73;p8"/>
          <p:cNvPicPr preferRelativeResize="0"/>
          <p:nvPr/>
        </p:nvPicPr>
        <p:blipFill rotWithShape="1">
          <a:blip r:embed="rId2">
            <a:alphaModFix/>
          </a:blip>
          <a:srcRect b="0" l="29542" r="-704" t="0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6.jpg"/><Relationship Id="rId5" Type="http://schemas.openxmlformats.org/officeDocument/2006/relationships/image" Target="../media/image3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jpg"/><Relationship Id="rId4" Type="http://schemas.openxmlformats.org/officeDocument/2006/relationships/image" Target="../media/image3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34.jpg"/><Relationship Id="rId5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jpg"/><Relationship Id="rId4" Type="http://schemas.openxmlformats.org/officeDocument/2006/relationships/image" Target="../media/image4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35.jpg"/><Relationship Id="rId5" Type="http://schemas.openxmlformats.org/officeDocument/2006/relationships/image" Target="../media/image3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jpg"/><Relationship Id="rId4" Type="http://schemas.openxmlformats.org/officeDocument/2006/relationships/image" Target="../media/image1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kaggle.com/datasets/uocoeeds/recidivis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uocoeeds/recidivis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457200" y="1581150"/>
            <a:ext cx="8229600" cy="829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None/>
            </a:pPr>
            <a:r>
              <a:rPr b="1" i="0" lang="en-US" sz="3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Analysis for Crime </a:t>
            </a:r>
            <a:r>
              <a:rPr b="1" lang="en-US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Recidivism</a:t>
            </a:r>
            <a:endParaRPr sz="3800">
              <a:solidFill>
                <a:schemeClr val="accent5"/>
              </a:solidFill>
            </a:endParaRPr>
          </a:p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1600200" y="2956632"/>
            <a:ext cx="5943600" cy="1718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2875" spcFirstLastPara="1" rIns="1828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Zongjie Yin (zy347)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Chunyu Chen (cc2582)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Professor: Haiyun He</a:t>
            </a:r>
            <a:endParaRPr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/>
        </p:nvSpPr>
        <p:spPr>
          <a:xfrm>
            <a:off x="838200" y="2114550"/>
            <a:ext cx="7467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250" y="518050"/>
            <a:ext cx="4352100" cy="462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/>
        </p:nvSpPr>
        <p:spPr>
          <a:xfrm>
            <a:off x="3668450" y="177568"/>
            <a:ext cx="194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matrix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0" name="Google Shape;160;p19"/>
          <p:cNvGrpSpPr/>
          <p:nvPr/>
        </p:nvGrpSpPr>
        <p:grpSpPr>
          <a:xfrm>
            <a:off x="4840895" y="1355025"/>
            <a:ext cx="3906880" cy="2433438"/>
            <a:chOff x="4781695" y="623063"/>
            <a:chExt cx="3906880" cy="2433438"/>
          </a:xfrm>
        </p:grpSpPr>
        <p:pic>
          <p:nvPicPr>
            <p:cNvPr id="161" name="Google Shape;161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81695" y="623068"/>
              <a:ext cx="2638425" cy="2266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9"/>
            <p:cNvPicPr preferRelativeResize="0"/>
            <p:nvPr/>
          </p:nvPicPr>
          <p:blipFill rotWithShape="1">
            <a:blip r:embed="rId5">
              <a:alphaModFix/>
            </a:blip>
            <a:srcRect b="0" l="9682" r="0" t="0"/>
            <a:stretch/>
          </p:blipFill>
          <p:spPr>
            <a:xfrm>
              <a:off x="7420125" y="623075"/>
              <a:ext cx="454250" cy="2433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874370" y="623075"/>
              <a:ext cx="407101" cy="178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9"/>
            <p:cNvPicPr preferRelativeResize="0"/>
            <p:nvPr/>
          </p:nvPicPr>
          <p:blipFill rotWithShape="1">
            <a:blip r:embed="rId7">
              <a:alphaModFix/>
            </a:blip>
            <a:srcRect b="1565" l="5024" r="0" t="0"/>
            <a:stretch/>
          </p:blipFill>
          <p:spPr>
            <a:xfrm>
              <a:off x="8281475" y="623063"/>
              <a:ext cx="407100" cy="2222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/>
        </p:nvSpPr>
        <p:spPr>
          <a:xfrm>
            <a:off x="2727050" y="361950"/>
            <a:ext cx="382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 VS Recidivism_Within_3years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00" y="1849425"/>
            <a:ext cx="4230968" cy="299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005" y="1849425"/>
            <a:ext cx="4073346" cy="299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>
            <a:off x="2226900" y="340225"/>
            <a:ext cx="469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Prison_Offense VS Recidivism_Within_3years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5975"/>
            <a:ext cx="4536781" cy="326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475" y="1675975"/>
            <a:ext cx="4428525" cy="3265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/>
        </p:nvSpPr>
        <p:spPr>
          <a:xfrm>
            <a:off x="1749850" y="361950"/>
            <a:ext cx="589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Supervision_Risk_Score_First VS Recidivism_Within_3years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850" y="970100"/>
            <a:ext cx="5796249" cy="40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/>
        </p:nvSpPr>
        <p:spPr>
          <a:xfrm>
            <a:off x="2277000" y="383650"/>
            <a:ext cx="459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 Level VS Recidivism_Within_3years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8675"/>
            <a:ext cx="4469395" cy="356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267" y="1098675"/>
            <a:ext cx="4381733" cy="356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/>
        </p:nvSpPr>
        <p:spPr>
          <a:xfrm>
            <a:off x="838200" y="2114550"/>
            <a:ext cx="7467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285750" y="1178200"/>
            <a:ext cx="8713500" cy="379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Metric: </a:t>
            </a: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Recall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Fraction of positives that were correctly identified.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Recall = TP/(TP+FN)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Each model run 100 times to get histogram of recall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Grid Search: Find the best hyperparameter set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Cross Validation: Improve the stability and robustness of our models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All the data will </a:t>
            </a: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split</a:t>
            </a: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into 20% as test set and 80% as train set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5"/>
          <p:cNvSpPr txBox="1"/>
          <p:nvPr>
            <p:ph type="title"/>
          </p:nvPr>
        </p:nvSpPr>
        <p:spPr>
          <a:xfrm>
            <a:off x="373175" y="440800"/>
            <a:ext cx="8677800" cy="51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Measurement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285753" y="1428750"/>
            <a:ext cx="8679000" cy="288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Standardize all the numerical variables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['Residence_PUMA', 'Supervision_Risk_Score_First', 'Avg_Days_per_DrugTest', 'DrugTests_THC_Positive', 'DrugTests_Cocaine_Positive', 'DrugTests_Meth_Positive', 'DrugTests_Other_Positive', 'Percent_Days_Employed', 'Jobs_Per_Year']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one hot encoding to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categorical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variables into matrix form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6"/>
          <p:cNvSpPr txBox="1"/>
          <p:nvPr>
            <p:ph type="title"/>
          </p:nvPr>
        </p:nvSpPr>
        <p:spPr>
          <a:xfrm>
            <a:off x="285750" y="800100"/>
            <a:ext cx="8677800" cy="51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285750" y="919750"/>
            <a:ext cx="2223000" cy="29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300"/>
              <a:t>One time result:</a:t>
            </a:r>
            <a:endParaRPr sz="2300"/>
          </a:p>
        </p:txBody>
      </p:sp>
      <p:sp>
        <p:nvSpPr>
          <p:cNvPr id="222" name="Google Shape;222;p27"/>
          <p:cNvSpPr txBox="1"/>
          <p:nvPr>
            <p:ph type="title"/>
          </p:nvPr>
        </p:nvSpPr>
        <p:spPr>
          <a:xfrm>
            <a:off x="285750" y="342900"/>
            <a:ext cx="8677800" cy="51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700" y="915575"/>
            <a:ext cx="2990550" cy="11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75" y="2231408"/>
            <a:ext cx="3951476" cy="2759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3709" y="2231414"/>
            <a:ext cx="3951459" cy="275968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 txBox="1"/>
          <p:nvPr/>
        </p:nvSpPr>
        <p:spPr>
          <a:xfrm>
            <a:off x="2856675" y="4169950"/>
            <a:ext cx="11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AUC = 0.78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5199700" y="4169950"/>
            <a:ext cx="11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AP</a:t>
            </a:r>
            <a:r>
              <a:rPr lang="en-US">
                <a:latin typeface="Times"/>
                <a:ea typeface="Times"/>
                <a:cs typeface="Times"/>
                <a:sym typeface="Times"/>
              </a:rPr>
              <a:t> = 0.82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762000" y="1885950"/>
            <a:ext cx="83058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&amp; Limitations</a:t>
            </a:r>
            <a:endParaRPr i="0" sz="18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0"/>
          <p:cNvSpPr txBox="1"/>
          <p:nvPr>
            <p:ph idx="2" type="body"/>
          </p:nvPr>
        </p:nvSpPr>
        <p:spPr>
          <a:xfrm>
            <a:off x="762000" y="12001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i="0" lang="en-US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233100" y="310350"/>
            <a:ext cx="8677800" cy="51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75" y="1574600"/>
            <a:ext cx="3704308" cy="32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783" y="1488050"/>
            <a:ext cx="4946917" cy="3350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285750" y="726950"/>
            <a:ext cx="3755100" cy="3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300"/>
              <a:t>Best hyperparameters:</a:t>
            </a:r>
            <a:endParaRPr sz="2300"/>
          </a:p>
        </p:txBody>
      </p:sp>
      <p:sp>
        <p:nvSpPr>
          <p:cNvPr id="242" name="Google Shape;242;p29"/>
          <p:cNvSpPr txBox="1"/>
          <p:nvPr>
            <p:ph type="title"/>
          </p:nvPr>
        </p:nvSpPr>
        <p:spPr>
          <a:xfrm>
            <a:off x="285750" y="342900"/>
            <a:ext cx="8677800" cy="51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25" y="1182613"/>
            <a:ext cx="8182961" cy="5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61250"/>
            <a:ext cx="5643594" cy="29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9825" y="1785050"/>
            <a:ext cx="3387024" cy="29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285750" y="495300"/>
            <a:ext cx="8677800" cy="51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2" name="Google Shape;2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25" y="1447550"/>
            <a:ext cx="4513325" cy="315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275" y="1523750"/>
            <a:ext cx="4443725" cy="310347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0"/>
          <p:cNvSpPr txBox="1"/>
          <p:nvPr/>
        </p:nvSpPr>
        <p:spPr>
          <a:xfrm>
            <a:off x="3337725" y="3733325"/>
            <a:ext cx="11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AUC = 0.79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5155275" y="3747275"/>
            <a:ext cx="11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AP</a:t>
            </a:r>
            <a:r>
              <a:rPr lang="en-US">
                <a:latin typeface="Times"/>
                <a:ea typeface="Times"/>
                <a:cs typeface="Times"/>
                <a:sym typeface="Times"/>
              </a:rPr>
              <a:t> = 0.82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285750" y="419100"/>
            <a:ext cx="8677800" cy="51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413" y="1036550"/>
            <a:ext cx="5725177" cy="39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idx="1" type="body"/>
          </p:nvPr>
        </p:nvSpPr>
        <p:spPr>
          <a:xfrm>
            <a:off x="248750" y="781200"/>
            <a:ext cx="3755100" cy="3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300"/>
              <a:t>Best hyperparameters:</a:t>
            </a:r>
            <a:endParaRPr sz="2300"/>
          </a:p>
        </p:txBody>
      </p:sp>
      <p:sp>
        <p:nvSpPr>
          <p:cNvPr id="269" name="Google Shape;269;p32"/>
          <p:cNvSpPr txBox="1"/>
          <p:nvPr>
            <p:ph type="title"/>
          </p:nvPr>
        </p:nvSpPr>
        <p:spPr>
          <a:xfrm>
            <a:off x="285750" y="342900"/>
            <a:ext cx="8677800" cy="51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0" name="Google Shape;2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75" y="1189025"/>
            <a:ext cx="8368025" cy="58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5700" y="1924700"/>
            <a:ext cx="3573874" cy="31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50" y="2103925"/>
            <a:ext cx="5293300" cy="2801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idx="1" type="body"/>
          </p:nvPr>
        </p:nvSpPr>
        <p:spPr>
          <a:xfrm>
            <a:off x="285750" y="919750"/>
            <a:ext cx="2223000" cy="29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300"/>
              <a:t>One time result:</a:t>
            </a:r>
            <a:endParaRPr sz="2300"/>
          </a:p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285750" y="342900"/>
            <a:ext cx="8677800" cy="51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0" name="Google Shape;2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25" y="1864750"/>
            <a:ext cx="4278868" cy="2988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5" y="1831925"/>
            <a:ext cx="4407932" cy="305400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3"/>
          <p:cNvSpPr txBox="1"/>
          <p:nvPr/>
        </p:nvSpPr>
        <p:spPr>
          <a:xfrm>
            <a:off x="3086100" y="4029350"/>
            <a:ext cx="11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AUC = 0.84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3" name="Google Shape;283;p33"/>
          <p:cNvSpPr txBox="1"/>
          <p:nvPr/>
        </p:nvSpPr>
        <p:spPr>
          <a:xfrm>
            <a:off x="5066475" y="4029350"/>
            <a:ext cx="11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AP</a:t>
            </a:r>
            <a:r>
              <a:rPr lang="en-US">
                <a:latin typeface="Times"/>
                <a:ea typeface="Times"/>
                <a:cs typeface="Times"/>
                <a:sym typeface="Times"/>
              </a:rPr>
              <a:t> = 0.87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type="title"/>
          </p:nvPr>
        </p:nvSpPr>
        <p:spPr>
          <a:xfrm>
            <a:off x="285750" y="342900"/>
            <a:ext cx="8677800" cy="51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0" name="Google Shape;2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313" y="857400"/>
            <a:ext cx="5978674" cy="407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/>
        </p:nvSpPr>
        <p:spPr>
          <a:xfrm>
            <a:off x="2418875" y="2147125"/>
            <a:ext cx="4545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&amp; Limitations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/>
        </p:nvSpPr>
        <p:spPr>
          <a:xfrm>
            <a:off x="3535200" y="477500"/>
            <a:ext cx="207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303" name="Google Shape;303;p36"/>
          <p:cNvSpPr txBox="1"/>
          <p:nvPr/>
        </p:nvSpPr>
        <p:spPr>
          <a:xfrm>
            <a:off x="0" y="1317375"/>
            <a:ext cx="9144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gender, prior crime type, risk score, and education level will somehow affect the recidivation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Improvement in accuracy implies that there exists interaction between covariates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Percent day employed, jobs per year, supervision risk score, and residence PUMA have some predictive power for recidivation in the Random Forest setting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Gang Affiliated, prior arrest PPViolationCharges, prior arrest misdemeanor, percent day employed have some predictive power for the recidivation in the XGBoost setting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/>
        </p:nvSpPr>
        <p:spPr>
          <a:xfrm>
            <a:off x="3518400" y="496975"/>
            <a:ext cx="210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37"/>
          <p:cNvSpPr txBox="1"/>
          <p:nvPr/>
        </p:nvSpPr>
        <p:spPr>
          <a:xfrm>
            <a:off x="406650" y="1469300"/>
            <a:ext cx="8330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Variety of Sample (Race)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M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issing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Values (Drug Test result columns)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Limitation (Random Forest/XGBoost)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Interpretation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/>
        </p:nvSpPr>
        <p:spPr>
          <a:xfrm>
            <a:off x="-84650" y="1384300"/>
            <a:ext cx="9216300" cy="18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US, judges determine a criminal's sentence based on their prior criminal record and the COMPAS score given by the COMPAS algorithm.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this system sometimes produces unreasonable or biased scores, which can mislead judges and lead them to make the wrong decision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aim at helping the government better understand which inmates are likely to commit a subsequent crime.</a:t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-12192" y="59055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b="0" i="0" sz="3200" u="none" cap="none" strike="noStrike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I tools in US criminal justice branded unreliable by researchers |  Financial Times" id="95" name="Google Shape;9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1" y="3489827"/>
            <a:ext cx="2656846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.S. Criminal Justice System and Reform: Guide for Donors - Giving Compass" id="96" name="Google Shape;9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5723" y="3489826"/>
            <a:ext cx="265684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/>
        </p:nvSpPr>
        <p:spPr>
          <a:xfrm>
            <a:off x="3680575" y="2114550"/>
            <a:ext cx="2083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/>
        </p:nvSpPr>
        <p:spPr>
          <a:xfrm>
            <a:off x="660525" y="1321500"/>
            <a:ext cx="699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https://www.kaggle.com/datasets/uocoeeds/recidivism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39"/>
          <p:cNvSpPr txBox="1"/>
          <p:nvPr/>
        </p:nvSpPr>
        <p:spPr>
          <a:xfrm>
            <a:off x="3530250" y="378350"/>
            <a:ext cx="2083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/>
          <p:nvPr>
            <p:ph idx="1" type="body"/>
          </p:nvPr>
        </p:nvSpPr>
        <p:spPr>
          <a:xfrm>
            <a:off x="3322637" y="2266950"/>
            <a:ext cx="2498725" cy="679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18287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/>
        </p:nvSpPr>
        <p:spPr>
          <a:xfrm>
            <a:off x="762000" y="1962150"/>
            <a:ext cx="8229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use the provided information to predict whether an individual criminal will reoffend within the next three years.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the accuracy of our recidivism predictions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to optimize the resources to track down criminals that are more likely recidivate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-12192" y="59055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endParaRPr b="0" i="0" sz="3200" u="none" cap="none" strike="noStrike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idx="1" type="body"/>
          </p:nvPr>
        </p:nvSpPr>
        <p:spPr>
          <a:xfrm>
            <a:off x="35250" y="1581150"/>
            <a:ext cx="9073500" cy="27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https://www.kaggle.com/datasets/uocoeeds/recidivism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0" i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row in the dataset represents one criminal history archived in the US criminal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total 25,835 rows × 54 columns in the data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Columns information includes: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criminal's intrinsic data : gender, race, education level...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crime activity data: prior crime type, prison offense type, risk score...</a:t>
            </a:r>
            <a:endParaRPr/>
          </a:p>
        </p:txBody>
      </p:sp>
      <p:sp>
        <p:nvSpPr>
          <p:cNvPr id="110" name="Google Shape;110;p13"/>
          <p:cNvSpPr txBox="1"/>
          <p:nvPr>
            <p:ph idx="2" type="body"/>
          </p:nvPr>
        </p:nvSpPr>
        <p:spPr>
          <a:xfrm>
            <a:off x="-12192" y="59055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241772" y="844700"/>
            <a:ext cx="8677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data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175350" y="3865450"/>
            <a:ext cx="879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spaces: columns in the data-set (does not includes Recidivism_Within_3years)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variable: Recidivism_Within_3years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8" name="Google Shape;118;p14"/>
          <p:cNvGrpSpPr/>
          <p:nvPr/>
        </p:nvGrpSpPr>
        <p:grpSpPr>
          <a:xfrm>
            <a:off x="8600" y="1797241"/>
            <a:ext cx="9126790" cy="1828859"/>
            <a:chOff x="0" y="1183779"/>
            <a:chExt cx="8796058" cy="1708575"/>
          </a:xfrm>
        </p:grpSpPr>
        <p:pic>
          <p:nvPicPr>
            <p:cNvPr id="119" name="Google Shape;119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196481"/>
              <a:ext cx="3788947" cy="16958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76247" y="1196480"/>
              <a:ext cx="3315913" cy="16958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079461" y="1183779"/>
              <a:ext cx="1716597" cy="169587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838075" y="1144307"/>
            <a:ext cx="7467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692025" y="1706488"/>
            <a:ext cx="74676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Outliers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9" name="Google Shape;129;p15"/>
          <p:cNvGrpSpPr/>
          <p:nvPr/>
        </p:nvGrpSpPr>
        <p:grpSpPr>
          <a:xfrm>
            <a:off x="612653" y="2444800"/>
            <a:ext cx="7918703" cy="1278354"/>
            <a:chOff x="76200" y="2343150"/>
            <a:chExt cx="7619999" cy="1278354"/>
          </a:xfrm>
        </p:grpSpPr>
        <p:pic>
          <p:nvPicPr>
            <p:cNvPr id="130" name="Google Shape;130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200" y="2343150"/>
              <a:ext cx="5334001" cy="12737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10200" y="2343150"/>
              <a:ext cx="2285999" cy="12783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2" name="Google Shape;132;p15"/>
          <p:cNvSpPr txBox="1"/>
          <p:nvPr/>
        </p:nvSpPr>
        <p:spPr>
          <a:xfrm>
            <a:off x="692025" y="3975716"/>
            <a:ext cx="762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Avg_Days_per_DrugTest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Jobs_Per_Year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729450" y="700324"/>
            <a:ext cx="74676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Missing values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6850" y="1341850"/>
            <a:ext cx="2441673" cy="189006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6"/>
          <p:cNvSpPr txBox="1"/>
          <p:nvPr/>
        </p:nvSpPr>
        <p:spPr>
          <a:xfrm>
            <a:off x="762000" y="3293241"/>
            <a:ext cx="762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Gang_Affiliated: mode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Supervision_Risk_Score_First: median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Supervision_Level_First: combination of risk score and mode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DrugTests: mode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Prison_Offense: “Other”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/>
        </p:nvSpPr>
        <p:spPr>
          <a:xfrm>
            <a:off x="588150" y="958200"/>
            <a:ext cx="79107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 to Explore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Whether the gender difference will affect the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recidivation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Whether the prior crime type will affect the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recidivation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Whether the risk score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affect the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recidivation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Whether the education level 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affect the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recidivation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there any distinct pattern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differentiate recidivation within next three years?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hether we can predi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ct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criminal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recidivation 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next three years?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B31B1B"/>
      </a:accent1>
      <a:accent2>
        <a:srgbClr val="4D4F53"/>
      </a:accent2>
      <a:accent3>
        <a:srgbClr val="A2998B"/>
      </a:accent3>
      <a:accent4>
        <a:srgbClr val="EF9595"/>
      </a:accent4>
      <a:accent5>
        <a:srgbClr val="7D7364"/>
      </a:accent5>
      <a:accent6>
        <a:srgbClr val="A8B1C4"/>
      </a:accent6>
      <a:hlink>
        <a:srgbClr val="3B4558"/>
      </a:hlink>
      <a:folHlink>
        <a:srgbClr val="5967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