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5" r:id="rId3"/>
    <p:sldId id="293" r:id="rId4"/>
    <p:sldId id="282" r:id="rId5"/>
    <p:sldId id="258" r:id="rId6"/>
    <p:sldId id="294" r:id="rId7"/>
  </p:sldIdLst>
  <p:sldSz cx="12192000" cy="6858000"/>
  <p:notesSz cx="6797675" cy="98726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napToObjects="1">
      <p:cViewPr varScale="1">
        <p:scale>
          <a:sx n="65" d="100"/>
          <a:sy n="65" d="100"/>
        </p:scale>
        <p:origin x="4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59F06-A40A-4DD3-BD93-E2B69FE0925F}" type="datetimeFigureOut">
              <a:rPr lang="es-ES" smtClean="0"/>
              <a:t>28/06/2022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795F4-6684-4DB9-855E-18FA019A67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7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795F4-6684-4DB9-855E-18FA019A678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31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31745A-4708-FF44-8BB8-24D341E3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3918B7A-21BF-F24F-ABB3-C29583522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181106D-E0D6-3343-BDBC-9D4C43F4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EA82-90D5-4792-99B6-8F6C5F71C466}" type="datetime1">
              <a:rPr lang="es-ES" smtClean="0"/>
              <a:t>28/06/2022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D12AF56-0849-B540-9FE6-7FCAD2FF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A3D0413-6042-5F4D-9D9B-BF7F2635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23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E189CE-953F-BE42-8FA0-C62DE71C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4C648D7-76B9-9047-8639-C7AB32862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855EC7F-CBB5-B44C-AF11-2C4DA49E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997C-9469-46D3-998B-DC2C3F9675AC}" type="datetime1">
              <a:rPr lang="es-ES" smtClean="0"/>
              <a:t>28/06/2022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834CD02-8EFC-D34E-8E55-109B06F4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BDF0ADD-1341-1943-9A36-AE7ADDE1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32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E81B873-29D4-734A-B0FD-64D028A35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44F8821-FF04-A640-B7CA-04F1A82B7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D31B41B-1CA7-4B48-9623-8DC4EB67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F70C-7FFD-43CD-8711-67530F1E2E85}" type="datetime1">
              <a:rPr lang="es-ES" smtClean="0"/>
              <a:t>28/06/2022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7971003-43E6-C448-B1D8-B4C8BEC6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1DA5A52-BF26-E749-A2B2-B31D8D2E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77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A34F94-8DE2-DC4A-A702-9F7AB163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BFF937-2111-FD46-9B28-D299D92D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FC6E723-CC14-2F40-B8A8-FD2C6931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7C65-5A6C-438F-AACD-AB0AC5870FD5}" type="datetime1">
              <a:rPr lang="es-ES" smtClean="0"/>
              <a:t>28/06/2022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86A4B96-4C28-7A4B-9242-A32C00D1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F9B60CE-500D-6143-AE0C-47DB331A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1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F2480E-4D3A-C940-8B83-5E00966F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915052E-5745-6745-8FB7-D8F446F4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9338FE4-0134-B64F-A902-3C7DDE9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A799-913E-4636-A68B-AA4E5D724C31}" type="datetime1">
              <a:rPr lang="es-ES" smtClean="0"/>
              <a:t>28/06/2022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A1BDEE1-ACD1-934F-999A-D2FD000B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EAFAB0E-73FA-BC4C-8EE4-D67ABCEC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08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5C072BD-94DF-EB42-BA8E-DDECE45A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939FA4A-774B-544B-9560-94435B5E5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1B3B3727-FF40-3441-9F38-5F7B0F0BD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7E41CDD-124C-1C4A-974A-28213912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B5FB-1378-4E37-9176-EB3B93F23266}" type="datetime1">
              <a:rPr lang="es-ES" smtClean="0"/>
              <a:t>28/06/2022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2DCB19F-3571-F845-8D19-BC9B8791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CF4096F-F7F2-F040-958F-B33E486B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4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B51918-D3C8-BB46-B863-67CC7841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F9D2AC5-592C-D944-B305-15BAE012B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B51F8F4-DE4D-5E4D-955A-B3C1A84F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DC0B2A2B-B349-0649-9580-75D4BF862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7D528F6F-405E-C943-9899-34FC079B9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5E64E4B0-BAEF-294E-9021-F332AA7F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ED-45FD-4B0D-A854-A342BC7BB1D1}" type="datetime1">
              <a:rPr lang="es-ES" smtClean="0"/>
              <a:t>28/06/2022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DAFA68D5-B3A4-D64F-9AB6-B8566034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BD404694-069B-154D-8359-CF1D4A96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67ECAC-F372-E94E-95AB-3705F5C4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A6D3CD2A-7F9C-5848-86EA-77618AEF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6B02-E874-4C05-BCF2-18567C6598E1}" type="datetime1">
              <a:rPr lang="es-ES" smtClean="0"/>
              <a:t>28/06/2022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024B82A-FC9B-9E48-A520-FA662C18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FF149F9A-80ED-8445-B16F-B546FCB3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87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A31E0171-32AD-464A-86C2-AEE56B32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12F13-B472-4D0C-8888-AA913C5AA3AC}" type="datetime1">
              <a:rPr lang="es-ES" smtClean="0"/>
              <a:t>28/06/2022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830DB4D2-F225-C549-A068-71157460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47FFF18C-D19F-1C48-9B0B-FEC83FD7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60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902BF31-3D0D-F846-B575-3EFDF9E5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4914170-6501-6B41-82CA-D1406EB9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38F2D5A-DA01-FF42-A1E8-30CC46B2B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08FFE8A-5015-9147-AC77-73D1FDA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73A0-5B00-4E0F-9748-E760DF06B7A4}" type="datetime1">
              <a:rPr lang="es-ES" smtClean="0"/>
              <a:t>28/06/2022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C84FD7-640D-DD4B-A03D-F8788B5F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7A3EAF4-EE83-E940-99F9-EF0AEB89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34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40A652-B0BA-1C45-8827-DA156125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676C0AD2-AF02-5644-91B5-B06D9C0EA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BAE0A32-7808-C247-A2DA-3FA545C3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5A7DB04-47FD-7145-BA8E-62B1B12D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EC5F-8749-4C9E-8FEA-3BB970DB67DE}" type="datetime1">
              <a:rPr lang="es-ES" smtClean="0"/>
              <a:t>28/06/2022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9F7AF28-3ED1-684B-A7D7-2EE7BCEA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B090F0B-20FB-264B-9C63-596ABA6C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29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A59DDE7D-C338-5843-B0F5-817FFFF6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5B5E5AC-C5FF-A846-B2B4-9F96B6BC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516AD19-F133-7B46-8CDC-991EC5320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1F42-ED9F-484B-97EF-65E91ECD3677}" type="datetime1">
              <a:rPr lang="es-ES" smtClean="0"/>
              <a:t>28/06/2022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C51DEA6-6906-384C-8B96-18251277A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20D404A-6CA2-E743-9C4E-23729CC0A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8A80-E288-3C43-89D3-7B6FC2E6DB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00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D7A453D2-15D8-4403-815F-291FA1634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8161EA6B-09CA-445B-AB0D-8DF76FA92D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B352BBB9-69A8-405C-9209-A9FE217AED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xmlns="" id="{2BA8247A-9874-4F57-82F4-AEB016E661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xmlns="" id="{A30C3CE4-8479-4B6E-9C21-D7B0CD89EF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xmlns="" id="{F7BCD297-22FC-4ECD-95DC-8581D5E6B1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061A25F1-8873-4D98-B8D5-169EA0AC92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xmlns="" id="{CB7BCAD9-3EF1-4FCE-AFA0-BD2C545A73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xmlns="" id="{36649524-3638-4334-8ED6-539D10DF4B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xmlns="" id="{0518A320-FCED-4693-9754-0D6C66FB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38" y="341936"/>
            <a:ext cx="10848063" cy="1883434"/>
          </a:xfrm>
          <a:noFill/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El </a:t>
            </a:r>
            <a:r>
              <a:rPr lang="en-US" sz="4000" dirty="0" err="1">
                <a:solidFill>
                  <a:schemeClr val="bg1"/>
                </a:solidFill>
              </a:rPr>
              <a:t>imperativo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2"/>
                </a:solidFill>
              </a:rPr>
              <a:t>¡Ven!		¡</a:t>
            </a:r>
            <a:r>
              <a:rPr lang="en-US" sz="3600" dirty="0" err="1">
                <a:solidFill>
                  <a:schemeClr val="accent2"/>
                </a:solidFill>
              </a:rPr>
              <a:t>Vamos</a:t>
            </a:r>
            <a:r>
              <a:rPr lang="en-US" sz="3600" dirty="0">
                <a:solidFill>
                  <a:schemeClr val="accent2"/>
                </a:solidFill>
              </a:rPr>
              <a:t>!		¡</a:t>
            </a:r>
            <a:r>
              <a:rPr lang="en-US" sz="3600" dirty="0" err="1">
                <a:solidFill>
                  <a:schemeClr val="accent2"/>
                </a:solidFill>
              </a:rPr>
              <a:t>Venga</a:t>
            </a:r>
            <a:r>
              <a:rPr lang="en-US" sz="36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B8114C98-A349-4111-A123-E8EAB86ABE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670FB431-AE18-414D-92F4-1D12D1991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24467063-D74E-4D42-8790-B9F6D69584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A1D19BAC-1681-47BC-AAF5-92FAFFF6F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94347C2B-E846-452C-97AA-7E254FC1CE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10EA2B35-7959-4C2A-84AA-FF5D94FEDE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E2D3D3F2-ABBB-4453-B1C5-1BEBF7E4D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8214E4A5-A0D2-42C4-8D14-D2A7E495F0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7494D7A0-6B21-41E8-A7D3-0033BBB791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1E141D7D-32B0-448E-A666-EA8703AFC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8D87E268-6345-420F-8B97-B37ED0410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35E1622E-7FA6-4760-A2BF-A8105EBF7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4D7ABBA-176E-3049-8789-455F0C14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318" y="2562542"/>
            <a:ext cx="11194831" cy="349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xmlns="" id="{AF19A774-30A5-488B-9BAF-629C644029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291EBF88-5B98-4258-A542-14C3AF2E52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8FBC2D58-9E3C-490D-BD7A-61EF07EA79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B6CF1BB4-1C1D-4EDE-BA26-0243FCF83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00C83729-E02F-4512-AFE7-F4792228BD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1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5075" y="328613"/>
            <a:ext cx="10616539" cy="74293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chemeClr val="accent5">
                    <a:lumMod val="50000"/>
                  </a:schemeClr>
                </a:solidFill>
              </a:rPr>
              <a:t>¿</a:t>
            </a:r>
            <a:r>
              <a:rPr lang="es-ES" sz="4000" b="1" dirty="0" smtClean="0">
                <a:solidFill>
                  <a:schemeClr val="accent5">
                    <a:lumMod val="50000"/>
                  </a:schemeClr>
                </a:solidFill>
              </a:rPr>
              <a:t>Recuerdas esta forma verbal?</a:t>
            </a:r>
            <a:endParaRPr lang="es-ES_tradnl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5029" y="1714488"/>
            <a:ext cx="10616540" cy="4643470"/>
          </a:xfrm>
        </p:spPr>
        <p:txBody>
          <a:bodyPr>
            <a:normAutofit fontScale="92500" lnSpcReduction="10000"/>
          </a:bodyPr>
          <a:lstStyle/>
          <a:p>
            <a:pPr marL="514350" indent="-514350" algn="l"/>
            <a:endParaRPr lang="es-ES_tradnl" sz="3800" dirty="0">
              <a:solidFill>
                <a:srgbClr val="FF0000"/>
              </a:solidFill>
            </a:endParaRPr>
          </a:p>
          <a:p>
            <a:pPr marL="514350" indent="-514350" algn="l"/>
            <a:r>
              <a:rPr lang="es-ES_tradnl" sz="3800" dirty="0"/>
              <a:t>					</a:t>
            </a:r>
            <a:r>
              <a:rPr lang="es-ES_tradnl" sz="3800" u="sng" dirty="0"/>
              <a:t>déjame</a:t>
            </a:r>
            <a:r>
              <a:rPr lang="es-ES_tradnl" sz="3800" dirty="0"/>
              <a:t> el diccionario, por favor</a:t>
            </a:r>
          </a:p>
          <a:p>
            <a:pPr marL="514350" indent="-514350" algn="l"/>
            <a:endParaRPr lang="es-ES_tradnl" sz="3800" dirty="0"/>
          </a:p>
          <a:p>
            <a:pPr marL="514350" indent="-514350" algn="l"/>
            <a:r>
              <a:rPr lang="es-ES_tradnl" sz="3800" dirty="0"/>
              <a:t>		</a:t>
            </a:r>
            <a:r>
              <a:rPr lang="es-ES_tradnl" sz="3800" u="sng" dirty="0">
                <a:solidFill>
                  <a:srgbClr val="7030A0"/>
                </a:solidFill>
              </a:rPr>
              <a:t>cierra</a:t>
            </a:r>
            <a:r>
              <a:rPr lang="es-ES_tradnl" sz="3800" dirty="0">
                <a:solidFill>
                  <a:srgbClr val="7030A0"/>
                </a:solidFill>
              </a:rPr>
              <a:t> la puerta, por favor</a:t>
            </a:r>
          </a:p>
          <a:p>
            <a:pPr marL="514350" indent="-514350" algn="l"/>
            <a:endParaRPr lang="es-ES_tradnl" sz="3800" dirty="0">
              <a:solidFill>
                <a:srgbClr val="00B0F0"/>
              </a:solidFill>
            </a:endParaRPr>
          </a:p>
          <a:p>
            <a:pPr marL="514350" indent="-514350" algn="l"/>
            <a:r>
              <a:rPr lang="es-ES_tradnl" sz="3800" dirty="0">
                <a:solidFill>
                  <a:srgbClr val="00B050"/>
                </a:solidFill>
              </a:rPr>
              <a:t>						</a:t>
            </a:r>
            <a:r>
              <a:rPr lang="es-ES_tradnl" sz="3800" u="sng" dirty="0">
                <a:solidFill>
                  <a:schemeClr val="accent6">
                    <a:lumMod val="50000"/>
                  </a:schemeClr>
                </a:solidFill>
              </a:rPr>
              <a:t>levántate</a:t>
            </a:r>
            <a:r>
              <a:rPr lang="es-ES_tradnl" sz="3800" dirty="0">
                <a:solidFill>
                  <a:schemeClr val="accent6">
                    <a:lumMod val="50000"/>
                  </a:schemeClr>
                </a:solidFill>
              </a:rPr>
              <a:t> ya, es muy tarde</a:t>
            </a:r>
          </a:p>
          <a:p>
            <a:pPr marL="514350" indent="-514350" algn="l"/>
            <a:r>
              <a:rPr lang="es-ES_tradnl" sz="3800" dirty="0"/>
              <a:t>			</a:t>
            </a:r>
          </a:p>
          <a:p>
            <a:pPr marL="514350" indent="-514350" algn="l"/>
            <a:r>
              <a:rPr lang="es-ES_tradnl" sz="3800" dirty="0">
                <a:solidFill>
                  <a:srgbClr val="FF0000"/>
                </a:solidFill>
              </a:rPr>
              <a:t>	</a:t>
            </a:r>
            <a:r>
              <a:rPr lang="es-ES_tradnl" sz="3800" u="sng" dirty="0">
                <a:solidFill>
                  <a:schemeClr val="accent2">
                    <a:lumMod val="50000"/>
                  </a:schemeClr>
                </a:solidFill>
              </a:rPr>
              <a:t>abre</a:t>
            </a:r>
            <a:r>
              <a:rPr lang="es-ES_tradnl" sz="3800" dirty="0">
                <a:solidFill>
                  <a:schemeClr val="accent2">
                    <a:lumMod val="50000"/>
                  </a:schemeClr>
                </a:solidFill>
              </a:rPr>
              <a:t> la ventana, por favor, hace mucho calor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86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048A7A-1F47-AA4D-9691-7DFE96AF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79" y="482359"/>
            <a:ext cx="10323096" cy="727405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¿Para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C61E422-DB73-F74B-BDC1-9C2C5036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417639"/>
            <a:ext cx="10200904" cy="4708525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Dar consejos                                                                    Dar órdenes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</a:t>
            </a:r>
          </a:p>
          <a:p>
            <a:pPr marL="0" indent="0">
              <a:buNone/>
            </a:pPr>
            <a:r>
              <a:rPr lang="es-ES" dirty="0"/>
              <a:t>                                             Dar instrucciones</a:t>
            </a:r>
          </a:p>
        </p:txBody>
      </p:sp>
      <p:sp>
        <p:nvSpPr>
          <p:cNvPr id="4" name="Anillo 3">
            <a:extLst>
              <a:ext uri="{FF2B5EF4-FFF2-40B4-BE49-F238E27FC236}">
                <a16:creationId xmlns:a16="http://schemas.microsoft.com/office/drawing/2014/main" xmlns="" id="{FF93EA9E-9985-EE4E-B9D5-5B3DF16C8751}"/>
              </a:ext>
            </a:extLst>
          </p:cNvPr>
          <p:cNvSpPr/>
          <p:nvPr/>
        </p:nvSpPr>
        <p:spPr>
          <a:xfrm>
            <a:off x="4248663" y="2019784"/>
            <a:ext cx="2448272" cy="2088232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xmlns="" id="{0C49155A-EE8C-1743-9303-0DA5F11C9F66}"/>
              </a:ext>
            </a:extLst>
          </p:cNvPr>
          <p:cNvSpPr/>
          <p:nvPr/>
        </p:nvSpPr>
        <p:spPr>
          <a:xfrm>
            <a:off x="6963627" y="294436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bajo 5">
            <a:extLst>
              <a:ext uri="{FF2B5EF4-FFF2-40B4-BE49-F238E27FC236}">
                <a16:creationId xmlns:a16="http://schemas.microsoft.com/office/drawing/2014/main" xmlns="" id="{938346A8-075F-E141-9EB7-B6D74E4D7C3F}"/>
              </a:ext>
            </a:extLst>
          </p:cNvPr>
          <p:cNvSpPr/>
          <p:nvPr/>
        </p:nvSpPr>
        <p:spPr>
          <a:xfrm>
            <a:off x="5313611" y="434211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izquierda 6">
            <a:extLst>
              <a:ext uri="{FF2B5EF4-FFF2-40B4-BE49-F238E27FC236}">
                <a16:creationId xmlns:a16="http://schemas.microsoft.com/office/drawing/2014/main" xmlns="" id="{FEE52446-6F68-6547-A8D4-722981D505BA}"/>
              </a:ext>
            </a:extLst>
          </p:cNvPr>
          <p:cNvSpPr/>
          <p:nvPr/>
        </p:nvSpPr>
        <p:spPr>
          <a:xfrm>
            <a:off x="2973012" y="2944368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16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6B5632-D93D-514F-BE0A-B9373EF5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7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¿Cómo es la </a:t>
            </a:r>
            <a:r>
              <a:rPr lang="es-ES" b="1" dirty="0" smtClean="0">
                <a:solidFill>
                  <a:srgbClr val="0070C0"/>
                </a:solidFill>
              </a:rPr>
              <a:t>forma del imperativo?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A2480AD-B96D-B048-B0AF-336EEECD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129"/>
            <a:ext cx="10515600" cy="522774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70C0"/>
                </a:solidFill>
              </a:rPr>
              <a:t>Los verbos regulares </a:t>
            </a:r>
            <a:r>
              <a:rPr lang="es-ES" dirty="0" smtClean="0">
                <a:solidFill>
                  <a:srgbClr val="0070C0"/>
                </a:solidFill>
              </a:rPr>
              <a:t>en presente son regulares en imperativo.</a:t>
            </a: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endParaRPr lang="es-E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dirty="0"/>
              <a:t>	hablar – </a:t>
            </a:r>
            <a:r>
              <a:rPr lang="es-ES" dirty="0">
                <a:solidFill>
                  <a:srgbClr val="0070C0"/>
                </a:solidFill>
              </a:rPr>
              <a:t>habla</a:t>
            </a:r>
            <a:r>
              <a:rPr lang="es-ES" strike="sngStrike" dirty="0"/>
              <a:t>r</a:t>
            </a:r>
            <a:r>
              <a:rPr lang="es-ES" dirty="0"/>
              <a:t>	     bebe – </a:t>
            </a:r>
            <a:r>
              <a:rPr lang="es-ES" dirty="0">
                <a:solidFill>
                  <a:srgbClr val="0070C0"/>
                </a:solidFill>
              </a:rPr>
              <a:t>bebe</a:t>
            </a:r>
            <a:r>
              <a:rPr lang="es-ES" strike="sngStrike" dirty="0"/>
              <a:t>r</a:t>
            </a:r>
            <a:r>
              <a:rPr lang="es-ES" dirty="0"/>
              <a:t>	escribir – </a:t>
            </a:r>
            <a:r>
              <a:rPr lang="es-ES" dirty="0">
                <a:solidFill>
                  <a:srgbClr val="0070C0"/>
                </a:solidFill>
              </a:rPr>
              <a:t>escribe</a:t>
            </a:r>
            <a:r>
              <a:rPr lang="es-ES" dirty="0"/>
              <a:t> </a:t>
            </a:r>
            <a:endParaRPr lang="es-ES" strike="sngStrike" dirty="0"/>
          </a:p>
          <a:p>
            <a:pPr marL="0" indent="0">
              <a:buNone/>
            </a:pPr>
            <a:r>
              <a:rPr lang="es-ES" dirty="0"/>
              <a:t>	entrar – </a:t>
            </a:r>
            <a:r>
              <a:rPr lang="es-ES" dirty="0">
                <a:solidFill>
                  <a:srgbClr val="0070C0"/>
                </a:solidFill>
              </a:rPr>
              <a:t>entra</a:t>
            </a:r>
            <a:r>
              <a:rPr lang="es-ES" strike="sngStrike" dirty="0"/>
              <a:t>r</a:t>
            </a:r>
            <a:r>
              <a:rPr lang="es-ES" dirty="0"/>
              <a:t>	     leer – </a:t>
            </a:r>
            <a:r>
              <a:rPr lang="es-ES" dirty="0">
                <a:solidFill>
                  <a:srgbClr val="0070C0"/>
                </a:solidFill>
              </a:rPr>
              <a:t>Lee</a:t>
            </a:r>
            <a:r>
              <a:rPr lang="es-ES" strike="sngStrike" dirty="0"/>
              <a:t>r</a:t>
            </a:r>
            <a:r>
              <a:rPr lang="es-ES" dirty="0"/>
              <a:t>		vivir – </a:t>
            </a:r>
            <a:r>
              <a:rPr lang="es-ES" dirty="0">
                <a:solidFill>
                  <a:srgbClr val="0070C0"/>
                </a:solidFill>
              </a:rPr>
              <a:t>vive 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2.    Los verbos irregulares </a:t>
            </a:r>
            <a:r>
              <a:rPr lang="es-ES" dirty="0" smtClean="0">
                <a:solidFill>
                  <a:srgbClr val="0070C0"/>
                </a:solidFill>
              </a:rPr>
              <a:t>en presente son irregulares en imperativo.</a:t>
            </a:r>
            <a:r>
              <a:rPr lang="es-ES" dirty="0">
                <a:solidFill>
                  <a:srgbClr val="0070C0"/>
                </a:solidFill>
              </a:rPr>
              <a:t/>
            </a:r>
            <a:br>
              <a:rPr lang="es-ES" dirty="0">
                <a:solidFill>
                  <a:srgbClr val="0070C0"/>
                </a:solidFill>
              </a:rPr>
            </a:br>
            <a:endParaRPr lang="es-E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dirty="0"/>
              <a:t>	ac</a:t>
            </a:r>
            <a:r>
              <a:rPr lang="es-ES" dirty="0">
                <a:solidFill>
                  <a:srgbClr val="0070C0"/>
                </a:solidFill>
              </a:rPr>
              <a:t>o</a:t>
            </a:r>
            <a:r>
              <a:rPr lang="es-ES" dirty="0"/>
              <a:t>starse		     me ac</a:t>
            </a:r>
            <a:r>
              <a:rPr lang="es-ES" u="sng" dirty="0">
                <a:solidFill>
                  <a:srgbClr val="0070C0"/>
                </a:solidFill>
              </a:rPr>
              <a:t>ue</a:t>
            </a:r>
            <a:r>
              <a:rPr lang="es-ES" dirty="0"/>
              <a:t>sto		ac</a:t>
            </a:r>
            <a:r>
              <a:rPr lang="es-ES" u="sng" dirty="0">
                <a:solidFill>
                  <a:srgbClr val="0070C0"/>
                </a:solidFill>
              </a:rPr>
              <a:t>ué</a:t>
            </a:r>
            <a:r>
              <a:rPr lang="es-ES" dirty="0"/>
              <a:t>state</a:t>
            </a:r>
          </a:p>
          <a:p>
            <a:pPr marL="0" indent="0">
              <a:buNone/>
            </a:pPr>
            <a:r>
              <a:rPr lang="es-ES" dirty="0"/>
              <a:t>	s</a:t>
            </a:r>
            <a:r>
              <a:rPr lang="es-ES" dirty="0">
                <a:solidFill>
                  <a:srgbClr val="0070C0"/>
                </a:solidFill>
              </a:rPr>
              <a:t>e</a:t>
            </a:r>
            <a:r>
              <a:rPr lang="es-ES" dirty="0"/>
              <a:t>ntarse		     me s</a:t>
            </a:r>
            <a:r>
              <a:rPr lang="es-ES" u="sng" dirty="0">
                <a:solidFill>
                  <a:srgbClr val="0070C0"/>
                </a:solidFill>
              </a:rPr>
              <a:t>ie</a:t>
            </a:r>
            <a:r>
              <a:rPr lang="es-ES" dirty="0"/>
              <a:t>nto			s</a:t>
            </a:r>
            <a:r>
              <a:rPr lang="es-ES" u="sng" dirty="0">
                <a:solidFill>
                  <a:srgbClr val="0070C0"/>
                </a:solidFill>
              </a:rPr>
              <a:t>ié</a:t>
            </a:r>
            <a:r>
              <a:rPr lang="es-ES" dirty="0"/>
              <a:t>ntate</a:t>
            </a:r>
          </a:p>
          <a:p>
            <a:pPr marL="0" indent="0">
              <a:buNone/>
            </a:pPr>
            <a:r>
              <a:rPr lang="es-ES" dirty="0"/>
              <a:t>	v</a:t>
            </a:r>
            <a:r>
              <a:rPr lang="es-ES" dirty="0">
                <a:solidFill>
                  <a:srgbClr val="0070C0"/>
                </a:solidFill>
              </a:rPr>
              <a:t>e</a:t>
            </a:r>
            <a:r>
              <a:rPr lang="es-ES" dirty="0"/>
              <a:t>stir			     me v</a:t>
            </a:r>
            <a:r>
              <a:rPr lang="es-ES" u="sng" dirty="0">
                <a:solidFill>
                  <a:srgbClr val="0070C0"/>
                </a:solidFill>
              </a:rPr>
              <a:t>is</a:t>
            </a:r>
            <a:r>
              <a:rPr lang="es-ES" dirty="0"/>
              <a:t>to			v</a:t>
            </a:r>
            <a:r>
              <a:rPr lang="es-ES" u="sng" dirty="0">
                <a:solidFill>
                  <a:srgbClr val="0070C0"/>
                </a:solidFill>
              </a:rPr>
              <a:t>í</a:t>
            </a:r>
            <a:r>
              <a:rPr lang="es-ES" dirty="0"/>
              <a:t>stete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poner: </a:t>
            </a:r>
            <a:r>
              <a:rPr lang="es-ES" dirty="0">
                <a:solidFill>
                  <a:srgbClr val="0070C0"/>
                </a:solidFill>
              </a:rPr>
              <a:t>pon</a:t>
            </a:r>
            <a:r>
              <a:rPr lang="es-ES" dirty="0"/>
              <a:t>		salir: </a:t>
            </a:r>
            <a:r>
              <a:rPr lang="es-ES" dirty="0">
                <a:solidFill>
                  <a:srgbClr val="0070C0"/>
                </a:solidFill>
              </a:rPr>
              <a:t>sal</a:t>
            </a:r>
            <a:r>
              <a:rPr lang="es-ES" dirty="0"/>
              <a:t>	tener: </a:t>
            </a:r>
            <a:r>
              <a:rPr lang="es-ES" dirty="0">
                <a:solidFill>
                  <a:srgbClr val="0070C0"/>
                </a:solidFill>
              </a:rPr>
              <a:t>ten</a:t>
            </a:r>
            <a:r>
              <a:rPr lang="es-ES" dirty="0"/>
              <a:t>	venir: </a:t>
            </a:r>
            <a:r>
              <a:rPr lang="es-ES" dirty="0">
                <a:solidFill>
                  <a:srgbClr val="0070C0"/>
                </a:solidFill>
              </a:rPr>
              <a:t>ven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Flecha derecha 3">
            <a:extLst>
              <a:ext uri="{FF2B5EF4-FFF2-40B4-BE49-F238E27FC236}">
                <a16:creationId xmlns:a16="http://schemas.microsoft.com/office/drawing/2014/main" xmlns="" id="{58126A96-37B0-7143-B98B-AA51FCBDDA39}"/>
              </a:ext>
            </a:extLst>
          </p:cNvPr>
          <p:cNvSpPr/>
          <p:nvPr/>
        </p:nvSpPr>
        <p:spPr>
          <a:xfrm>
            <a:off x="3676058" y="4195249"/>
            <a:ext cx="526937" cy="3601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xmlns="" id="{9DF434C0-F0ED-AC47-8598-6FB36A32D719}"/>
              </a:ext>
            </a:extLst>
          </p:cNvPr>
          <p:cNvSpPr/>
          <p:nvPr/>
        </p:nvSpPr>
        <p:spPr>
          <a:xfrm>
            <a:off x="7040853" y="4195248"/>
            <a:ext cx="526937" cy="3601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81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7" name="Rectangle 134">
            <a:extLst>
              <a:ext uri="{FF2B5EF4-FFF2-40B4-BE49-F238E27FC236}">
                <a16:creationId xmlns:a16="http://schemas.microsoft.com/office/drawing/2014/main" xmlns="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CEF15812-D6AC-0E49-B142-88DA4CED3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0813" y="1016575"/>
            <a:ext cx="6931187" cy="462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A5EAA8-64FD-D347-82BF-9A2F2D2A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3" y="934974"/>
            <a:ext cx="7838654" cy="1078148"/>
          </a:xfrm>
        </p:spPr>
        <p:txBody>
          <a:bodyPr anchor="b">
            <a:normAutofit fontScale="90000"/>
          </a:bodyPr>
          <a:lstStyle/>
          <a:p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dirty="0"/>
              <a:t/>
            </a:r>
            <a:br>
              <a:rPr lang="es-ES" sz="3200" dirty="0"/>
            </a:br>
            <a:r>
              <a:rPr lang="es-ES" sz="3200" dirty="0"/>
              <a:t>Consejos para llevar una vida sana</a:t>
            </a:r>
            <a:r>
              <a:rPr lang="es-ES" sz="3200" b="1" dirty="0"/>
              <a:t/>
            </a:r>
            <a:br>
              <a:rPr lang="es-ES" sz="3200" b="1" dirty="0"/>
            </a:br>
            <a:r>
              <a:rPr lang="es-ES" sz="3200" b="1" i="1" strike="sngStrike" dirty="0">
                <a:solidFill>
                  <a:schemeClr val="accent4"/>
                </a:solidFill>
              </a:rPr>
              <a:t>beber</a:t>
            </a:r>
            <a:r>
              <a:rPr lang="es-ES" sz="3200" b="1" i="1" dirty="0">
                <a:solidFill>
                  <a:schemeClr val="accent4"/>
                </a:solidFill>
              </a:rPr>
              <a:t>, caminar, comer, sonreír, tomar, dormir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20BA35B-B035-D646-9033-08FD9F5F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516594" cy="3622418"/>
          </a:xfrm>
        </p:spPr>
        <p:txBody>
          <a:bodyPr anchor="t">
            <a:normAutofit/>
          </a:bodyPr>
          <a:lstStyle/>
          <a:p>
            <a:pPr marL="742950" indent="-457200">
              <a:buFont typeface="+mj-lt"/>
              <a:buAutoNum type="arabicPeriod"/>
            </a:pPr>
            <a:r>
              <a:rPr lang="en-US" sz="2400" b="1" dirty="0" err="1"/>
              <a:t>Bebe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de un </a:t>
            </a:r>
            <a:r>
              <a:rPr lang="en-US" sz="2400" dirty="0" err="1"/>
              <a:t>litro</a:t>
            </a:r>
            <a:r>
              <a:rPr lang="en-US" sz="2400" dirty="0"/>
              <a:t> de </a:t>
            </a:r>
            <a:r>
              <a:rPr lang="en-US" sz="2400" dirty="0" err="1"/>
              <a:t>agua</a:t>
            </a:r>
            <a:r>
              <a:rPr lang="en-US" sz="2400" dirty="0"/>
              <a:t>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dirty="0"/>
              <a:t>________ </a:t>
            </a:r>
            <a:r>
              <a:rPr lang="en-US" sz="2400" dirty="0" err="1"/>
              <a:t>tres</a:t>
            </a:r>
            <a:r>
              <a:rPr lang="en-US" sz="2400" dirty="0"/>
              <a:t> </a:t>
            </a:r>
            <a:r>
              <a:rPr lang="en-US" sz="2400" dirty="0" err="1"/>
              <a:t>piezas</a:t>
            </a:r>
            <a:r>
              <a:rPr lang="en-US" sz="2400" dirty="0"/>
              <a:t> de </a:t>
            </a:r>
            <a:r>
              <a:rPr lang="en-US" sz="2400" dirty="0" err="1"/>
              <a:t>fruta</a:t>
            </a:r>
            <a:r>
              <a:rPr lang="en-US" sz="2400" dirty="0"/>
              <a:t> al día.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dirty="0"/>
              <a:t>________ </a:t>
            </a:r>
            <a:r>
              <a:rPr lang="en-US" sz="2400" dirty="0" err="1"/>
              <a:t>durante</a:t>
            </a:r>
            <a:r>
              <a:rPr lang="en-US" sz="2400" dirty="0"/>
              <a:t> media hora </a:t>
            </a:r>
            <a:r>
              <a:rPr lang="en-US" sz="2400" dirty="0" err="1"/>
              <a:t>todos</a:t>
            </a:r>
            <a:r>
              <a:rPr lang="en-US" sz="2400" dirty="0"/>
              <a:t> los días.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dirty="0"/>
              <a:t>________ </a:t>
            </a:r>
            <a:r>
              <a:rPr lang="en-US" sz="2400" dirty="0" err="1"/>
              <a:t>más</a:t>
            </a:r>
            <a:r>
              <a:rPr lang="en-US" sz="2400" dirty="0"/>
              <a:t> de 7 horas.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dirty="0"/>
              <a:t>________ </a:t>
            </a:r>
            <a:r>
              <a:rPr lang="en-US" sz="2400" dirty="0" err="1"/>
              <a:t>bebidas</a:t>
            </a:r>
            <a:r>
              <a:rPr lang="en-US" sz="2400" dirty="0"/>
              <a:t> sin alcohol.</a:t>
            </a:r>
          </a:p>
          <a:p>
            <a:pPr marL="742950" indent="-457200">
              <a:buFont typeface="+mj-lt"/>
              <a:buAutoNum type="arabicPeriod"/>
            </a:pPr>
            <a:r>
              <a:rPr lang="en-US" sz="2400" dirty="0"/>
              <a:t>________ </a:t>
            </a:r>
            <a:r>
              <a:rPr lang="en-US" sz="2400" dirty="0" err="1"/>
              <a:t>todos</a:t>
            </a:r>
            <a:r>
              <a:rPr lang="en-US" sz="2400" dirty="0"/>
              <a:t> los días.</a:t>
            </a:r>
          </a:p>
          <a:p>
            <a:pPr marL="514350"/>
            <a:endParaRPr lang="en-US" sz="2400" dirty="0"/>
          </a:p>
          <a:p>
            <a:pPr marL="285750" indent="0">
              <a:buNone/>
            </a:pPr>
            <a:r>
              <a:rPr lang="en-US" sz="2400" dirty="0"/>
              <a:t>¿</a:t>
            </a:r>
            <a:r>
              <a:rPr lang="en-US" sz="2400" dirty="0" err="1"/>
              <a:t>Puedes</a:t>
            </a:r>
            <a:r>
              <a:rPr lang="en-US" sz="2400" dirty="0"/>
              <a:t> </a:t>
            </a:r>
            <a:r>
              <a:rPr lang="en-US" sz="2400" dirty="0" err="1"/>
              <a:t>dar</a:t>
            </a:r>
            <a:r>
              <a:rPr lang="en-US" sz="2400" dirty="0"/>
              <a:t> </a:t>
            </a:r>
            <a:r>
              <a:rPr lang="en-US" sz="2400" dirty="0" err="1"/>
              <a:t>algún</a:t>
            </a:r>
            <a:r>
              <a:rPr lang="en-US" sz="2400" dirty="0"/>
              <a:t> </a:t>
            </a:r>
            <a:r>
              <a:rPr lang="en-US" sz="2400" dirty="0" err="1"/>
              <a:t>consejo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s-ES" sz="17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81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111A34E-D89B-FF44-A0A5-8E23F2FF57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0979" y="1068779"/>
            <a:ext cx="7299196" cy="48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Freeform: Shape 70">
            <a:extLst>
              <a:ext uri="{FF2B5EF4-FFF2-40B4-BE49-F238E27FC236}">
                <a16:creationId xmlns:a16="http://schemas.microsoft.com/office/drawing/2014/main" xmlns="" id="{D928DD85-BB99-450D-A702-2683E0296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240E5BD2-4019-4012-A1AA-628900E659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F48679-A589-CC4D-A4C0-DF0C8E97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4" y="1068779"/>
            <a:ext cx="4263241" cy="26481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dirty="0"/>
              <a:t>Habla con </a:t>
            </a:r>
            <a:r>
              <a:rPr lang="en-US" sz="3000" b="1" dirty="0" err="1"/>
              <a:t>tu</a:t>
            </a:r>
            <a:r>
              <a:rPr lang="en-US" sz="3000" b="1" dirty="0"/>
              <a:t> </a:t>
            </a:r>
            <a:r>
              <a:rPr lang="en-US" sz="3000" b="1" dirty="0" err="1"/>
              <a:t>compañera</a:t>
            </a:r>
            <a:r>
              <a:rPr lang="en-US" sz="3000" b="1" dirty="0"/>
              <a:t> o </a:t>
            </a:r>
            <a:r>
              <a:rPr lang="en-US" sz="3000" b="1" dirty="0" err="1"/>
              <a:t>compañero</a:t>
            </a:r>
            <a:r>
              <a:rPr lang="en-US" sz="3000" b="1" dirty="0"/>
              <a:t>: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/>
              <a:t>¿</a:t>
            </a:r>
            <a:r>
              <a:rPr lang="en-US" sz="3000" b="1" dirty="0" err="1"/>
              <a:t>Podéis</a:t>
            </a:r>
            <a:r>
              <a:rPr lang="en-US" sz="3000" b="1" dirty="0"/>
              <a:t> </a:t>
            </a:r>
            <a:r>
              <a:rPr lang="en-US" sz="3000" b="1" dirty="0" err="1"/>
              <a:t>decir</a:t>
            </a:r>
            <a:r>
              <a:rPr lang="en-US" sz="3000" b="1" dirty="0"/>
              <a:t> </a:t>
            </a:r>
            <a:r>
              <a:rPr lang="en-US" sz="3000" b="1" dirty="0" err="1"/>
              <a:t>algún</a:t>
            </a:r>
            <a:r>
              <a:rPr lang="en-US" sz="3000" b="1" dirty="0"/>
              <a:t> </a:t>
            </a:r>
            <a:r>
              <a:rPr lang="en-US" sz="3000" b="1" dirty="0" err="1"/>
              <a:t>consejo</a:t>
            </a:r>
            <a:r>
              <a:rPr lang="en-US" sz="3000" b="1" dirty="0"/>
              <a:t> </a:t>
            </a:r>
            <a:r>
              <a:rPr lang="en-US" sz="3000" b="1" dirty="0" err="1"/>
              <a:t>más</a:t>
            </a:r>
            <a:r>
              <a:rPr lang="en-US" sz="3000" b="1" dirty="0"/>
              <a:t> para </a:t>
            </a:r>
            <a:r>
              <a:rPr lang="en-US" sz="3000" b="1" dirty="0" err="1"/>
              <a:t>llevar</a:t>
            </a:r>
            <a:r>
              <a:rPr lang="en-US" sz="3000" b="1" dirty="0"/>
              <a:t> una </a:t>
            </a:r>
            <a:r>
              <a:rPr lang="en-US" sz="3000" b="1" dirty="0" err="1"/>
              <a:t>vida</a:t>
            </a:r>
            <a:r>
              <a:rPr lang="en-US" sz="3000" b="1" dirty="0"/>
              <a:t> </a:t>
            </a:r>
            <a:r>
              <a:rPr lang="en-US" sz="3000" b="1" dirty="0" err="1"/>
              <a:t>sana</a:t>
            </a:r>
            <a:r>
              <a:rPr lang="en-US" sz="3000" b="1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8A80-E288-3C43-89D3-7B6FC2E6DBB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68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100</Words>
  <Application>Microsoft Office PowerPoint</Application>
  <PresentationFormat>Panorámica</PresentationFormat>
  <Paragraphs>50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¿Recuerdas esta forma verbal?</vt:lpstr>
      <vt:lpstr>¿Para qué sirve?</vt:lpstr>
      <vt:lpstr>¿Cómo es la forma del imperativo?</vt:lpstr>
      <vt:lpstr>       Consejos para llevar una vida sana beber, caminar, comer, sonreír, tomar, dormir</vt:lpstr>
      <vt:lpstr>Habla con tu compañera o compañero:  ¿Podéis decir algún consejo más para llevar una vida sana?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imperativo</dc:title>
  <dc:creator>Pilar Díaz</dc:creator>
  <cp:lastModifiedBy>Mise Garcia</cp:lastModifiedBy>
  <cp:revision>21</cp:revision>
  <cp:lastPrinted>2022-05-31T09:57:27Z</cp:lastPrinted>
  <dcterms:created xsi:type="dcterms:W3CDTF">2021-03-07T19:49:08Z</dcterms:created>
  <dcterms:modified xsi:type="dcterms:W3CDTF">2022-06-28T07:03:39Z</dcterms:modified>
</cp:coreProperties>
</file>