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87740-28BE-4E76-89D1-ADE7501D20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940C0E-26E9-4FA0-ACDB-E780E4F50190}">
      <dgm:prSet/>
      <dgm:spPr/>
      <dgm:t>
        <a:bodyPr/>
        <a:lstStyle/>
        <a:p>
          <a:r>
            <a:rPr lang="hu-HU" dirty="0"/>
            <a:t>A lawnmower has to reach every point of the lawn except for the obstacles.</a:t>
          </a:r>
          <a:endParaRPr lang="en-US" dirty="0"/>
        </a:p>
      </dgm:t>
    </dgm:pt>
    <dgm:pt modelId="{4F9D4701-B262-4C4F-A972-4D6BFB0178AD}" type="parTrans" cxnId="{9EB2C906-5E80-4CEA-BC4D-EE24C4C5B492}">
      <dgm:prSet/>
      <dgm:spPr/>
      <dgm:t>
        <a:bodyPr/>
        <a:lstStyle/>
        <a:p>
          <a:endParaRPr lang="en-US"/>
        </a:p>
      </dgm:t>
    </dgm:pt>
    <dgm:pt modelId="{D8C72D6E-50F7-4D6A-9947-DF17E8C8B85F}" type="sibTrans" cxnId="{9EB2C906-5E80-4CEA-BC4D-EE24C4C5B492}">
      <dgm:prSet/>
      <dgm:spPr/>
      <dgm:t>
        <a:bodyPr/>
        <a:lstStyle/>
        <a:p>
          <a:endParaRPr lang="en-US"/>
        </a:p>
      </dgm:t>
    </dgm:pt>
    <dgm:pt modelId="{50F5B7DC-D2DB-4507-AD31-CF512DB7042F}">
      <dgm:prSet/>
      <dgm:spPr/>
      <dgm:t>
        <a:bodyPr/>
        <a:lstStyle/>
        <a:p>
          <a:r>
            <a:rPr lang="hu-HU" dirty="0"/>
            <a:t>The grid is a square and surrounded by wall.</a:t>
          </a:r>
          <a:endParaRPr lang="en-US" dirty="0"/>
        </a:p>
      </dgm:t>
    </dgm:pt>
    <dgm:pt modelId="{3D3E2397-B0FE-428F-9460-C5331AC37DD7}" type="parTrans" cxnId="{143F2FDA-E686-46FE-AA9E-C54FF0A680C8}">
      <dgm:prSet/>
      <dgm:spPr/>
      <dgm:t>
        <a:bodyPr/>
        <a:lstStyle/>
        <a:p>
          <a:endParaRPr lang="en-US"/>
        </a:p>
      </dgm:t>
    </dgm:pt>
    <dgm:pt modelId="{50C0D433-B09A-4202-99CD-7B5ECD345992}" type="sibTrans" cxnId="{143F2FDA-E686-46FE-AA9E-C54FF0A680C8}">
      <dgm:prSet/>
      <dgm:spPr/>
      <dgm:t>
        <a:bodyPr/>
        <a:lstStyle/>
        <a:p>
          <a:endParaRPr lang="en-US"/>
        </a:p>
      </dgm:t>
    </dgm:pt>
    <dgm:pt modelId="{B36F595E-DE82-4246-98D8-E5E198457FEA}">
      <dgm:prSet/>
      <dgm:spPr/>
      <dgm:t>
        <a:bodyPr/>
        <a:lstStyle/>
        <a:p>
          <a:r>
            <a:rPr lang="hu-HU" dirty="0"/>
            <a:t>The layout is unknown.</a:t>
          </a:r>
          <a:endParaRPr lang="en-US" dirty="0"/>
        </a:p>
      </dgm:t>
    </dgm:pt>
    <dgm:pt modelId="{AF493594-301A-4907-8AA2-65A56A8D3B5C}" type="parTrans" cxnId="{9C4CB428-1375-457F-93EF-88F470C18C73}">
      <dgm:prSet/>
      <dgm:spPr/>
      <dgm:t>
        <a:bodyPr/>
        <a:lstStyle/>
        <a:p>
          <a:endParaRPr lang="en-US"/>
        </a:p>
      </dgm:t>
    </dgm:pt>
    <dgm:pt modelId="{999594FB-5416-4D53-A580-749437C09B15}" type="sibTrans" cxnId="{9C4CB428-1375-457F-93EF-88F470C18C73}">
      <dgm:prSet/>
      <dgm:spPr/>
      <dgm:t>
        <a:bodyPr/>
        <a:lstStyle/>
        <a:p>
          <a:endParaRPr lang="en-US"/>
        </a:p>
      </dgm:t>
    </dgm:pt>
    <dgm:pt modelId="{CD2AF3FA-EC46-4762-BE45-E9B3BE33594E}" type="pres">
      <dgm:prSet presAssocID="{B7B87740-28BE-4E76-89D1-ADE7501D209D}" presName="linear" presStyleCnt="0">
        <dgm:presLayoutVars>
          <dgm:animLvl val="lvl"/>
          <dgm:resizeHandles val="exact"/>
        </dgm:presLayoutVars>
      </dgm:prSet>
      <dgm:spPr/>
    </dgm:pt>
    <dgm:pt modelId="{143B98D9-185A-456A-8725-31CC03BA5D13}" type="pres">
      <dgm:prSet presAssocID="{D9940C0E-26E9-4FA0-ACDB-E780E4F501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C710E7-0BB9-45D2-BCDE-A6DAE944A484}" type="pres">
      <dgm:prSet presAssocID="{D8C72D6E-50F7-4D6A-9947-DF17E8C8B85F}" presName="spacer" presStyleCnt="0"/>
      <dgm:spPr/>
    </dgm:pt>
    <dgm:pt modelId="{882944B7-1BA4-4BDF-8A28-8C04C36384A0}" type="pres">
      <dgm:prSet presAssocID="{50F5B7DC-D2DB-4507-AD31-CF512DB704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A641BE-E754-4B9F-B436-9D370117411D}" type="pres">
      <dgm:prSet presAssocID="{50C0D433-B09A-4202-99CD-7B5ECD345992}" presName="spacer" presStyleCnt="0"/>
      <dgm:spPr/>
    </dgm:pt>
    <dgm:pt modelId="{DD74A69F-A0FF-4FA0-9E7A-3C0EFC3BAB0E}" type="pres">
      <dgm:prSet presAssocID="{B36F595E-DE82-4246-98D8-E5E198457F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B2C906-5E80-4CEA-BC4D-EE24C4C5B492}" srcId="{B7B87740-28BE-4E76-89D1-ADE7501D209D}" destId="{D9940C0E-26E9-4FA0-ACDB-E780E4F50190}" srcOrd="0" destOrd="0" parTransId="{4F9D4701-B262-4C4F-A972-4D6BFB0178AD}" sibTransId="{D8C72D6E-50F7-4D6A-9947-DF17E8C8B85F}"/>
    <dgm:cxn modelId="{9C4CB428-1375-457F-93EF-88F470C18C73}" srcId="{B7B87740-28BE-4E76-89D1-ADE7501D209D}" destId="{B36F595E-DE82-4246-98D8-E5E198457FEA}" srcOrd="2" destOrd="0" parTransId="{AF493594-301A-4907-8AA2-65A56A8D3B5C}" sibTransId="{999594FB-5416-4D53-A580-749437C09B15}"/>
    <dgm:cxn modelId="{2E67595D-2431-448F-8D03-D376BB974615}" type="presOf" srcId="{B36F595E-DE82-4246-98D8-E5E198457FEA}" destId="{DD74A69F-A0FF-4FA0-9E7A-3C0EFC3BAB0E}" srcOrd="0" destOrd="0" presId="urn:microsoft.com/office/officeart/2005/8/layout/vList2"/>
    <dgm:cxn modelId="{41DE394B-7A99-4799-861F-9C3B2F50E895}" type="presOf" srcId="{D9940C0E-26E9-4FA0-ACDB-E780E4F50190}" destId="{143B98D9-185A-456A-8725-31CC03BA5D13}" srcOrd="0" destOrd="0" presId="urn:microsoft.com/office/officeart/2005/8/layout/vList2"/>
    <dgm:cxn modelId="{EB0C83C4-0773-4B48-AF5B-DA01DDB38973}" type="presOf" srcId="{50F5B7DC-D2DB-4507-AD31-CF512DB7042F}" destId="{882944B7-1BA4-4BDF-8A28-8C04C36384A0}" srcOrd="0" destOrd="0" presId="urn:microsoft.com/office/officeart/2005/8/layout/vList2"/>
    <dgm:cxn modelId="{50B357D6-EBDD-40E7-9328-30995906F489}" type="presOf" srcId="{B7B87740-28BE-4E76-89D1-ADE7501D209D}" destId="{CD2AF3FA-EC46-4762-BE45-E9B3BE33594E}" srcOrd="0" destOrd="0" presId="urn:microsoft.com/office/officeart/2005/8/layout/vList2"/>
    <dgm:cxn modelId="{143F2FDA-E686-46FE-AA9E-C54FF0A680C8}" srcId="{B7B87740-28BE-4E76-89D1-ADE7501D209D}" destId="{50F5B7DC-D2DB-4507-AD31-CF512DB7042F}" srcOrd="1" destOrd="0" parTransId="{3D3E2397-B0FE-428F-9460-C5331AC37DD7}" sibTransId="{50C0D433-B09A-4202-99CD-7B5ECD345992}"/>
    <dgm:cxn modelId="{6AEA21AC-08C7-4734-A4B2-E4FC727B95AF}" type="presParOf" srcId="{CD2AF3FA-EC46-4762-BE45-E9B3BE33594E}" destId="{143B98D9-185A-456A-8725-31CC03BA5D13}" srcOrd="0" destOrd="0" presId="urn:microsoft.com/office/officeart/2005/8/layout/vList2"/>
    <dgm:cxn modelId="{0E3A10A8-59FD-4D7E-AA77-1388935EFD9A}" type="presParOf" srcId="{CD2AF3FA-EC46-4762-BE45-E9B3BE33594E}" destId="{AEC710E7-0BB9-45D2-BCDE-A6DAE944A484}" srcOrd="1" destOrd="0" presId="urn:microsoft.com/office/officeart/2005/8/layout/vList2"/>
    <dgm:cxn modelId="{F6F55620-FC70-4172-9FA4-A90A8785E80F}" type="presParOf" srcId="{CD2AF3FA-EC46-4762-BE45-E9B3BE33594E}" destId="{882944B7-1BA4-4BDF-8A28-8C04C36384A0}" srcOrd="2" destOrd="0" presId="urn:microsoft.com/office/officeart/2005/8/layout/vList2"/>
    <dgm:cxn modelId="{F5EE9D08-9DFF-4E66-A9C5-FE1BF58EE8A1}" type="presParOf" srcId="{CD2AF3FA-EC46-4762-BE45-E9B3BE33594E}" destId="{DDA641BE-E754-4B9F-B436-9D370117411D}" srcOrd="3" destOrd="0" presId="urn:microsoft.com/office/officeart/2005/8/layout/vList2"/>
    <dgm:cxn modelId="{46691010-9F92-44C2-B3D2-49E3003AC001}" type="presParOf" srcId="{CD2AF3FA-EC46-4762-BE45-E9B3BE33594E}" destId="{DD74A69F-A0FF-4FA0-9E7A-3C0EFC3BAB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B98D9-185A-456A-8725-31CC03BA5D13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A lawnmower has to reach every point of the lawn except for the obstacles.</a:t>
          </a:r>
          <a:endParaRPr lang="en-US" sz="3400" kern="1200" dirty="0"/>
        </a:p>
      </dsp:txBody>
      <dsp:txXfrm>
        <a:off x="66025" y="114994"/>
        <a:ext cx="10383550" cy="1220470"/>
      </dsp:txXfrm>
    </dsp:sp>
    <dsp:sp modelId="{882944B7-1BA4-4BDF-8A28-8C04C36384A0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The grid is a square and surrounded by wall.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DD74A69F-A0FF-4FA0-9E7A-3C0EFC3BAB0E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The layout is unknown.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9391-458A-F6E5-6D6C-A22AC5D06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CB050-3752-4AEB-E4D7-C5413429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56F1-EEEA-968B-DDD2-BE3B5A33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C7FE-4148-894A-2832-96BBB86C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A8C4-2AD3-3374-96B8-8B6B6F78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A9B-6002-03BE-7FCD-51AC4D3D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4E23B-370A-1C37-0299-0D530ACC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44AF-2436-6572-D61D-1B3E29F0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1112-BA01-0C11-9246-2D8EEC1F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3232-C6FE-5A58-148D-6CDC3D1F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505C-8A38-9FB2-3DC0-B3413EDED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E1763-AD0E-BE00-0C20-6FD4DB1F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854E-87F3-F928-E30E-135F26AA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4D69-ED8F-93FA-FDA1-40304090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65FC-A54F-6097-B54D-D88B455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7E40-F735-22AE-1BCF-9BA9F220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90AD-63D5-FDE6-C7B0-A92F8A81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15D5-FB7C-EFD9-E74C-12F3EF18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CF33-E66F-41C2-91DC-9C4715F4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17F4-D809-917D-D412-0A83E70C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7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A674-4B43-1DA2-D9B3-09180F3C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7C03-0C10-BDF8-3D01-F45105B0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3C80-8784-C8A1-6AC9-41E13390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2B69-A7FB-6C27-5765-68D1AF8B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6F60-66DE-4D08-90B8-EE44C337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39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3AD5-203B-7A06-A4E9-928DCF86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0583-A10F-5DD6-332F-3D244AE0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E37D-55A1-0C11-E31D-24C7C67C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0209B-63E3-5AD0-FABE-3EFADE6A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BCFC0-B01C-D544-1FBB-D3B04B9E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8D79-4AD2-2B4A-8688-E551C71F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8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6CD3-236A-0CB5-2DAC-430BE0EE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18F-9512-BB10-2A34-8EDEE10E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F909E-EA73-154E-EF04-FF5615EC9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AA1E2-9446-23EA-0AE8-3E6321E0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94CD4-1E78-B421-0C66-A040FF5BD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ECE5E-6BF6-BCAE-3983-3CE3A5B1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DB389-FEFB-D822-E35F-57904995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9BB0A-CD0B-370B-1E9A-DA6AA80C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2F1-F572-19C6-C37F-2417D8D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E7B72-F2B6-B60D-D9EB-DC3F1579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16EB3-D969-B28D-77F6-940533B3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2AB7C-862F-5091-96B7-FB2AFEB8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76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4C967-2498-4502-72AA-68A1355C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21E7-953F-7E28-A7A0-0363B83F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B8F0C-F5F8-3C0C-2B55-90B76536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9C02-EC72-D7F8-C310-1C958E07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D0D5-9F96-38B0-4825-7C0243FE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828D9-AEC1-BC69-8EE0-82B5B2D7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94E1-C866-A317-1C3E-FA46CD5B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5C15-1CA3-C0FF-3F82-0A92D5A0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EA9D5-07D1-2767-8666-546DBA54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3AFE-65EE-836E-5A01-C57CC459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701C1-B21D-8B1A-5820-4A101401A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74071-CCC9-D900-24E6-88F07EEEB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117DA-9F73-90EF-ECC7-656C6DB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CDDA-2699-66AB-DB3E-99062184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48410-C5C3-7A58-A217-ECCB9EBF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130A4-6301-6ECB-6237-0B46E874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485C-7DC8-4BB1-A3B8-F32C5590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CBF5-0B1E-1696-DCA2-28A1D1CE3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63C8-52B8-4782-AD79-BA3191B1523B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98E0-628A-4071-ED73-D1D0AAB3F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AED5-9AF0-C136-0943-EDB95EEC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CB4B-A7D3-4772-904B-562BE3E396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6E3D-C1E7-ED76-1E32-88DE06872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hu-HU" sz="11500"/>
              <a:t>Depth-first Traversal</a:t>
            </a:r>
            <a:endParaRPr lang="en-GB" sz="1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F895-0DCF-3E48-6F29-47B2EB0C3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hu-HU"/>
              <a:t>For grid based area coverage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4584-A494-53BD-E048-61D2AC7DB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Depth-first search on a graph</a:t>
            </a:r>
          </a:p>
        </p:txBody>
      </p:sp>
      <p:pic>
        <p:nvPicPr>
          <p:cNvPr id="5" name="Content Placeholder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8749204-51CC-1D50-564D-CDCF13F54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27" y="780710"/>
            <a:ext cx="6847062" cy="516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8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1DD0-F792-D0BD-464C-22F33B48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hu-HU" sz="5400"/>
              <a:t>DFS</a:t>
            </a:r>
            <a:endParaRPr lang="en-GB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872F-4D29-189D-2C48-A466A49E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The main strategy of depth-first search is to explore deeper into the graph whenever possible. </a:t>
            </a:r>
            <a:endParaRPr lang="hu-HU" sz="2000"/>
          </a:p>
          <a:p>
            <a:pPr marL="0" indent="0">
              <a:buNone/>
            </a:pPr>
            <a:r>
              <a:rPr lang="en-GB" sz="2000"/>
              <a:t>Depth-first search explores edges that come out of the most recently discovered vertex, s. Only edges going to unexplored vertices are explored</a:t>
            </a:r>
            <a:r>
              <a:rPr lang="hu-HU" sz="2000"/>
              <a:t>.</a:t>
            </a:r>
          </a:p>
          <a:p>
            <a:pPr marL="0" indent="0">
              <a:buNone/>
            </a:pPr>
            <a:r>
              <a:rPr lang="en-GB" sz="2000"/>
              <a:t>When all of s’s edges have been explored, the search backtracks until it reaches an unexplored neighbor. </a:t>
            </a:r>
            <a:endParaRPr lang="hu-HU" sz="2000"/>
          </a:p>
          <a:p>
            <a:pPr marL="0" indent="0">
              <a:buNone/>
            </a:pPr>
            <a:r>
              <a:rPr lang="en-GB" sz="2000"/>
              <a:t>This process continues until all of the vertices that are reachable from the original source vertex are discovered. If there are any unvisited vertices, depth-ﬁrst search selects one of them as a new source and repeats the search from that vertex. </a:t>
            </a:r>
            <a:endParaRPr lang="hu-H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C2A3F-FF07-3D5C-213B-F4713F92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3" r="12915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343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16D9-BA78-FAB1-F458-716837C7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hu-HU" sz="5400" dirty="0"/>
              <a:t>Backtracking</a:t>
            </a:r>
            <a:endParaRPr lang="en-GB" sz="5400" dirty="0"/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37B91A79-1BC6-B60F-3522-39871BB68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356-DCF1-995B-1994-56B1BD3C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An </a:t>
            </a:r>
            <a:r>
              <a:rPr lang="en-GB" dirty="0"/>
              <a:t>algorithmic-technique for solving problems recursively by trying to build a solution incrementally, one piece at a time, removing those solutions that fail to satisfy the constraints of the problem at any point of time</a:t>
            </a:r>
            <a:r>
              <a:rPr lang="hu-H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97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52C99-B6CA-E700-23DB-5B8CFFF6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Description</a:t>
            </a:r>
            <a:endParaRPr lang="en-GB" dirty="0"/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DA2CC032-7BF2-B1C3-9408-D43AD73B0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35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87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BFAA3-D28A-AA6B-E5CF-7D796CD5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4600">
                <a:solidFill>
                  <a:srgbClr val="FFFFFF"/>
                </a:solidFill>
              </a:rPr>
              <a:t>The lawn-mower</a:t>
            </a:r>
            <a:endParaRPr lang="en-GB" sz="4600">
              <a:solidFill>
                <a:srgbClr val="FFFFFF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FD68720-0E42-A39A-9ECF-ED564B69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hu-HU" sz="2400" dirty="0"/>
              <a:t>It searches for uncut grass in a clock wise direction. </a:t>
            </a:r>
          </a:p>
          <a:p>
            <a:r>
              <a:rPr lang="hu-HU" sz="2400" dirty="0"/>
              <a:t>The lawn-mower pushes the coordinates of each cells that are already visited into a stack.</a:t>
            </a:r>
          </a:p>
          <a:p>
            <a:r>
              <a:rPr lang="hu-HU" sz="2400" dirty="0"/>
              <a:t>At every unvisited cell it cuts the grass and than searches for another field.</a:t>
            </a:r>
          </a:p>
          <a:p>
            <a:r>
              <a:rPr lang="hu-HU" sz="2400" dirty="0"/>
              <a:t>When reaches a point(node) where there is no unvisited cell nearby, it goes back in the same way it used to came there, until reaches another unvisited cell.</a:t>
            </a:r>
          </a:p>
          <a:p>
            <a:r>
              <a:rPr lang="hu-HU" sz="2400" dirty="0"/>
              <a:t>Backtracking happens by poping the coordinates from the stack.</a:t>
            </a:r>
          </a:p>
          <a:p>
            <a:r>
              <a:rPr lang="hu-HU" sz="2400" dirty="0"/>
              <a:t>It finishes at the starting point when the stack gets emptied and there is not any unvisited neighboring cell.</a:t>
            </a:r>
          </a:p>
        </p:txBody>
      </p:sp>
    </p:spTree>
    <p:extLst>
      <p:ext uri="{BB962C8B-B14F-4D97-AF65-F5344CB8AC3E}">
        <p14:creationId xmlns:p14="http://schemas.microsoft.com/office/powerpoint/2010/main" val="31134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Depth-first Traversal</vt:lpstr>
      <vt:lpstr>Depth-first search on a graph</vt:lpstr>
      <vt:lpstr>DFS</vt:lpstr>
      <vt:lpstr>Backtracking</vt:lpstr>
      <vt:lpstr>Description</vt:lpstr>
      <vt:lpstr>The lawn-mower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Depth-first Traversal</dc:title>
  <dc:creator>Akos Nemeth</dc:creator>
  <cp:lastModifiedBy>Akos Nemeth</cp:lastModifiedBy>
  <cp:revision>1</cp:revision>
  <dcterms:created xsi:type="dcterms:W3CDTF">2022-06-08T04:59:53Z</dcterms:created>
  <dcterms:modified xsi:type="dcterms:W3CDTF">2022-06-08T06:53:42Z</dcterms:modified>
</cp:coreProperties>
</file>