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8"/>
  </p:notesMasterIdLst>
  <p:sldIdLst>
    <p:sldId id="256" r:id="rId2"/>
    <p:sldId id="257" r:id="rId3"/>
    <p:sldId id="266" r:id="rId4"/>
    <p:sldId id="258" r:id="rId5"/>
    <p:sldId id="268" r:id="rId6"/>
    <p:sldId id="259" r:id="rId7"/>
    <p:sldId id="267" r:id="rId8"/>
    <p:sldId id="269" r:id="rId9"/>
    <p:sldId id="270" r:id="rId10"/>
    <p:sldId id="271" r:id="rId11"/>
    <p:sldId id="273" r:id="rId12"/>
    <p:sldId id="272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1"/>
    <p:restoredTop sz="94694"/>
  </p:normalViewPr>
  <p:slideViewPr>
    <p:cSldViewPr snapToGrid="0">
      <p:cViewPr varScale="1">
        <p:scale>
          <a:sx n="96" d="100"/>
          <a:sy n="96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9CAB7-6A1D-2649-8C69-EF0AAFBB3F0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D74AE-5E5A-2B41-A40D-F217E143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6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D74AE-5E5A-2B41-A40D-F217E143A1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24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3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6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0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9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3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1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621FBCE-9172-3554-9E03-D2D0DBD91A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27" b="-1"/>
          <a:stretch/>
        </p:blipFill>
        <p:spPr>
          <a:xfrm>
            <a:off x="3523488" y="1007"/>
            <a:ext cx="866851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3C7E6-C3EE-3EC2-475C-3BD0846B9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356778" cy="3130267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Unlocking Investment Opportunities through Instagram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3B1E798-81F0-9CCE-4BEA-37AFAA56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55" y="2859881"/>
            <a:ext cx="3139964" cy="113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3EE680FE-4DBD-B207-6492-4E954374AA79}"/>
              </a:ext>
            </a:extLst>
          </p:cNvPr>
          <p:cNvSpPr txBox="1">
            <a:spLocks/>
          </p:cNvSpPr>
          <p:nvPr/>
        </p:nvSpPr>
        <p:spPr>
          <a:xfrm>
            <a:off x="477981" y="4859498"/>
            <a:ext cx="6557302" cy="1690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An Innovative Approach to Financial Modeling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Alain Joss, Jakob Johannes Bauer, Santiago </a:t>
            </a:r>
            <a:r>
              <a:rPr lang="en-US" sz="1700" dirty="0" err="1">
                <a:solidFill>
                  <a:schemeClr val="bg1"/>
                </a:solidFill>
              </a:rPr>
              <a:t>Ormando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Aramburu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4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FF64-504D-4D30-CCC7-2A4C2F35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Counterpart to the Selling Strategy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4620D-3217-CEAB-FBA1-0F0B1E8A9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Selling Strategy already provides a lot of </a:t>
            </a:r>
            <a:r>
              <a:rPr lang="en-US" b="1" dirty="0"/>
              <a:t>value</a:t>
            </a:r>
            <a:r>
              <a:rPr lang="en-US" dirty="0"/>
              <a:t>.</a:t>
            </a:r>
          </a:p>
          <a:p>
            <a:r>
              <a:rPr lang="en-US" dirty="0"/>
              <a:t>How do we select stocks that carry little risk, to run the selling strategy?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</a:t>
            </a:r>
            <a:r>
              <a:rPr lang="en-US" b="1" dirty="0">
                <a:sym typeface="Wingdings" panose="05000000000000000000" pitchFamily="2" charset="2"/>
              </a:rPr>
              <a:t>Stable</a:t>
            </a:r>
            <a:r>
              <a:rPr lang="en-US" dirty="0">
                <a:sym typeface="Wingdings" panose="05000000000000000000" pitchFamily="2" charset="2"/>
              </a:rPr>
              <a:t> and established stocks for long term investments.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Statistical Analysis to find stable stocks, consisting of historical stock market data and Instagram sentiment.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02867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6" name="Rectangle 1085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88" name="Rectangle 108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50B81B0B-A5B7-5461-D90D-F2ABCB5F7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9" r="12778" b="-1"/>
          <a:stretch/>
        </p:blipFill>
        <p:spPr bwMode="auto">
          <a:xfrm>
            <a:off x="835152" y="824996"/>
            <a:ext cx="4603468" cy="469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DF45E5-55FC-E469-6879-E86DFC73E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8213" y="1072490"/>
            <a:ext cx="5532643" cy="420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1" name="Content Placeholder 1044">
            <a:extLst>
              <a:ext uri="{FF2B5EF4-FFF2-40B4-BE49-F238E27FC236}">
                <a16:creationId xmlns:a16="http://schemas.microsoft.com/office/drawing/2014/main" id="{9D47FF2E-C0A6-B5CD-0ECB-ADA2F31E1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329321"/>
            <a:ext cx="6007608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8725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E8F6-10B7-9388-667F-FB42D7F2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A24A-5B4C-20F8-0BD8-373642CD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Summary: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Our innovative use of Instagram data presents new pathways for data-driven investment strategies at UBS.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Future Work: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Suggest further exploration into predictive analytics with expanded social media datasets and machine learning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Improve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performance evaluation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and feature engineering.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1804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5449-63DE-675D-558B-EE504B3D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Gained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68B0-3C62-7648-816D-4DE1B6164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Alternative Approaches: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Integrated external economic indicators to refine predictions and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Strategic Insights: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Insights derived from anomalies can guide strategic investments and risk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0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E8F6-10B7-9388-667F-FB42D7F2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A24A-5B4C-20F8-0BD8-373642CD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Summary: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Our innovative use of Instagram data presents new pathways for data-driven investment strategies at UBS.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Future Work: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Suggest further exploration into predictive analytics with expanded social media datasets and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2232877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7A02DB39-B119-B536-8B57-06F8986B0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B643A-5B2D-3D06-4AD0-B914CFD4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84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ark floating bulbs with one lit up brightly">
            <a:extLst>
              <a:ext uri="{FF2B5EF4-FFF2-40B4-BE49-F238E27FC236}">
                <a16:creationId xmlns:a16="http://schemas.microsoft.com/office/drawing/2014/main" id="{F4512D74-89EB-B16A-E2BC-E82FBAEB9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" r="-1" b="2075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8C444-445F-1239-76C4-34CDF0BD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 for your attention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537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596B-E5BF-A0D0-5769-B7C938D9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FB30-4E6A-53B2-82D4-A7BFA7DD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Given: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Instagram data tracking popularity of brands.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Project Scope: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Leveraging data to derive actionable insights:</a:t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“How is a brand perception related to its future success?”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Task: 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Identify significant deviations in trends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Isolate possible causes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Highlight noteworthy brands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Objective: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Providing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UBS investors an edge.</a:t>
            </a:r>
          </a:p>
        </p:txBody>
      </p:sp>
    </p:spTree>
    <p:extLst>
      <p:ext uri="{BB962C8B-B14F-4D97-AF65-F5344CB8AC3E}">
        <p14:creationId xmlns:p14="http://schemas.microsoft.com/office/powerpoint/2010/main" val="364055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41DD3-AD17-1D81-64F7-83C5AFE3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Pipeline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diagram of a data flow&#10;&#10;Description automatically generated">
            <a:extLst>
              <a:ext uri="{FF2B5EF4-FFF2-40B4-BE49-F238E27FC236}">
                <a16:creationId xmlns:a16="http://schemas.microsoft.com/office/drawing/2014/main" id="{1E35A1DA-FF6B-A32E-7222-8DD1F022A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2123" y="245378"/>
            <a:ext cx="2530979" cy="636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05F7-B5A2-441F-B6C2-FA271E9B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96C6-572B-209E-1855-8C2C8CEE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Exploration and Cleaning: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lvl="1"/>
            <a:r>
              <a:rPr lang="en-US" sz="1800" dirty="0">
                <a:solidFill>
                  <a:srgbClr val="0D0D0D"/>
                </a:solidFill>
                <a:latin typeface="Söhne"/>
              </a:rPr>
              <a:t>Removed and interpolate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missing values</a:t>
            </a:r>
          </a:p>
          <a:p>
            <a:pPr lvl="1"/>
            <a:r>
              <a:rPr lang="en-US" sz="1800" dirty="0">
                <a:solidFill>
                  <a:srgbClr val="0D0D0D"/>
                </a:solidFill>
                <a:latin typeface="Söhne"/>
              </a:rPr>
              <a:t>Dropped categorical features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Feature Engineering: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lvl="1"/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Enhanced data set with new features (derived from Followers, Pictures Videos</a:t>
            </a:r>
            <a:r>
              <a:rPr lang="en-US" sz="1800" dirty="0">
                <a:solidFill>
                  <a:srgbClr val="0D0D0D"/>
                </a:solidFill>
                <a:latin typeface="Söhne"/>
              </a:rPr>
              <a:t>,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Comments</a:t>
            </a:r>
            <a:r>
              <a:rPr lang="en-US" sz="1800" dirty="0">
                <a:solidFill>
                  <a:srgbClr val="0D0D0D"/>
                </a:solidFill>
                <a:latin typeface="Söhne"/>
              </a:rPr>
              <a:t>, L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ikes)</a:t>
            </a:r>
          </a:p>
          <a:p>
            <a:pPr lvl="2"/>
            <a:r>
              <a:rPr lang="en-US" sz="1300" b="0" dirty="0" err="1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likes_per_content</a:t>
            </a:r>
            <a:r>
              <a:rPr lang="en-US" sz="1300" b="0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pPr lvl="2"/>
            <a:r>
              <a:rPr lang="en-US" sz="1300" b="0" dirty="0" err="1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comments_per_likes</a:t>
            </a:r>
            <a:r>
              <a:rPr lang="en-US" sz="1300" b="0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pPr lvl="2"/>
            <a:r>
              <a:rPr lang="en-US" sz="1300" b="0" dirty="0" err="1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likes_per_content_weekly_change</a:t>
            </a:r>
            <a:r>
              <a:rPr lang="en-US" sz="1300" b="0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pPr lvl="2"/>
            <a:r>
              <a:rPr lang="en-US" sz="1300" b="0" dirty="0" err="1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followers_weekly_change</a:t>
            </a:r>
            <a:endParaRPr lang="en-US" sz="1300" b="0" dirty="0">
              <a:solidFill>
                <a:srgbClr val="00206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Integration of Financial Data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Yahoo API:</a:t>
            </a:r>
          </a:p>
          <a:p>
            <a:pPr lvl="1"/>
            <a:r>
              <a:rPr lang="en-US" sz="1500" b="0" dirty="0" err="1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Closing_price_weekly_change</a:t>
            </a:r>
            <a:endParaRPr lang="en-US" sz="1500" b="0" dirty="0">
              <a:solidFill>
                <a:srgbClr val="002060"/>
              </a:solidFill>
              <a:effectLst/>
              <a:latin typeface="Menlo" panose="020B06090308040202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22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AF907-9FC7-3985-3035-ECC46DC6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Exploratory Data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ACEE-A65A-16C2-453E-34CC1BF8A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 dirty="0"/>
              <a:t>Engagement metrics pair-plot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94F246D8-1443-0479-0E51-4C7D4C86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12" y="242605"/>
            <a:ext cx="6149741" cy="63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4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F3182-8039-6B99-A72E-25B54293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BDE0-1336-4CBA-6CB7-6611971A4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Correlations</a:t>
            </a:r>
            <a:endParaRPr lang="en-US" sz="2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F34C0C-09E3-5DBA-CCD8-0DCEB7089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25" r="-1" b="-1"/>
          <a:stretch/>
        </p:blipFill>
        <p:spPr>
          <a:xfrm>
            <a:off x="4979322" y="174621"/>
            <a:ext cx="6349970" cy="650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7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EF2A8-4FD4-B7CD-4F6F-3FC75CE7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924DF-809A-F1AB-978A-01D8B18D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Time Series average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graph of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C6F0CC10-D0D2-42C3-F351-F0A756EF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62" y="142133"/>
            <a:ext cx="6623409" cy="657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2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1A99-44B5-8C7E-FD73-5954E8D3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F4CF-C09B-826A-DBE1-9B12CCF65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b="1" dirty="0"/>
              <a:t>methods</a:t>
            </a:r>
            <a:r>
              <a:rPr lang="en-US" dirty="0"/>
              <a:t> implemented:</a:t>
            </a:r>
          </a:p>
          <a:p>
            <a:pPr lvl="1"/>
            <a:r>
              <a:rPr lang="en-US" dirty="0"/>
              <a:t>Autoencoder</a:t>
            </a:r>
          </a:p>
          <a:p>
            <a:pPr lvl="1"/>
            <a:r>
              <a:rPr lang="en-US" dirty="0"/>
              <a:t>Iso Forest</a:t>
            </a:r>
          </a:p>
          <a:p>
            <a:r>
              <a:rPr lang="en-US" dirty="0"/>
              <a:t>Statistical Methods implemented to find </a:t>
            </a:r>
            <a:r>
              <a:rPr lang="en-US" b="1" dirty="0"/>
              <a:t>key features </a:t>
            </a:r>
            <a:r>
              <a:rPr lang="en-US" dirty="0"/>
              <a:t>on Anomaly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4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5449-63DE-675D-558B-EE504B3D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Gained Insights and Strategy l: Sell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68B0-3C62-7648-816D-4DE1B616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75" y="2347749"/>
            <a:ext cx="10168128" cy="3694176"/>
          </a:xfrm>
        </p:spPr>
        <p:txBody>
          <a:bodyPr/>
          <a:lstStyle/>
          <a:p>
            <a:r>
              <a:rPr lang="en-US" dirty="0"/>
              <a:t>The weekly </a:t>
            </a:r>
            <a:r>
              <a:rPr lang="en-US" b="1" dirty="0"/>
              <a:t>variation</a:t>
            </a:r>
            <a:r>
              <a:rPr lang="en-US" dirty="0"/>
              <a:t> of “</a:t>
            </a:r>
            <a:r>
              <a:rPr lang="en-US" b="1" dirty="0"/>
              <a:t>comments per like</a:t>
            </a:r>
            <a:r>
              <a:rPr lang="en-US" dirty="0"/>
              <a:t>”: key variable.</a:t>
            </a:r>
          </a:p>
          <a:p>
            <a:r>
              <a:rPr lang="en-US" dirty="0"/>
              <a:t>The weekly </a:t>
            </a:r>
            <a:r>
              <a:rPr lang="en-US" b="1" dirty="0"/>
              <a:t>variation</a:t>
            </a:r>
            <a:r>
              <a:rPr lang="en-US" dirty="0"/>
              <a:t> of “</a:t>
            </a:r>
            <a:r>
              <a:rPr lang="en-US" b="1" dirty="0"/>
              <a:t>followers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/>
              <a:t>too, as expected.</a:t>
            </a:r>
          </a:p>
          <a:p>
            <a:r>
              <a:rPr lang="en-US" dirty="0"/>
              <a:t>Sell signal based on those events: </a:t>
            </a:r>
            <a:r>
              <a:rPr lang="en-US" b="1" dirty="0"/>
              <a:t>61% accuracy and precision, 100% recall and 75.76% f1-score</a:t>
            </a:r>
            <a:r>
              <a:rPr lang="en-US" dirty="0"/>
              <a:t>, despite general market upwards trajectory.</a:t>
            </a:r>
          </a:p>
        </p:txBody>
      </p:sp>
    </p:spTree>
    <p:extLst>
      <p:ext uri="{BB962C8B-B14F-4D97-AF65-F5344CB8AC3E}">
        <p14:creationId xmlns:p14="http://schemas.microsoft.com/office/powerpoint/2010/main" val="41712856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393620"/>
      </a:dk2>
      <a:lt2>
        <a:srgbClr val="E2E8E6"/>
      </a:lt2>
      <a:accent1>
        <a:srgbClr val="E62973"/>
      </a:accent1>
      <a:accent2>
        <a:srgbClr val="D51C18"/>
      </a:accent2>
      <a:accent3>
        <a:srgbClr val="E67D29"/>
      </a:accent3>
      <a:accent4>
        <a:srgbClr val="BAA315"/>
      </a:accent4>
      <a:accent5>
        <a:srgbClr val="89B120"/>
      </a:accent5>
      <a:accent6>
        <a:srgbClr val="48BA15"/>
      </a:accent6>
      <a:hlink>
        <a:srgbClr val="31946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Widescreen</PresentationFormat>
  <Paragraphs>62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Menlo</vt:lpstr>
      <vt:lpstr>Neue Haas Grotesk Text Pro</vt:lpstr>
      <vt:lpstr>Söhne</vt:lpstr>
      <vt:lpstr>Wingdings</vt:lpstr>
      <vt:lpstr>AccentBoxVTI</vt:lpstr>
      <vt:lpstr>Unlocking Investment Opportunities through Instagram Data</vt:lpstr>
      <vt:lpstr>Setup</vt:lpstr>
      <vt:lpstr>Pipeline</vt:lpstr>
      <vt:lpstr>Data Preprocessing</vt:lpstr>
      <vt:lpstr>Exploratory Data Analysis</vt:lpstr>
      <vt:lpstr>Exploratory Data Analysis</vt:lpstr>
      <vt:lpstr>Exploratory Data Analysis</vt:lpstr>
      <vt:lpstr>Anomaly Detection</vt:lpstr>
      <vt:lpstr>Gained Insights and Strategy l: Sell</vt:lpstr>
      <vt:lpstr>Counterpart to the Selling Strategy</vt:lpstr>
      <vt:lpstr>PowerPoint Presentation</vt:lpstr>
      <vt:lpstr>Conclusion and Future Directions</vt:lpstr>
      <vt:lpstr>Gained Insights</vt:lpstr>
      <vt:lpstr>Conclusion and Future Directions</vt:lpstr>
      <vt:lpstr>Questions?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UBS Challenge </dc:title>
  <dc:creator>Alain Joss</dc:creator>
  <cp:lastModifiedBy>Bauer  Johannes</cp:lastModifiedBy>
  <cp:revision>28</cp:revision>
  <dcterms:created xsi:type="dcterms:W3CDTF">2024-04-28T05:18:05Z</dcterms:created>
  <dcterms:modified xsi:type="dcterms:W3CDTF">2024-04-28T09:31:03Z</dcterms:modified>
</cp:coreProperties>
</file>