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21"/>
  </p:notesMasterIdLst>
  <p:sldIdLst>
    <p:sldId id="473" r:id="rId2"/>
    <p:sldId id="488" r:id="rId3"/>
    <p:sldId id="257" r:id="rId4"/>
    <p:sldId id="287" r:id="rId5"/>
    <p:sldId id="282" r:id="rId6"/>
    <p:sldId id="501" r:id="rId7"/>
    <p:sldId id="502" r:id="rId8"/>
    <p:sldId id="496" r:id="rId9"/>
    <p:sldId id="489" r:id="rId10"/>
    <p:sldId id="499" r:id="rId11"/>
    <p:sldId id="500" r:id="rId12"/>
    <p:sldId id="497" r:id="rId13"/>
    <p:sldId id="492" r:id="rId14"/>
    <p:sldId id="494" r:id="rId15"/>
    <p:sldId id="495" r:id="rId16"/>
    <p:sldId id="294" r:id="rId17"/>
    <p:sldId id="295" r:id="rId18"/>
    <p:sldId id="296" r:id="rId19"/>
    <p:sldId id="498" r:id="rId20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27" autoAdjust="0"/>
  </p:normalViewPr>
  <p:slideViewPr>
    <p:cSldViewPr snapToGrid="0">
      <p:cViewPr varScale="1">
        <p:scale>
          <a:sx n="105" d="100"/>
          <a:sy n="105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41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16821-6989-43F9-8B1A-114866221DF7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fr-BE"/>
        </a:p>
      </dgm:t>
    </dgm:pt>
    <dgm:pt modelId="{6DAE80C8-096B-4E12-8BDD-CC8806917B52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i-FI" sz="2000"/>
            <a:t>Alain Wafflard</a:t>
          </a:r>
          <a:endParaRPr lang="fr-BE" sz="2000"/>
        </a:p>
      </dgm:t>
    </dgm:pt>
    <dgm:pt modelId="{BA3F7EC1-CA2D-49FC-8FCD-4DF174277D55}" type="parTrans" cxnId="{1BB32BDC-1337-43D2-89B2-156625AC1518}">
      <dgm:prSet/>
      <dgm:spPr/>
      <dgm:t>
        <a:bodyPr/>
        <a:lstStyle/>
        <a:p>
          <a:endParaRPr lang="fr-BE" sz="2000"/>
        </a:p>
      </dgm:t>
    </dgm:pt>
    <dgm:pt modelId="{BC5B6468-355A-4351-A68A-2767BF8AC4D3}" type="sibTrans" cxnId="{1BB32BDC-1337-43D2-89B2-156625AC1518}">
      <dgm:prSet/>
      <dgm:spPr/>
      <dgm:t>
        <a:bodyPr/>
        <a:lstStyle/>
        <a:p>
          <a:endParaRPr lang="fr-BE" sz="2000"/>
        </a:p>
      </dgm:t>
    </dgm:pt>
    <dgm:pt modelId="{16DE75AD-0DD5-427E-A9B5-1C854AF3EADE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i-FI" sz="2000"/>
            <a:t>isfce.aw@gmail.com</a:t>
          </a:r>
          <a:endParaRPr lang="fr-BE" sz="2000"/>
        </a:p>
      </dgm:t>
    </dgm:pt>
    <dgm:pt modelId="{179DE7EB-917A-43D8-A771-5725171B284A}" type="parTrans" cxnId="{00EF61E4-316B-4626-A8DC-9BE13BEF71EC}">
      <dgm:prSet/>
      <dgm:spPr/>
      <dgm:t>
        <a:bodyPr/>
        <a:lstStyle/>
        <a:p>
          <a:endParaRPr lang="fr-BE" sz="2000"/>
        </a:p>
      </dgm:t>
    </dgm:pt>
    <dgm:pt modelId="{0F835B80-E9B7-4B96-B829-25D33788E86B}" type="sibTrans" cxnId="{00EF61E4-316B-4626-A8DC-9BE13BEF71EC}">
      <dgm:prSet/>
      <dgm:spPr/>
      <dgm:t>
        <a:bodyPr/>
        <a:lstStyle/>
        <a:p>
          <a:endParaRPr lang="fr-BE" sz="2000"/>
        </a:p>
      </dgm:t>
    </dgm:pt>
    <dgm:pt modelId="{697BCE3B-DBD6-4FAD-86F2-F2AF1CD64DA0}">
      <dgm:prSet phldrT="[Texte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/>
            <a:t>ISFCE Etterbeek</a:t>
          </a:r>
          <a:endParaRPr lang="fr-BE" sz="2000"/>
        </a:p>
      </dgm:t>
    </dgm:pt>
    <dgm:pt modelId="{E2ECE206-4523-4B39-AD79-823176541E69}" type="parTrans" cxnId="{E0A46A2E-BD2B-43A5-9EB5-5DB36AF909A8}">
      <dgm:prSet/>
      <dgm:spPr/>
      <dgm:t>
        <a:bodyPr/>
        <a:lstStyle/>
        <a:p>
          <a:endParaRPr lang="fr-BE" sz="2000"/>
        </a:p>
      </dgm:t>
    </dgm:pt>
    <dgm:pt modelId="{770919FD-D438-4589-B6C8-7BE72EC99152}" type="sibTrans" cxnId="{E0A46A2E-BD2B-43A5-9EB5-5DB36AF909A8}">
      <dgm:prSet/>
      <dgm:spPr/>
      <dgm:t>
        <a:bodyPr/>
        <a:lstStyle/>
        <a:p>
          <a:endParaRPr lang="fr-BE" sz="2000"/>
        </a:p>
      </dgm:t>
    </dgm:pt>
    <dgm:pt modelId="{76311446-B68D-4658-B186-99AADBF86713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r-BE" sz="2000"/>
            <a:t>Ingénieur civil </a:t>
          </a:r>
        </a:p>
      </dgm:t>
    </dgm:pt>
    <dgm:pt modelId="{53D1644A-4CAD-4586-9969-493207AE5D67}" type="parTrans" cxnId="{3D62F504-2121-4FF5-998B-EA401275CE92}">
      <dgm:prSet/>
      <dgm:spPr/>
      <dgm:t>
        <a:bodyPr/>
        <a:lstStyle/>
        <a:p>
          <a:endParaRPr lang="fr-BE" sz="2000"/>
        </a:p>
      </dgm:t>
    </dgm:pt>
    <dgm:pt modelId="{ACCCF8A0-07C1-4494-B164-3480D9367801}" type="sibTrans" cxnId="{3D62F504-2121-4FF5-998B-EA401275CE92}">
      <dgm:prSet/>
      <dgm:spPr/>
      <dgm:t>
        <a:bodyPr/>
        <a:lstStyle/>
        <a:p>
          <a:endParaRPr lang="fr-BE" sz="2000"/>
        </a:p>
      </dgm:t>
    </dgm:pt>
    <dgm:pt modelId="{646ECA95-04DC-4480-B06A-18360B1FA983}">
      <dgm:prSet phldrT="[Texte]" custT="1"/>
      <dgm:spPr>
        <a:noFill/>
        <a:ln>
          <a:noFill/>
        </a:ln>
        <a:effectLst/>
      </dgm:spPr>
      <dgm:t>
        <a:bodyPr spcFirstLastPara="0" vert="horz" wrap="square" lIns="141196" tIns="141196" rIns="141196" bIns="141196" numCol="1" spcCol="1270" anchor="ctr" anchorCtr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25 ans dans le privé</a:t>
          </a:r>
        </a:p>
      </dgm:t>
    </dgm:pt>
    <dgm:pt modelId="{A3FDD10D-D10B-4A10-8D27-DCE6FA34729C}" type="parTrans" cxnId="{31722ABD-C220-4B4B-8A62-4496B39B6E19}">
      <dgm:prSet/>
      <dgm:spPr/>
      <dgm:t>
        <a:bodyPr/>
        <a:lstStyle/>
        <a:p>
          <a:endParaRPr lang="fr-BE" sz="2000"/>
        </a:p>
      </dgm:t>
    </dgm:pt>
    <dgm:pt modelId="{7112092A-7A05-407E-B661-C05790FD5A1C}" type="sibTrans" cxnId="{31722ABD-C220-4B4B-8A62-4496B39B6E19}">
      <dgm:prSet/>
      <dgm:spPr/>
      <dgm:t>
        <a:bodyPr/>
        <a:lstStyle/>
        <a:p>
          <a:endParaRPr lang="fr-BE" sz="2000"/>
        </a:p>
      </dgm:t>
    </dgm:pt>
    <dgm:pt modelId="{666EC4C1-DB93-41B0-BA56-29737D8B7D07}">
      <dgm:prSet phldrT="[Texte]" custT="1"/>
      <dgm:spPr>
        <a:noFill/>
        <a:ln>
          <a:noFill/>
        </a:ln>
        <a:effectLst/>
      </dgm:spPr>
      <dgm:t>
        <a:bodyPr spcFirstLastPara="0" vert="horz" wrap="square" lIns="141196" tIns="141196" rIns="141196" bIns="141196" numCol="1" spcCol="1270" anchor="ctr" anchorCtr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Processus d'entreprise</a:t>
          </a:r>
        </a:p>
      </dgm:t>
    </dgm:pt>
    <dgm:pt modelId="{39D4BDB7-C4CE-45D2-A81D-2FEEBC82503E}" type="parTrans" cxnId="{2889F94F-90CC-4E33-AD42-29986AF28B3C}">
      <dgm:prSet/>
      <dgm:spPr/>
      <dgm:t>
        <a:bodyPr/>
        <a:lstStyle/>
        <a:p>
          <a:endParaRPr lang="fr-BE" sz="2000"/>
        </a:p>
      </dgm:t>
    </dgm:pt>
    <dgm:pt modelId="{16ED8B1A-F382-4216-B23D-1915A3A32936}" type="sibTrans" cxnId="{2889F94F-90CC-4E33-AD42-29986AF28B3C}">
      <dgm:prSet/>
      <dgm:spPr/>
      <dgm:t>
        <a:bodyPr/>
        <a:lstStyle/>
        <a:p>
          <a:endParaRPr lang="fr-BE" sz="2000"/>
        </a:p>
      </dgm:t>
    </dgm:pt>
    <dgm:pt modelId="{C0AB8A26-EFAA-4AA3-B99E-BFC90E5FDE3B}">
      <dgm:prSet phldrT="[Texte]" custT="1"/>
      <dgm:spPr>
        <a:noFill/>
        <a:ln>
          <a:noFill/>
        </a:ln>
        <a:effectLst/>
      </dgm:spPr>
      <dgm:t>
        <a:bodyPr spcFirstLastPara="0" vert="horz" wrap="square" lIns="141196" tIns="141196" rIns="141196" bIns="141196" numCol="1" spcCol="1270" anchor="ctr" anchorCtr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Automatisation, informatisation</a:t>
          </a:r>
        </a:p>
      </dgm:t>
    </dgm:pt>
    <dgm:pt modelId="{41F426BB-DD75-43D9-B513-5B776805CF4F}" type="parTrans" cxnId="{24F18AE3-F14C-49F3-8270-A8622562E122}">
      <dgm:prSet/>
      <dgm:spPr/>
      <dgm:t>
        <a:bodyPr/>
        <a:lstStyle/>
        <a:p>
          <a:endParaRPr lang="fr-BE" sz="2000"/>
        </a:p>
      </dgm:t>
    </dgm:pt>
    <dgm:pt modelId="{97AC81F3-0BAA-4740-8204-6A1051B06469}" type="sibTrans" cxnId="{24F18AE3-F14C-49F3-8270-A8622562E122}">
      <dgm:prSet/>
      <dgm:spPr/>
      <dgm:t>
        <a:bodyPr/>
        <a:lstStyle/>
        <a:p>
          <a:endParaRPr lang="fr-BE" sz="2000"/>
        </a:p>
      </dgm:t>
    </dgm:pt>
    <dgm:pt modelId="{E732D8CA-167B-4D9C-A61F-9D22BEEFF6FB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r-BE" sz="2000"/>
            <a:t>Enseignant</a:t>
          </a:r>
        </a:p>
      </dgm:t>
    </dgm:pt>
    <dgm:pt modelId="{8ADA1BE6-F279-4E9E-8C5E-73512E0ED542}" type="parTrans" cxnId="{EF77F93E-860E-40CE-95BF-52AD0D23233C}">
      <dgm:prSet/>
      <dgm:spPr/>
      <dgm:t>
        <a:bodyPr/>
        <a:lstStyle/>
        <a:p>
          <a:endParaRPr lang="fr-BE" sz="2000"/>
        </a:p>
      </dgm:t>
    </dgm:pt>
    <dgm:pt modelId="{812B0E97-ACC6-4719-9CBE-98753EDF06CA}" type="sibTrans" cxnId="{EF77F93E-860E-40CE-95BF-52AD0D23233C}">
      <dgm:prSet/>
      <dgm:spPr/>
      <dgm:t>
        <a:bodyPr/>
        <a:lstStyle/>
        <a:p>
          <a:endParaRPr lang="fr-BE" sz="2000"/>
        </a:p>
      </dgm:t>
    </dgm:pt>
    <dgm:pt modelId="{266B1B0A-0B53-4E1C-9E29-3DD94DDDD579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/>
            <a:t>mais auparavant : IFOSUP Wavre, IFC Ixelles, IEPSCF Evere, IPAM La Louvière, EPFC Bruxelles</a:t>
          </a:r>
        </a:p>
      </dgm:t>
    </dgm:pt>
    <dgm:pt modelId="{524A9CA6-62BF-4E82-934E-5858CCA81F31}" type="parTrans" cxnId="{9132B902-59D7-4455-B72A-2067EFC34F20}">
      <dgm:prSet/>
      <dgm:spPr/>
      <dgm:t>
        <a:bodyPr/>
        <a:lstStyle/>
        <a:p>
          <a:endParaRPr lang="fr-BE" sz="2000"/>
        </a:p>
      </dgm:t>
    </dgm:pt>
    <dgm:pt modelId="{EFA85AC0-74D2-4B14-83D5-0B70AC109AFA}" type="sibTrans" cxnId="{9132B902-59D7-4455-B72A-2067EFC34F20}">
      <dgm:prSet/>
      <dgm:spPr/>
      <dgm:t>
        <a:bodyPr/>
        <a:lstStyle/>
        <a:p>
          <a:endParaRPr lang="fr-BE" sz="2000"/>
        </a:p>
      </dgm:t>
    </dgm:pt>
    <dgm:pt modelId="{B569BA11-1440-4365-AC34-209F10C866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Activité complémentaire</a:t>
          </a:r>
        </a:p>
      </dgm:t>
    </dgm:pt>
    <dgm:pt modelId="{02E21CB7-2F9A-4DD2-B2B4-DC706928D2E0}" type="parTrans" cxnId="{12738961-9018-4080-90C9-C79A0FA1E2BC}">
      <dgm:prSet/>
      <dgm:spPr/>
      <dgm:t>
        <a:bodyPr/>
        <a:lstStyle/>
        <a:p>
          <a:endParaRPr lang="fr-BE" sz="2000"/>
        </a:p>
      </dgm:t>
    </dgm:pt>
    <dgm:pt modelId="{5646CA32-E804-46B0-AA52-089DADC052A0}" type="sibTrans" cxnId="{12738961-9018-4080-90C9-C79A0FA1E2BC}">
      <dgm:prSet/>
      <dgm:spPr/>
      <dgm:t>
        <a:bodyPr/>
        <a:lstStyle/>
        <a:p>
          <a:endParaRPr lang="fr-BE" sz="2000"/>
        </a:p>
      </dgm:t>
    </dgm:pt>
    <dgm:pt modelId="{60D99725-FBE9-4F66-A456-E8E832C4D410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/>
            <a:t>burotix.be</a:t>
          </a:r>
        </a:p>
      </dgm:t>
    </dgm:pt>
    <dgm:pt modelId="{DAA0C866-2817-4AFB-8ACA-CEBBE19DD9EE}" type="parTrans" cxnId="{7E986C51-CEA5-400B-BA4F-56C6C1CC8730}">
      <dgm:prSet/>
      <dgm:spPr/>
      <dgm:t>
        <a:bodyPr/>
        <a:lstStyle/>
        <a:p>
          <a:endParaRPr lang="fr-BE" sz="2000"/>
        </a:p>
      </dgm:t>
    </dgm:pt>
    <dgm:pt modelId="{CAA3B8FF-4E9A-42F4-AE8C-E635FA091704}" type="sibTrans" cxnId="{7E986C51-CEA5-400B-BA4F-56C6C1CC8730}">
      <dgm:prSet/>
      <dgm:spPr/>
      <dgm:t>
        <a:bodyPr/>
        <a:lstStyle/>
        <a:p>
          <a:endParaRPr lang="fr-BE" sz="2000"/>
        </a:p>
      </dgm:t>
    </dgm:pt>
    <dgm:pt modelId="{96E475E4-D40F-4249-96B5-7E4460A681A8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formation en tableur</a:t>
          </a:r>
          <a:endParaRPr lang="en-US" sz="2000"/>
        </a:p>
      </dgm:t>
    </dgm:pt>
    <dgm:pt modelId="{390F17B1-DAB6-4CAB-A72F-F9C3B1CBD1F7}" type="parTrans" cxnId="{A36761EA-8664-4B77-B8C7-FA6D87A7AB92}">
      <dgm:prSet/>
      <dgm:spPr/>
      <dgm:t>
        <a:bodyPr/>
        <a:lstStyle/>
        <a:p>
          <a:endParaRPr lang="fr-BE" sz="2000"/>
        </a:p>
      </dgm:t>
    </dgm:pt>
    <dgm:pt modelId="{D31FBFC3-973A-4189-84E1-F47E35157D2F}" type="sibTrans" cxnId="{A36761EA-8664-4B77-B8C7-FA6D87A7AB92}">
      <dgm:prSet/>
      <dgm:spPr/>
      <dgm:t>
        <a:bodyPr/>
        <a:lstStyle/>
        <a:p>
          <a:endParaRPr lang="fr-BE" sz="2000"/>
        </a:p>
      </dgm:t>
    </dgm:pt>
    <dgm:pt modelId="{F7E25020-B98F-4BD9-BFFC-78F470D2D993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conception de base de données</a:t>
          </a:r>
          <a:endParaRPr lang="en-US" sz="2000"/>
        </a:p>
      </dgm:t>
    </dgm:pt>
    <dgm:pt modelId="{2BB80209-6970-4C51-BE49-4CE59342839B}" type="parTrans" cxnId="{8210A8A4-D30A-4BD8-8C0D-564E2A8697BD}">
      <dgm:prSet/>
      <dgm:spPr/>
      <dgm:t>
        <a:bodyPr/>
        <a:lstStyle/>
        <a:p>
          <a:endParaRPr lang="fr-BE" sz="2000"/>
        </a:p>
      </dgm:t>
    </dgm:pt>
    <dgm:pt modelId="{80FE2BCF-974B-4275-BBC2-C553F5BF162B}" type="sibTrans" cxnId="{8210A8A4-D30A-4BD8-8C0D-564E2A8697BD}">
      <dgm:prSet/>
      <dgm:spPr/>
      <dgm:t>
        <a:bodyPr/>
        <a:lstStyle/>
        <a:p>
          <a:endParaRPr lang="fr-BE" sz="2000"/>
        </a:p>
      </dgm:t>
    </dgm:pt>
    <dgm:pt modelId="{0CBD166E-13E7-4808-839C-C3B774AE0279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/>
            <a:t>développement de templates</a:t>
          </a:r>
        </a:p>
      </dgm:t>
    </dgm:pt>
    <dgm:pt modelId="{820AAF41-ED8E-4770-8AC3-D313A7F49698}" type="parTrans" cxnId="{8E49F446-B02A-412D-8AD0-7C2DB456952D}">
      <dgm:prSet/>
      <dgm:spPr/>
      <dgm:t>
        <a:bodyPr/>
        <a:lstStyle/>
        <a:p>
          <a:endParaRPr lang="fr-BE" sz="2000"/>
        </a:p>
      </dgm:t>
    </dgm:pt>
    <dgm:pt modelId="{03CD9D3A-DE60-4996-8DA2-B68A1D2D2B58}" type="sibTrans" cxnId="{8E49F446-B02A-412D-8AD0-7C2DB456952D}">
      <dgm:prSet/>
      <dgm:spPr/>
      <dgm:t>
        <a:bodyPr/>
        <a:lstStyle/>
        <a:p>
          <a:endParaRPr lang="fr-BE" sz="2000"/>
        </a:p>
      </dgm:t>
    </dgm:pt>
    <dgm:pt modelId="{DCF33D92-FBDD-4121-8132-819D6B50277A}" type="pres">
      <dgm:prSet presAssocID="{7F716821-6989-43F9-8B1A-114866221DF7}" presName="root" presStyleCnt="0">
        <dgm:presLayoutVars>
          <dgm:dir/>
          <dgm:resizeHandles val="exact"/>
        </dgm:presLayoutVars>
      </dgm:prSet>
      <dgm:spPr/>
    </dgm:pt>
    <dgm:pt modelId="{25C21879-181A-4C41-81DD-FEF26758BE3A}" type="pres">
      <dgm:prSet presAssocID="{6DAE80C8-096B-4E12-8BDD-CC8806917B52}" presName="compNode" presStyleCnt="0"/>
      <dgm:spPr/>
    </dgm:pt>
    <dgm:pt modelId="{F7FE3FE9-BE3D-4DC8-B691-B9CD1344128F}" type="pres">
      <dgm:prSet presAssocID="{6DAE80C8-096B-4E12-8BDD-CC8806917B52}" presName="bgRect" presStyleLbl="bgShp" presStyleIdx="0" presStyleCnt="4"/>
      <dgm:spPr/>
    </dgm:pt>
    <dgm:pt modelId="{16FC7D8F-13E4-4593-B884-7C301090EC1F}" type="pres">
      <dgm:prSet presAssocID="{6DAE80C8-096B-4E12-8BDD-CC8806917B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resse de courrier"/>
        </a:ext>
      </dgm:extLst>
    </dgm:pt>
    <dgm:pt modelId="{6AF3E0A3-4028-4101-8234-8A5C68313B63}" type="pres">
      <dgm:prSet presAssocID="{6DAE80C8-096B-4E12-8BDD-CC8806917B52}" presName="spaceRect" presStyleCnt="0"/>
      <dgm:spPr/>
    </dgm:pt>
    <dgm:pt modelId="{E95D78B0-B121-4BB1-9968-97FC0D355263}" type="pres">
      <dgm:prSet presAssocID="{6DAE80C8-096B-4E12-8BDD-CC8806917B52}" presName="parTx" presStyleLbl="revTx" presStyleIdx="0" presStyleCnt="8">
        <dgm:presLayoutVars>
          <dgm:chMax val="0"/>
          <dgm:chPref val="0"/>
        </dgm:presLayoutVars>
      </dgm:prSet>
      <dgm:spPr/>
    </dgm:pt>
    <dgm:pt modelId="{EC8EF456-5BF2-491F-A427-7BA78238C187}" type="pres">
      <dgm:prSet presAssocID="{6DAE80C8-096B-4E12-8BDD-CC8806917B52}" presName="desTx" presStyleLbl="revTx" presStyleIdx="1" presStyleCnt="8">
        <dgm:presLayoutVars/>
      </dgm:prSet>
      <dgm:spPr/>
    </dgm:pt>
    <dgm:pt modelId="{C8ADC935-2CB5-4DC7-AD43-24126E58748A}" type="pres">
      <dgm:prSet presAssocID="{BC5B6468-355A-4351-A68A-2767BF8AC4D3}" presName="sibTrans" presStyleCnt="0"/>
      <dgm:spPr/>
    </dgm:pt>
    <dgm:pt modelId="{C6D45D8D-CA6F-415A-80EF-EFB6514A9308}" type="pres">
      <dgm:prSet presAssocID="{76311446-B68D-4658-B186-99AADBF86713}" presName="compNode" presStyleCnt="0"/>
      <dgm:spPr/>
    </dgm:pt>
    <dgm:pt modelId="{E43610EC-E4C6-491F-B61C-241BB05B15C7}" type="pres">
      <dgm:prSet presAssocID="{76311446-B68D-4658-B186-99AADBF86713}" presName="bgRect" presStyleLbl="bgShp" presStyleIdx="1" presStyleCnt="4"/>
      <dgm:spPr/>
    </dgm:pt>
    <dgm:pt modelId="{EB5A5F0F-30C2-46F4-919B-B7B448631395}" type="pres">
      <dgm:prSet presAssocID="{76311446-B68D-4658-B186-99AADBF867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8D3F886F-8830-4FA7-A62B-A5B179AD3129}" type="pres">
      <dgm:prSet presAssocID="{76311446-B68D-4658-B186-99AADBF86713}" presName="spaceRect" presStyleCnt="0"/>
      <dgm:spPr/>
    </dgm:pt>
    <dgm:pt modelId="{E319C9E8-8C67-41EF-B6F3-B3BBB7822FCC}" type="pres">
      <dgm:prSet presAssocID="{76311446-B68D-4658-B186-99AADBF86713}" presName="parTx" presStyleLbl="revTx" presStyleIdx="2" presStyleCnt="8">
        <dgm:presLayoutVars>
          <dgm:chMax val="0"/>
          <dgm:chPref val="0"/>
        </dgm:presLayoutVars>
      </dgm:prSet>
      <dgm:spPr/>
    </dgm:pt>
    <dgm:pt modelId="{C51275D6-D1D8-4F3A-8897-E250A7F5A90A}" type="pres">
      <dgm:prSet presAssocID="{76311446-B68D-4658-B186-99AADBF86713}" presName="desTx" presStyleLbl="revTx" presStyleIdx="3" presStyleCnt="8" custScaleX="157488" custLinFactNeighborX="-27294" custLinFactNeighborY="2242">
        <dgm:presLayoutVars/>
      </dgm:prSet>
      <dgm:spPr>
        <a:xfrm>
          <a:off x="3888570" y="1679615"/>
          <a:ext cx="4817348" cy="1334139"/>
        </a:xfrm>
        <a:prstGeom prst="rect">
          <a:avLst/>
        </a:prstGeom>
      </dgm:spPr>
    </dgm:pt>
    <dgm:pt modelId="{7D98EA94-D9DC-4B0A-B336-7A09F97D7388}" type="pres">
      <dgm:prSet presAssocID="{ACCCF8A0-07C1-4494-B164-3480D9367801}" presName="sibTrans" presStyleCnt="0"/>
      <dgm:spPr/>
    </dgm:pt>
    <dgm:pt modelId="{2632BDCB-4760-4050-A76F-FA85B779A028}" type="pres">
      <dgm:prSet presAssocID="{E732D8CA-167B-4D9C-A61F-9D22BEEFF6FB}" presName="compNode" presStyleCnt="0"/>
      <dgm:spPr/>
    </dgm:pt>
    <dgm:pt modelId="{E5E3F8B8-0974-436B-A044-5DA2B3A2F0C9}" type="pres">
      <dgm:prSet presAssocID="{E732D8CA-167B-4D9C-A61F-9D22BEEFF6FB}" presName="bgRect" presStyleLbl="bgShp" presStyleIdx="2" presStyleCnt="4"/>
      <dgm:spPr/>
    </dgm:pt>
    <dgm:pt modelId="{7FFBE2C4-A241-485A-AC4E-EC030EE66931}" type="pres">
      <dgm:prSet presAssocID="{E732D8CA-167B-4D9C-A61F-9D22BEEFF6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D8AE1D10-5B64-47E0-93D9-9755A62ABB15}" type="pres">
      <dgm:prSet presAssocID="{E732D8CA-167B-4D9C-A61F-9D22BEEFF6FB}" presName="spaceRect" presStyleCnt="0"/>
      <dgm:spPr/>
    </dgm:pt>
    <dgm:pt modelId="{9AC9BA7A-3CD3-4E59-9184-DCEEAB98293E}" type="pres">
      <dgm:prSet presAssocID="{E732D8CA-167B-4D9C-A61F-9D22BEEFF6FB}" presName="parTx" presStyleLbl="revTx" presStyleIdx="4" presStyleCnt="8">
        <dgm:presLayoutVars>
          <dgm:chMax val="0"/>
          <dgm:chPref val="0"/>
        </dgm:presLayoutVars>
      </dgm:prSet>
      <dgm:spPr/>
    </dgm:pt>
    <dgm:pt modelId="{AF24C2E6-461F-4DAC-A769-6F02F413B74E}" type="pres">
      <dgm:prSet presAssocID="{E732D8CA-167B-4D9C-A61F-9D22BEEFF6FB}" presName="desTx" presStyleLbl="revTx" presStyleIdx="5" presStyleCnt="8" custScaleX="170688" custLinFactNeighborX="-34767" custLinFactNeighborY="-1490">
        <dgm:presLayoutVars/>
      </dgm:prSet>
      <dgm:spPr/>
    </dgm:pt>
    <dgm:pt modelId="{0A6FECC8-3B31-4DA2-955E-FE61A0373E8D}" type="pres">
      <dgm:prSet presAssocID="{812B0E97-ACC6-4719-9CBE-98753EDF06CA}" presName="sibTrans" presStyleCnt="0"/>
      <dgm:spPr/>
    </dgm:pt>
    <dgm:pt modelId="{E86D7AFB-412B-4E9B-9F88-E98812E945F8}" type="pres">
      <dgm:prSet presAssocID="{B569BA11-1440-4365-AC34-209F10C86686}" presName="compNode" presStyleCnt="0"/>
      <dgm:spPr/>
    </dgm:pt>
    <dgm:pt modelId="{46FCC8A7-DC0B-49A3-86AC-6844714FC572}" type="pres">
      <dgm:prSet presAssocID="{B569BA11-1440-4365-AC34-209F10C86686}" presName="bgRect" presStyleLbl="bgShp" presStyleIdx="3" presStyleCnt="4"/>
      <dgm:spPr/>
    </dgm:pt>
    <dgm:pt modelId="{4711CAA5-8675-452D-9F8B-4B646336969A}" type="pres">
      <dgm:prSet presAssocID="{B569BA11-1440-4365-AC34-209F10C866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494FF87-523D-487C-969E-19362780F8DD}" type="pres">
      <dgm:prSet presAssocID="{B569BA11-1440-4365-AC34-209F10C86686}" presName="spaceRect" presStyleCnt="0"/>
      <dgm:spPr/>
    </dgm:pt>
    <dgm:pt modelId="{82F24F64-37F7-4377-BB28-1247384F63D5}" type="pres">
      <dgm:prSet presAssocID="{B569BA11-1440-4365-AC34-209F10C86686}" presName="parTx" presStyleLbl="revTx" presStyleIdx="6" presStyleCnt="8">
        <dgm:presLayoutVars>
          <dgm:chMax val="0"/>
          <dgm:chPref val="0"/>
        </dgm:presLayoutVars>
      </dgm:prSet>
      <dgm:spPr/>
    </dgm:pt>
    <dgm:pt modelId="{2DD209A2-D2D6-4A24-90F5-D60EF7785FFD}" type="pres">
      <dgm:prSet presAssocID="{B569BA11-1440-4365-AC34-209F10C86686}" presName="desTx" presStyleLbl="revTx" presStyleIdx="7" presStyleCnt="8" custScaleX="145802" custLinFactNeighborX="-6824" custLinFactNeighborY="745">
        <dgm:presLayoutVars/>
      </dgm:prSet>
      <dgm:spPr/>
    </dgm:pt>
  </dgm:ptLst>
  <dgm:cxnLst>
    <dgm:cxn modelId="{9132B902-59D7-4455-B72A-2067EFC34F20}" srcId="{E732D8CA-167B-4D9C-A61F-9D22BEEFF6FB}" destId="{266B1B0A-0B53-4E1C-9E29-3DD94DDDD579}" srcOrd="1" destOrd="0" parTransId="{524A9CA6-62BF-4E82-934E-5858CCA81F31}" sibTransId="{EFA85AC0-74D2-4B14-83D5-0B70AC109AFA}"/>
    <dgm:cxn modelId="{3D62F504-2121-4FF5-998B-EA401275CE92}" srcId="{7F716821-6989-43F9-8B1A-114866221DF7}" destId="{76311446-B68D-4658-B186-99AADBF86713}" srcOrd="1" destOrd="0" parTransId="{53D1644A-4CAD-4586-9969-493207AE5D67}" sibTransId="{ACCCF8A0-07C1-4494-B164-3480D9367801}"/>
    <dgm:cxn modelId="{7A71CA08-39B3-4A26-808E-6FFF8393C5AD}" type="presOf" srcId="{F7E25020-B98F-4BD9-BFFC-78F470D2D993}" destId="{2DD209A2-D2D6-4A24-90F5-D60EF7785FFD}" srcOrd="0" destOrd="2" presId="urn:microsoft.com/office/officeart/2018/2/layout/IconVerticalSolidList"/>
    <dgm:cxn modelId="{5FEBCB0A-A896-40BC-8AAE-42E9380283AD}" type="presOf" srcId="{697BCE3B-DBD6-4FAD-86F2-F2AF1CD64DA0}" destId="{AF24C2E6-461F-4DAC-A769-6F02F413B74E}" srcOrd="0" destOrd="0" presId="urn:microsoft.com/office/officeart/2018/2/layout/IconVerticalSolidList"/>
    <dgm:cxn modelId="{BD22AA12-242C-4905-842B-02DDD066BED1}" type="presOf" srcId="{E732D8CA-167B-4D9C-A61F-9D22BEEFF6FB}" destId="{9AC9BA7A-3CD3-4E59-9184-DCEEAB98293E}" srcOrd="0" destOrd="0" presId="urn:microsoft.com/office/officeart/2018/2/layout/IconVerticalSolidList"/>
    <dgm:cxn modelId="{85367213-F55C-435B-8A98-14B7968D5305}" type="presOf" srcId="{16DE75AD-0DD5-427E-A9B5-1C854AF3EADE}" destId="{EC8EF456-5BF2-491F-A427-7BA78238C187}" srcOrd="0" destOrd="0" presId="urn:microsoft.com/office/officeart/2018/2/layout/IconVerticalSolidList"/>
    <dgm:cxn modelId="{CA3CFC28-284B-4332-8756-3352CC19FDC4}" type="presOf" srcId="{0CBD166E-13E7-4808-839C-C3B774AE0279}" destId="{2DD209A2-D2D6-4A24-90F5-D60EF7785FFD}" srcOrd="0" destOrd="3" presId="urn:microsoft.com/office/officeart/2018/2/layout/IconVerticalSolidList"/>
    <dgm:cxn modelId="{E0A46A2E-BD2B-43A5-9EB5-5DB36AF909A8}" srcId="{E732D8CA-167B-4D9C-A61F-9D22BEEFF6FB}" destId="{697BCE3B-DBD6-4FAD-86F2-F2AF1CD64DA0}" srcOrd="0" destOrd="0" parTransId="{E2ECE206-4523-4B39-AD79-823176541E69}" sibTransId="{770919FD-D438-4589-B6C8-7BE72EC99152}"/>
    <dgm:cxn modelId="{EF77F93E-860E-40CE-95BF-52AD0D23233C}" srcId="{7F716821-6989-43F9-8B1A-114866221DF7}" destId="{E732D8CA-167B-4D9C-A61F-9D22BEEFF6FB}" srcOrd="2" destOrd="0" parTransId="{8ADA1BE6-F279-4E9E-8C5E-73512E0ED542}" sibTransId="{812B0E97-ACC6-4719-9CBE-98753EDF06CA}"/>
    <dgm:cxn modelId="{12738961-9018-4080-90C9-C79A0FA1E2BC}" srcId="{7F716821-6989-43F9-8B1A-114866221DF7}" destId="{B569BA11-1440-4365-AC34-209F10C86686}" srcOrd="3" destOrd="0" parTransId="{02E21CB7-2F9A-4DD2-B2B4-DC706928D2E0}" sibTransId="{5646CA32-E804-46B0-AA52-089DADC052A0}"/>
    <dgm:cxn modelId="{8E49F446-B02A-412D-8AD0-7C2DB456952D}" srcId="{B569BA11-1440-4365-AC34-209F10C86686}" destId="{0CBD166E-13E7-4808-839C-C3B774AE0279}" srcOrd="3" destOrd="0" parTransId="{820AAF41-ED8E-4770-8AC3-D313A7F49698}" sibTransId="{03CD9D3A-DE60-4996-8DA2-B68A1D2D2B58}"/>
    <dgm:cxn modelId="{2889F94F-90CC-4E33-AD42-29986AF28B3C}" srcId="{76311446-B68D-4658-B186-99AADBF86713}" destId="{666EC4C1-DB93-41B0-BA56-29737D8B7D07}" srcOrd="1" destOrd="0" parTransId="{39D4BDB7-C4CE-45D2-A81D-2FEEBC82503E}" sibTransId="{16ED8B1A-F382-4216-B23D-1915A3A32936}"/>
    <dgm:cxn modelId="{7E986C51-CEA5-400B-BA4F-56C6C1CC8730}" srcId="{B569BA11-1440-4365-AC34-209F10C86686}" destId="{60D99725-FBE9-4F66-A456-E8E832C4D410}" srcOrd="0" destOrd="0" parTransId="{DAA0C866-2817-4AFB-8ACA-CEBBE19DD9EE}" sibTransId="{CAA3B8FF-4E9A-42F4-AE8C-E635FA091704}"/>
    <dgm:cxn modelId="{7D64C058-4D46-4788-BDA9-5AB4963205D7}" type="presOf" srcId="{76311446-B68D-4658-B186-99AADBF86713}" destId="{E319C9E8-8C67-41EF-B6F3-B3BBB7822FCC}" srcOrd="0" destOrd="0" presId="urn:microsoft.com/office/officeart/2018/2/layout/IconVerticalSolidList"/>
    <dgm:cxn modelId="{F5C2BB7E-C7A7-4090-A56F-A40E826CC17F}" type="presOf" srcId="{C0AB8A26-EFAA-4AA3-B99E-BFC90E5FDE3B}" destId="{C51275D6-D1D8-4F3A-8897-E250A7F5A90A}" srcOrd="0" destOrd="2" presId="urn:microsoft.com/office/officeart/2018/2/layout/IconVerticalSolidList"/>
    <dgm:cxn modelId="{87B5BF83-7BB7-452B-A95A-1EA4098091E6}" type="presOf" srcId="{646ECA95-04DC-4480-B06A-18360B1FA983}" destId="{C51275D6-D1D8-4F3A-8897-E250A7F5A90A}" srcOrd="0" destOrd="0" presId="urn:microsoft.com/office/officeart/2018/2/layout/IconVerticalSolidList"/>
    <dgm:cxn modelId="{60137E8A-5217-497F-A9C9-C1A4E224649B}" type="presOf" srcId="{60D99725-FBE9-4F66-A456-E8E832C4D410}" destId="{2DD209A2-D2D6-4A24-90F5-D60EF7785FFD}" srcOrd="0" destOrd="0" presId="urn:microsoft.com/office/officeart/2018/2/layout/IconVerticalSolidList"/>
    <dgm:cxn modelId="{27E6ED9F-8452-491F-996B-5D6E05A8496C}" type="presOf" srcId="{6DAE80C8-096B-4E12-8BDD-CC8806917B52}" destId="{E95D78B0-B121-4BB1-9968-97FC0D355263}" srcOrd="0" destOrd="0" presId="urn:microsoft.com/office/officeart/2018/2/layout/IconVerticalSolidList"/>
    <dgm:cxn modelId="{8210A8A4-D30A-4BD8-8C0D-564E2A8697BD}" srcId="{B569BA11-1440-4365-AC34-209F10C86686}" destId="{F7E25020-B98F-4BD9-BFFC-78F470D2D993}" srcOrd="2" destOrd="0" parTransId="{2BB80209-6970-4C51-BE49-4CE59342839B}" sibTransId="{80FE2BCF-974B-4275-BBC2-C553F5BF162B}"/>
    <dgm:cxn modelId="{121001AF-0E09-4298-9A7B-DEB2EC55ED7E}" type="presOf" srcId="{266B1B0A-0B53-4E1C-9E29-3DD94DDDD579}" destId="{AF24C2E6-461F-4DAC-A769-6F02F413B74E}" srcOrd="0" destOrd="1" presId="urn:microsoft.com/office/officeart/2018/2/layout/IconVerticalSolidList"/>
    <dgm:cxn modelId="{31722ABD-C220-4B4B-8A62-4496B39B6E19}" srcId="{76311446-B68D-4658-B186-99AADBF86713}" destId="{646ECA95-04DC-4480-B06A-18360B1FA983}" srcOrd="0" destOrd="0" parTransId="{A3FDD10D-D10B-4A10-8D27-DCE6FA34729C}" sibTransId="{7112092A-7A05-407E-B661-C05790FD5A1C}"/>
    <dgm:cxn modelId="{5F321DC6-7F31-4E41-BDAA-FE08F1F3EBBA}" type="presOf" srcId="{666EC4C1-DB93-41B0-BA56-29737D8B7D07}" destId="{C51275D6-D1D8-4F3A-8897-E250A7F5A90A}" srcOrd="0" destOrd="1" presId="urn:microsoft.com/office/officeart/2018/2/layout/IconVerticalSolidList"/>
    <dgm:cxn modelId="{1BB32BDC-1337-43D2-89B2-156625AC1518}" srcId="{7F716821-6989-43F9-8B1A-114866221DF7}" destId="{6DAE80C8-096B-4E12-8BDD-CC8806917B52}" srcOrd="0" destOrd="0" parTransId="{BA3F7EC1-CA2D-49FC-8FCD-4DF174277D55}" sibTransId="{BC5B6468-355A-4351-A68A-2767BF8AC4D3}"/>
    <dgm:cxn modelId="{24F18AE3-F14C-49F3-8270-A8622562E122}" srcId="{76311446-B68D-4658-B186-99AADBF86713}" destId="{C0AB8A26-EFAA-4AA3-B99E-BFC90E5FDE3B}" srcOrd="2" destOrd="0" parTransId="{41F426BB-DD75-43D9-B513-5B776805CF4F}" sibTransId="{97AC81F3-0BAA-4740-8204-6A1051B06469}"/>
    <dgm:cxn modelId="{00EF61E4-316B-4626-A8DC-9BE13BEF71EC}" srcId="{6DAE80C8-096B-4E12-8BDD-CC8806917B52}" destId="{16DE75AD-0DD5-427E-A9B5-1C854AF3EADE}" srcOrd="0" destOrd="0" parTransId="{179DE7EB-917A-43D8-A771-5725171B284A}" sibTransId="{0F835B80-E9B7-4B96-B829-25D33788E86B}"/>
    <dgm:cxn modelId="{2F25A8E7-9154-4F13-AADA-69D3F413F143}" type="presOf" srcId="{7F716821-6989-43F9-8B1A-114866221DF7}" destId="{DCF33D92-FBDD-4121-8132-819D6B50277A}" srcOrd="0" destOrd="0" presId="urn:microsoft.com/office/officeart/2018/2/layout/IconVerticalSolidList"/>
    <dgm:cxn modelId="{DC06BDE9-14AE-4A05-8710-E86583F1D95D}" type="presOf" srcId="{96E475E4-D40F-4249-96B5-7E4460A681A8}" destId="{2DD209A2-D2D6-4A24-90F5-D60EF7785FFD}" srcOrd="0" destOrd="1" presId="urn:microsoft.com/office/officeart/2018/2/layout/IconVerticalSolidList"/>
    <dgm:cxn modelId="{A36761EA-8664-4B77-B8C7-FA6D87A7AB92}" srcId="{B569BA11-1440-4365-AC34-209F10C86686}" destId="{96E475E4-D40F-4249-96B5-7E4460A681A8}" srcOrd="1" destOrd="0" parTransId="{390F17B1-DAB6-4CAB-A72F-F9C3B1CBD1F7}" sibTransId="{D31FBFC3-973A-4189-84E1-F47E35157D2F}"/>
    <dgm:cxn modelId="{8A4A08FE-586E-494E-9E3F-454845B6ABE3}" type="presOf" srcId="{B569BA11-1440-4365-AC34-209F10C86686}" destId="{82F24F64-37F7-4377-BB28-1247384F63D5}" srcOrd="0" destOrd="0" presId="urn:microsoft.com/office/officeart/2018/2/layout/IconVerticalSolidList"/>
    <dgm:cxn modelId="{0222A2AC-D922-4D82-9009-A6D507EBC9A6}" type="presParOf" srcId="{DCF33D92-FBDD-4121-8132-819D6B50277A}" destId="{25C21879-181A-4C41-81DD-FEF26758BE3A}" srcOrd="0" destOrd="0" presId="urn:microsoft.com/office/officeart/2018/2/layout/IconVerticalSolidList"/>
    <dgm:cxn modelId="{40E10704-6EBD-45DC-99EB-6C70110FEF31}" type="presParOf" srcId="{25C21879-181A-4C41-81DD-FEF26758BE3A}" destId="{F7FE3FE9-BE3D-4DC8-B691-B9CD1344128F}" srcOrd="0" destOrd="0" presId="urn:microsoft.com/office/officeart/2018/2/layout/IconVerticalSolidList"/>
    <dgm:cxn modelId="{CEB90722-F521-4113-B31E-F86BD09F8338}" type="presParOf" srcId="{25C21879-181A-4C41-81DD-FEF26758BE3A}" destId="{16FC7D8F-13E4-4593-B884-7C301090EC1F}" srcOrd="1" destOrd="0" presId="urn:microsoft.com/office/officeart/2018/2/layout/IconVerticalSolidList"/>
    <dgm:cxn modelId="{7C387873-0CC4-4D78-B0BE-C45A95D0926F}" type="presParOf" srcId="{25C21879-181A-4C41-81DD-FEF26758BE3A}" destId="{6AF3E0A3-4028-4101-8234-8A5C68313B63}" srcOrd="2" destOrd="0" presId="urn:microsoft.com/office/officeart/2018/2/layout/IconVerticalSolidList"/>
    <dgm:cxn modelId="{FFB5C2FC-41C4-401F-95AE-7E77C44938CF}" type="presParOf" srcId="{25C21879-181A-4C41-81DD-FEF26758BE3A}" destId="{E95D78B0-B121-4BB1-9968-97FC0D355263}" srcOrd="3" destOrd="0" presId="urn:microsoft.com/office/officeart/2018/2/layout/IconVerticalSolidList"/>
    <dgm:cxn modelId="{95BA197B-A8D3-4AB2-B8E8-10F0ADC53CA7}" type="presParOf" srcId="{25C21879-181A-4C41-81DD-FEF26758BE3A}" destId="{EC8EF456-5BF2-491F-A427-7BA78238C187}" srcOrd="4" destOrd="0" presId="urn:microsoft.com/office/officeart/2018/2/layout/IconVerticalSolidList"/>
    <dgm:cxn modelId="{A0D5703C-BAC9-4ED1-AFA1-E68AF5CCFA0D}" type="presParOf" srcId="{DCF33D92-FBDD-4121-8132-819D6B50277A}" destId="{C8ADC935-2CB5-4DC7-AD43-24126E58748A}" srcOrd="1" destOrd="0" presId="urn:microsoft.com/office/officeart/2018/2/layout/IconVerticalSolidList"/>
    <dgm:cxn modelId="{09881904-1A51-49C0-B767-AC9814C840C0}" type="presParOf" srcId="{DCF33D92-FBDD-4121-8132-819D6B50277A}" destId="{C6D45D8D-CA6F-415A-80EF-EFB6514A9308}" srcOrd="2" destOrd="0" presId="urn:microsoft.com/office/officeart/2018/2/layout/IconVerticalSolidList"/>
    <dgm:cxn modelId="{3AF62AFD-297A-4EDC-9A04-922152024690}" type="presParOf" srcId="{C6D45D8D-CA6F-415A-80EF-EFB6514A9308}" destId="{E43610EC-E4C6-491F-B61C-241BB05B15C7}" srcOrd="0" destOrd="0" presId="urn:microsoft.com/office/officeart/2018/2/layout/IconVerticalSolidList"/>
    <dgm:cxn modelId="{83CA006A-623F-442B-8933-9891116D431C}" type="presParOf" srcId="{C6D45D8D-CA6F-415A-80EF-EFB6514A9308}" destId="{EB5A5F0F-30C2-46F4-919B-B7B448631395}" srcOrd="1" destOrd="0" presId="urn:microsoft.com/office/officeart/2018/2/layout/IconVerticalSolidList"/>
    <dgm:cxn modelId="{D9E73820-E137-4783-8204-515CEDDF4A00}" type="presParOf" srcId="{C6D45D8D-CA6F-415A-80EF-EFB6514A9308}" destId="{8D3F886F-8830-4FA7-A62B-A5B179AD3129}" srcOrd="2" destOrd="0" presId="urn:microsoft.com/office/officeart/2018/2/layout/IconVerticalSolidList"/>
    <dgm:cxn modelId="{D917054F-5FBA-416C-919D-65B7729BD509}" type="presParOf" srcId="{C6D45D8D-CA6F-415A-80EF-EFB6514A9308}" destId="{E319C9E8-8C67-41EF-B6F3-B3BBB7822FCC}" srcOrd="3" destOrd="0" presId="urn:microsoft.com/office/officeart/2018/2/layout/IconVerticalSolidList"/>
    <dgm:cxn modelId="{7492A920-6750-45B3-ACFB-B035C6A8EAD3}" type="presParOf" srcId="{C6D45D8D-CA6F-415A-80EF-EFB6514A9308}" destId="{C51275D6-D1D8-4F3A-8897-E250A7F5A90A}" srcOrd="4" destOrd="0" presId="urn:microsoft.com/office/officeart/2018/2/layout/IconVerticalSolidList"/>
    <dgm:cxn modelId="{C18ECBCB-5AE8-4913-BDD3-A02FBA68B6C4}" type="presParOf" srcId="{DCF33D92-FBDD-4121-8132-819D6B50277A}" destId="{7D98EA94-D9DC-4B0A-B336-7A09F97D7388}" srcOrd="3" destOrd="0" presId="urn:microsoft.com/office/officeart/2018/2/layout/IconVerticalSolidList"/>
    <dgm:cxn modelId="{CF0D4A2A-5026-4181-A9A2-94D73B556BF9}" type="presParOf" srcId="{DCF33D92-FBDD-4121-8132-819D6B50277A}" destId="{2632BDCB-4760-4050-A76F-FA85B779A028}" srcOrd="4" destOrd="0" presId="urn:microsoft.com/office/officeart/2018/2/layout/IconVerticalSolidList"/>
    <dgm:cxn modelId="{285D3160-99DA-4EEC-A67E-5FCB7C713297}" type="presParOf" srcId="{2632BDCB-4760-4050-A76F-FA85B779A028}" destId="{E5E3F8B8-0974-436B-A044-5DA2B3A2F0C9}" srcOrd="0" destOrd="0" presId="urn:microsoft.com/office/officeart/2018/2/layout/IconVerticalSolidList"/>
    <dgm:cxn modelId="{ED50A5ED-FBEC-46DF-BA38-86122910173D}" type="presParOf" srcId="{2632BDCB-4760-4050-A76F-FA85B779A028}" destId="{7FFBE2C4-A241-485A-AC4E-EC030EE66931}" srcOrd="1" destOrd="0" presId="urn:microsoft.com/office/officeart/2018/2/layout/IconVerticalSolidList"/>
    <dgm:cxn modelId="{E0FFBA4C-71B1-45D7-92BD-DD4DC8E135ED}" type="presParOf" srcId="{2632BDCB-4760-4050-A76F-FA85B779A028}" destId="{D8AE1D10-5B64-47E0-93D9-9755A62ABB15}" srcOrd="2" destOrd="0" presId="urn:microsoft.com/office/officeart/2018/2/layout/IconVerticalSolidList"/>
    <dgm:cxn modelId="{95361222-1EF4-4A59-A817-F92E0F709291}" type="presParOf" srcId="{2632BDCB-4760-4050-A76F-FA85B779A028}" destId="{9AC9BA7A-3CD3-4E59-9184-DCEEAB98293E}" srcOrd="3" destOrd="0" presId="urn:microsoft.com/office/officeart/2018/2/layout/IconVerticalSolidList"/>
    <dgm:cxn modelId="{58902E31-00A5-4133-9A61-B2317A35365C}" type="presParOf" srcId="{2632BDCB-4760-4050-A76F-FA85B779A028}" destId="{AF24C2E6-461F-4DAC-A769-6F02F413B74E}" srcOrd="4" destOrd="0" presId="urn:microsoft.com/office/officeart/2018/2/layout/IconVerticalSolidList"/>
    <dgm:cxn modelId="{A4B1F1E1-DB5F-4472-887B-D2365CF121C6}" type="presParOf" srcId="{DCF33D92-FBDD-4121-8132-819D6B50277A}" destId="{0A6FECC8-3B31-4DA2-955E-FE61A0373E8D}" srcOrd="5" destOrd="0" presId="urn:microsoft.com/office/officeart/2018/2/layout/IconVerticalSolidList"/>
    <dgm:cxn modelId="{7A0A680F-391F-4106-BA74-B518821157EF}" type="presParOf" srcId="{DCF33D92-FBDD-4121-8132-819D6B50277A}" destId="{E86D7AFB-412B-4E9B-9F88-E98812E945F8}" srcOrd="6" destOrd="0" presId="urn:microsoft.com/office/officeart/2018/2/layout/IconVerticalSolidList"/>
    <dgm:cxn modelId="{446D94E7-2997-4A6F-BB36-D19AF5105058}" type="presParOf" srcId="{E86D7AFB-412B-4E9B-9F88-E98812E945F8}" destId="{46FCC8A7-DC0B-49A3-86AC-6844714FC572}" srcOrd="0" destOrd="0" presId="urn:microsoft.com/office/officeart/2018/2/layout/IconVerticalSolidList"/>
    <dgm:cxn modelId="{F9051049-F185-45EE-92AB-92D5B392BCF9}" type="presParOf" srcId="{E86D7AFB-412B-4E9B-9F88-E98812E945F8}" destId="{4711CAA5-8675-452D-9F8B-4B646336969A}" srcOrd="1" destOrd="0" presId="urn:microsoft.com/office/officeart/2018/2/layout/IconVerticalSolidList"/>
    <dgm:cxn modelId="{54D0927B-8501-4A3A-82F7-4C1FBDCF1BD5}" type="presParOf" srcId="{E86D7AFB-412B-4E9B-9F88-E98812E945F8}" destId="{C494FF87-523D-487C-969E-19362780F8DD}" srcOrd="2" destOrd="0" presId="urn:microsoft.com/office/officeart/2018/2/layout/IconVerticalSolidList"/>
    <dgm:cxn modelId="{C673519C-8AEC-426D-8E42-F9CD8E5BA68E}" type="presParOf" srcId="{E86D7AFB-412B-4E9B-9F88-E98812E945F8}" destId="{82F24F64-37F7-4377-BB28-1247384F63D5}" srcOrd="3" destOrd="0" presId="urn:microsoft.com/office/officeart/2018/2/layout/IconVerticalSolidList"/>
    <dgm:cxn modelId="{C7A056DC-154A-4793-8ED9-769625B7EE6B}" type="presParOf" srcId="{E86D7AFB-412B-4E9B-9F88-E98812E945F8}" destId="{2DD209A2-D2D6-4A24-90F5-D60EF7785FFD}" srcOrd="4" destOrd="0" presId="urn:microsoft.com/office/officeart/2018/2/layout/IconVerticalSolidList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E3FE9-BE3D-4DC8-B691-B9CD1344128F}">
      <dsp:nvSpPr>
        <dsp:cNvPr id="0" name=""/>
        <dsp:cNvSpPr/>
      </dsp:nvSpPr>
      <dsp:spPr>
        <a:xfrm>
          <a:off x="-554923" y="11941"/>
          <a:ext cx="8532000" cy="133413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FC7D8F-13E4-4593-B884-7C301090EC1F}">
      <dsp:nvSpPr>
        <dsp:cNvPr id="0" name=""/>
        <dsp:cNvSpPr/>
      </dsp:nvSpPr>
      <dsp:spPr>
        <a:xfrm>
          <a:off x="-151346" y="312122"/>
          <a:ext cx="733776" cy="733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5D78B0-B121-4BB1-9968-97FC0D355263}">
      <dsp:nvSpPr>
        <dsp:cNvPr id="0" name=""/>
        <dsp:cNvSpPr/>
      </dsp:nvSpPr>
      <dsp:spPr>
        <a:xfrm>
          <a:off x="986007" y="11941"/>
          <a:ext cx="3839400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000" kern="1200"/>
            <a:t>Alain Wafflard</a:t>
          </a:r>
          <a:endParaRPr lang="fr-BE" sz="2000" kern="1200"/>
        </a:p>
      </dsp:txBody>
      <dsp:txXfrm>
        <a:off x="986007" y="11941"/>
        <a:ext cx="3839400" cy="1334139"/>
      </dsp:txXfrm>
    </dsp:sp>
    <dsp:sp modelId="{EC8EF456-5BF2-491F-A427-7BA78238C187}">
      <dsp:nvSpPr>
        <dsp:cNvPr id="0" name=""/>
        <dsp:cNvSpPr/>
      </dsp:nvSpPr>
      <dsp:spPr>
        <a:xfrm>
          <a:off x="4825407" y="11941"/>
          <a:ext cx="3148655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000" kern="1200"/>
            <a:t>isfce.aw@gmail.com</a:t>
          </a:r>
          <a:endParaRPr lang="fr-BE" sz="2000" kern="1200"/>
        </a:p>
      </dsp:txBody>
      <dsp:txXfrm>
        <a:off x="4825407" y="11941"/>
        <a:ext cx="3148655" cy="1334139"/>
      </dsp:txXfrm>
    </dsp:sp>
    <dsp:sp modelId="{E43610EC-E4C6-491F-B61C-241BB05B15C7}">
      <dsp:nvSpPr>
        <dsp:cNvPr id="0" name=""/>
        <dsp:cNvSpPr/>
      </dsp:nvSpPr>
      <dsp:spPr>
        <a:xfrm>
          <a:off x="-554923" y="1679615"/>
          <a:ext cx="8532000" cy="133413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5A5F0F-30C2-46F4-919B-B7B448631395}">
      <dsp:nvSpPr>
        <dsp:cNvPr id="0" name=""/>
        <dsp:cNvSpPr/>
      </dsp:nvSpPr>
      <dsp:spPr>
        <a:xfrm>
          <a:off x="-151346" y="1979796"/>
          <a:ext cx="733776" cy="733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19C9E8-8C67-41EF-B6F3-B3BBB7822FCC}">
      <dsp:nvSpPr>
        <dsp:cNvPr id="0" name=""/>
        <dsp:cNvSpPr/>
      </dsp:nvSpPr>
      <dsp:spPr>
        <a:xfrm>
          <a:off x="986007" y="1679615"/>
          <a:ext cx="3839400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/>
            <a:t>Ingénieur civil </a:t>
          </a:r>
        </a:p>
      </dsp:txBody>
      <dsp:txXfrm>
        <a:off x="986007" y="1679615"/>
        <a:ext cx="3839400" cy="1334139"/>
      </dsp:txXfrm>
    </dsp:sp>
    <dsp:sp modelId="{C51275D6-D1D8-4F3A-8897-E250A7F5A90A}">
      <dsp:nvSpPr>
        <dsp:cNvPr id="0" name=""/>
        <dsp:cNvSpPr/>
      </dsp:nvSpPr>
      <dsp:spPr>
        <a:xfrm>
          <a:off x="3060963" y="1709526"/>
          <a:ext cx="4958754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25 ans dans le privé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Processus d'entreprise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Automatisation, informatisation</a:t>
          </a:r>
        </a:p>
      </dsp:txBody>
      <dsp:txXfrm>
        <a:off x="3060963" y="1709526"/>
        <a:ext cx="4958754" cy="1334139"/>
      </dsp:txXfrm>
    </dsp:sp>
    <dsp:sp modelId="{E5E3F8B8-0974-436B-A044-5DA2B3A2F0C9}">
      <dsp:nvSpPr>
        <dsp:cNvPr id="0" name=""/>
        <dsp:cNvSpPr/>
      </dsp:nvSpPr>
      <dsp:spPr>
        <a:xfrm>
          <a:off x="-554923" y="3347288"/>
          <a:ext cx="8532000" cy="133413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FBE2C4-A241-485A-AC4E-EC030EE66931}">
      <dsp:nvSpPr>
        <dsp:cNvPr id="0" name=""/>
        <dsp:cNvSpPr/>
      </dsp:nvSpPr>
      <dsp:spPr>
        <a:xfrm>
          <a:off x="-151346" y="3647470"/>
          <a:ext cx="733776" cy="733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C9BA7A-3CD3-4E59-9184-DCEEAB98293E}">
      <dsp:nvSpPr>
        <dsp:cNvPr id="0" name=""/>
        <dsp:cNvSpPr/>
      </dsp:nvSpPr>
      <dsp:spPr>
        <a:xfrm>
          <a:off x="986007" y="3347288"/>
          <a:ext cx="3839400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/>
            <a:t>Enseignant</a:t>
          </a:r>
        </a:p>
      </dsp:txBody>
      <dsp:txXfrm>
        <a:off x="986007" y="3347288"/>
        <a:ext cx="3839400" cy="1334139"/>
      </dsp:txXfrm>
    </dsp:sp>
    <dsp:sp modelId="{AF24C2E6-461F-4DAC-A769-6F02F413B74E}">
      <dsp:nvSpPr>
        <dsp:cNvPr id="0" name=""/>
        <dsp:cNvSpPr/>
      </dsp:nvSpPr>
      <dsp:spPr>
        <a:xfrm>
          <a:off x="2617853" y="3327410"/>
          <a:ext cx="5374376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/>
            <a:t>ISFCE Etterbeek</a:t>
          </a:r>
          <a:endParaRPr lang="fr-BE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/>
            <a:t>mais auparavant : IFOSUP Wavre, IFC Ixelles, IEPSCF Evere, IPAM La Louvière, EPFC Bruxelles</a:t>
          </a:r>
        </a:p>
      </dsp:txBody>
      <dsp:txXfrm>
        <a:off x="2617853" y="3327410"/>
        <a:ext cx="5374376" cy="1334139"/>
      </dsp:txXfrm>
    </dsp:sp>
    <dsp:sp modelId="{46FCC8A7-DC0B-49A3-86AC-6844714FC572}">
      <dsp:nvSpPr>
        <dsp:cNvPr id="0" name=""/>
        <dsp:cNvSpPr/>
      </dsp:nvSpPr>
      <dsp:spPr>
        <a:xfrm>
          <a:off x="-554923" y="5014962"/>
          <a:ext cx="8532000" cy="133413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11CAA5-8675-452D-9F8B-4B646336969A}">
      <dsp:nvSpPr>
        <dsp:cNvPr id="0" name=""/>
        <dsp:cNvSpPr/>
      </dsp:nvSpPr>
      <dsp:spPr>
        <a:xfrm>
          <a:off x="-151346" y="5315144"/>
          <a:ext cx="733776" cy="7337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F24F64-37F7-4377-BB28-1247384F63D5}">
      <dsp:nvSpPr>
        <dsp:cNvPr id="0" name=""/>
        <dsp:cNvSpPr/>
      </dsp:nvSpPr>
      <dsp:spPr>
        <a:xfrm>
          <a:off x="986007" y="5014962"/>
          <a:ext cx="3839400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Activité complémentaire</a:t>
          </a:r>
        </a:p>
      </dsp:txBody>
      <dsp:txXfrm>
        <a:off x="986007" y="5014962"/>
        <a:ext cx="3839400" cy="1334139"/>
      </dsp:txXfrm>
    </dsp:sp>
    <dsp:sp modelId="{2DD209A2-D2D6-4A24-90F5-D60EF7785FFD}">
      <dsp:nvSpPr>
        <dsp:cNvPr id="0" name=""/>
        <dsp:cNvSpPr/>
      </dsp:nvSpPr>
      <dsp:spPr>
        <a:xfrm>
          <a:off x="3889469" y="5024902"/>
          <a:ext cx="4590802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/>
            <a:t>burotix.be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formation en tableur</a:t>
          </a:r>
          <a:endParaRPr lang="en-US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conception de base de données</a:t>
          </a:r>
          <a:endParaRPr lang="en-US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/>
            <a:t>développement de templates</a:t>
          </a:r>
        </a:p>
      </dsp:txBody>
      <dsp:txXfrm>
        <a:off x="3889469" y="5024902"/>
        <a:ext cx="4590802" cy="1334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8102acf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8102acf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48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8102acf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a8102acf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8102acf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8102acf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842716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842716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842716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842716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63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842716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842716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94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50326B-E067-4EDB-BA82-06164AAE6E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E75513-7354-418E-8A09-C27CD2BB6C8E}" type="slidenum">
              <a:t>16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D322DF-AC14-440E-B35E-1C328CA74B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B911B0-C5F7-4D12-BF93-D00903DA08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094C6D-7220-4A89-9944-0E885825BB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DC3591C-D3B1-4F5C-B15C-73AB2A2D0F18}" type="slidenum">
              <a:t>17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7E2DF6-FFE8-4114-ADCD-D5CCC9BEA8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31BF67-05F4-4ABF-809C-F36AE56240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9C330-5913-4245-B3A1-8711F3FCA6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A88272-21C9-4E8D-862D-21AE64E1805B}" type="slidenum">
              <a:t>18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9D81F2-C1BB-4044-85C7-CC14B94ADF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AAB4BC-412C-421A-A92B-24759F6662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0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4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4200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4665" y="1681163"/>
            <a:ext cx="34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4664" y="2505075"/>
            <a:ext cx="34200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6C2DDCC-4649-4342-9099-2651FC409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8775" y="1703284"/>
            <a:ext cx="34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21B8FB4-9E8F-4AB9-AD34-A145578BF1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7311" y="2527196"/>
            <a:ext cx="34200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84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06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92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6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565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54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490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79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294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B85E74B-56CF-25E7-7FB9-569690D6916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53" r:id="rId11"/>
    <p:sldLayoutId id="2147483852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itions-eyrolles.com/Livre/9782212673999/la-programmation-orientee-obj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moodleucl.uclouvain.be/course/info.php?id=4643" TargetMode="External"/><Relationship Id="rId4" Type="http://schemas.openxmlformats.org/officeDocument/2006/relationships/hyperlink" Target="https://uclouvain.be/cours-2021-linfo110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jpeg"/><Relationship Id="rId1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rotix.b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hyperlink" Target="http://notepad-plus-plus.org/" TargetMode="External"/><Relationship Id="rId7" Type="http://schemas.openxmlformats.org/officeDocument/2006/relationships/hyperlink" Target="https://www.jetbrains.com/pycharm/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11" Type="http://schemas.openxmlformats.org/officeDocument/2006/relationships/image" Target="../media/image24.svg"/><Relationship Id="rId5" Type="http://schemas.openxmlformats.org/officeDocument/2006/relationships/hyperlink" Target="https://thonny.org/" TargetMode="External"/><Relationship Id="rId15" Type="http://schemas.openxmlformats.org/officeDocument/2006/relationships/image" Target="../media/image28.jpe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Programmation Orientée Objet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 dirty="0"/>
              <a:t>Code FWB : 7525 21 </a:t>
            </a:r>
            <a:r>
              <a:rPr lang="fr-BE" sz="3200" err="1"/>
              <a:t>U32</a:t>
            </a:r>
            <a:r>
              <a:rPr lang="fr-BE" sz="3200"/>
              <a:t> D3</a:t>
            </a:r>
            <a:endParaRPr lang="fr-BE" sz="3200" dirty="0"/>
          </a:p>
          <a:p>
            <a:r>
              <a:rPr lang="fr-BE" sz="3200" dirty="0"/>
              <a:t>Code ISFCE </a:t>
            </a:r>
            <a:r>
              <a:rPr lang="fr-BE" sz="3200"/>
              <a:t>: 4IPO3</a:t>
            </a:r>
            <a:endParaRPr lang="fr-FR" sz="3200" dirty="0"/>
          </a:p>
          <a:p>
            <a:endParaRPr lang="fr-FR" sz="3200" dirty="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/>
              <a:t>11. Programmation orientée objet : bases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3905"/>
          </a:xfrm>
        </p:spPr>
        <p:txBody>
          <a:bodyPr numCol="1">
            <a:normAutofit fontScale="92500" lnSpcReduction="10000"/>
          </a:bodyPr>
          <a:lstStyle/>
          <a:p>
            <a:pPr marL="601662" indent="-571500"/>
            <a:r>
              <a:rPr lang="fr-BE"/>
              <a:t>Module</a:t>
            </a:r>
          </a:p>
          <a:p>
            <a:pPr marL="601662" indent="-571500"/>
            <a:r>
              <a:rPr lang="fr-BE"/>
              <a:t>Manipulation d'un objet </a:t>
            </a:r>
          </a:p>
          <a:p>
            <a:pPr marL="601662" indent="-571500"/>
            <a:r>
              <a:rPr lang="fr-BE"/>
              <a:t>Conception et modélisation d'un objet</a:t>
            </a:r>
          </a:p>
          <a:p>
            <a:pPr marL="601662" indent="-571500"/>
            <a:r>
              <a:rPr lang="fr-BE"/>
              <a:t>Paramètre et méthode d'un objet</a:t>
            </a:r>
          </a:p>
          <a:p>
            <a:pPr marL="601662" indent="-571500"/>
            <a:r>
              <a:rPr lang="fr-BE"/>
              <a:t>Attribut public ou privé</a:t>
            </a:r>
          </a:p>
          <a:p>
            <a:pPr marL="601662" indent="-571500"/>
            <a:r>
              <a:rPr lang="fr-BE"/>
              <a:t>Encapsulation</a:t>
            </a:r>
          </a:p>
          <a:p>
            <a:pPr marL="601662" indent="-571500"/>
            <a:r>
              <a:rPr lang="fr-BE"/>
              <a:t>Variable et méthode de classe</a:t>
            </a:r>
          </a:p>
          <a:p>
            <a:pPr indent="-354013">
              <a:buFont typeface="Arial" panose="020B0604020202020204" pitchFamily="34" charset="0"/>
              <a:buChar char="•"/>
            </a:pPr>
            <a:endParaRPr lang="fr-BE"/>
          </a:p>
          <a:p>
            <a:pPr marL="30162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11-POO-basic</a:t>
            </a:r>
            <a:endParaRPr lang="fr-B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/>
              <a:t>13. Programmation orientée objet : aspects avancés</a:t>
            </a:r>
            <a:endParaRPr lang="fr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18658"/>
          </a:xfrm>
        </p:spPr>
        <p:txBody>
          <a:bodyPr numCol="1">
            <a:normAutofit lnSpcReduction="10000"/>
          </a:bodyPr>
          <a:lstStyle/>
          <a:p>
            <a:pPr marL="601662" indent="-571500"/>
            <a:r>
              <a:rPr lang="fr-BE"/>
              <a:t>Associations entre objets</a:t>
            </a:r>
          </a:p>
          <a:p>
            <a:pPr marL="601662" indent="-571500"/>
            <a:r>
              <a:rPr lang="fr-BE"/>
              <a:t>Héritage simple</a:t>
            </a:r>
            <a:endParaRPr lang="fr-BE" dirty="0"/>
          </a:p>
          <a:p>
            <a:pPr marL="601662" indent="-571500"/>
            <a:r>
              <a:rPr lang="fr-BE"/>
              <a:t>Classe abstraite</a:t>
            </a:r>
            <a:endParaRPr lang="fr-BE" dirty="0"/>
          </a:p>
          <a:p>
            <a:pPr marL="601662" indent="-571500"/>
            <a:r>
              <a:rPr lang="fr-BE"/>
              <a:t>Polymorphisme</a:t>
            </a:r>
          </a:p>
          <a:p>
            <a:pPr marL="601662" indent="-571500"/>
            <a:r>
              <a:rPr lang="fr-BE"/>
              <a:t>Surcharge</a:t>
            </a:r>
          </a:p>
          <a:p>
            <a:pPr marL="601662" indent="-571500"/>
            <a:r>
              <a:rPr lang="fr-BE"/>
              <a:t>Héritage multiple</a:t>
            </a:r>
          </a:p>
          <a:p>
            <a:pPr marL="601662" indent="-571500"/>
            <a:endParaRPr lang="fr-BE"/>
          </a:p>
          <a:p>
            <a:pPr marL="30162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13-POO-advanced</a:t>
            </a:r>
            <a:endParaRPr lang="fr-B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/>
              <a:t>17. Patron de conception (</a:t>
            </a:r>
            <a:r>
              <a:rPr lang="fr-BE" i="1"/>
              <a:t>design pattern</a:t>
            </a:r>
            <a:r>
              <a:rPr lang="fr-BE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18658"/>
          </a:xfrm>
        </p:spPr>
        <p:txBody>
          <a:bodyPr numCol="1">
            <a:normAutofit/>
          </a:bodyPr>
          <a:lstStyle/>
          <a:p>
            <a:r>
              <a:rPr lang="en-US"/>
              <a:t>Decorator</a:t>
            </a:r>
          </a:p>
          <a:p>
            <a:r>
              <a:rPr lang="en-US"/>
              <a:t>Factory</a:t>
            </a:r>
          </a:p>
          <a:p>
            <a:r>
              <a:rPr lang="en-US"/>
              <a:t>Iterator </a:t>
            </a:r>
          </a:p>
          <a:p>
            <a:r>
              <a:rPr lang="en-US"/>
              <a:t>Observer</a:t>
            </a:r>
          </a:p>
          <a:p>
            <a:r>
              <a:rPr lang="en-US"/>
              <a:t>Singleton</a:t>
            </a:r>
          </a:p>
          <a:p>
            <a:endParaRPr lang="en-US"/>
          </a:p>
          <a:p>
            <a:pPr marL="28575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 17-POO-design-pattern</a:t>
            </a:r>
            <a:endParaRPr lang="fr-B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5415B-F92E-4E91-ABC1-D3737177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18. Programmation orientée objet : travail en équipe (TBD)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965D9-A73B-483F-B935-96AC4C16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Documentation du logiciel</a:t>
            </a:r>
          </a:p>
          <a:p>
            <a:r>
              <a:rPr lang="fr-BE"/>
              <a:t>Respect des standards de programmation de l’équipe</a:t>
            </a:r>
          </a:p>
          <a:p>
            <a:r>
              <a:rPr lang="fr-BE"/>
              <a:t>Emploi de dictionnaires de données</a:t>
            </a:r>
          </a:p>
          <a:p>
            <a:r>
              <a:rPr lang="fr-BE"/>
              <a:t>Emploi de bibliothèques de fonctions et de procédures</a:t>
            </a:r>
          </a:p>
          <a:p>
            <a:r>
              <a:rPr lang="fr-BE"/>
              <a:t>Mise en œuvre d'une procédure de test</a:t>
            </a:r>
          </a:p>
          <a:p>
            <a:r>
              <a:rPr lang="fr-BE"/>
              <a:t>Utilisation de la documentation disponible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1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1E78C-5B5F-4998-839C-CBBB5A1F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31. Python : aspects particuliers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44252-ED60-4BB7-8445-6C32FAF56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886440" cy="4151311"/>
          </a:xfrm>
        </p:spPr>
        <p:txBody>
          <a:bodyPr numCol="2" spcCol="180000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fr-BE"/>
              <a:t>Fonction lambda (anonyme)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31-PythonTips</a:t>
            </a:r>
            <a:endParaRPr lang="fr-BE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fr-BE"/>
              <a:t>Gestion des exceptions</a:t>
            </a:r>
            <a:endParaRPr lang="fr-BE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31-PythonTips</a:t>
            </a:r>
            <a:endParaRPr lang="fr-BE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fr-BE"/>
              <a:t>Algorithme de recherche 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32-recherche</a:t>
            </a:r>
            <a:endParaRPr lang="fr-BE"/>
          </a:p>
          <a:p>
            <a:pPr>
              <a:lnSpc>
                <a:spcPct val="120000"/>
              </a:lnSpc>
            </a:pPr>
            <a:r>
              <a:rPr lang="fr-BE"/>
              <a:t>Récursivité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33-recursivity</a:t>
            </a:r>
          </a:p>
          <a:p>
            <a:pPr>
              <a:lnSpc>
                <a:spcPct val="120000"/>
              </a:lnSpc>
            </a:pPr>
            <a:endParaRPr lang="fr-BE"/>
          </a:p>
          <a:p>
            <a:pPr>
              <a:lnSpc>
                <a:spcPct val="120000"/>
              </a:lnSpc>
            </a:pPr>
            <a:r>
              <a:rPr lang="fr-BE"/>
              <a:t>Lecture de fichier 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45-Fichier</a:t>
            </a:r>
            <a:endParaRPr lang="fr-BE"/>
          </a:p>
          <a:p>
            <a:pPr>
              <a:lnSpc>
                <a:spcPct val="120000"/>
              </a:lnSpc>
            </a:pPr>
            <a:r>
              <a:rPr lang="fr-BE"/>
              <a:t>Connexion à une base de données 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46-Database</a:t>
            </a:r>
          </a:p>
          <a:p>
            <a:pPr>
              <a:lnSpc>
                <a:spcPct val="120000"/>
              </a:lnSpc>
            </a:pPr>
            <a:r>
              <a:rPr lang="fr-BE"/>
              <a:t>Graphical</a:t>
            </a:r>
            <a:r>
              <a:rPr lang="fr-BE" dirty="0"/>
              <a:t> User Interface (</a:t>
            </a:r>
            <a:r>
              <a:rPr lang="fr-BE"/>
              <a:t>GUI)</a:t>
            </a:r>
            <a:br>
              <a:rPr lang="fr-BE"/>
            </a:br>
            <a:r>
              <a:rPr lang="fr-BE"/>
              <a:t> </a:t>
            </a:r>
            <a:r>
              <a:rPr lang="fr-BE" sz="3100">
                <a:solidFill>
                  <a:schemeClr val="accent2"/>
                </a:solidFill>
                <a:sym typeface="Wingdings" panose="05000000000000000000" pitchFamily="2" charset="2"/>
              </a:rPr>
              <a:t>🏛 </a:t>
            </a:r>
            <a:r>
              <a:rPr lang="fr-BE" sz="3100" dirty="0">
                <a:solidFill>
                  <a:schemeClr val="accent2"/>
                </a:solidFill>
                <a:sym typeface="Wingdings" panose="05000000000000000000" pitchFamily="2" charset="2"/>
              </a:rPr>
              <a:t> Python : éléments  </a:t>
            </a:r>
            <a:r>
              <a:rPr lang="fr-BE" sz="3100" dirty="0" err="1">
                <a:solidFill>
                  <a:schemeClr val="accent2"/>
                </a:solidFill>
                <a:sym typeface="Wingdings" panose="05000000000000000000" pitchFamily="2" charset="2"/>
              </a:rPr>
              <a:t>47-GUI</a:t>
            </a:r>
            <a:endParaRPr lang="fr-BE" sz="3100" dirty="0"/>
          </a:p>
          <a:p>
            <a:pPr marL="454025" lvl="1" indent="0">
              <a:lnSpc>
                <a:spcPct val="120000"/>
              </a:lnSpc>
              <a:buNone/>
            </a:pPr>
            <a:endParaRPr lang="fr-BE" dirty="0"/>
          </a:p>
          <a:p>
            <a:pPr>
              <a:lnSpc>
                <a:spcPct val="120000"/>
              </a:lnSpc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4960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A48CB-DF79-47D5-8783-F63D5F0A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Exos : les fils rouges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03B36-EE7F-43EF-9C09-9EA457D3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Chaque exo porte un numéro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&lt;SS&gt;-&lt;CC&gt;-&lt;T&gt;&lt;N&gt;</a:t>
            </a:r>
          </a:p>
          <a:p>
            <a:pPr lvl="1"/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&lt;SS&gt;</a:t>
            </a:r>
            <a:r>
              <a:rPr lang="fr-BE"/>
              <a:t> </a:t>
            </a:r>
            <a:r>
              <a:rPr lang="fr-BE" dirty="0"/>
              <a:t>: numéro de section</a:t>
            </a:r>
          </a:p>
          <a:p>
            <a:pPr lvl="2"/>
            <a:r>
              <a:rPr lang="fr-BE" dirty="0"/>
              <a:t>11 : aspects élémentaires</a:t>
            </a:r>
          </a:p>
          <a:p>
            <a:pPr lvl="2"/>
            <a:r>
              <a:rPr lang="fr-BE" dirty="0"/>
              <a:t>13 : aspects avancés</a:t>
            </a:r>
          </a:p>
          <a:p>
            <a:pPr lvl="1"/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&lt;CC&gt;</a:t>
            </a:r>
            <a:r>
              <a:rPr lang="fr-BE"/>
              <a:t> </a:t>
            </a:r>
            <a:r>
              <a:rPr lang="fr-BE" dirty="0"/>
              <a:t>: numéro du chapitre dans cette section </a:t>
            </a:r>
          </a:p>
          <a:p>
            <a:pPr lvl="1"/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fr-BE"/>
              <a:t> </a:t>
            </a:r>
            <a:r>
              <a:rPr lang="fr-BE" dirty="0"/>
              <a:t>: thème de l'exo</a:t>
            </a:r>
          </a:p>
          <a:p>
            <a:pPr lvl="2"/>
            <a:r>
              <a:rPr lang="fr-BE" dirty="0"/>
              <a:t>0 : drill</a:t>
            </a:r>
          </a:p>
          <a:p>
            <a:pPr lvl="2"/>
            <a:r>
              <a:rPr lang="fr-BE" dirty="0"/>
              <a:t>1 : simulateur de trafic</a:t>
            </a:r>
          </a:p>
          <a:p>
            <a:pPr lvl="2"/>
            <a:r>
              <a:rPr lang="fr-BE" dirty="0"/>
              <a:t>2 : jungle</a:t>
            </a:r>
          </a:p>
          <a:p>
            <a:pPr lvl="2"/>
            <a:r>
              <a:rPr lang="fr-BE" dirty="0"/>
              <a:t>3 : gestion d'entreprise</a:t>
            </a:r>
          </a:p>
          <a:p>
            <a:pPr lvl="1"/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&lt;N&gt;</a:t>
            </a:r>
            <a:r>
              <a:rPr lang="fr-BE"/>
              <a:t> </a:t>
            </a:r>
            <a:r>
              <a:rPr lang="fr-BE" dirty="0"/>
              <a:t>: numéro de l'exo dans ce thème </a:t>
            </a:r>
          </a:p>
        </p:txBody>
      </p:sp>
    </p:spTree>
    <p:extLst>
      <p:ext uri="{BB962C8B-B14F-4D97-AF65-F5344CB8AC3E}">
        <p14:creationId xmlns:p14="http://schemas.microsoft.com/office/powerpoint/2010/main" val="10912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AA77B-65CA-4EEA-83EC-A60C7FA9D7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PP vs. OOP</a:t>
            </a:r>
          </a:p>
        </p:txBody>
      </p:sp>
      <p:graphicFrame>
        <p:nvGraphicFramePr>
          <p:cNvPr id="3" name="Espace réservé du tableau 2">
            <a:extLst>
              <a:ext uri="{FF2B5EF4-FFF2-40B4-BE49-F238E27FC236}">
                <a16:creationId xmlns:a16="http://schemas.microsoft.com/office/drawing/2014/main" id="{9A3C2FBB-5CA4-466C-B856-E23DE0D86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16404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143269">
                  <a:extLst>
                    <a:ext uri="{9D8B030D-6E8A-4147-A177-3AD203B41FA5}">
                      <a16:colId xmlns:a16="http://schemas.microsoft.com/office/drawing/2014/main" val="3875887543"/>
                    </a:ext>
                  </a:extLst>
                </a:gridCol>
                <a:gridCol w="5372330">
                  <a:extLst>
                    <a:ext uri="{9D8B030D-6E8A-4147-A177-3AD203B41FA5}">
                      <a16:colId xmlns:a16="http://schemas.microsoft.com/office/drawing/2014/main" val="183027916"/>
                    </a:ext>
                  </a:extLst>
                </a:gridCol>
              </a:tblGrid>
              <a:tr h="41117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>
                          <a:latin typeface="+mn-lt"/>
                        </a:rPr>
                        <a:t>Programmation Procédurale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>
                          <a:latin typeface="+mn-lt"/>
                        </a:rPr>
                        <a:t>Programmation Orientée Objet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447575144"/>
                  </a:ext>
                </a:extLst>
              </a:tr>
              <a:tr h="777599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Données et fonctions séparées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Attributs et méthodes rassemblés autour d'un thème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Frontière floue entre attribut et méthode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4096782503"/>
                  </a:ext>
                </a:extLst>
              </a:tr>
              <a:tr h="777599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visions fonctionnelle et structurelle non liées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visions fonctionnelle et structurelle imbriquées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739342175"/>
                  </a:ext>
                </a:extLst>
              </a:tr>
              <a:tr h="777599">
                <a:tc>
                  <a:txBody>
                    <a:bodyPr/>
                    <a:lstStyle/>
                    <a:p>
                      <a:pPr marL="0" marR="0" lvl="0" indent="0" algn="l" defTabSz="914377" rtl="0" eaLnBrk="1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 de "code spaghetti"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Applications complexes aux évolutions incessantes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4170001954"/>
                  </a:ext>
                </a:extLst>
              </a:tr>
              <a:tr h="474202">
                <a:tc>
                  <a:txBody>
                    <a:bodyPr/>
                    <a:lstStyle/>
                    <a:p>
                      <a:pPr marL="0" marR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conception sans principe fédérateur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"Design pattern" (patron de conception)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388290484"/>
                  </a:ext>
                </a:extLst>
              </a:tr>
              <a:tr h="448075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Vision centralisée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Vision décentralisée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314311210"/>
                  </a:ext>
                </a:extLst>
              </a:tr>
              <a:tr h="449055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On gère un programme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On gère des classes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62129679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FE615-4BC1-449C-9507-A11FDAAE0F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PP vs. OOP</a:t>
            </a:r>
          </a:p>
        </p:txBody>
      </p:sp>
      <p:graphicFrame>
        <p:nvGraphicFramePr>
          <p:cNvPr id="3" name="Espace réservé du tableau 2">
            <a:extLst>
              <a:ext uri="{FF2B5EF4-FFF2-40B4-BE49-F238E27FC236}">
                <a16:creationId xmlns:a16="http://schemas.microsoft.com/office/drawing/2014/main" id="{15325C88-AB9A-41F3-8275-3BBED69A8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591122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143269">
                  <a:extLst>
                    <a:ext uri="{9D8B030D-6E8A-4147-A177-3AD203B41FA5}">
                      <a16:colId xmlns:a16="http://schemas.microsoft.com/office/drawing/2014/main" val="4104686683"/>
                    </a:ext>
                  </a:extLst>
                </a:gridCol>
                <a:gridCol w="5372330">
                  <a:extLst>
                    <a:ext uri="{9D8B030D-6E8A-4147-A177-3AD203B41FA5}">
                      <a16:colId xmlns:a16="http://schemas.microsoft.com/office/drawing/2014/main" val="1462283436"/>
                    </a:ext>
                  </a:extLst>
                </a:gridCol>
              </a:tblGrid>
              <a:tr h="48595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>
                          <a:latin typeface="+mn-lt"/>
                        </a:rPr>
                        <a:t>Programmation Procédurale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>
                          <a:latin typeface="+mn-lt"/>
                        </a:rPr>
                        <a:t>Programmation Orientée Objet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959077583"/>
                  </a:ext>
                </a:extLst>
              </a:tr>
              <a:tr h="46823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Exécution chronologique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Exécution "pas à pas"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Contraintes logiques entre classes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Toutefois, exécution "pas à pas"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53259940"/>
                  </a:ext>
                </a:extLst>
              </a:tr>
              <a:tr h="511278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Programmation d'instructions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Modélisation et simulation du monde réel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530762547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Liaisons complexes entre fonctions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Liaisons simples entre classes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78706008"/>
                  </a:ext>
                </a:extLst>
              </a:tr>
              <a:tr h="481781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 de nombreux copiés-collés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Développement d'application itéré et évolutif</a:t>
                      </a:r>
                    </a:p>
                    <a:p>
                      <a:pPr marL="0" marR="0" lvl="0" indent="0" algn="l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Robustesse, stabilité, ré-emploi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952388556"/>
                  </a:ext>
                </a:extLst>
              </a:tr>
              <a:tr h="506984">
                <a:tc>
                  <a:txBody>
                    <a:bodyPr/>
                    <a:lstStyle/>
                    <a:p>
                      <a:pPr marL="0" marR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Programmation éloignée de l'analyse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Approche abstraite possible, proche de l'analyse (UML)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1907572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BC8D3-AE6F-4909-8D22-51DCE779F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/>
              <a:t>Quelques langages OO</a:t>
            </a:r>
          </a:p>
        </p:txBody>
      </p:sp>
      <p:graphicFrame>
        <p:nvGraphicFramePr>
          <p:cNvPr id="3" name="Espace réservé du tableau 2">
            <a:extLst>
              <a:ext uri="{FF2B5EF4-FFF2-40B4-BE49-F238E27FC236}">
                <a16:creationId xmlns:a16="http://schemas.microsoft.com/office/drawing/2014/main" id="{19C45D8A-DD66-4501-9284-DDAABD88D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8675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table">
            <a:tbl>
              <a:tblPr firstRow="1" bandRow="1"/>
              <a:tblGrid>
                <a:gridCol w="2102785">
                  <a:extLst>
                    <a:ext uri="{9D8B030D-6E8A-4147-A177-3AD203B41FA5}">
                      <a16:colId xmlns:a16="http://schemas.microsoft.com/office/drawing/2014/main" val="2455002708"/>
                    </a:ext>
                  </a:extLst>
                </a:gridCol>
                <a:gridCol w="2102785">
                  <a:extLst>
                    <a:ext uri="{9D8B030D-6E8A-4147-A177-3AD203B41FA5}">
                      <a16:colId xmlns:a16="http://schemas.microsoft.com/office/drawing/2014/main" val="4159990022"/>
                    </a:ext>
                  </a:extLst>
                </a:gridCol>
                <a:gridCol w="2102785">
                  <a:extLst>
                    <a:ext uri="{9D8B030D-6E8A-4147-A177-3AD203B41FA5}">
                      <a16:colId xmlns:a16="http://schemas.microsoft.com/office/drawing/2014/main" val="1348571956"/>
                    </a:ext>
                  </a:extLst>
                </a:gridCol>
                <a:gridCol w="2102785">
                  <a:extLst>
                    <a:ext uri="{9D8B030D-6E8A-4147-A177-3AD203B41FA5}">
                      <a16:colId xmlns:a16="http://schemas.microsoft.com/office/drawing/2014/main" val="544414235"/>
                    </a:ext>
                  </a:extLst>
                </a:gridCol>
                <a:gridCol w="2104456">
                  <a:extLst>
                    <a:ext uri="{9D8B030D-6E8A-4147-A177-3AD203B41FA5}">
                      <a16:colId xmlns:a16="http://schemas.microsoft.com/office/drawing/2014/main" val="3597397567"/>
                    </a:ext>
                  </a:extLst>
                </a:gridCol>
              </a:tblGrid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JAVA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C#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611"/>
                        </a:spcBef>
                        <a:spcAft>
                          <a:spcPts val="2611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Python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PHP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C++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902583601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compilé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compilé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interprêté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interprêté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compilé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919308479"/>
                  </a:ext>
                </a:extLst>
              </a:tr>
              <a:tr h="74657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Full OO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Full OO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Procédural</a:t>
                      </a:r>
                      <a:b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</a:b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 + OO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Procédural</a:t>
                      </a:r>
                      <a:b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</a:b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 + OO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Procédural</a:t>
                      </a:r>
                      <a:b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</a:b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 + OO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89694101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générique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event-driven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générique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web-based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générique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790466323"/>
                  </a:ext>
                </a:extLst>
              </a:tr>
            </a:tbl>
          </a:graphicData>
        </a:graphic>
      </p:graphicFrame>
      <p:graphicFrame>
        <p:nvGraphicFramePr>
          <p:cNvPr id="4" name="Espace réservé du tableau 2">
            <a:extLst>
              <a:ext uri="{FF2B5EF4-FFF2-40B4-BE49-F238E27FC236}">
                <a16:creationId xmlns:a16="http://schemas.microsoft.com/office/drawing/2014/main" id="{927633F9-0563-CABA-7A76-D7AD4F0984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408996"/>
              </p:ext>
            </p:extLst>
          </p:nvPr>
        </p:nvGraphicFramePr>
        <p:xfrm>
          <a:off x="838200" y="4007799"/>
          <a:ext cx="6308355" cy="2008208"/>
        </p:xfrm>
        <a:graphic>
          <a:graphicData uri="http://schemas.openxmlformats.org/drawingml/2006/table">
            <a:tbl>
              <a:tblPr firstRow="1" bandRow="1"/>
              <a:tblGrid>
                <a:gridCol w="2102785">
                  <a:extLst>
                    <a:ext uri="{9D8B030D-6E8A-4147-A177-3AD203B41FA5}">
                      <a16:colId xmlns:a16="http://schemas.microsoft.com/office/drawing/2014/main" val="2455002708"/>
                    </a:ext>
                  </a:extLst>
                </a:gridCol>
                <a:gridCol w="2102785">
                  <a:extLst>
                    <a:ext uri="{9D8B030D-6E8A-4147-A177-3AD203B41FA5}">
                      <a16:colId xmlns:a16="http://schemas.microsoft.com/office/drawing/2014/main" val="4159990022"/>
                    </a:ext>
                  </a:extLst>
                </a:gridCol>
                <a:gridCol w="2102785">
                  <a:extLst>
                    <a:ext uri="{9D8B030D-6E8A-4147-A177-3AD203B41FA5}">
                      <a16:colId xmlns:a16="http://schemas.microsoft.com/office/drawing/2014/main" val="1348571956"/>
                    </a:ext>
                  </a:extLst>
                </a:gridCol>
              </a:tblGrid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JavaScript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611"/>
                        </a:spcBef>
                        <a:spcAft>
                          <a:spcPts val="2611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HTML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902583601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compilé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interprêté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interprêté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919308479"/>
                  </a:ext>
                </a:extLst>
              </a:tr>
              <a:tr h="74657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Procédural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Non OO </a:t>
                      </a: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  <a:sym typeface="Wingdings" panose="05000000000000000000" pitchFamily="2" charset="2"/>
                        </a:rPr>
                        <a:t></a:t>
                      </a:r>
                      <a:endParaRPr lang="fr-BE" sz="22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Procédural</a:t>
                      </a:r>
                      <a:b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</a:b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 + OO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ni procédural </a:t>
                      </a:r>
                      <a:b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</a:b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ni OO </a:t>
                      </a: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  <a:sym typeface="Wingdings" panose="05000000000000000000" pitchFamily="2" charset="2"/>
                        </a:rPr>
                        <a:t></a:t>
                      </a:r>
                      <a:endParaRPr lang="fr-BE" sz="22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89694101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générique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event-driven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web-based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79046632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Ressources</a:t>
            </a:r>
          </a:p>
        </p:txBody>
      </p:sp>
      <p:sp>
        <p:nvSpPr>
          <p:cNvPr id="325" name="Google Shape;325;p39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5582265" cy="4486276"/>
          </a:xfrm>
        </p:spPr>
        <p:txBody>
          <a:bodyPr numCol="1" spcCol="0">
            <a:normAutofit fontScale="85000" lnSpcReduction="10000"/>
          </a:bodyPr>
          <a:lstStyle/>
          <a:p>
            <a:r>
              <a:rPr lang="fr-BE"/>
              <a:t>Bibliographie </a:t>
            </a:r>
          </a:p>
          <a:p>
            <a:pPr lvl="1"/>
            <a:r>
              <a:rPr lang="fr-BE"/>
              <a:t>Livre </a:t>
            </a:r>
          </a:p>
          <a:p>
            <a:pPr lvl="2"/>
            <a:r>
              <a:rPr lang="fr-BE">
                <a:hlinkClick r:id="rId3"/>
              </a:rPr>
              <a:t>"La programmation orientée objet"</a:t>
            </a:r>
            <a:endParaRPr lang="fr-BE"/>
          </a:p>
          <a:p>
            <a:pPr lvl="2"/>
            <a:r>
              <a:rPr lang="fr-BE"/>
              <a:t>Hugues Bersini</a:t>
            </a:r>
          </a:p>
          <a:p>
            <a:pPr lvl="2"/>
            <a:r>
              <a:rPr lang="fr-BE"/>
              <a:t>7e édition, 2017</a:t>
            </a:r>
          </a:p>
          <a:p>
            <a:pPr lvl="1"/>
            <a:r>
              <a:rPr lang="fr-BE"/>
              <a:t>Cours UCL / EPL / LINFO1101</a:t>
            </a:r>
          </a:p>
          <a:p>
            <a:pPr lvl="2"/>
            <a:r>
              <a:rPr lang="fr-BE">
                <a:hlinkClick r:id="rId4"/>
              </a:rPr>
              <a:t>"Introduction à la programmation"</a:t>
            </a:r>
            <a:endParaRPr lang="fr-BE"/>
          </a:p>
          <a:p>
            <a:pPr lvl="2"/>
            <a:r>
              <a:rPr lang="fr-BE"/>
              <a:t>Kim Mens, Siegfried Nijssen, Charles Pecheur </a:t>
            </a:r>
          </a:p>
          <a:p>
            <a:pPr lvl="1"/>
            <a:r>
              <a:rPr lang="fr-BE"/>
              <a:t>Cours UCL / EPL / LSINF1225</a:t>
            </a:r>
          </a:p>
          <a:p>
            <a:pPr lvl="2"/>
            <a:r>
              <a:rPr lang="fr-BE">
                <a:hlinkClick r:id="rId5"/>
              </a:rPr>
              <a:t>"Conception orientée objet et gestion de données"</a:t>
            </a:r>
            <a:endParaRPr lang="fr-BE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7B6C86-F3BB-58BC-CF88-2D4430649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859" y="105190"/>
            <a:ext cx="5495238" cy="6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5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DF2904E5-7BAC-4501-AC06-90F1FAC4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1" y="5412555"/>
            <a:ext cx="2698542" cy="1296358"/>
          </a:xfrm>
          <a:prstGeom prst="rect">
            <a:avLst/>
          </a:prstGeom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A9E7097-DF0D-43BA-A308-B1355AEA4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921253"/>
              </p:ext>
            </p:extLst>
          </p:nvPr>
        </p:nvGraphicFramePr>
        <p:xfrm>
          <a:off x="3637722" y="347870"/>
          <a:ext cx="8532000" cy="6361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re 4">
            <a:extLst>
              <a:ext uri="{FF2B5EF4-FFF2-40B4-BE49-F238E27FC236}">
                <a16:creationId xmlns:a16="http://schemas.microsoft.com/office/drawing/2014/main" id="{EE20610B-FFEE-4CDC-B168-B4E3AB4A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28" y="0"/>
            <a:ext cx="2698542" cy="1600200"/>
          </a:xfrm>
        </p:spPr>
        <p:txBody>
          <a:bodyPr anchor="b">
            <a:normAutofit/>
          </a:bodyPr>
          <a:lstStyle/>
          <a:p>
            <a:r>
              <a:rPr lang="fr-FR"/>
              <a:t>Le Professeur, c’est qui ?</a:t>
            </a:r>
            <a:endParaRPr lang="fr-BE"/>
          </a:p>
        </p:txBody>
      </p:sp>
      <p:pic>
        <p:nvPicPr>
          <p:cNvPr id="11" name="Picture 2" descr="C:\Users\Alain\Documents\job\CEFORA\Ad CEFORA\Cevora_logo_2012_rgb.jpg">
            <a:extLst>
              <a:ext uri="{FF2B5EF4-FFF2-40B4-BE49-F238E27FC236}">
                <a16:creationId xmlns:a16="http://schemas.microsoft.com/office/drawing/2014/main" id="{84FE7986-0CF1-422F-9A96-3E228FAD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695" y="3708817"/>
            <a:ext cx="1307819" cy="56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lain\Documents\job\_Office\images\iepscf-evere.jpg">
            <a:extLst>
              <a:ext uri="{FF2B5EF4-FFF2-40B4-BE49-F238E27FC236}">
                <a16:creationId xmlns:a16="http://schemas.microsoft.com/office/drawing/2014/main" id="{CF309ACB-3C0A-4899-AEA5-D874C417D444}"/>
              </a:ext>
            </a:extLst>
          </p:cNvPr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877" y="4343589"/>
            <a:ext cx="694878" cy="7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4F52F-74F6-402A-8496-D1D5532B7C1D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305143" y="3637420"/>
            <a:ext cx="706169" cy="706169"/>
          </a:xfrm>
          <a:prstGeom prst="rect">
            <a:avLst/>
          </a:prstGeom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id="{2B1187A1-05ED-4B86-A36A-BEC7B0D1D39A}"/>
              </a:ext>
            </a:extLst>
          </p:cNvPr>
          <p:cNvPicPr>
            <a:picLocks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48" y="4412158"/>
            <a:ext cx="706168" cy="666463"/>
          </a:xfrm>
          <a:prstGeom prst="rect">
            <a:avLst/>
          </a:prstGeom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3CE0E3BE-3DE9-4C63-AE1B-0255985C1A32}"/>
              </a:ext>
            </a:extLst>
          </p:cNvPr>
          <p:cNvPicPr>
            <a:picLocks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951" b="-13507"/>
          <a:stretch/>
        </p:blipFill>
        <p:spPr>
          <a:xfrm>
            <a:off x="0" y="4412158"/>
            <a:ext cx="706168" cy="6664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Picture 4" descr="C:\Users\Alain\Documents\job\_Office\images\ipam.jpg">
            <a:extLst>
              <a:ext uri="{FF2B5EF4-FFF2-40B4-BE49-F238E27FC236}">
                <a16:creationId xmlns:a16="http://schemas.microsoft.com/office/drawing/2014/main" id="{6C7D608F-0038-4344-A6A5-33F99E632515}"/>
              </a:ext>
            </a:extLst>
          </p:cNvPr>
          <p:cNvPicPr>
            <a:picLocks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794" y="3622634"/>
            <a:ext cx="706168" cy="66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Alain\Documents\job\_Office\images\epfc.jpg">
            <a:extLst>
              <a:ext uri="{FF2B5EF4-FFF2-40B4-BE49-F238E27FC236}">
                <a16:creationId xmlns:a16="http://schemas.microsoft.com/office/drawing/2014/main" id="{6451F047-2206-4210-BD3B-02DFEFDE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2081" y="4423877"/>
            <a:ext cx="694877" cy="6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0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Acquis d'Apprentissage</a:t>
            </a:r>
          </a:p>
        </p:txBody>
      </p:sp>
      <p:sp>
        <p:nvSpPr>
          <p:cNvPr id="45" name="Google Shape;45;p9"/>
          <p:cNvSpPr txBox="1">
            <a:spLocks noGrp="1"/>
          </p:cNvSpPr>
          <p:nvPr>
            <p:ph sz="half" idx="1"/>
          </p:nvPr>
        </p:nvSpPr>
        <p:spPr/>
        <p:txBody>
          <a:bodyPr numCol="1" spcCol="180000">
            <a:normAutofit fontScale="77500" lnSpcReduction="20000"/>
          </a:bodyPr>
          <a:lstStyle/>
          <a:p>
            <a:pPr marL="361950" indent="-361950"/>
            <a:r>
              <a:rPr lang="fr-BE" dirty="0">
                <a:sym typeface="Calibri"/>
              </a:rPr>
              <a:t>Seuil </a:t>
            </a:r>
            <a:r>
              <a:rPr lang="fr-BE">
                <a:sym typeface="Calibri"/>
              </a:rPr>
              <a:t>de réussite</a:t>
            </a:r>
          </a:p>
          <a:p>
            <a:pPr lvl="1"/>
            <a:r>
              <a:rPr lang="fr-BE">
                <a:sym typeface="Calibri"/>
              </a:rPr>
              <a:t>concevoir, installer et utiliser des objets appropriés à la solution</a:t>
            </a:r>
          </a:p>
          <a:p>
            <a:pPr lvl="1"/>
            <a:r>
              <a:rPr lang="fr-BE">
                <a:sym typeface="Calibri"/>
              </a:rPr>
              <a:t>concevoir et mettre en œuvre une procédure de test</a:t>
            </a:r>
          </a:p>
          <a:p>
            <a:pPr lvl="1"/>
            <a:r>
              <a:rPr lang="fr-BE">
                <a:sym typeface="Calibri"/>
              </a:rPr>
              <a:t>justifier sa méthode de résolution et ses choix conceptuels et méthodologiques</a:t>
            </a:r>
            <a:br>
              <a:rPr lang="fr-BE">
                <a:sym typeface="Calibri"/>
              </a:rPr>
            </a:br>
            <a:endParaRPr lang="fr-BE">
              <a:sym typeface="Calibri"/>
            </a:endParaRPr>
          </a:p>
          <a:p>
            <a:pPr lvl="1"/>
            <a:endParaRPr lang="fr-BE">
              <a:sym typeface="Calibri"/>
            </a:endParaRPr>
          </a:p>
          <a:p>
            <a:pPr lvl="1"/>
            <a:endParaRPr lang="fr-BE">
              <a:sym typeface="Calibri"/>
            </a:endParaRPr>
          </a:p>
          <a:p>
            <a:pPr lvl="1"/>
            <a:endParaRPr lang="fr-BE" dirty="0">
              <a:sym typeface="Calibri"/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B7FFDCB-B8F3-1362-F100-512BF55438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361950" indent="-361950"/>
            <a:r>
              <a:rPr lang="fr-BE">
                <a:sym typeface="Calibri"/>
              </a:rPr>
              <a:t>Degré de maîtrise</a:t>
            </a:r>
          </a:p>
          <a:p>
            <a:pPr lvl="1"/>
            <a:r>
              <a:rPr lang="fr-BE">
                <a:sym typeface="Calibri"/>
              </a:rPr>
              <a:t>niveau de cohérence</a:t>
            </a:r>
          </a:p>
          <a:p>
            <a:pPr lvl="2"/>
            <a:r>
              <a:rPr lang="fr-BE">
                <a:sym typeface="Calibri"/>
              </a:rPr>
              <a:t>liens logiques formant un ensemble</a:t>
            </a:r>
          </a:p>
          <a:p>
            <a:pPr lvl="1"/>
            <a:r>
              <a:rPr lang="fr-BE">
                <a:sym typeface="Calibri"/>
              </a:rPr>
              <a:t>niveau de précision</a:t>
            </a:r>
          </a:p>
          <a:p>
            <a:pPr lvl="2"/>
            <a:r>
              <a:rPr lang="fr-BE">
                <a:sym typeface="Calibri"/>
              </a:rPr>
              <a:t>clarté, concision</a:t>
            </a:r>
          </a:p>
          <a:p>
            <a:pPr lvl="2"/>
            <a:r>
              <a:rPr lang="fr-BE">
                <a:sym typeface="Calibri"/>
              </a:rPr>
              <a:t>rigueur des concepts et techniques</a:t>
            </a:r>
          </a:p>
          <a:p>
            <a:pPr lvl="1"/>
            <a:r>
              <a:rPr lang="fr-BE">
                <a:sym typeface="Calibri"/>
              </a:rPr>
              <a:t>niveau d’intégration</a:t>
            </a:r>
          </a:p>
          <a:p>
            <a:pPr lvl="2"/>
            <a:r>
              <a:rPr lang="fr-BE">
                <a:sym typeface="Calibri"/>
              </a:rPr>
              <a:t>dans l'analyse</a:t>
            </a:r>
          </a:p>
          <a:p>
            <a:pPr lvl="2"/>
            <a:r>
              <a:rPr lang="fr-BE">
                <a:sym typeface="Calibri"/>
              </a:rPr>
              <a:t>dans la recherche de solutions</a:t>
            </a:r>
          </a:p>
          <a:p>
            <a:pPr lvl="1"/>
            <a:r>
              <a:rPr lang="fr-BE">
                <a:sym typeface="Calibri"/>
              </a:rPr>
              <a:t>niveau d’autonomie</a:t>
            </a:r>
          </a:p>
          <a:p>
            <a:pPr lvl="2"/>
            <a:r>
              <a:rPr lang="fr-BE">
                <a:sym typeface="Calibri"/>
              </a:rPr>
              <a:t>sens de l’initiative</a:t>
            </a:r>
          </a:p>
          <a:p>
            <a:pPr lvl="2"/>
            <a:r>
              <a:rPr lang="fr-BE">
                <a:sym typeface="Calibri"/>
              </a:rPr>
              <a:t>réflexion personnelle</a:t>
            </a:r>
          </a:p>
          <a:p>
            <a:pPr lvl="2"/>
            <a:r>
              <a:rPr lang="fr-BE">
                <a:sym typeface="Calibri"/>
              </a:rPr>
              <a:t>respect du temps alloué</a:t>
            </a:r>
          </a:p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Ressources</a:t>
            </a:r>
          </a:p>
        </p:txBody>
      </p:sp>
      <p:sp>
        <p:nvSpPr>
          <p:cNvPr id="325" name="Google Shape;325;p39"/>
          <p:cNvSpPr txBox="1">
            <a:spLocks noGrp="1"/>
          </p:cNvSpPr>
          <p:nvPr>
            <p:ph idx="1"/>
          </p:nvPr>
        </p:nvSpPr>
        <p:spPr/>
        <p:txBody>
          <a:bodyPr numCol="1" spcCol="0">
            <a:normAutofit/>
          </a:bodyPr>
          <a:lstStyle/>
          <a:p>
            <a:r>
              <a:rPr lang="fr-BE"/>
              <a:t>matière, exos, corrigés</a:t>
            </a:r>
            <a:endParaRPr lang="fi-FI">
              <a:hlinkClick r:id="rId3"/>
            </a:endParaRPr>
          </a:p>
          <a:p>
            <a:pPr lvl="1"/>
            <a:r>
              <a:rPr lang="fi-FI"/>
              <a:t>Google Drive </a:t>
            </a:r>
            <a:r>
              <a:rPr lang="fr-BE"/>
              <a:t> </a:t>
            </a:r>
          </a:p>
          <a:p>
            <a:pPr lvl="1"/>
            <a:r>
              <a:rPr lang="fr-BE">
                <a:sym typeface="Wingdings" panose="05000000000000000000" pitchFamily="2" charset="2"/>
              </a:rPr>
              <a:t>Git</a:t>
            </a:r>
            <a:endParaRPr lang="fr-BE" dirty="0">
              <a:sym typeface="Wingdings" panose="05000000000000000000" pitchFamily="2" charset="2"/>
            </a:endParaRPr>
          </a:p>
          <a:p>
            <a:r>
              <a:rPr lang="fr-BE">
                <a:sym typeface="Wingdings" panose="05000000000000000000" pitchFamily="2" charset="2"/>
              </a:rPr>
              <a:t>administration, évaluation, communication</a:t>
            </a:r>
          </a:p>
          <a:p>
            <a:pPr lvl="1"/>
            <a:r>
              <a:rPr lang="fr-BE">
                <a:sym typeface="Wingdings" panose="05000000000000000000" pitchFamily="2" charset="2"/>
              </a:rPr>
              <a:t>Moodle</a:t>
            </a:r>
            <a:br>
              <a:rPr lang="fr-BE">
                <a:sym typeface="Wingdings" panose="05000000000000000000" pitchFamily="2" charset="2"/>
              </a:rPr>
            </a:br>
            <a:r>
              <a:rPr lang="fr-BE">
                <a:sym typeface="Wingdings" panose="05000000000000000000" pitchFamily="2" charset="2"/>
              </a:rPr>
              <a:t> 4IPO3 Programmation Orientée Objet</a:t>
            </a:r>
            <a:br>
              <a:rPr lang="fr-BE">
                <a:sym typeface="Wingdings" panose="05000000000000000000" pitchFamily="2" charset="2"/>
              </a:rPr>
            </a:br>
            <a:endParaRPr lang="fr-BE">
              <a:sym typeface="Wingdings" panose="05000000000000000000" pitchFamily="2" charset="2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877F065-183D-2268-2068-86F1BBBA5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985" y="-1"/>
            <a:ext cx="4911016" cy="332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/>
              <a:t>Outils : Editeur de texte vs.</a:t>
            </a:r>
            <a:br>
              <a:rPr lang="fr-BE"/>
            </a:br>
            <a:r>
              <a:rPr lang="fr-BE"/>
              <a:t>             Integrated Development Environment</a:t>
            </a:r>
          </a:p>
        </p:txBody>
      </p:sp>
      <p:sp>
        <p:nvSpPr>
          <p:cNvPr id="289" name="Google Shape;289;p34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420000" cy="411797"/>
          </a:xfrm>
        </p:spPr>
        <p:txBody>
          <a:bodyPr>
            <a:normAutofit lnSpcReduction="10000"/>
          </a:bodyPr>
          <a:lstStyle/>
          <a:p>
            <a:r>
              <a:rPr lang="fr-BE">
                <a:solidFill>
                  <a:schemeClr val="accent2"/>
                </a:solidFill>
                <a:hlinkClick r:id="rId3"/>
              </a:rPr>
              <a:t>Notepad++</a:t>
            </a:r>
            <a:r>
              <a:rPr lang="fr-BE">
                <a:solidFill>
                  <a:schemeClr val="accent2"/>
                </a:solidFill>
              </a:rPr>
              <a:t> </a:t>
            </a:r>
            <a:r>
              <a:rPr lang="fr-BE"/>
              <a:t>(éditeur)</a:t>
            </a:r>
          </a:p>
        </p:txBody>
      </p:sp>
      <p:pic>
        <p:nvPicPr>
          <p:cNvPr id="16" name="Google Shape;291;p34"/>
          <p:cNvPicPr preferRelativeResize="0">
            <a:picLocks noGrp="1"/>
          </p:cNvPicPr>
          <p:nvPr>
            <p:ph sz="half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39789" y="2123313"/>
            <a:ext cx="2909252" cy="2128647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  <a:hlinkClick r:id="rId5"/>
              </a:rPr>
              <a:t>Thonny</a:t>
            </a:r>
            <a:r>
              <a:rPr lang="fr-BE">
                <a:solidFill>
                  <a:schemeClr val="accent2"/>
                </a:solidFill>
              </a:rPr>
              <a:t> </a:t>
            </a:r>
            <a:r>
              <a:rPr lang="fr-BE"/>
              <a:t>(IDE)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9AD7AD2-886C-4308-BE45-42935A027D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4394200" y="2620798"/>
            <a:ext cx="3421063" cy="3197110"/>
          </a:xfrm>
        </p:spPr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BCC0AA7-93A9-49D0-AE67-C35073C3F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8774" y="1703284"/>
            <a:ext cx="3570677" cy="823912"/>
          </a:xfrm>
        </p:spPr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  <a:hlinkClick r:id="rId7"/>
              </a:rPr>
              <a:t>JetBrains PyCharm</a:t>
            </a:r>
            <a:r>
              <a:rPr lang="fr-BE">
                <a:hlinkClick r:id="rId7"/>
              </a:rPr>
              <a:t> </a:t>
            </a:r>
            <a:r>
              <a:rPr lang="fr-BE"/>
              <a:t>(IDE)</a:t>
            </a:r>
          </a:p>
        </p:txBody>
      </p:sp>
      <p:pic>
        <p:nvPicPr>
          <p:cNvPr id="10" name="Picture 2" descr="PyCharm">
            <a:extLst>
              <a:ext uri="{FF2B5EF4-FFF2-40B4-BE49-F238E27FC236}">
                <a16:creationId xmlns:a16="http://schemas.microsoft.com/office/drawing/2014/main" id="{692713C6-5753-48F1-9D6B-3A611144AF1B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9" r="37437"/>
          <a:stretch/>
        </p:blipFill>
        <p:spPr bwMode="auto">
          <a:xfrm>
            <a:off x="8036726" y="2611654"/>
            <a:ext cx="3570677" cy="30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" name="Google Shape;290;p34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5576" y="2838538"/>
            <a:ext cx="1636312" cy="118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phique 8" descr="Angel face with solid fill avec un remplissage uni">
            <a:extLst>
              <a:ext uri="{FF2B5EF4-FFF2-40B4-BE49-F238E27FC236}">
                <a16:creationId xmlns:a16="http://schemas.microsoft.com/office/drawing/2014/main" id="{605B2165-C323-40DA-9BA4-E5DC9FFE47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5243" y="5784574"/>
            <a:ext cx="914400" cy="914400"/>
          </a:xfrm>
          <a:prstGeom prst="rect">
            <a:avLst/>
          </a:prstGeom>
        </p:spPr>
      </p:pic>
      <p:pic>
        <p:nvPicPr>
          <p:cNvPr id="13" name="Graphique 12" descr="Souriant avec un visage et des cœurs avec remplissage uni avec un remplissage uni">
            <a:extLst>
              <a:ext uri="{FF2B5EF4-FFF2-40B4-BE49-F238E27FC236}">
                <a16:creationId xmlns:a16="http://schemas.microsoft.com/office/drawing/2014/main" id="{62F2F132-5CF6-474B-90E8-2029433824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5531" y="5833618"/>
            <a:ext cx="914400" cy="914400"/>
          </a:xfrm>
          <a:prstGeom prst="rect">
            <a:avLst/>
          </a:prstGeom>
        </p:spPr>
      </p:pic>
      <p:sp>
        <p:nvSpPr>
          <p:cNvPr id="3" name="Google Shape;289;p34">
            <a:extLst>
              <a:ext uri="{FF2B5EF4-FFF2-40B4-BE49-F238E27FC236}">
                <a16:creationId xmlns:a16="http://schemas.microsoft.com/office/drawing/2014/main" id="{DD627977-43C0-C5D2-67F9-C9EB929F8E3E}"/>
              </a:ext>
            </a:extLst>
          </p:cNvPr>
          <p:cNvSpPr txBox="1">
            <a:spLocks/>
          </p:cNvSpPr>
          <p:nvPr/>
        </p:nvSpPr>
        <p:spPr>
          <a:xfrm>
            <a:off x="825888" y="4513322"/>
            <a:ext cx="3420000" cy="411797"/>
          </a:xfrm>
          <a:prstGeom prst="rect">
            <a:avLst/>
          </a:prstGeom>
        </p:spPr>
        <p:txBody>
          <a:bodyPr vert="horz" lIns="91440" tIns="45720" rIns="91440" bIns="45720" spcCol="180000" rtlCol="0" anchor="b">
            <a:normAutofit fontScale="92500"/>
          </a:bodyPr>
          <a:lstStyle>
            <a:lvl1pPr marL="0" indent="0" algn="l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/>
              <a:defRPr lang="fr-FR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360000" algn="l"/>
              </a:tabLst>
              <a:defRPr lang="fr-FR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5400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anose="02070309020205020404" pitchFamily="49" charset="0"/>
              <a:buNone/>
              <a:tabLst>
                <a:tab pos="360000" algn="l"/>
              </a:tabLst>
              <a:defRPr lang="fr-FR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Garamond" panose="02020404030301010803" pitchFamily="18" charset="0"/>
              <a:buNone/>
              <a:tabLst>
                <a:tab pos="360000" algn="l"/>
              </a:tabLst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360000" algn="l"/>
              </a:tabLst>
              <a:defRPr lang="fr-BE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>
                <a:solidFill>
                  <a:schemeClr val="accent2"/>
                </a:solidFill>
                <a:hlinkClick r:id="rId3"/>
              </a:rPr>
              <a:t>Visual Studio Code </a:t>
            </a:r>
            <a:r>
              <a:rPr lang="fr-BE"/>
              <a:t>(IDE)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E9AB46-3A2F-9D1C-96AE-A993D65C4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" r="48771" b="51347"/>
          <a:stretch/>
        </p:blipFill>
        <p:spPr bwMode="auto">
          <a:xfrm>
            <a:off x="800337" y="4960980"/>
            <a:ext cx="2801136" cy="18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— Wikipédia">
            <a:extLst>
              <a:ext uri="{FF2B5EF4-FFF2-40B4-BE49-F238E27FC236}">
                <a16:creationId xmlns:a16="http://schemas.microsoft.com/office/drawing/2014/main" id="{0929CEEE-4B83-BEDC-0568-B7EBAF86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16" y="5517775"/>
            <a:ext cx="922048" cy="92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E2DB0A-9AE8-A971-9098-6C8A298A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82" y="3084097"/>
            <a:ext cx="1748267" cy="17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Charm: the Python IDE for Professional Developers by JetBrains">
            <a:extLst>
              <a:ext uri="{FF2B5EF4-FFF2-40B4-BE49-F238E27FC236}">
                <a16:creationId xmlns:a16="http://schemas.microsoft.com/office/drawing/2014/main" id="{F4B13A5B-CF16-47F8-1F7A-06E79561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553" y="3537815"/>
            <a:ext cx="1294549" cy="12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Outil : JetBrains PyCharm 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897E87B-B0A6-521C-C640-788D82CD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Accès à la version professionnelle JetBrains PyCharm </a:t>
            </a:r>
          </a:p>
          <a:p>
            <a:pPr lvl="1"/>
            <a:r>
              <a:rPr lang="fr-BE"/>
              <a:t>si inscription basée sur adresse e-mail </a:t>
            </a:r>
            <a:r>
              <a:rPr lang="fr-BE" i="1"/>
              <a:t>@isfce.be</a:t>
            </a:r>
          </a:p>
          <a:p>
            <a:r>
              <a:rPr lang="fr-BE"/>
              <a:t>Installation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créer votre compte sur </a:t>
            </a:r>
            <a:r>
              <a:rPr lang="fr-BE" b="1"/>
              <a:t>jetbrains.com</a:t>
            </a:r>
            <a:br>
              <a:rPr lang="fr-BE" b="1"/>
            </a:br>
            <a:r>
              <a:rPr lang="fr-BE"/>
              <a:t>à l'aide de votre adresse e-mail </a:t>
            </a:r>
            <a:r>
              <a:rPr lang="fr-BE" i="1"/>
              <a:t>&lt;nom&gt;.&lt;prenom&gt;@isfce.be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télécharger et installer </a:t>
            </a:r>
            <a:r>
              <a:rPr lang="fr-BE" b="1"/>
              <a:t>PyCharm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s'enregistrer, option : </a:t>
            </a:r>
            <a:r>
              <a:rPr lang="fr-BE" i="1"/>
              <a:t>get license from JetBrains</a:t>
            </a:r>
          </a:p>
          <a:p>
            <a:pPr marL="1416050" lvl="2" indent="-514350">
              <a:buFont typeface="+mj-lt"/>
              <a:buAutoNum type="arabicPeriod"/>
            </a:pPr>
            <a:endParaRPr lang="fr-BE"/>
          </a:p>
          <a:p>
            <a:pPr marL="454025" lvl="1" indent="0">
              <a:buNone/>
            </a:pPr>
            <a:r>
              <a:rPr lang="fr-BE" i="1"/>
              <a:t>PS : procédure à confirmer</a:t>
            </a:r>
          </a:p>
        </p:txBody>
      </p:sp>
      <p:pic>
        <p:nvPicPr>
          <p:cNvPr id="2050" name="Picture 2" descr="PyCharm: the Python IDE for Professional Developers by JetBrains">
            <a:extLst>
              <a:ext uri="{FF2B5EF4-FFF2-40B4-BE49-F238E27FC236}">
                <a16:creationId xmlns:a16="http://schemas.microsoft.com/office/drawing/2014/main" id="{C00C3984-5D82-FA07-20EF-4968810A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40" y="154112"/>
            <a:ext cx="1636014" cy="163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Outil : JetBrains PyCharm 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897E87B-B0A6-521C-C640-788D82CD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Accès à la version professionnelle JetBrains PyCharm </a:t>
            </a:r>
          </a:p>
          <a:p>
            <a:pPr lvl="1"/>
            <a:r>
              <a:rPr lang="fr-BE"/>
              <a:t>si inscription basée sur adresse e-mail </a:t>
            </a:r>
            <a:r>
              <a:rPr lang="fr-BE" i="1"/>
              <a:t>@isfce.be</a:t>
            </a:r>
          </a:p>
          <a:p>
            <a:r>
              <a:rPr lang="fr-BE"/>
              <a:t>Installation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créer votre compte sur </a:t>
            </a:r>
            <a:r>
              <a:rPr lang="fr-BE" b="1"/>
              <a:t>jetbrains.com</a:t>
            </a:r>
            <a:br>
              <a:rPr lang="fr-BE" b="1"/>
            </a:br>
            <a:r>
              <a:rPr lang="fr-BE"/>
              <a:t>à l'aide de votre adresse e-mail </a:t>
            </a:r>
            <a:r>
              <a:rPr lang="fr-BE" i="1"/>
              <a:t>&lt;nom&gt;.&lt;prenom&gt;@isfce.be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télécharger et installer </a:t>
            </a:r>
            <a:r>
              <a:rPr lang="fr-BE" b="1"/>
              <a:t>PyCharm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s'enregistrer, option : </a:t>
            </a:r>
            <a:r>
              <a:rPr lang="fr-BE" i="1"/>
              <a:t>get license from JetBrains</a:t>
            </a:r>
          </a:p>
          <a:p>
            <a:pPr marL="1416050" lvl="2" indent="-514350">
              <a:buFont typeface="+mj-lt"/>
              <a:buAutoNum type="arabicPeriod"/>
            </a:pPr>
            <a:endParaRPr lang="fr-BE"/>
          </a:p>
          <a:p>
            <a:pPr marL="454025" lvl="1" indent="0">
              <a:buNone/>
            </a:pPr>
            <a:r>
              <a:rPr lang="fr-BE" i="1"/>
              <a:t>PS : procédure à confirmer</a:t>
            </a:r>
          </a:p>
        </p:txBody>
      </p:sp>
      <p:pic>
        <p:nvPicPr>
          <p:cNvPr id="2050" name="Picture 2" descr="PyCharm: the Python IDE for Professional Developers by JetBrains">
            <a:extLst>
              <a:ext uri="{FF2B5EF4-FFF2-40B4-BE49-F238E27FC236}">
                <a16:creationId xmlns:a16="http://schemas.microsoft.com/office/drawing/2014/main" id="{C00C3984-5D82-FA07-20EF-4968810A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40" y="154112"/>
            <a:ext cx="1636014" cy="163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13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 des matières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r>
              <a:rPr lang="fr-BE"/>
              <a:t>Introduction</a:t>
            </a:r>
          </a:p>
          <a:p>
            <a:pPr lvl="1"/>
            <a:r>
              <a:rPr lang="fr-BE"/>
              <a:t>00. Propos liminaires</a:t>
            </a:r>
          </a:p>
          <a:p>
            <a:pPr lvl="1"/>
            <a:r>
              <a:rPr lang="fr-BE"/>
              <a:t>01. Programmation procédurale : rappel</a:t>
            </a:r>
          </a:p>
          <a:p>
            <a:r>
              <a:rPr lang="fr-BE"/>
              <a:t>Concepts de Programmation Orientée Objet</a:t>
            </a:r>
          </a:p>
          <a:p>
            <a:pPr lvl="1"/>
            <a:r>
              <a:rPr lang="fr-BE"/>
              <a:t>11. Programmation orientée objet : bases </a:t>
            </a:r>
          </a:p>
          <a:p>
            <a:pPr lvl="1"/>
            <a:r>
              <a:rPr lang="fr-BE"/>
              <a:t>13</a:t>
            </a:r>
            <a:r>
              <a:rPr lang="fr-BE" dirty="0"/>
              <a:t>. Programmation orientée objet : aspects avancés</a:t>
            </a:r>
          </a:p>
          <a:p>
            <a:pPr lvl="1"/>
            <a:r>
              <a:rPr lang="fr-BE">
                <a:solidFill>
                  <a:schemeClr val="bg1">
                    <a:lumMod val="50000"/>
                  </a:schemeClr>
                </a:solidFill>
              </a:rPr>
              <a:t>15. Représentation des objets et de leur relations</a:t>
            </a:r>
          </a:p>
          <a:p>
            <a:pPr lvl="1"/>
            <a:r>
              <a:rPr lang="fr-BE"/>
              <a:t>17. Patron de conception (design pattern)</a:t>
            </a:r>
          </a:p>
          <a:p>
            <a:pPr lvl="1"/>
            <a:r>
              <a:rPr lang="fr-BE">
                <a:solidFill>
                  <a:schemeClr val="bg1">
                    <a:lumMod val="50000"/>
                  </a:schemeClr>
                </a:solidFill>
              </a:rPr>
              <a:t>18. Programmation orientée objet : travail en équipe</a:t>
            </a:r>
          </a:p>
          <a:p>
            <a:r>
              <a:rPr lang="fr-BE"/>
              <a:t>Applications de la POO</a:t>
            </a:r>
          </a:p>
          <a:p>
            <a:pPr lvl="1"/>
            <a:r>
              <a:rPr lang="fr-BE" i="1"/>
              <a:t>25. à définir </a:t>
            </a:r>
          </a:p>
        </p:txBody>
      </p:sp>
    </p:spTree>
    <p:extLst>
      <p:ext uri="{BB962C8B-B14F-4D97-AF65-F5344CB8AC3E}">
        <p14:creationId xmlns:p14="http://schemas.microsoft.com/office/powerpoint/2010/main" val="7689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073167-7CE8-4613-BBAA-A4CF64E8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01. Programmation procédurale : rappel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F0A2BBA-A21A-4BA2-9480-F293AB02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/>
              <a:t>Langage Python</a:t>
            </a:r>
          </a:p>
          <a:p>
            <a:r>
              <a:rPr lang="fr-BE"/>
              <a:t>Variable simple</a:t>
            </a:r>
          </a:p>
          <a:p>
            <a:r>
              <a:rPr lang="fr-BE"/>
              <a:t>Variable complexe</a:t>
            </a:r>
          </a:p>
          <a:p>
            <a:r>
              <a:rPr lang="fr-BE"/>
              <a:t>Instruction</a:t>
            </a:r>
          </a:p>
          <a:p>
            <a:r>
              <a:rPr lang="fr-BE"/>
              <a:t>Fonction</a:t>
            </a:r>
          </a:p>
          <a:p>
            <a:r>
              <a:rPr lang="fr-BE"/>
              <a:t>Structures de contrôle</a:t>
            </a:r>
          </a:p>
          <a:p>
            <a:r>
              <a:rPr lang="fr-BE"/>
              <a:t>Listes </a:t>
            </a:r>
          </a:p>
          <a:p>
            <a:r>
              <a:rPr lang="fr-BE"/>
              <a:t>Tuples</a:t>
            </a:r>
          </a:p>
          <a:p>
            <a:r>
              <a:rPr lang="fr-BE"/>
              <a:t>Dictionnaires</a:t>
            </a:r>
          </a:p>
          <a:p>
            <a:endParaRPr lang="fr-BE"/>
          </a:p>
          <a:p>
            <a:pPr marL="0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</a:t>
            </a:r>
            <a:endParaRPr lang="fr-B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5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15598</TotalTime>
  <Words>1010</Words>
  <Application>Microsoft Office PowerPoint</Application>
  <PresentationFormat>Grand écran</PresentationFormat>
  <Paragraphs>235</Paragraphs>
  <Slides>19</Slides>
  <Notes>10</Notes>
  <HiddenSlides>2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  <vt:variant>
        <vt:lpstr>Diaporamas personnalisés</vt:lpstr>
      </vt:variant>
      <vt:variant>
        <vt:i4>1</vt:i4>
      </vt:variant>
    </vt:vector>
  </HeadingPairs>
  <TitlesOfParts>
    <vt:vector size="26" baseType="lpstr">
      <vt:lpstr>Arial</vt:lpstr>
      <vt:lpstr>Calibri</vt:lpstr>
      <vt:lpstr>Consolas</vt:lpstr>
      <vt:lpstr>Garamond</vt:lpstr>
      <vt:lpstr>Wingdings</vt:lpstr>
      <vt:lpstr>burotix</vt:lpstr>
      <vt:lpstr>Bachelier en Informatique de Gestion  Programmation Orientée Objet</vt:lpstr>
      <vt:lpstr>Le Professeur, c’est qui ?</vt:lpstr>
      <vt:lpstr>Acquis d'Apprentissage</vt:lpstr>
      <vt:lpstr>Ressources</vt:lpstr>
      <vt:lpstr>Outils : Editeur de texte vs.              Integrated Development Environment</vt:lpstr>
      <vt:lpstr>Outil : JetBrains PyCharm </vt:lpstr>
      <vt:lpstr>Outil : JetBrains PyCharm </vt:lpstr>
      <vt:lpstr>Table des matières</vt:lpstr>
      <vt:lpstr>01. Programmation procédurale : rappel</vt:lpstr>
      <vt:lpstr>11. Programmation orientée objet : bases </vt:lpstr>
      <vt:lpstr>13. Programmation orientée objet : aspects avancés</vt:lpstr>
      <vt:lpstr>17. Patron de conception (design pattern)</vt:lpstr>
      <vt:lpstr>18. Programmation orientée objet : travail en équipe (TBD)</vt:lpstr>
      <vt:lpstr>31. Python : aspects particuliers </vt:lpstr>
      <vt:lpstr>Exos : les fils rouges</vt:lpstr>
      <vt:lpstr>PP vs. OOP</vt:lpstr>
      <vt:lpstr>PP vs. OOP</vt:lpstr>
      <vt:lpstr>Quelques langages OO</vt:lpstr>
      <vt:lpstr>Ressources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128</cp:revision>
  <dcterms:created xsi:type="dcterms:W3CDTF">2020-03-25T16:50:36Z</dcterms:created>
  <dcterms:modified xsi:type="dcterms:W3CDTF">2025-01-14T16:28:18Z</dcterms:modified>
</cp:coreProperties>
</file>