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43" r:id="rId1"/>
  </p:sldMasterIdLst>
  <p:notesMasterIdLst>
    <p:notesMasterId r:id="rId87"/>
  </p:notesMasterIdLst>
  <p:sldIdLst>
    <p:sldId id="256" r:id="rId2"/>
    <p:sldId id="490" r:id="rId3"/>
    <p:sldId id="515" r:id="rId4"/>
    <p:sldId id="523" r:id="rId5"/>
    <p:sldId id="524" r:id="rId6"/>
    <p:sldId id="525" r:id="rId7"/>
    <p:sldId id="260" r:id="rId8"/>
    <p:sldId id="261" r:id="rId9"/>
    <p:sldId id="526" r:id="rId10"/>
    <p:sldId id="527" r:id="rId11"/>
    <p:sldId id="528" r:id="rId12"/>
    <p:sldId id="257" r:id="rId13"/>
    <p:sldId id="559" r:id="rId14"/>
    <p:sldId id="491" r:id="rId15"/>
    <p:sldId id="516" r:id="rId16"/>
    <p:sldId id="529" r:id="rId17"/>
    <p:sldId id="530" r:id="rId18"/>
    <p:sldId id="531" r:id="rId19"/>
    <p:sldId id="532" r:id="rId20"/>
    <p:sldId id="533" r:id="rId21"/>
    <p:sldId id="534" r:id="rId22"/>
    <p:sldId id="535" r:id="rId23"/>
    <p:sldId id="536" r:id="rId24"/>
    <p:sldId id="537" r:id="rId25"/>
    <p:sldId id="538" r:id="rId26"/>
    <p:sldId id="267" r:id="rId27"/>
    <p:sldId id="268" r:id="rId28"/>
    <p:sldId id="539" r:id="rId29"/>
    <p:sldId id="540" r:id="rId30"/>
    <p:sldId id="541" r:id="rId31"/>
    <p:sldId id="542" r:id="rId32"/>
    <p:sldId id="543" r:id="rId33"/>
    <p:sldId id="274" r:id="rId34"/>
    <p:sldId id="275" r:id="rId35"/>
    <p:sldId id="544" r:id="rId36"/>
    <p:sldId id="277" r:id="rId37"/>
    <p:sldId id="278" r:id="rId38"/>
    <p:sldId id="283" r:id="rId39"/>
    <p:sldId id="284" r:id="rId40"/>
    <p:sldId id="285" r:id="rId41"/>
    <p:sldId id="506" r:id="rId42"/>
    <p:sldId id="276" r:id="rId43"/>
    <p:sldId id="519" r:id="rId44"/>
    <p:sldId id="567" r:id="rId45"/>
    <p:sldId id="271" r:id="rId46"/>
    <p:sldId id="272" r:id="rId47"/>
    <p:sldId id="273" r:id="rId48"/>
    <p:sldId id="258" r:id="rId49"/>
    <p:sldId id="259" r:id="rId50"/>
    <p:sldId id="264" r:id="rId51"/>
    <p:sldId id="265" r:id="rId52"/>
    <p:sldId id="565" r:id="rId53"/>
    <p:sldId id="269" r:id="rId54"/>
    <p:sldId id="270" r:id="rId55"/>
    <p:sldId id="517" r:id="rId56"/>
    <p:sldId id="545" r:id="rId57"/>
    <p:sldId id="546" r:id="rId58"/>
    <p:sldId id="547" r:id="rId59"/>
    <p:sldId id="548" r:id="rId60"/>
    <p:sldId id="549" r:id="rId61"/>
    <p:sldId id="550" r:id="rId62"/>
    <p:sldId id="551" r:id="rId63"/>
    <p:sldId id="500" r:id="rId64"/>
    <p:sldId id="511" r:id="rId65"/>
    <p:sldId id="520" r:id="rId66"/>
    <p:sldId id="522" r:id="rId67"/>
    <p:sldId id="521" r:id="rId68"/>
    <p:sldId id="262" r:id="rId69"/>
    <p:sldId id="263" r:id="rId70"/>
    <p:sldId id="266" r:id="rId71"/>
    <p:sldId id="560" r:id="rId72"/>
    <p:sldId id="561" r:id="rId73"/>
    <p:sldId id="563" r:id="rId74"/>
    <p:sldId id="564" r:id="rId75"/>
    <p:sldId id="518" r:id="rId76"/>
    <p:sldId id="552" r:id="rId77"/>
    <p:sldId id="553" r:id="rId78"/>
    <p:sldId id="554" r:id="rId79"/>
    <p:sldId id="555" r:id="rId80"/>
    <p:sldId id="556" r:id="rId81"/>
    <p:sldId id="557" r:id="rId82"/>
    <p:sldId id="558" r:id="rId83"/>
    <p:sldId id="568" r:id="rId84"/>
    <p:sldId id="566" r:id="rId85"/>
    <p:sldId id="514" r:id="rId86"/>
  </p:sldIdLst>
  <p:sldSz cx="12192000" cy="6858000"/>
  <p:notesSz cx="6858000" cy="9144000"/>
  <p:custShowLst>
    <p:custShow name="cefora powerpoint base" id="0">
      <p:sldLst>
        <p:sld r:id="rId2"/>
      </p:sldLst>
    </p:custShow>
  </p:custShowLst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1-00" id="{156F2BE1-912D-4103-BB7C-0FC3432B08EE}">
          <p14:sldIdLst>
            <p14:sldId id="256"/>
            <p14:sldId id="490"/>
          </p14:sldIdLst>
        </p14:section>
        <p14:section name="11-01" id="{A7898A4B-5DF8-402E-AE89-92E3BF115F4D}">
          <p14:sldIdLst>
            <p14:sldId id="515"/>
            <p14:sldId id="523"/>
            <p14:sldId id="524"/>
            <p14:sldId id="525"/>
            <p14:sldId id="260"/>
            <p14:sldId id="261"/>
            <p14:sldId id="526"/>
            <p14:sldId id="527"/>
            <p14:sldId id="528"/>
            <p14:sldId id="257"/>
            <p14:sldId id="559"/>
            <p14:sldId id="491"/>
          </p14:sldIdLst>
        </p14:section>
        <p14:section name="11-02" id="{ACF54F35-06F4-4879-B001-6A2507D965DF}">
          <p14:sldIdLst>
            <p14:sldId id="516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267"/>
            <p14:sldId id="268"/>
            <p14:sldId id="539"/>
            <p14:sldId id="540"/>
            <p14:sldId id="541"/>
            <p14:sldId id="542"/>
            <p14:sldId id="543"/>
            <p14:sldId id="274"/>
            <p14:sldId id="275"/>
            <p14:sldId id="544"/>
            <p14:sldId id="277"/>
            <p14:sldId id="278"/>
            <p14:sldId id="283"/>
            <p14:sldId id="284"/>
            <p14:sldId id="285"/>
            <p14:sldId id="506"/>
            <p14:sldId id="276"/>
            <p14:sldId id="519"/>
            <p14:sldId id="567"/>
            <p14:sldId id="271"/>
            <p14:sldId id="272"/>
            <p14:sldId id="273"/>
            <p14:sldId id="258"/>
            <p14:sldId id="259"/>
            <p14:sldId id="264"/>
            <p14:sldId id="265"/>
            <p14:sldId id="565"/>
            <p14:sldId id="269"/>
            <p14:sldId id="270"/>
          </p14:sldIdLst>
        </p14:section>
        <p14:section name="11-03" id="{F720EE6D-8DB4-4BC2-8FFB-481DDBC395D2}">
          <p14:sldIdLst>
            <p14:sldId id="517"/>
            <p14:sldId id="545"/>
            <p14:sldId id="546"/>
            <p14:sldId id="547"/>
            <p14:sldId id="548"/>
            <p14:sldId id="549"/>
            <p14:sldId id="550"/>
            <p14:sldId id="551"/>
            <p14:sldId id="500"/>
            <p14:sldId id="511"/>
            <p14:sldId id="520"/>
            <p14:sldId id="522"/>
            <p14:sldId id="521"/>
            <p14:sldId id="262"/>
            <p14:sldId id="263"/>
            <p14:sldId id="266"/>
            <p14:sldId id="560"/>
            <p14:sldId id="561"/>
            <p14:sldId id="563"/>
            <p14:sldId id="564"/>
          </p14:sldIdLst>
        </p14:section>
        <p14:section name="11-04" id="{16FC0E4B-BFAF-476B-8BE2-15E63696774C}">
          <p14:sldIdLst>
            <p14:sldId id="518"/>
            <p14:sldId id="552"/>
            <p14:sldId id="553"/>
            <p14:sldId id="554"/>
            <p14:sldId id="555"/>
            <p14:sldId id="556"/>
            <p14:sldId id="557"/>
            <p14:sldId id="558"/>
            <p14:sldId id="568"/>
            <p14:sldId id="566"/>
            <p14:sldId id="5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in Wafflard" initials="A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4" autoAdjust="0"/>
    <p:restoredTop sz="86454" autoAdjust="0"/>
  </p:normalViewPr>
  <p:slideViewPr>
    <p:cSldViewPr snapToGrid="0">
      <p:cViewPr varScale="1">
        <p:scale>
          <a:sx n="109" d="100"/>
          <a:sy n="109" d="100"/>
        </p:scale>
        <p:origin x="582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75" d="100"/>
        <a:sy n="75" d="100"/>
      </p:scale>
      <p:origin x="0" y="-2118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742F-4DAE-47F5-9244-6ACC3985DD6B}" type="datetimeFigureOut">
              <a:rPr lang="fr-BE" smtClean="0"/>
              <a:t>19-09-24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42A0-1A3F-4998-8237-CE5EEE5DFDF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60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9F1FAED-21F4-4CD9-9F4E-2914F5DB3E1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B2C94653-C3C9-44AF-AA59-9C8DA7D189B3}" type="slidenum">
              <a:t>14</a:t>
            </a:fld>
            <a:r>
              <a:rPr lang="fr-BE"/>
              <a:t>/</a:t>
            </a: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6C9648A-A610-486C-9A0B-34E03F1F942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F5F8E45-8B87-4429-9FFB-937053BB2AE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fr-B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C07284-6598-4C8B-A72E-9B7AE39EEFF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9C831E54-EBFE-4408-A33F-F1EF11A057E1}" type="slidenum">
              <a:t>38</a:t>
            </a:fld>
            <a:r>
              <a:rPr lang="fr-BE"/>
              <a:t>/</a:t>
            </a: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BAA3A4CB-C6F8-4E67-9CFD-8687BB21D9B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1213"/>
            <a:ext cx="7123112" cy="400843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D0A585B-E91A-4C3D-86D1-AE347587EB1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5639" y="5078160"/>
            <a:ext cx="6047640" cy="4811040"/>
          </a:xfrm>
        </p:spPr>
        <p:txBody>
          <a:bodyPr/>
          <a:lstStyle/>
          <a:p>
            <a:pPr lvl="0"/>
            <a:endParaRPr lang="fr-BE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CA5907A-53EC-467B-BF3C-E3C2F10E7DA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8332EC7F-3924-4927-B2FA-727E4DA45D0D}" type="slidenum">
              <a:t>39</a:t>
            </a:fld>
            <a:r>
              <a:rPr lang="fr-BE"/>
              <a:t>/</a:t>
            </a: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0D7BAF0-6ED8-47B7-A675-4B229B89493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55BD42C-9CFD-443E-856C-0D5B572E81A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pPr lvl="0"/>
            <a:endParaRPr lang="fr-BE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EAA41C-84DB-42C1-911A-22045A9EF1F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 anchorCtr="0">
            <a:noAutofit/>
          </a:bodyPr>
          <a:lstStyle/>
          <a:p>
            <a:pPr lvl="0"/>
            <a:fld id="{373543CB-B007-419F-9919-D1C92808E05E}" type="slidenum">
              <a:t>40</a:t>
            </a:fld>
            <a:r>
              <a:rPr lang="fr-BE"/>
              <a:t>/</a:t>
            </a:r>
          </a:p>
        </p:txBody>
      </p:sp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4F56905-42AB-45F2-98DE-7B2A4F187BD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F91A9FF-ADC8-4E7E-8B0B-772ACEB4B25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56000" y="5078160"/>
            <a:ext cx="6047640" cy="4811040"/>
          </a:xfrm>
        </p:spPr>
        <p:txBody>
          <a:bodyPr/>
          <a:lstStyle/>
          <a:p>
            <a:pPr lvl="0"/>
            <a:endParaRPr lang="fr-BE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50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14584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51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70303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68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610753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70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04691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27274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49464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2224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6204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32305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176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148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766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fr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2602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28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jpe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property" TargetMode="External"/><Relationship Id="rId2" Type="http://schemas.openxmlformats.org/officeDocument/2006/relationships/hyperlink" Target="https://www.tutorialsteacher.com/python/property-decorator" TargetMode="Externa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teacher.com/python/decorators" TargetMode="Externa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jpe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jpe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e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hyperlink" Target="https://pynative.com/python-class-variables/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/>
              <a:t>Section 11 : </a:t>
            </a:r>
            <a:br>
              <a:rPr lang="fr-BE"/>
            </a:br>
            <a:r>
              <a:rPr lang="fr-BE"/>
              <a:t>Programmation Orientée Objet Aspects Élémentaires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BE"/>
              <a:t>Syllabus &amp; Exercices</a:t>
            </a:r>
          </a:p>
        </p:txBody>
      </p:sp>
    </p:spTree>
    <p:extLst>
      <p:ext uri="{BB962C8B-B14F-4D97-AF65-F5344CB8AC3E}">
        <p14:creationId xmlns:p14="http://schemas.microsoft.com/office/powerpoint/2010/main" val="3877500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1-Python-POO_introduction-7">
            <a:extLst>
              <a:ext uri="{FF2B5EF4-FFF2-40B4-BE49-F238E27FC236}">
                <a16:creationId xmlns:a16="http://schemas.microsoft.com/office/drawing/2014/main" id="{85C3976B-0D24-498D-AD6D-C821620DA54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408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1-Python-POO_introduction-8">
            <a:extLst>
              <a:ext uri="{FF2B5EF4-FFF2-40B4-BE49-F238E27FC236}">
                <a16:creationId xmlns:a16="http://schemas.microsoft.com/office/drawing/2014/main" id="{71DE4823-1987-44D3-8C0B-2480DE5C3AB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27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11-01-01 11-01-02 : la tortue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/>
            </a:pPr>
            <a:r>
              <a:rPr lang="fr-BE"/>
              <a:t>Dessinez des diamants</a:t>
            </a:r>
          </a:p>
          <a:p>
            <a:pPr marL="742950" indent="-742950">
              <a:buFont typeface="+mj-lt"/>
              <a:buAutoNum type="arabicPeriod"/>
            </a:pPr>
            <a:endParaRPr lang="fr-BE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742950" indent="-742950">
              <a:buFont typeface="+mj-lt"/>
              <a:buAutoNum type="arabicPeriod" startAt="2"/>
            </a:pPr>
            <a:r>
              <a:rPr lang="fr-BE"/>
              <a:t>Dessinez des cercles concentriques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77001" y="2863154"/>
            <a:ext cx="4089400" cy="34487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56773" y="2693291"/>
            <a:ext cx="3541070" cy="361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940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fr-BE"/>
              <a:t>Exo 11-01-05 11-01-06 : les fractales de Koch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>
            <a:normAutofit/>
          </a:bodyPr>
          <a:lstStyle/>
          <a:p>
            <a:r>
              <a:rPr lang="fr-BE"/>
              <a:t>Dessinez les fractales de Koch en utilisant la Tortue (exo 05)</a:t>
            </a:r>
          </a:p>
          <a:p>
            <a:endParaRPr lang="fr-BE"/>
          </a:p>
          <a:p>
            <a:r>
              <a:rPr lang="fr-BE"/>
              <a:t>Le même code, conçu en POO (exo 06)</a:t>
            </a:r>
          </a:p>
          <a:p>
            <a:pPr marL="742950" indent="-742950">
              <a:buFont typeface="+mj-lt"/>
              <a:buAutoNum type="arabicPeriod"/>
            </a:pPr>
            <a:endParaRPr lang="fr-BE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BCC529E-C1DD-4AD0-911D-2816A8E32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2636098"/>
            <a:ext cx="5769747" cy="21165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77287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0E756E0-B0AE-487C-AB0A-D99F175AAE8B}"/>
              </a:ext>
            </a:extLst>
          </p:cNvPr>
          <p:cNvCxnSpPr>
            <a:cxnSpLocks/>
            <a:stCxn id="35" idx="1"/>
            <a:endCxn id="17" idx="3"/>
          </p:cNvCxnSpPr>
          <p:nvPr/>
        </p:nvCxnSpPr>
        <p:spPr>
          <a:xfrm flipH="1" flipV="1">
            <a:off x="7491359" y="2795070"/>
            <a:ext cx="553646" cy="1266134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728FD88C-3BD9-47D2-8300-70F67FEADC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74027"/>
            <a:ext cx="10515600" cy="707758"/>
          </a:xfrm>
        </p:spPr>
        <p:txBody>
          <a:bodyPr>
            <a:spAutoFit/>
          </a:bodyPr>
          <a:lstStyle/>
          <a:p>
            <a:pPr lvl="0"/>
            <a:r>
              <a:rPr lang="fr-BE">
                <a:latin typeface="+mj-lt"/>
              </a:rPr>
              <a:t>Scalar, Function, Object, Database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D6B8046-3142-4126-9A4C-9AC4B105CCA3}"/>
              </a:ext>
            </a:extLst>
          </p:cNvPr>
          <p:cNvSpPr txBox="1"/>
          <p:nvPr/>
        </p:nvSpPr>
        <p:spPr>
          <a:xfrm>
            <a:off x="1241924" y="1532004"/>
            <a:ext cx="863668" cy="42869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just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Scalar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2DD2653-B6F5-41FC-AEA4-30D342EFC1EF}"/>
              </a:ext>
            </a:extLst>
          </p:cNvPr>
          <p:cNvSpPr txBox="1"/>
          <p:nvPr/>
        </p:nvSpPr>
        <p:spPr>
          <a:xfrm>
            <a:off x="1307314" y="2245818"/>
            <a:ext cx="1954799" cy="774941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Indexed Array </a:t>
            </a:r>
            <a:br>
              <a:rPr lang="fr-BE">
                <a:latin typeface="+mj-lt"/>
                <a:ea typeface="Microsoft YaHei" pitchFamily="2"/>
                <a:cs typeface="Mangal" pitchFamily="2"/>
              </a:rPr>
            </a:br>
            <a:r>
              <a:rPr lang="fr-BE">
                <a:latin typeface="+mj-lt"/>
                <a:ea typeface="Microsoft YaHei" pitchFamily="2"/>
                <a:cs typeface="Mangal" pitchFamily="2"/>
              </a:rPr>
              <a:t>or List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5D9FFDF-3887-402D-A570-0EB0AC2913E1}"/>
              </a:ext>
            </a:extLst>
          </p:cNvPr>
          <p:cNvSpPr txBox="1"/>
          <p:nvPr/>
        </p:nvSpPr>
        <p:spPr>
          <a:xfrm>
            <a:off x="2305882" y="3278616"/>
            <a:ext cx="2325864" cy="774941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 dirty="0">
                <a:latin typeface="+mj-lt"/>
                <a:ea typeface="Microsoft YaHei" pitchFamily="2"/>
                <a:cs typeface="Mangal" pitchFamily="2"/>
              </a:rPr>
              <a:t>Associative </a:t>
            </a:r>
            <a:r>
              <a:rPr lang="fr-BE" err="1">
                <a:latin typeface="+mj-lt"/>
                <a:ea typeface="Microsoft YaHei" pitchFamily="2"/>
                <a:cs typeface="Mangal" pitchFamily="2"/>
              </a:rPr>
              <a:t>Array</a:t>
            </a:r>
            <a:r>
              <a:rPr lang="fr-BE">
                <a:latin typeface="+mj-lt"/>
                <a:ea typeface="Microsoft YaHei" pitchFamily="2"/>
                <a:cs typeface="Mangal" pitchFamily="2"/>
              </a:rPr>
              <a:t> </a:t>
            </a:r>
            <a:br>
              <a:rPr lang="fr-BE">
                <a:latin typeface="+mj-lt"/>
                <a:ea typeface="Microsoft YaHei" pitchFamily="2"/>
                <a:cs typeface="Mangal" pitchFamily="2"/>
              </a:rPr>
            </a:br>
            <a:r>
              <a:rPr lang="fr-BE">
                <a:latin typeface="+mj-lt"/>
                <a:ea typeface="Microsoft YaHei" pitchFamily="2"/>
                <a:cs typeface="Mangal" pitchFamily="2"/>
              </a:rPr>
              <a:t>or Dictionnary</a:t>
            </a:r>
            <a:endParaRPr lang="fr-BE" dirty="0">
              <a:latin typeface="+mj-lt"/>
              <a:ea typeface="Microsoft YaHei" pitchFamily="2"/>
              <a:cs typeface="Mangal" pitchFamily="2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2580B59-27F7-4469-86FD-62FFB0657EA4}"/>
              </a:ext>
            </a:extLst>
          </p:cNvPr>
          <p:cNvSpPr txBox="1"/>
          <p:nvPr/>
        </p:nvSpPr>
        <p:spPr>
          <a:xfrm>
            <a:off x="3814189" y="4323992"/>
            <a:ext cx="2007827" cy="42869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 dirty="0" err="1">
                <a:latin typeface="+mj-lt"/>
                <a:ea typeface="Microsoft YaHei" pitchFamily="2"/>
                <a:cs typeface="Mangal" pitchFamily="2"/>
              </a:rPr>
              <a:t>Generic</a:t>
            </a:r>
            <a:r>
              <a:rPr lang="fr-BE">
                <a:latin typeface="+mj-lt"/>
                <a:ea typeface="Microsoft YaHei" pitchFamily="2"/>
                <a:cs typeface="Mangal" pitchFamily="2"/>
              </a:rPr>
              <a:t> Object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A7CF8A0-8D5C-4640-B9EF-2EE77D0F8407}"/>
              </a:ext>
            </a:extLst>
          </p:cNvPr>
          <p:cNvSpPr txBox="1"/>
          <p:nvPr/>
        </p:nvSpPr>
        <p:spPr>
          <a:xfrm>
            <a:off x="5147017" y="5006729"/>
            <a:ext cx="1704368" cy="461669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horz" wrap="none" lIns="97976" tIns="57152" rIns="97976" bIns="57152" anchorCtr="0" compatLnSpc="0">
            <a:spAutoFit/>
          </a:bodyPr>
          <a:lstStyle/>
          <a:p>
            <a:pPr algn="ctr" hangingPunct="0"/>
            <a:r>
              <a:rPr lang="fr-BE">
                <a:latin typeface="+mj-lt"/>
              </a:rPr>
              <a:t>Class Object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9E60431-7C8D-429C-958D-63B5D9F95237}"/>
              </a:ext>
            </a:extLst>
          </p:cNvPr>
          <p:cNvSpPr txBox="1"/>
          <p:nvPr/>
        </p:nvSpPr>
        <p:spPr>
          <a:xfrm>
            <a:off x="9954540" y="3883472"/>
            <a:ext cx="1495636" cy="774941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Structured </a:t>
            </a:r>
            <a:br>
              <a:rPr lang="fr-BE">
                <a:latin typeface="+mj-lt"/>
                <a:ea typeface="Microsoft YaHei" pitchFamily="2"/>
                <a:cs typeface="Mangal" pitchFamily="2"/>
              </a:rPr>
            </a:br>
            <a:r>
              <a:rPr lang="fr-BE">
                <a:latin typeface="+mj-lt"/>
                <a:ea typeface="Microsoft YaHei" pitchFamily="2"/>
                <a:cs typeface="Mangal" pitchFamily="2"/>
              </a:rPr>
              <a:t>Data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DE36474-F7F9-4B53-AD46-B433BE71F6C5}"/>
              </a:ext>
            </a:extLst>
          </p:cNvPr>
          <p:cNvSpPr txBox="1"/>
          <p:nvPr/>
        </p:nvSpPr>
        <p:spPr>
          <a:xfrm>
            <a:off x="5831437" y="3337375"/>
            <a:ext cx="1594445" cy="42869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Spreadsheet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2044C8E-BD7B-4FD0-BAD6-9ECBF2820BDD}"/>
              </a:ext>
            </a:extLst>
          </p:cNvPr>
          <p:cNvSpPr txBox="1"/>
          <p:nvPr/>
        </p:nvSpPr>
        <p:spPr>
          <a:xfrm>
            <a:off x="7986308" y="5496972"/>
            <a:ext cx="1090792" cy="1156145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none" lIns="98955" tIns="58132" rIns="98955" bIns="58132" anchorCtr="0" compatLnSpc="0">
            <a:spAutoFit/>
          </a:bodyPr>
          <a:lstStyle/>
          <a:p>
            <a:pPr algn="ctr" hangingPunct="0"/>
            <a:r>
              <a:rPr lang="fr-BE"/>
              <a:t>Class </a:t>
            </a:r>
            <a:br>
              <a:rPr lang="fr-BE"/>
            </a:br>
            <a:r>
              <a:rPr lang="fr-BE"/>
              <a:t>Object </a:t>
            </a:r>
            <a:br>
              <a:rPr lang="fr-BE"/>
            </a:br>
            <a:r>
              <a:rPr lang="fr-BE"/>
              <a:t>Array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DE5920D-4480-44C2-9706-BF7E300DB13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2284714" y="3020759"/>
            <a:ext cx="1184100" cy="257857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66017AFF-20E6-4774-9945-739BF622C9E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468814" y="4053557"/>
            <a:ext cx="1349289" cy="270435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97320F8-124A-4408-8541-443E31AB9091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818103" y="4752684"/>
            <a:ext cx="1181098" cy="254045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A662E91-3EE6-44F8-B1F0-3A3526DB9EC0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6851385" y="5237564"/>
            <a:ext cx="1134923" cy="837481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C1DC4E8-80F4-41C6-A8DD-FF05EAD9EAE6}"/>
              </a:ext>
            </a:extLst>
          </p:cNvPr>
          <p:cNvCxnSpPr>
            <a:cxnSpLocks/>
            <a:stCxn id="35" idx="1"/>
            <a:endCxn id="9" idx="3"/>
          </p:cNvCxnSpPr>
          <p:nvPr/>
        </p:nvCxnSpPr>
        <p:spPr>
          <a:xfrm flipH="1" flipV="1">
            <a:off x="7425882" y="3551721"/>
            <a:ext cx="619123" cy="509483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CC519B3-2C01-4780-9242-77AAC7671C5E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1673758" y="1960696"/>
            <a:ext cx="610956" cy="285122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F10FE1DD-A2B8-4C79-BE9F-E1D6AF0C1714}"/>
              </a:ext>
            </a:extLst>
          </p:cNvPr>
          <p:cNvSpPr txBox="1"/>
          <p:nvPr/>
        </p:nvSpPr>
        <p:spPr>
          <a:xfrm>
            <a:off x="5875690" y="2580724"/>
            <a:ext cx="1615669" cy="42869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CSV format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CD3325A1-64C9-4491-A5A3-90A38393C420}"/>
              </a:ext>
            </a:extLst>
          </p:cNvPr>
          <p:cNvCxnSpPr>
            <a:cxnSpLocks/>
            <a:stCxn id="8" idx="1"/>
            <a:endCxn id="32" idx="2"/>
          </p:cNvCxnSpPr>
          <p:nvPr/>
        </p:nvCxnSpPr>
        <p:spPr>
          <a:xfrm flipH="1" flipV="1">
            <a:off x="9833444" y="2790713"/>
            <a:ext cx="121096" cy="148023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679B190C-CE61-4030-B653-FB975631E74B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8531704" y="4658413"/>
            <a:ext cx="2170654" cy="838559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3B71C07C-CA37-4C4F-BDFC-C265B1D6C83E}"/>
              </a:ext>
            </a:extLst>
          </p:cNvPr>
          <p:cNvSpPr txBox="1"/>
          <p:nvPr/>
        </p:nvSpPr>
        <p:spPr>
          <a:xfrm>
            <a:off x="1561499" y="5575809"/>
            <a:ext cx="1219534" cy="42869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just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Methods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651C317-317F-4232-BA8A-02D52F549B84}"/>
              </a:ext>
            </a:extLst>
          </p:cNvPr>
          <p:cNvSpPr txBox="1"/>
          <p:nvPr/>
        </p:nvSpPr>
        <p:spPr>
          <a:xfrm>
            <a:off x="3917265" y="5947092"/>
            <a:ext cx="1169842" cy="42869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just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Message</a:t>
            </a:r>
          </a:p>
        </p:txBody>
      </p: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2914BA2A-CE6B-49F1-8855-09689C27C99C}"/>
              </a:ext>
            </a:extLst>
          </p:cNvPr>
          <p:cNvSpPr/>
          <p:nvPr/>
        </p:nvSpPr>
        <p:spPr>
          <a:xfrm>
            <a:off x="466487" y="1287653"/>
            <a:ext cx="9528735" cy="553125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6310" h="15670">
                <a:moveTo>
                  <a:pt x="26189" y="14345"/>
                </a:moveTo>
                <a:cubicBezTo>
                  <a:pt x="24789" y="10945"/>
                  <a:pt x="18599" y="10230"/>
                  <a:pt x="13189" y="6945"/>
                </a:cubicBezTo>
                <a:cubicBezTo>
                  <a:pt x="9943" y="4974"/>
                  <a:pt x="7981" y="2466"/>
                  <a:pt x="7289" y="1945"/>
                </a:cubicBezTo>
                <a:cubicBezTo>
                  <a:pt x="4289" y="-712"/>
                  <a:pt x="362" y="-156"/>
                  <a:pt x="89" y="745"/>
                </a:cubicBezTo>
                <a:cubicBezTo>
                  <a:pt x="-511" y="2745"/>
                  <a:pt x="1889" y="6745"/>
                  <a:pt x="8289" y="10945"/>
                </a:cubicBezTo>
                <a:cubicBezTo>
                  <a:pt x="13089" y="13545"/>
                  <a:pt x="27789" y="17865"/>
                  <a:pt x="26189" y="14345"/>
                </a:cubicBezTo>
                <a:close/>
              </a:path>
            </a:pathLst>
          </a:custGeom>
          <a:noFill/>
          <a:ln w="38160">
            <a:solidFill>
              <a:schemeClr val="accent6">
                <a:lumMod val="50000"/>
              </a:schemeClr>
            </a:solidFill>
            <a:prstDash val="solid"/>
          </a:ln>
        </p:spPr>
        <p:txBody>
          <a:bodyPr vert="horz" wrap="none" lIns="98955" tIns="58132" rIns="98955" bIns="58132" anchor="ctr" anchorCtr="0" compatLnSpc="0"/>
          <a:lstStyle/>
          <a:p>
            <a:pPr algn="ctr" hangingPunct="0"/>
            <a:endParaRPr lang="fr-BE">
              <a:latin typeface="+mj-lt"/>
              <a:ea typeface="Microsoft YaHei" pitchFamily="2"/>
              <a:cs typeface="Mangal" pitchFamily="2"/>
            </a:endParaRP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D701B69-AB03-4DAD-A586-1B3A1B235F80}"/>
              </a:ext>
            </a:extLst>
          </p:cNvPr>
          <p:cNvSpPr txBox="1"/>
          <p:nvPr/>
        </p:nvSpPr>
        <p:spPr>
          <a:xfrm rot="2503200">
            <a:off x="2433300" y="1741162"/>
            <a:ext cx="2123436" cy="428692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>
                <a:solidFill>
                  <a:schemeClr val="accent6">
                    <a:lumMod val="50000"/>
                  </a:schemeClr>
                </a:solidFill>
                <a:latin typeface="+mj-lt"/>
                <a:ea typeface="Microsoft YaHei" pitchFamily="2"/>
                <a:cs typeface="Mangal" pitchFamily="2"/>
              </a:rPr>
              <a:t>données simples</a:t>
            </a:r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1DB7058F-1572-4035-9FDD-C655D3D78E72}"/>
              </a:ext>
            </a:extLst>
          </p:cNvPr>
          <p:cNvSpPr/>
          <p:nvPr/>
        </p:nvSpPr>
        <p:spPr>
          <a:xfrm>
            <a:off x="4389530" y="1634331"/>
            <a:ext cx="7135896" cy="5182444"/>
          </a:xfrm>
          <a:custGeom>
            <a:avLst/>
            <a:gdLst>
              <a:gd name="connsiteX0" fmla="*/ 10881 w 17863"/>
              <a:gd name="connsiteY0" fmla="*/ 15582 h 15771"/>
              <a:gd name="connsiteX1" fmla="*/ 5881 w 17863"/>
              <a:gd name="connsiteY1" fmla="*/ 8982 h 15771"/>
              <a:gd name="connsiteX2" fmla="*/ 881 w 17863"/>
              <a:gd name="connsiteY2" fmla="*/ 1182 h 15771"/>
              <a:gd name="connsiteX3" fmla="*/ 15081 w 17863"/>
              <a:gd name="connsiteY3" fmla="*/ 1782 h 15771"/>
              <a:gd name="connsiteX4" fmla="*/ 17826 w 17863"/>
              <a:gd name="connsiteY4" fmla="*/ 7605 h 15771"/>
              <a:gd name="connsiteX5" fmla="*/ 10881 w 17863"/>
              <a:gd name="connsiteY5" fmla="*/ 15582 h 15771"/>
              <a:gd name="connsiteX0" fmla="*/ 10881 w 17863"/>
              <a:gd name="connsiteY0" fmla="*/ 15399 h 15588"/>
              <a:gd name="connsiteX1" fmla="*/ 5881 w 17863"/>
              <a:gd name="connsiteY1" fmla="*/ 8799 h 15588"/>
              <a:gd name="connsiteX2" fmla="*/ 881 w 17863"/>
              <a:gd name="connsiteY2" fmla="*/ 999 h 15588"/>
              <a:gd name="connsiteX3" fmla="*/ 16236 w 17863"/>
              <a:gd name="connsiteY3" fmla="*/ 1959 h 15588"/>
              <a:gd name="connsiteX4" fmla="*/ 17826 w 17863"/>
              <a:gd name="connsiteY4" fmla="*/ 7422 h 15588"/>
              <a:gd name="connsiteX5" fmla="*/ 10881 w 17863"/>
              <a:gd name="connsiteY5" fmla="*/ 15399 h 15588"/>
              <a:gd name="connsiteX0" fmla="*/ 10881 w 17863"/>
              <a:gd name="connsiteY0" fmla="*/ 15399 h 15588"/>
              <a:gd name="connsiteX1" fmla="*/ 5881 w 17863"/>
              <a:gd name="connsiteY1" fmla="*/ 8799 h 15588"/>
              <a:gd name="connsiteX2" fmla="*/ 881 w 17863"/>
              <a:gd name="connsiteY2" fmla="*/ 999 h 15588"/>
              <a:gd name="connsiteX3" fmla="*/ 16236 w 17863"/>
              <a:gd name="connsiteY3" fmla="*/ 1959 h 15588"/>
              <a:gd name="connsiteX4" fmla="*/ 17826 w 17863"/>
              <a:gd name="connsiteY4" fmla="*/ 7422 h 15588"/>
              <a:gd name="connsiteX5" fmla="*/ 10881 w 17863"/>
              <a:gd name="connsiteY5" fmla="*/ 15399 h 15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863" h="15588">
                <a:moveTo>
                  <a:pt x="10881" y="15399"/>
                </a:moveTo>
                <a:cubicBezTo>
                  <a:pt x="4881" y="14999"/>
                  <a:pt x="7422" y="10358"/>
                  <a:pt x="5881" y="8799"/>
                </a:cubicBezTo>
                <a:cubicBezTo>
                  <a:pt x="1259" y="4121"/>
                  <a:pt x="-1519" y="2599"/>
                  <a:pt x="881" y="999"/>
                </a:cubicBezTo>
                <a:cubicBezTo>
                  <a:pt x="2681" y="-131"/>
                  <a:pt x="13236" y="-849"/>
                  <a:pt x="16236" y="1959"/>
                </a:cubicBezTo>
                <a:cubicBezTo>
                  <a:pt x="17644" y="3933"/>
                  <a:pt x="17756" y="5197"/>
                  <a:pt x="17826" y="7422"/>
                </a:cubicBezTo>
                <a:cubicBezTo>
                  <a:pt x="18426" y="15622"/>
                  <a:pt x="11681" y="15999"/>
                  <a:pt x="10881" y="15399"/>
                </a:cubicBezTo>
                <a:close/>
              </a:path>
            </a:pathLst>
          </a:custGeom>
          <a:noFill/>
          <a:ln w="38160">
            <a:solidFill>
              <a:schemeClr val="accent1"/>
            </a:solidFill>
            <a:prstDash val="solid"/>
          </a:ln>
        </p:spPr>
        <p:txBody>
          <a:bodyPr vert="horz" wrap="none" lIns="98955" tIns="58132" rIns="98955" bIns="58132" anchor="ctr" anchorCtr="0" compatLnSpc="0"/>
          <a:lstStyle/>
          <a:p>
            <a:pPr algn="ctr" hangingPunct="0"/>
            <a:endParaRPr lang="fr-BE">
              <a:latin typeface="+mj-lt"/>
              <a:ea typeface="Microsoft YaHei" pitchFamily="2"/>
              <a:cs typeface="Mangal" pitchFamily="2"/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8C0CD1C-7346-4ED9-BFFF-19E9065FC7FB}"/>
              </a:ext>
            </a:extLst>
          </p:cNvPr>
          <p:cNvSpPr txBox="1"/>
          <p:nvPr/>
        </p:nvSpPr>
        <p:spPr>
          <a:xfrm rot="696600">
            <a:off x="8216792" y="1383540"/>
            <a:ext cx="2489369" cy="428692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>
                <a:solidFill>
                  <a:schemeClr val="accent1"/>
                </a:solidFill>
                <a:latin typeface="+mj-lt"/>
                <a:ea typeface="Microsoft YaHei" pitchFamily="2"/>
                <a:cs typeface="Mangal" pitchFamily="2"/>
              </a:rPr>
              <a:t>données complexes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5C17CAE3-EB8F-46FE-90EC-FDE139461F73}"/>
              </a:ext>
            </a:extLst>
          </p:cNvPr>
          <p:cNvCxnSpPr>
            <a:cxnSpLocks/>
            <a:stCxn id="21" idx="0"/>
            <a:endCxn id="7" idx="1"/>
          </p:cNvCxnSpPr>
          <p:nvPr/>
        </p:nvCxnSpPr>
        <p:spPr>
          <a:xfrm flipV="1">
            <a:off x="2171266" y="5237564"/>
            <a:ext cx="2975751" cy="338245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290CF56D-D023-471C-B075-4B6AD4ECCFE6}"/>
              </a:ext>
            </a:extLst>
          </p:cNvPr>
          <p:cNvCxnSpPr>
            <a:stCxn id="22" idx="3"/>
            <a:endCxn id="7" idx="2"/>
          </p:cNvCxnSpPr>
          <p:nvPr/>
        </p:nvCxnSpPr>
        <p:spPr>
          <a:xfrm flipV="1">
            <a:off x="5087107" y="5468398"/>
            <a:ext cx="912094" cy="693040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C16C790A-AEC0-463B-8D19-1FB6DA9A450D}"/>
              </a:ext>
            </a:extLst>
          </p:cNvPr>
          <p:cNvSpPr/>
          <p:nvPr/>
        </p:nvSpPr>
        <p:spPr>
          <a:xfrm>
            <a:off x="77916" y="3809832"/>
            <a:ext cx="10067861" cy="2969863"/>
          </a:xfrm>
          <a:custGeom>
            <a:avLst/>
            <a:gdLst>
              <a:gd name="connsiteX0" fmla="*/ 10077 w 10397"/>
              <a:gd name="connsiteY0" fmla="*/ 9477 h 10000"/>
              <a:gd name="connsiteX1" fmla="*/ 9925 w 10397"/>
              <a:gd name="connsiteY1" fmla="*/ 4545 h 10000"/>
              <a:gd name="connsiteX2" fmla="*/ 3121 w 10397"/>
              <a:gd name="connsiteY2" fmla="*/ 1377 h 10000"/>
              <a:gd name="connsiteX3" fmla="*/ 1595 w 10397"/>
              <a:gd name="connsiteY3" fmla="*/ 2046 h 10000"/>
              <a:gd name="connsiteX4" fmla="*/ 484 w 10397"/>
              <a:gd name="connsiteY4" fmla="*/ 6129 h 10000"/>
              <a:gd name="connsiteX5" fmla="*/ 10077 w 10397"/>
              <a:gd name="connsiteY5" fmla="*/ 9477 h 10000"/>
              <a:gd name="connsiteX0" fmla="*/ 10077 w 10397"/>
              <a:gd name="connsiteY0" fmla="*/ 13684 h 14207"/>
              <a:gd name="connsiteX1" fmla="*/ 9925 w 10397"/>
              <a:gd name="connsiteY1" fmla="*/ 8752 h 14207"/>
              <a:gd name="connsiteX2" fmla="*/ 3121 w 10397"/>
              <a:gd name="connsiteY2" fmla="*/ 5584 h 14207"/>
              <a:gd name="connsiteX3" fmla="*/ 1595 w 10397"/>
              <a:gd name="connsiteY3" fmla="*/ 6253 h 14207"/>
              <a:gd name="connsiteX4" fmla="*/ 484 w 10397"/>
              <a:gd name="connsiteY4" fmla="*/ 10336 h 14207"/>
              <a:gd name="connsiteX5" fmla="*/ 10077 w 10397"/>
              <a:gd name="connsiteY5" fmla="*/ 13684 h 14207"/>
              <a:gd name="connsiteX0" fmla="*/ 10324 w 10644"/>
              <a:gd name="connsiteY0" fmla="*/ 13684 h 14207"/>
              <a:gd name="connsiteX1" fmla="*/ 10172 w 10644"/>
              <a:gd name="connsiteY1" fmla="*/ 8752 h 14207"/>
              <a:gd name="connsiteX2" fmla="*/ 3368 w 10644"/>
              <a:gd name="connsiteY2" fmla="*/ 5584 h 14207"/>
              <a:gd name="connsiteX3" fmla="*/ 1842 w 10644"/>
              <a:gd name="connsiteY3" fmla="*/ 6253 h 14207"/>
              <a:gd name="connsiteX4" fmla="*/ 731 w 10644"/>
              <a:gd name="connsiteY4" fmla="*/ 10336 h 14207"/>
              <a:gd name="connsiteX5" fmla="*/ 10324 w 10644"/>
              <a:gd name="connsiteY5" fmla="*/ 13684 h 14207"/>
              <a:gd name="connsiteX0" fmla="*/ 10728 w 11048"/>
              <a:gd name="connsiteY0" fmla="*/ 19825 h 20348"/>
              <a:gd name="connsiteX1" fmla="*/ 10576 w 11048"/>
              <a:gd name="connsiteY1" fmla="*/ 14893 h 20348"/>
              <a:gd name="connsiteX2" fmla="*/ 3772 w 11048"/>
              <a:gd name="connsiteY2" fmla="*/ 11725 h 20348"/>
              <a:gd name="connsiteX3" fmla="*/ 1235 w 11048"/>
              <a:gd name="connsiteY3" fmla="*/ 4621 h 20348"/>
              <a:gd name="connsiteX4" fmla="*/ 1135 w 11048"/>
              <a:gd name="connsiteY4" fmla="*/ 16477 h 20348"/>
              <a:gd name="connsiteX5" fmla="*/ 10728 w 11048"/>
              <a:gd name="connsiteY5" fmla="*/ 19825 h 20348"/>
              <a:gd name="connsiteX0" fmla="*/ 10728 w 11048"/>
              <a:gd name="connsiteY0" fmla="*/ 16886 h 17409"/>
              <a:gd name="connsiteX1" fmla="*/ 10576 w 11048"/>
              <a:gd name="connsiteY1" fmla="*/ 11954 h 17409"/>
              <a:gd name="connsiteX2" fmla="*/ 3772 w 11048"/>
              <a:gd name="connsiteY2" fmla="*/ 8786 h 17409"/>
              <a:gd name="connsiteX3" fmla="*/ 1235 w 11048"/>
              <a:gd name="connsiteY3" fmla="*/ 1682 h 17409"/>
              <a:gd name="connsiteX4" fmla="*/ 1135 w 11048"/>
              <a:gd name="connsiteY4" fmla="*/ 13538 h 17409"/>
              <a:gd name="connsiteX5" fmla="*/ 10728 w 11048"/>
              <a:gd name="connsiteY5" fmla="*/ 16886 h 17409"/>
              <a:gd name="connsiteX0" fmla="*/ 10325 w 10645"/>
              <a:gd name="connsiteY0" fmla="*/ 15532 h 16055"/>
              <a:gd name="connsiteX1" fmla="*/ 10173 w 10645"/>
              <a:gd name="connsiteY1" fmla="*/ 10600 h 16055"/>
              <a:gd name="connsiteX2" fmla="*/ 3369 w 10645"/>
              <a:gd name="connsiteY2" fmla="*/ 7432 h 16055"/>
              <a:gd name="connsiteX3" fmla="*/ 1843 w 10645"/>
              <a:gd name="connsiteY3" fmla="*/ 1797 h 16055"/>
              <a:gd name="connsiteX4" fmla="*/ 732 w 10645"/>
              <a:gd name="connsiteY4" fmla="*/ 12184 h 16055"/>
              <a:gd name="connsiteX5" fmla="*/ 10325 w 10645"/>
              <a:gd name="connsiteY5" fmla="*/ 15532 h 16055"/>
              <a:gd name="connsiteX0" fmla="*/ 10325 w 10645"/>
              <a:gd name="connsiteY0" fmla="*/ 15532 h 15926"/>
              <a:gd name="connsiteX1" fmla="*/ 10173 w 10645"/>
              <a:gd name="connsiteY1" fmla="*/ 10600 h 15926"/>
              <a:gd name="connsiteX2" fmla="*/ 3369 w 10645"/>
              <a:gd name="connsiteY2" fmla="*/ 7432 h 15926"/>
              <a:gd name="connsiteX3" fmla="*/ 1843 w 10645"/>
              <a:gd name="connsiteY3" fmla="*/ 1797 h 15926"/>
              <a:gd name="connsiteX4" fmla="*/ 732 w 10645"/>
              <a:gd name="connsiteY4" fmla="*/ 12184 h 15926"/>
              <a:gd name="connsiteX5" fmla="*/ 10325 w 10645"/>
              <a:gd name="connsiteY5" fmla="*/ 15532 h 15926"/>
              <a:gd name="connsiteX0" fmla="*/ 10301 w 10621"/>
              <a:gd name="connsiteY0" fmla="*/ 15616 h 16010"/>
              <a:gd name="connsiteX1" fmla="*/ 10149 w 10621"/>
              <a:gd name="connsiteY1" fmla="*/ 10684 h 16010"/>
              <a:gd name="connsiteX2" fmla="*/ 3345 w 10621"/>
              <a:gd name="connsiteY2" fmla="*/ 7516 h 16010"/>
              <a:gd name="connsiteX3" fmla="*/ 1819 w 10621"/>
              <a:gd name="connsiteY3" fmla="*/ 1881 h 16010"/>
              <a:gd name="connsiteX4" fmla="*/ 708 w 10621"/>
              <a:gd name="connsiteY4" fmla="*/ 12268 h 16010"/>
              <a:gd name="connsiteX5" fmla="*/ 10301 w 10621"/>
              <a:gd name="connsiteY5" fmla="*/ 15616 h 16010"/>
              <a:gd name="connsiteX0" fmla="*/ 10301 w 10621"/>
              <a:gd name="connsiteY0" fmla="*/ 15616 h 16010"/>
              <a:gd name="connsiteX1" fmla="*/ 10149 w 10621"/>
              <a:gd name="connsiteY1" fmla="*/ 10684 h 16010"/>
              <a:gd name="connsiteX2" fmla="*/ 2826 w 10621"/>
              <a:gd name="connsiteY2" fmla="*/ 6284 h 16010"/>
              <a:gd name="connsiteX3" fmla="*/ 1819 w 10621"/>
              <a:gd name="connsiteY3" fmla="*/ 1881 h 16010"/>
              <a:gd name="connsiteX4" fmla="*/ 708 w 10621"/>
              <a:gd name="connsiteY4" fmla="*/ 12268 h 16010"/>
              <a:gd name="connsiteX5" fmla="*/ 10301 w 10621"/>
              <a:gd name="connsiteY5" fmla="*/ 15616 h 16010"/>
              <a:gd name="connsiteX0" fmla="*/ 10301 w 10621"/>
              <a:gd name="connsiteY0" fmla="*/ 15616 h 16010"/>
              <a:gd name="connsiteX1" fmla="*/ 10149 w 10621"/>
              <a:gd name="connsiteY1" fmla="*/ 10684 h 16010"/>
              <a:gd name="connsiteX2" fmla="*/ 2826 w 10621"/>
              <a:gd name="connsiteY2" fmla="*/ 6284 h 16010"/>
              <a:gd name="connsiteX3" fmla="*/ 1819 w 10621"/>
              <a:gd name="connsiteY3" fmla="*/ 1881 h 16010"/>
              <a:gd name="connsiteX4" fmla="*/ 708 w 10621"/>
              <a:gd name="connsiteY4" fmla="*/ 12268 h 16010"/>
              <a:gd name="connsiteX5" fmla="*/ 10301 w 10621"/>
              <a:gd name="connsiteY5" fmla="*/ 15616 h 16010"/>
              <a:gd name="connsiteX0" fmla="*/ 10301 w 10621"/>
              <a:gd name="connsiteY0" fmla="*/ 15616 h 16010"/>
              <a:gd name="connsiteX1" fmla="*/ 10149 w 10621"/>
              <a:gd name="connsiteY1" fmla="*/ 10684 h 16010"/>
              <a:gd name="connsiteX2" fmla="*/ 2826 w 10621"/>
              <a:gd name="connsiteY2" fmla="*/ 6284 h 16010"/>
              <a:gd name="connsiteX3" fmla="*/ 1819 w 10621"/>
              <a:gd name="connsiteY3" fmla="*/ 1881 h 16010"/>
              <a:gd name="connsiteX4" fmla="*/ 708 w 10621"/>
              <a:gd name="connsiteY4" fmla="*/ 12268 h 16010"/>
              <a:gd name="connsiteX5" fmla="*/ 10301 w 10621"/>
              <a:gd name="connsiteY5" fmla="*/ 15616 h 16010"/>
              <a:gd name="connsiteX0" fmla="*/ 10301 w 10621"/>
              <a:gd name="connsiteY0" fmla="*/ 15616 h 16010"/>
              <a:gd name="connsiteX1" fmla="*/ 10149 w 10621"/>
              <a:gd name="connsiteY1" fmla="*/ 10684 h 16010"/>
              <a:gd name="connsiteX2" fmla="*/ 2826 w 10621"/>
              <a:gd name="connsiteY2" fmla="*/ 6284 h 16010"/>
              <a:gd name="connsiteX3" fmla="*/ 1819 w 10621"/>
              <a:gd name="connsiteY3" fmla="*/ 1881 h 16010"/>
              <a:gd name="connsiteX4" fmla="*/ 708 w 10621"/>
              <a:gd name="connsiteY4" fmla="*/ 12268 h 16010"/>
              <a:gd name="connsiteX5" fmla="*/ 10301 w 10621"/>
              <a:gd name="connsiteY5" fmla="*/ 15616 h 16010"/>
              <a:gd name="connsiteX0" fmla="*/ 10301 w 10621"/>
              <a:gd name="connsiteY0" fmla="*/ 15616 h 16010"/>
              <a:gd name="connsiteX1" fmla="*/ 10149 w 10621"/>
              <a:gd name="connsiteY1" fmla="*/ 10684 h 16010"/>
              <a:gd name="connsiteX2" fmla="*/ 2826 w 10621"/>
              <a:gd name="connsiteY2" fmla="*/ 6284 h 16010"/>
              <a:gd name="connsiteX3" fmla="*/ 1819 w 10621"/>
              <a:gd name="connsiteY3" fmla="*/ 1881 h 16010"/>
              <a:gd name="connsiteX4" fmla="*/ 708 w 10621"/>
              <a:gd name="connsiteY4" fmla="*/ 12268 h 16010"/>
              <a:gd name="connsiteX5" fmla="*/ 10301 w 10621"/>
              <a:gd name="connsiteY5" fmla="*/ 15616 h 16010"/>
              <a:gd name="connsiteX0" fmla="*/ 10301 w 10621"/>
              <a:gd name="connsiteY0" fmla="*/ 15616 h 16010"/>
              <a:gd name="connsiteX1" fmla="*/ 10149 w 10621"/>
              <a:gd name="connsiteY1" fmla="*/ 10684 h 16010"/>
              <a:gd name="connsiteX2" fmla="*/ 2826 w 10621"/>
              <a:gd name="connsiteY2" fmla="*/ 6284 h 16010"/>
              <a:gd name="connsiteX3" fmla="*/ 1819 w 10621"/>
              <a:gd name="connsiteY3" fmla="*/ 1881 h 16010"/>
              <a:gd name="connsiteX4" fmla="*/ 708 w 10621"/>
              <a:gd name="connsiteY4" fmla="*/ 12268 h 16010"/>
              <a:gd name="connsiteX5" fmla="*/ 10301 w 10621"/>
              <a:gd name="connsiteY5" fmla="*/ 15616 h 16010"/>
              <a:gd name="connsiteX0" fmla="*/ 10301 w 10621"/>
              <a:gd name="connsiteY0" fmla="*/ 15616 h 16010"/>
              <a:gd name="connsiteX1" fmla="*/ 10149 w 10621"/>
              <a:gd name="connsiteY1" fmla="*/ 10684 h 16010"/>
              <a:gd name="connsiteX2" fmla="*/ 2826 w 10621"/>
              <a:gd name="connsiteY2" fmla="*/ 6284 h 16010"/>
              <a:gd name="connsiteX3" fmla="*/ 1819 w 10621"/>
              <a:gd name="connsiteY3" fmla="*/ 1881 h 16010"/>
              <a:gd name="connsiteX4" fmla="*/ 708 w 10621"/>
              <a:gd name="connsiteY4" fmla="*/ 12268 h 16010"/>
              <a:gd name="connsiteX5" fmla="*/ 10301 w 10621"/>
              <a:gd name="connsiteY5" fmla="*/ 15616 h 16010"/>
              <a:gd name="connsiteX0" fmla="*/ 10301 w 10621"/>
              <a:gd name="connsiteY0" fmla="*/ 15616 h 16010"/>
              <a:gd name="connsiteX1" fmla="*/ 10149 w 10621"/>
              <a:gd name="connsiteY1" fmla="*/ 10684 h 16010"/>
              <a:gd name="connsiteX2" fmla="*/ 3791 w 10621"/>
              <a:gd name="connsiteY2" fmla="*/ 2350 h 16010"/>
              <a:gd name="connsiteX3" fmla="*/ 1819 w 10621"/>
              <a:gd name="connsiteY3" fmla="*/ 1881 h 16010"/>
              <a:gd name="connsiteX4" fmla="*/ 708 w 10621"/>
              <a:gd name="connsiteY4" fmla="*/ 12268 h 16010"/>
              <a:gd name="connsiteX5" fmla="*/ 10301 w 10621"/>
              <a:gd name="connsiteY5" fmla="*/ 15616 h 16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621" h="16010">
                <a:moveTo>
                  <a:pt x="10301" y="15616"/>
                </a:moveTo>
                <a:cubicBezTo>
                  <a:pt x="10760" y="12796"/>
                  <a:pt x="10739" y="12444"/>
                  <a:pt x="10149" y="10684"/>
                </a:cubicBezTo>
                <a:cubicBezTo>
                  <a:pt x="9384" y="9628"/>
                  <a:pt x="9213" y="1587"/>
                  <a:pt x="3791" y="2350"/>
                </a:cubicBezTo>
                <a:cubicBezTo>
                  <a:pt x="2838" y="1933"/>
                  <a:pt x="2342" y="4218"/>
                  <a:pt x="1819" y="1881"/>
                </a:cubicBezTo>
                <a:cubicBezTo>
                  <a:pt x="72" y="-5242"/>
                  <a:pt x="-650" y="9987"/>
                  <a:pt x="708" y="12268"/>
                </a:cubicBezTo>
                <a:cubicBezTo>
                  <a:pt x="1598" y="12983"/>
                  <a:pt x="9231" y="17322"/>
                  <a:pt x="10301" y="15616"/>
                </a:cubicBezTo>
                <a:close/>
              </a:path>
            </a:pathLst>
          </a:custGeom>
          <a:noFill/>
          <a:ln w="38160">
            <a:solidFill>
              <a:schemeClr val="accent2"/>
            </a:solidFill>
            <a:prstDash val="solid"/>
          </a:ln>
        </p:spPr>
        <p:txBody>
          <a:bodyPr vert="horz" wrap="none" lIns="98955" tIns="58132" rIns="98955" bIns="58132" anchor="ctr" anchorCtr="0" compatLnSpc="0"/>
          <a:lstStyle/>
          <a:p>
            <a:pPr algn="ctr" hangingPunct="0"/>
            <a:endParaRPr lang="fr-BE">
              <a:latin typeface="+mj-lt"/>
              <a:ea typeface="Microsoft YaHei" pitchFamily="2"/>
              <a:cs typeface="Mangal" pitchFamily="2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2863EF0-E57C-4F73-8DD4-9A08BEAF7DD4}"/>
              </a:ext>
            </a:extLst>
          </p:cNvPr>
          <p:cNvSpPr txBox="1"/>
          <p:nvPr/>
        </p:nvSpPr>
        <p:spPr>
          <a:xfrm rot="1123800">
            <a:off x="332435" y="6151174"/>
            <a:ext cx="1732239" cy="428692"/>
          </a:xfrm>
          <a:prstGeom prst="rect">
            <a:avLst/>
          </a:prstGeom>
          <a:noFill/>
          <a:ln>
            <a:noFill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>
                <a:solidFill>
                  <a:schemeClr val="accent2"/>
                </a:solidFill>
                <a:latin typeface="+mj-lt"/>
                <a:ea typeface="Microsoft YaHei" pitchFamily="2"/>
                <a:cs typeface="Mangal" pitchFamily="2"/>
              </a:rPr>
              <a:t>manipulation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818D7C98-F0A6-4E2C-9400-C7B1DBAECDF1}"/>
              </a:ext>
            </a:extLst>
          </p:cNvPr>
          <p:cNvCxnSpPr>
            <a:stCxn id="21" idx="2"/>
            <a:endCxn id="22" idx="1"/>
          </p:cNvCxnSpPr>
          <p:nvPr/>
        </p:nvCxnSpPr>
        <p:spPr>
          <a:xfrm>
            <a:off x="2171266" y="6004501"/>
            <a:ext cx="1745999" cy="156937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29E145C1-941F-48B0-BF9D-F414421593C6}"/>
              </a:ext>
            </a:extLst>
          </p:cNvPr>
          <p:cNvSpPr txBox="1"/>
          <p:nvPr/>
        </p:nvSpPr>
        <p:spPr>
          <a:xfrm>
            <a:off x="8977519" y="2362021"/>
            <a:ext cx="1711849" cy="42869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XML format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2A2F59A8-E1C7-4E69-9681-5A1D02B0A291}"/>
              </a:ext>
            </a:extLst>
          </p:cNvPr>
          <p:cNvSpPr txBox="1"/>
          <p:nvPr/>
        </p:nvSpPr>
        <p:spPr>
          <a:xfrm>
            <a:off x="6885119" y="1845219"/>
            <a:ext cx="1792127" cy="42869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JSON format</a:t>
            </a: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C5762C97-496D-40E0-B803-9073F6A3F977}"/>
              </a:ext>
            </a:extLst>
          </p:cNvPr>
          <p:cNvCxnSpPr>
            <a:cxnSpLocks/>
            <a:stCxn id="40" idx="2"/>
            <a:endCxn id="8" idx="1"/>
          </p:cNvCxnSpPr>
          <p:nvPr/>
        </p:nvCxnSpPr>
        <p:spPr>
          <a:xfrm>
            <a:off x="7781183" y="2273911"/>
            <a:ext cx="2173357" cy="199703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6A79F4C9-BD43-4ABA-9CA8-7396ABD4D181}"/>
              </a:ext>
            </a:extLst>
          </p:cNvPr>
          <p:cNvSpPr txBox="1"/>
          <p:nvPr/>
        </p:nvSpPr>
        <p:spPr>
          <a:xfrm>
            <a:off x="8045005" y="3846858"/>
            <a:ext cx="1264483" cy="42869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ctr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Database</a:t>
            </a: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B3A78DB0-473C-401A-A745-97C0FBE62822}"/>
              </a:ext>
            </a:extLst>
          </p:cNvPr>
          <p:cNvCxnSpPr>
            <a:cxnSpLocks/>
            <a:stCxn id="35" idx="3"/>
            <a:endCxn id="8" idx="1"/>
          </p:cNvCxnSpPr>
          <p:nvPr/>
        </p:nvCxnSpPr>
        <p:spPr>
          <a:xfrm>
            <a:off x="9309488" y="4061204"/>
            <a:ext cx="645052" cy="209739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5946618F-BD48-77B1-7415-490E7E7F6728}"/>
              </a:ext>
            </a:extLst>
          </p:cNvPr>
          <p:cNvSpPr txBox="1"/>
          <p:nvPr/>
        </p:nvSpPr>
        <p:spPr>
          <a:xfrm>
            <a:off x="214101" y="4628919"/>
            <a:ext cx="1248197" cy="42869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81646" tIns="40823" rIns="81646" bIns="40823" anchorCtr="0" compatLnSpc="0">
            <a:spAutoFit/>
          </a:bodyPr>
          <a:lstStyle/>
          <a:p>
            <a:pPr algn="just" hangingPunct="0"/>
            <a:r>
              <a:rPr lang="fr-BE">
                <a:latin typeface="+mj-lt"/>
                <a:ea typeface="Microsoft YaHei" pitchFamily="2"/>
                <a:cs typeface="Mangal" pitchFamily="2"/>
              </a:rPr>
              <a:t>Function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4F9F1267-3CC7-1B79-10D6-0E057457E75F}"/>
              </a:ext>
            </a:extLst>
          </p:cNvPr>
          <p:cNvCxnSpPr>
            <a:cxnSpLocks/>
            <a:stCxn id="33" idx="0"/>
            <a:endCxn id="3" idx="1"/>
          </p:cNvCxnSpPr>
          <p:nvPr/>
        </p:nvCxnSpPr>
        <p:spPr>
          <a:xfrm flipV="1">
            <a:off x="838200" y="1746350"/>
            <a:ext cx="403724" cy="2882569"/>
          </a:xfrm>
          <a:prstGeom prst="straightConnector1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8D8E9CAF-0111-0DED-3246-6AB0171E2CC3}"/>
              </a:ext>
            </a:extLst>
          </p:cNvPr>
          <p:cNvCxnSpPr>
            <a:stCxn id="33" idx="0"/>
            <a:endCxn id="4" idx="1"/>
          </p:cNvCxnSpPr>
          <p:nvPr/>
        </p:nvCxnSpPr>
        <p:spPr>
          <a:xfrm flipV="1">
            <a:off x="838200" y="2633289"/>
            <a:ext cx="469114" cy="199563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DBFDCFAA-5ABE-4D8A-A600-4E9C83817F06}"/>
              </a:ext>
            </a:extLst>
          </p:cNvPr>
          <p:cNvCxnSpPr>
            <a:stCxn id="33" idx="0"/>
            <a:endCxn id="5" idx="1"/>
          </p:cNvCxnSpPr>
          <p:nvPr/>
        </p:nvCxnSpPr>
        <p:spPr>
          <a:xfrm flipV="1">
            <a:off x="838200" y="3666087"/>
            <a:ext cx="1467682" cy="962832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24037CF6-7232-9C21-F041-13650F0B82C0}"/>
              </a:ext>
            </a:extLst>
          </p:cNvPr>
          <p:cNvCxnSpPr>
            <a:stCxn id="21" idx="0"/>
            <a:endCxn id="6" idx="1"/>
          </p:cNvCxnSpPr>
          <p:nvPr/>
        </p:nvCxnSpPr>
        <p:spPr>
          <a:xfrm flipV="1">
            <a:off x="2171266" y="4538338"/>
            <a:ext cx="1642923" cy="1037471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uild="p"/>
      <p:bldP spid="4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CEC512-6B60-40BE-9EFB-6D778078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Chapitre 11-02 : l'objet simple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F6E62FD-075B-47BE-9FBC-DAF926A3E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27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01">
            <a:extLst>
              <a:ext uri="{FF2B5EF4-FFF2-40B4-BE49-F238E27FC236}">
                <a16:creationId xmlns:a16="http://schemas.microsoft.com/office/drawing/2014/main" id="{DD00E021-85F6-43D7-B3F6-83729B7E86B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626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02">
            <a:extLst>
              <a:ext uri="{FF2B5EF4-FFF2-40B4-BE49-F238E27FC236}">
                <a16:creationId xmlns:a16="http://schemas.microsoft.com/office/drawing/2014/main" id="{09BD786F-509F-4A24-884A-8EDA693AD7C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5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03">
            <a:extLst>
              <a:ext uri="{FF2B5EF4-FFF2-40B4-BE49-F238E27FC236}">
                <a16:creationId xmlns:a16="http://schemas.microsoft.com/office/drawing/2014/main" id="{DDD5C706-F28F-4DE1-ABD2-404F8DE844D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8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04">
            <a:extLst>
              <a:ext uri="{FF2B5EF4-FFF2-40B4-BE49-F238E27FC236}">
                <a16:creationId xmlns:a16="http://schemas.microsoft.com/office/drawing/2014/main" id="{0E85F3B0-1D93-4A6C-9732-96DB23571D6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7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ADD66B-CC21-4A92-9B99-DEBC4E4F5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BE"/>
              <a:t>11. POO : Aspects Élémentaires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762E75-3E63-4A3D-8C23-E19F67DB6E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270" y="1541601"/>
            <a:ext cx="11976651" cy="4486275"/>
          </a:xfrm>
        </p:spPr>
        <p:txBody>
          <a:bodyPr numCol="2">
            <a:normAutofit fontScale="70000" lnSpcReduction="20000"/>
          </a:bodyPr>
          <a:lstStyle/>
          <a:p>
            <a:r>
              <a:rPr lang="fr-BE"/>
              <a:t>11-01 : Introduction</a:t>
            </a:r>
          </a:p>
          <a:p>
            <a:pPr lvl="1"/>
            <a:r>
              <a:rPr lang="fr-BE"/>
              <a:t>Module</a:t>
            </a:r>
          </a:p>
          <a:p>
            <a:pPr lvl="1"/>
            <a:r>
              <a:rPr lang="fr-BE"/>
              <a:t>Module Math</a:t>
            </a:r>
          </a:p>
          <a:p>
            <a:pPr lvl="1"/>
            <a:r>
              <a:rPr lang="fr-BE"/>
              <a:t>Module Turtle</a:t>
            </a:r>
          </a:p>
          <a:p>
            <a:pPr lvl="1"/>
            <a:r>
              <a:rPr lang="fr-BE"/>
              <a:t>Méthodes</a:t>
            </a:r>
          </a:p>
          <a:p>
            <a:pPr lvl="1"/>
            <a:r>
              <a:rPr lang="fr-BE"/>
              <a:t>Help</a:t>
            </a:r>
          </a:p>
          <a:p>
            <a:r>
              <a:rPr lang="fr-BE"/>
              <a:t>11-02 : Objet simple</a:t>
            </a:r>
          </a:p>
          <a:p>
            <a:pPr lvl="1"/>
            <a:r>
              <a:rPr lang="fr-BE"/>
              <a:t>Objet</a:t>
            </a:r>
          </a:p>
          <a:p>
            <a:pPr lvl="1"/>
            <a:r>
              <a:rPr lang="fr-BE"/>
              <a:t>Conception et modélisation d'une </a:t>
            </a:r>
            <a:r>
              <a:rPr lang="fr-BE">
                <a:solidFill>
                  <a:schemeClr val="accent2"/>
                </a:solidFill>
              </a:rPr>
              <a:t>classe</a:t>
            </a:r>
          </a:p>
          <a:p>
            <a:pPr lvl="1"/>
            <a:r>
              <a:rPr lang="fr-BE" dirty="0"/>
              <a:t>Méthode : constructeur, </a:t>
            </a:r>
            <a:r>
              <a:rPr lang="fr-BE" sz="33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</a:t>
            </a:r>
          </a:p>
          <a:p>
            <a:pPr lvl="1"/>
            <a:r>
              <a:rPr lang="fr-BE" dirty="0"/>
              <a:t>Manipulation d'un </a:t>
            </a:r>
            <a:r>
              <a:rPr lang="fr-BE" dirty="0">
                <a:solidFill>
                  <a:schemeClr val="accent2"/>
                </a:solidFill>
              </a:rPr>
              <a:t>objet</a:t>
            </a:r>
            <a:r>
              <a:rPr lang="fr-BE" dirty="0"/>
              <a:t> </a:t>
            </a:r>
          </a:p>
          <a:p>
            <a:pPr lvl="1"/>
            <a:r>
              <a:rPr lang="fr-BE" sz="33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  <a:p>
            <a:pPr lvl="1"/>
            <a:r>
              <a:rPr lang="fr-BE"/>
              <a:t>Références</a:t>
            </a:r>
          </a:p>
          <a:p>
            <a:pPr lvl="1"/>
            <a:r>
              <a:rPr lang="fr-BE"/>
              <a:t>Méthode </a:t>
            </a:r>
            <a:r>
              <a:rPr lang="fr-BE" dirty="0"/>
              <a:t>: destructeur</a:t>
            </a:r>
          </a:p>
          <a:p>
            <a:pPr lvl="1"/>
            <a:r>
              <a:rPr lang="fr-BE" dirty="0"/>
              <a:t>Égalité et copie d'un objet</a:t>
            </a:r>
          </a:p>
          <a:p>
            <a:pPr lvl="1"/>
            <a:r>
              <a:rPr lang="fr-BE" dirty="0"/>
              <a:t>Méthode : </a:t>
            </a:r>
            <a:r>
              <a:rPr lang="fr-BE" sz="33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BE" sz="33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BE" sz="33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r>
              <a:rPr lang="fr-BE"/>
              <a:t>11-03 : attribut public ou privé</a:t>
            </a:r>
            <a:endParaRPr lang="fr-BE" dirty="0"/>
          </a:p>
          <a:p>
            <a:pPr lvl="1"/>
            <a:r>
              <a:rPr lang="fr-BE" dirty="0"/>
              <a:t>Attributs privés vs publics</a:t>
            </a:r>
          </a:p>
          <a:p>
            <a:pPr lvl="1"/>
            <a:r>
              <a:rPr lang="fr-BE"/>
              <a:t>Méthodes accesseurs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@property &amp; @my_attr.setter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/>
              <a:t>11-04 : variable et méthode de classe</a:t>
            </a:r>
            <a:endParaRPr lang="fr-BE" dirty="0"/>
          </a:p>
          <a:p>
            <a:pPr lvl="1"/>
            <a:r>
              <a:rPr lang="fr-BE" dirty="0"/>
              <a:t>Variable de classe (statique)</a:t>
            </a:r>
          </a:p>
          <a:p>
            <a:pPr lvl="1"/>
            <a:r>
              <a:rPr lang="fr-BE" dirty="0"/>
              <a:t>Méthode de classe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@classmethod</a:t>
            </a:r>
          </a:p>
          <a:p>
            <a:pPr marL="457189" lvl="1" indent="0">
              <a:buNone/>
            </a:pPr>
            <a:endParaRPr lang="fr-BE" dirty="0"/>
          </a:p>
          <a:p>
            <a:pPr marL="0" indent="0">
              <a:buNone/>
            </a:pPr>
            <a:r>
              <a:rPr lang="fr-BE" dirty="0">
                <a:solidFill>
                  <a:schemeClr val="accent2"/>
                </a:solidFill>
                <a:sym typeface="Wingdings" panose="05000000000000000000" pitchFamily="2" charset="2"/>
              </a:rPr>
              <a:t>🏛  </a:t>
            </a:r>
            <a:r>
              <a:rPr lang="fr-BE">
                <a:solidFill>
                  <a:schemeClr val="accent2"/>
                </a:solidFill>
                <a:sym typeface="Wingdings" panose="05000000000000000000" pitchFamily="2" charset="2"/>
              </a:rPr>
              <a:t>Orienté Objet </a:t>
            </a:r>
            <a:r>
              <a:rPr lang="fr-BE" dirty="0">
                <a:solidFill>
                  <a:schemeClr val="accent2"/>
                </a:solidFill>
                <a:sym typeface="Wingdings" panose="05000000000000000000" pitchFamily="2" charset="2"/>
              </a:rPr>
              <a:t> </a:t>
            </a:r>
            <a:r>
              <a:rPr lang="fr-BE" dirty="0">
                <a:solidFill>
                  <a:schemeClr val="accent2"/>
                </a:solidFill>
              </a:rPr>
              <a:t>11-POO-basic</a:t>
            </a:r>
          </a:p>
        </p:txBody>
      </p:sp>
    </p:spTree>
    <p:extLst>
      <p:ext uri="{BB962C8B-B14F-4D97-AF65-F5344CB8AC3E}">
        <p14:creationId xmlns:p14="http://schemas.microsoft.com/office/powerpoint/2010/main" val="2639971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05">
            <a:extLst>
              <a:ext uri="{FF2B5EF4-FFF2-40B4-BE49-F238E27FC236}">
                <a16:creationId xmlns:a16="http://schemas.microsoft.com/office/drawing/2014/main" id="{AF845894-2B8B-4D25-8E38-E103FA02F07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10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06">
            <a:extLst>
              <a:ext uri="{FF2B5EF4-FFF2-40B4-BE49-F238E27FC236}">
                <a16:creationId xmlns:a16="http://schemas.microsoft.com/office/drawing/2014/main" id="{2867FF89-C414-4AA3-8131-744A97F9F40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29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07">
            <a:extLst>
              <a:ext uri="{FF2B5EF4-FFF2-40B4-BE49-F238E27FC236}">
                <a16:creationId xmlns:a16="http://schemas.microsoft.com/office/drawing/2014/main" id="{0E579AED-9B0C-4D11-8E9A-5FADA095B78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843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08">
            <a:extLst>
              <a:ext uri="{FF2B5EF4-FFF2-40B4-BE49-F238E27FC236}">
                <a16:creationId xmlns:a16="http://schemas.microsoft.com/office/drawing/2014/main" id="{E016CC2F-019B-4742-84DB-5793389645C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944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09">
            <a:extLst>
              <a:ext uri="{FF2B5EF4-FFF2-40B4-BE49-F238E27FC236}">
                <a16:creationId xmlns:a16="http://schemas.microsoft.com/office/drawing/2014/main" id="{3DA317DC-8750-4749-B13F-A5D5DF169E7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312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10">
            <a:extLst>
              <a:ext uri="{FF2B5EF4-FFF2-40B4-BE49-F238E27FC236}">
                <a16:creationId xmlns:a16="http://schemas.microsoft.com/office/drawing/2014/main" id="{718304A3-CACB-42B4-BC45-699BEB7DF9F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60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11">
            <a:extLst>
              <a:ext uri="{FF2B5EF4-FFF2-40B4-BE49-F238E27FC236}">
                <a16:creationId xmlns:a16="http://schemas.microsoft.com/office/drawing/2014/main" id="{88A8D2C6-95D7-4E61-A647-FD3FED88105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64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12">
            <a:extLst>
              <a:ext uri="{FF2B5EF4-FFF2-40B4-BE49-F238E27FC236}">
                <a16:creationId xmlns:a16="http://schemas.microsoft.com/office/drawing/2014/main" id="{B7D37F3E-C099-48AB-A497-FEF5780342D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1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13">
            <a:extLst>
              <a:ext uri="{FF2B5EF4-FFF2-40B4-BE49-F238E27FC236}">
                <a16:creationId xmlns:a16="http://schemas.microsoft.com/office/drawing/2014/main" id="{EDC87415-CD68-405E-8B13-9A1BC6D9711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17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14">
            <a:extLst>
              <a:ext uri="{FF2B5EF4-FFF2-40B4-BE49-F238E27FC236}">
                <a16:creationId xmlns:a16="http://schemas.microsoft.com/office/drawing/2014/main" id="{20BF277E-D7DF-4CAF-A669-787F9C2C6E5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62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CEC512-6B60-40BE-9EFB-6D778078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Chapitre 11-01 : introduction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F6E62FD-075B-47BE-9FBC-DAF926A3E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45965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15">
            <a:extLst>
              <a:ext uri="{FF2B5EF4-FFF2-40B4-BE49-F238E27FC236}">
                <a16:creationId xmlns:a16="http://schemas.microsoft.com/office/drawing/2014/main" id="{5C761F78-2F4F-4721-BA0C-15257C526A8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933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16">
            <a:extLst>
              <a:ext uri="{FF2B5EF4-FFF2-40B4-BE49-F238E27FC236}">
                <a16:creationId xmlns:a16="http://schemas.microsoft.com/office/drawing/2014/main" id="{22F4E496-FF4F-4887-9E76-3D5B8FC1279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74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17">
            <a:extLst>
              <a:ext uri="{FF2B5EF4-FFF2-40B4-BE49-F238E27FC236}">
                <a16:creationId xmlns:a16="http://schemas.microsoft.com/office/drawing/2014/main" id="{0BE10869-2A4C-43A9-9E0E-82EFF205EEA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1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18">
            <a:extLst>
              <a:ext uri="{FF2B5EF4-FFF2-40B4-BE49-F238E27FC236}">
                <a16:creationId xmlns:a16="http://schemas.microsoft.com/office/drawing/2014/main" id="{9B6E1FEA-7ACF-4C72-86BF-A9695097816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24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19">
            <a:extLst>
              <a:ext uri="{FF2B5EF4-FFF2-40B4-BE49-F238E27FC236}">
                <a16:creationId xmlns:a16="http://schemas.microsoft.com/office/drawing/2014/main" id="{B349500A-4D25-4063-A9D6-71C4B5153C3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967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20">
            <a:extLst>
              <a:ext uri="{FF2B5EF4-FFF2-40B4-BE49-F238E27FC236}">
                <a16:creationId xmlns:a16="http://schemas.microsoft.com/office/drawing/2014/main" id="{E55051F8-A3FE-4603-9A4C-88C7E5F624A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41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21">
            <a:extLst>
              <a:ext uri="{FF2B5EF4-FFF2-40B4-BE49-F238E27FC236}">
                <a16:creationId xmlns:a16="http://schemas.microsoft.com/office/drawing/2014/main" id="{D334B17B-6895-4958-A492-77FA5BB6F59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49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2-Python-POO_objet_simple-22">
            <a:extLst>
              <a:ext uri="{FF2B5EF4-FFF2-40B4-BE49-F238E27FC236}">
                <a16:creationId xmlns:a16="http://schemas.microsoft.com/office/drawing/2014/main" id="{B0C9CF4A-18E7-4FCB-B168-CB3929AA441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66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363A77-C3B9-4D77-98B4-6F0602450F6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fr-BE"/>
              <a:t>Classe vs. Objet</a:t>
            </a:r>
          </a:p>
        </p:txBody>
      </p:sp>
      <p:pic>
        <p:nvPicPr>
          <p:cNvPr id="3" name="Espace réservé du contenu 2">
            <a:extLst>
              <a:ext uri="{FF2B5EF4-FFF2-40B4-BE49-F238E27FC236}">
                <a16:creationId xmlns:a16="http://schemas.microsoft.com/office/drawing/2014/main" id="{F5B56C21-215B-45EB-AA3B-1FA415FB37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lum/>
            <a:alphaModFix/>
          </a:blip>
          <a:stretch>
            <a:fillRect/>
          </a:stretch>
        </p:blipFill>
        <p:spPr>
          <a:xfrm>
            <a:off x="351594" y="1334730"/>
            <a:ext cx="2650024" cy="1772484"/>
          </a:xfrm>
        </p:spPr>
      </p:pic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305D487B-2464-415D-B291-A8ECC82D94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/>
              <a:t>Classe</a:t>
            </a:r>
          </a:p>
          <a:p>
            <a:pPr lvl="1"/>
            <a:r>
              <a:rPr lang="fr-BE"/>
              <a:t>type de l'objet</a:t>
            </a:r>
          </a:p>
          <a:p>
            <a:pPr lvl="1"/>
            <a:r>
              <a:rPr lang="fr-BE"/>
              <a:t>exemple : un compte en banque, dans un article de presse</a:t>
            </a:r>
          </a:p>
          <a:p>
            <a:r>
              <a:rPr lang="fr-BE"/>
              <a:t>Objet</a:t>
            </a:r>
          </a:p>
          <a:p>
            <a:pPr lvl="1"/>
            <a:r>
              <a:rPr lang="fr-BE"/>
              <a:t>instance physique d'une classe</a:t>
            </a:r>
          </a:p>
          <a:p>
            <a:pPr lvl="1"/>
            <a:r>
              <a:rPr lang="fr-BE"/>
              <a:t>exemple : mon compte en banque en particulier</a:t>
            </a:r>
          </a:p>
          <a:p>
            <a:r>
              <a:rPr lang="fr-BE"/>
              <a:t>Une classe définit un objet </a:t>
            </a:r>
          </a:p>
          <a:p>
            <a:r>
              <a:rPr lang="fr-BE"/>
              <a:t>Une classe n'est pas un ensemble d'objets !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B8B2F9C-26AD-46AC-B61F-CA655DA1C3F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415208" y="3334247"/>
            <a:ext cx="3476029" cy="34403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E3939B-3122-46CD-BE39-1F48F82F6AF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spAutoFit/>
          </a:bodyPr>
          <a:lstStyle/>
          <a:p>
            <a:pPr lvl="0"/>
            <a:r>
              <a:rPr lang="fr-BE"/>
              <a:t>Une société de classes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CA746E8-8388-4882-B5F1-194BC7367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33252" y="1690689"/>
            <a:ext cx="3720548" cy="4486276"/>
          </a:xfrm>
        </p:spPr>
        <p:txBody>
          <a:bodyPr>
            <a:normAutofit fontScale="92500"/>
          </a:bodyPr>
          <a:lstStyle/>
          <a:p>
            <a:r>
              <a:rPr lang="fr-BE"/>
              <a:t>Une application OOP est une "société de classes"</a:t>
            </a:r>
          </a:p>
          <a:p>
            <a:pPr lvl="1"/>
            <a:r>
              <a:rPr lang="fr-BE"/>
              <a:t>chacune spécialisée dans ses tâches propres</a:t>
            </a:r>
          </a:p>
          <a:p>
            <a:pPr lvl="1"/>
            <a:r>
              <a:rPr lang="fr-BE"/>
              <a:t>collaborant entre elles par « messages »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CB27A2C6-D1FC-43C9-9CC3-D3935F4F54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57250" y="2743199"/>
            <a:ext cx="6247340" cy="2892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1-Python-POO_introduction-1">
            <a:extLst>
              <a:ext uri="{FF2B5EF4-FFF2-40B4-BE49-F238E27FC236}">
                <a16:creationId xmlns:a16="http://schemas.microsoft.com/office/drawing/2014/main" id="{41BCEFF0-AD28-4DB7-8752-060EE3F36EB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486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7B203B-0575-486C-90E5-CAF18F74B2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74027"/>
            <a:ext cx="10515600" cy="707758"/>
          </a:xfrm>
        </p:spPr>
        <p:txBody>
          <a:bodyPr>
            <a:spAutoFit/>
          </a:bodyPr>
          <a:lstStyle/>
          <a:p>
            <a:pPr lvl="0"/>
            <a:r>
              <a:rPr lang="fr-BE"/>
              <a:t>Formalisme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5E2F93-C71A-454B-A3A2-0285403DA1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72609" y="1690689"/>
            <a:ext cx="6881191" cy="4486276"/>
          </a:xfrm>
        </p:spPr>
        <p:txBody>
          <a:bodyPr>
            <a:normAutofit fontScale="92500"/>
          </a:bodyPr>
          <a:lstStyle/>
          <a:p>
            <a:pPr lvl="0"/>
            <a:r>
              <a:rPr lang="fr-BE" sz="3600"/>
              <a:t>Une classe se définit par :</a:t>
            </a:r>
          </a:p>
          <a:p>
            <a:pPr lvl="1"/>
            <a:r>
              <a:rPr lang="fr-BE"/>
              <a:t>Un nom propre</a:t>
            </a:r>
          </a:p>
          <a:p>
            <a:pPr lvl="1"/>
            <a:r>
              <a:rPr lang="fr-BE"/>
              <a:t>Des attributs</a:t>
            </a:r>
          </a:p>
          <a:p>
            <a:pPr lvl="1"/>
            <a:r>
              <a:rPr lang="fr-BE"/>
              <a:t>Des méthodes agissant sur ces attributs</a:t>
            </a:r>
          </a:p>
          <a:p>
            <a:pPr lvl="0"/>
            <a:r>
              <a:rPr lang="fr-BE" sz="3600"/>
              <a:t>Les objets, instances d'une même classe</a:t>
            </a:r>
          </a:p>
          <a:p>
            <a:pPr lvl="1"/>
            <a:r>
              <a:rPr lang="fr-BE"/>
              <a:t>Partagent un même comportement</a:t>
            </a:r>
          </a:p>
          <a:p>
            <a:pPr lvl="1"/>
            <a:r>
              <a:rPr lang="fr-BE"/>
              <a:t>Ne diffèrent entre eux que par la valeur des attributs.</a:t>
            </a:r>
            <a:endParaRPr lang="fr-BE" sz="3600"/>
          </a:p>
          <a:p>
            <a:endParaRPr lang="fr-BE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3A1FDA84-421A-435D-8F0A-AAE1C2FA38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15918" y="2128010"/>
            <a:ext cx="3719369" cy="28338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E182BB-8B6A-4F37-92D1-44DD759B6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Constructeur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AA3507D9-4E2A-449F-9D40-F36C6BBD3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Le constructeur (méthode optionnellement définie) est exécuté au moment de la création de l'objet construction, qui permet de l'initialiser.</a:t>
            </a:r>
          </a:p>
          <a:p>
            <a:pPr marL="0" indent="0">
              <a:buNone/>
            </a:pPr>
            <a:endParaRPr lang="fr-BE"/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9451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313FFC-BA46-4707-A5F0-E36E09EDE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Exo 11-02-04 :</a:t>
            </a:r>
            <a:br>
              <a:rPr lang="fr-BE"/>
            </a:br>
            <a:r>
              <a:rPr lang="fr-BE"/>
              <a:t>attribut de classe &amp; attribut d'objet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09AB037-5E61-4532-852D-C9C28507C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9915"/>
          </a:xfrm>
        </p:spPr>
        <p:txBody>
          <a:bodyPr numCol="2">
            <a:normAutofit/>
          </a:bodyPr>
          <a:lstStyle/>
          <a:p>
            <a:r>
              <a:rPr lang="fr-BE" sz="2400"/>
              <a:t>Que va imprimer le programme suivant ?</a:t>
            </a:r>
          </a:p>
          <a:p>
            <a:pPr marL="457189" lvl="1" indent="0">
              <a:buNone/>
            </a:pP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la classe C …</a:t>
            </a:r>
          </a:p>
          <a:p>
            <a:pPr marL="457189" lvl="1" indent="0">
              <a:buNone/>
            </a:pP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C:</a:t>
            </a:r>
          </a:p>
          <a:p>
            <a:pPr marL="457189" lvl="1" indent="0">
              <a:buNone/>
            </a:pP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a = 0</a:t>
            </a:r>
          </a:p>
          <a:p>
            <a:pPr marL="457189" lvl="1" indent="0">
              <a:buNone/>
            </a:pP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 = 0</a:t>
            </a:r>
          </a:p>
          <a:p>
            <a:pPr marL="457189" lvl="1" indent="0">
              <a:buNone/>
            </a:pP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 = 0</a:t>
            </a:r>
          </a:p>
          <a:p>
            <a:pPr marL="457189" lvl="1" indent="0">
              <a:buNone/>
            </a:pPr>
            <a:endParaRPr lang="fr-BE" sz="20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>
              <a:buNone/>
            </a:pP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def test (self):</a:t>
            </a:r>
          </a:p>
          <a:p>
            <a:pPr marL="457189" lvl="1" indent="0">
              <a:buNone/>
            </a:pP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a = 1 </a:t>
            </a:r>
          </a:p>
          <a:p>
            <a:pPr marL="457189" lvl="1" indent="0">
              <a:buNone/>
            </a:pP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C.b = 2</a:t>
            </a:r>
          </a:p>
          <a:p>
            <a:pPr marL="457189" lvl="1" indent="0">
              <a:buNone/>
            </a:pP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self.c = 3</a:t>
            </a:r>
          </a:p>
          <a:p>
            <a:pPr marL="457189" lvl="1" indent="0">
              <a:buNone/>
            </a:pP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print( a, C.b, C.c )</a:t>
            </a:r>
          </a:p>
          <a:p>
            <a:pPr marL="457189" lvl="1" indent="0">
              <a:buNone/>
            </a:pPr>
            <a:endParaRPr lang="fr-BE" sz="20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>
              <a:buNone/>
            </a:pPr>
            <a:endParaRPr lang="fr-BE" sz="20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>
              <a:buNone/>
            </a:pPr>
            <a:endParaRPr lang="fr-BE" sz="20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>
              <a:buNone/>
            </a:pP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le code principal …</a:t>
            </a:r>
          </a:p>
          <a:p>
            <a:pPr marL="457189" lvl="1" indent="0">
              <a:buNone/>
            </a:pP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 = C()</a:t>
            </a:r>
          </a:p>
          <a:p>
            <a:pPr marL="457189" lvl="1" indent="0">
              <a:buNone/>
            </a:pP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O.test()</a:t>
            </a:r>
          </a:p>
          <a:p>
            <a:pPr marL="457189" lvl="1" indent="0">
              <a:buNone/>
            </a:pP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 C.a, O.a )</a:t>
            </a:r>
          </a:p>
          <a:p>
            <a:pPr marL="457189" lvl="1" indent="0">
              <a:buNone/>
            </a:pP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 C.b, O.b )</a:t>
            </a:r>
          </a:p>
          <a:p>
            <a:pPr marL="457189" lvl="1" indent="0">
              <a:buNone/>
            </a:pPr>
            <a:r>
              <a:rPr lang="fr-BE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 C.c, O.c )</a:t>
            </a:r>
          </a:p>
          <a:p>
            <a:endParaRPr lang="fr-BE" sz="240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74F8D5F-72A9-4FD9-9546-B8F3DC38A4D5}"/>
              </a:ext>
            </a:extLst>
          </p:cNvPr>
          <p:cNvSpPr txBox="1"/>
          <p:nvPr/>
        </p:nvSpPr>
        <p:spPr>
          <a:xfrm>
            <a:off x="8518022" y="4808392"/>
            <a:ext cx="1642928" cy="1569660"/>
          </a:xfrm>
          <a:prstGeom prst="rect">
            <a:avLst/>
          </a:prstGeom>
          <a:solidFill>
            <a:schemeClr val="accent6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1 2 0</a:t>
            </a:r>
          </a:p>
          <a:p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0 0</a:t>
            </a:r>
          </a:p>
          <a:p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2 2</a:t>
            </a:r>
          </a:p>
          <a:p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0 3</a:t>
            </a:r>
          </a:p>
        </p:txBody>
      </p:sp>
    </p:spTree>
    <p:extLst>
      <p:ext uri="{BB962C8B-B14F-4D97-AF65-F5344CB8AC3E}">
        <p14:creationId xmlns:p14="http://schemas.microsoft.com/office/powerpoint/2010/main" val="376673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C82FFC-1050-40EC-A2D1-E31AD168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garbage collector : "vie et mort d'un objet"</a:t>
            </a:r>
          </a:p>
        </p:txBody>
      </p:sp>
      <p:sp>
        <p:nvSpPr>
          <p:cNvPr id="16" name="Espace réservé du contenu 15">
            <a:extLst>
              <a:ext uri="{FF2B5EF4-FFF2-40B4-BE49-F238E27FC236}">
                <a16:creationId xmlns:a16="http://schemas.microsoft.com/office/drawing/2014/main" id="{FA86EE84-1443-130B-E9EF-0B741497D50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"ramasse-miettes" ou "garbage collector" (GC)</a:t>
            </a:r>
          </a:p>
          <a:p>
            <a:r>
              <a:rPr lang="fr-BE"/>
              <a:t>gestionnaire automatique de la mémoire</a:t>
            </a:r>
          </a:p>
          <a:p>
            <a:pPr lvl="1"/>
            <a:r>
              <a:rPr lang="fr-BE"/>
              <a:t>responsable du recyclage de la mémoire préalablement allouée puis inutilisée</a:t>
            </a:r>
          </a:p>
          <a:p>
            <a:r>
              <a:rPr lang="fr-BE">
                <a:solidFill>
                  <a:schemeClr val="accent2"/>
                </a:solidFill>
              </a:rPr>
              <a:t>En Python, le GC est automatique !</a:t>
            </a:r>
          </a:p>
          <a:p>
            <a:pPr lvl="1"/>
            <a:r>
              <a:rPr lang="fr-BE"/>
              <a:t>cas particuliers : module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gc</a:t>
            </a:r>
          </a:p>
          <a:p>
            <a:pPr lvl="1"/>
            <a:endParaRPr lang="fr-BE">
              <a:solidFill>
                <a:schemeClr val="accent2"/>
              </a:solidFill>
            </a:endParaRPr>
          </a:p>
        </p:txBody>
      </p:sp>
      <p:pic>
        <p:nvPicPr>
          <p:cNvPr id="19" name="Picture 6">
            <a:extLst>
              <a:ext uri="{FF2B5EF4-FFF2-40B4-BE49-F238E27FC236}">
                <a16:creationId xmlns:a16="http://schemas.microsoft.com/office/drawing/2014/main" id="{46C12E65-95C2-B078-39A9-3F900B10AE0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74316" y="2560320"/>
            <a:ext cx="4340666" cy="276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455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C82FFC-1050-40EC-A2D1-E31AD168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BE"/>
              <a:t>Exo 11-02-06 : garbage collector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2A6456-9D17-4B2A-B47E-5F6B61BAC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524315"/>
          </a:xfrm>
        </p:spPr>
        <p:txBody>
          <a:bodyPr numCol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MaClasse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monAO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None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def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__init__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self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, name):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self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.name = name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(…)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self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accent5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monAO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= MonAutreClasse()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def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__del__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self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(…)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def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__str__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self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return …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class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MonAutreClasse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: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def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__init__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self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(…)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def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B200B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__del__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94558D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self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):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   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print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(…)</a:t>
            </a:r>
            <a:endParaRPr kumimoji="0" lang="fr-FR" altLang="fr-FR" sz="4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966D02-C168-AAF3-E804-96669F9F1DD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# MAIN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O1 = MaClasse(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"O1"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O2 = MaClasse(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"O2"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O3 = MaClasse(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"O3"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O4 = O3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O2 =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None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  # objet détruit 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O3 = </a:t>
            </a: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None  # référence de l'objet détruit</a:t>
            </a:r>
            <a:b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#</a:t>
            </a:r>
            <a:r>
              <a:rPr lang="fr-FR" altLang="fr-FR" sz="18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end of MAIN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800" b="0" i="0" u="none" strike="noStrike" cap="none" normalizeH="0" baseline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# tous les objets sont détruits</a:t>
            </a:r>
          </a:p>
        </p:txBody>
      </p:sp>
    </p:spTree>
    <p:extLst>
      <p:ext uri="{BB962C8B-B14F-4D97-AF65-F5344CB8AC3E}">
        <p14:creationId xmlns:p14="http://schemas.microsoft.com/office/powerpoint/2010/main" val="85769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0B84B-6CCD-4574-A8E1-71C07CF2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11-02-11 : simulateur de trafic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5E9E43-2BEC-4862-B767-B21543A80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fr-BE"/>
              <a:t>Programmez un feu de signalisation</a:t>
            </a:r>
          </a:p>
          <a:p>
            <a:pPr lvl="1"/>
            <a:r>
              <a:rPr lang="fr-BE"/>
              <a:t>classe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</a:t>
            </a:r>
          </a:p>
          <a:p>
            <a:pPr lvl="1"/>
            <a:r>
              <a:rPr lang="fr-BE"/>
              <a:t>trois états, cf image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BE"/>
              <a:t>pas d'aspect graphique</a:t>
            </a:r>
          </a:p>
          <a:p>
            <a:pPr lvl="1"/>
            <a:r>
              <a:rPr lang="fr-BE"/>
              <a:t>pas de constructeur</a:t>
            </a:r>
          </a:p>
          <a:p>
            <a:r>
              <a:rPr lang="fr-BE"/>
              <a:t>Output</a:t>
            </a:r>
          </a:p>
          <a:p>
            <a:pPr marL="457189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 color is 1</a:t>
            </a:r>
          </a:p>
          <a:p>
            <a:pPr marL="457189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 color is 2</a:t>
            </a:r>
          </a:p>
          <a:p>
            <a:pPr marL="457189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 color is 3</a:t>
            </a:r>
          </a:p>
          <a:p>
            <a:pPr marL="457189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 color is 1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/>
              <a:t>Input 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feu01 = Light()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feu01.color = 1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print(feu01)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feu01.change()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print(feu01)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feu01.change()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print(feu01)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feu01.change()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print(feu01)</a:t>
            </a:r>
          </a:p>
        </p:txBody>
      </p:sp>
      <p:pic>
        <p:nvPicPr>
          <p:cNvPr id="9" name="Espace réservé du contenu 5">
            <a:extLst>
              <a:ext uri="{FF2B5EF4-FFF2-40B4-BE49-F238E27FC236}">
                <a16:creationId xmlns:a16="http://schemas.microsoft.com/office/drawing/2014/main" id="{434F9792-532E-45D7-8F80-78D2A370E8B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4188" y="145834"/>
            <a:ext cx="1776744" cy="176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129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0B84B-6CCD-4574-A8E1-71C07CF2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11-02-12 : simulateur de trafic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5E9E43-2BEC-4862-B767-B21543A80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fr-BE"/>
              <a:t>Programmez un feu de signalisation</a:t>
            </a:r>
          </a:p>
          <a:p>
            <a:pPr lvl="1"/>
            <a:r>
              <a:rPr lang="fr-BE"/>
              <a:t>classe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</a:t>
            </a:r>
          </a:p>
          <a:p>
            <a:pPr lvl="1"/>
            <a:r>
              <a:rPr lang="fr-BE">
                <a:solidFill>
                  <a:schemeClr val="accent2"/>
                </a:solidFill>
              </a:rPr>
              <a:t>avec un constructeur</a:t>
            </a:r>
          </a:p>
          <a:p>
            <a:r>
              <a:rPr lang="fr-BE"/>
              <a:t>Output</a:t>
            </a:r>
          </a:p>
          <a:p>
            <a:pPr marL="457189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 color is 1</a:t>
            </a:r>
          </a:p>
          <a:p>
            <a:pPr marL="457189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 color is 2</a:t>
            </a:r>
          </a:p>
          <a:p>
            <a:pPr marL="457189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 color is 3</a:t>
            </a:r>
          </a:p>
          <a:p>
            <a:pPr marL="457189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 color is 1</a:t>
            </a:r>
          </a:p>
          <a:p>
            <a:pPr marL="457189" lvl="1" indent="0">
              <a:buNone/>
            </a:pP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/>
              <a:t>Input 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feu01 = Light()</a:t>
            </a:r>
          </a:p>
          <a:p>
            <a:pPr marL="457189" lvl="1" indent="0">
              <a:buNone/>
            </a:pPr>
            <a:r>
              <a:rPr lang="fr-BE" b="1" strike="sngStrike">
                <a:solidFill>
                  <a:schemeClr val="bg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feu01.color = 1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print(feu01)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feu01.change()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print(feu01)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feu01.change()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print(feu01)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feu01.change()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print(feu01)</a:t>
            </a:r>
          </a:p>
        </p:txBody>
      </p:sp>
      <p:pic>
        <p:nvPicPr>
          <p:cNvPr id="9" name="Espace réservé du contenu 5">
            <a:extLst>
              <a:ext uri="{FF2B5EF4-FFF2-40B4-BE49-F238E27FC236}">
                <a16:creationId xmlns:a16="http://schemas.microsoft.com/office/drawing/2014/main" id="{434F9792-532E-45D7-8F80-78D2A370E8B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4188" y="145834"/>
            <a:ext cx="1776744" cy="176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5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0B84B-6CCD-4574-A8E1-71C07CF2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11-02-14 : simulateur de trafic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5E9E43-2BEC-4862-B767-B21543A80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98271" cy="4886541"/>
          </a:xfrm>
        </p:spPr>
        <p:txBody>
          <a:bodyPr numCol="2">
            <a:normAutofit fontScale="92500" lnSpcReduction="20000"/>
          </a:bodyPr>
          <a:lstStyle/>
          <a:p>
            <a:r>
              <a:rPr lang="fr-BE"/>
              <a:t>Programmez une voiture autonome</a:t>
            </a:r>
          </a:p>
          <a:p>
            <a:pPr lvl="1"/>
            <a:r>
              <a:rPr lang="fr-BE"/>
              <a:t>classe </a:t>
            </a:r>
            <a:r>
              <a:rPr lang="fr-BE" b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</a:p>
          <a:p>
            <a:pPr lvl="1"/>
            <a:r>
              <a:rPr lang="fr-BE"/>
              <a:t>contructeur, arguments :</a:t>
            </a:r>
          </a:p>
          <a:p>
            <a:pPr lvl="2"/>
            <a:r>
              <a:rPr lang="fr-BE"/>
              <a:t>nom de la voiture</a:t>
            </a:r>
          </a:p>
          <a:p>
            <a:pPr lvl="2"/>
            <a:r>
              <a:rPr lang="fr-BE"/>
              <a:t>vitesse de démarrage</a:t>
            </a:r>
          </a:p>
          <a:p>
            <a:pPr lvl="3"/>
            <a:r>
              <a:rPr lang="fr-BE"/>
              <a:t>zéro par défaut</a:t>
            </a:r>
          </a:p>
          <a:p>
            <a:pPr lvl="1"/>
            <a:r>
              <a:rPr lang="fr-BE"/>
              <a:t>changement de vitesse, méthodes :</a:t>
            </a:r>
          </a:p>
          <a:p>
            <a:pPr lvl="2"/>
            <a:r>
              <a:rPr lang="fr-BE"/>
              <a:t>increment()</a:t>
            </a:r>
          </a:p>
          <a:p>
            <a:pPr lvl="2"/>
            <a:r>
              <a:rPr lang="fr-BE"/>
              <a:t>decrement()</a:t>
            </a:r>
          </a:p>
          <a:p>
            <a:pPr lvl="2"/>
            <a:r>
              <a:rPr lang="fr-BE"/>
              <a:t>increment(n)</a:t>
            </a:r>
          </a:p>
          <a:p>
            <a:r>
              <a:rPr lang="fr-BE"/>
              <a:t>Output</a:t>
            </a:r>
          </a:p>
          <a:p>
            <a:pPr marL="457189" lvl="1" indent="0">
              <a:buNone/>
            </a:pPr>
            <a:r>
              <a:rPr lang="en-US" sz="2600" b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Peugeot: speed 0 km/h</a:t>
            </a:r>
            <a:endParaRPr lang="fr-BE" sz="2600"/>
          </a:p>
          <a:p>
            <a:pPr marL="457189" lvl="1" indent="0">
              <a:buNone/>
            </a:pPr>
            <a:r>
              <a:rPr lang="en-US" sz="2600" b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Peugeot: speed 1 km/h</a:t>
            </a:r>
          </a:p>
          <a:p>
            <a:pPr marL="457189" lvl="1" indent="0">
              <a:buNone/>
            </a:pPr>
            <a:r>
              <a:rPr lang="en-US" sz="2600" b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Peugeot: speed 11 km/h</a:t>
            </a:r>
          </a:p>
          <a:p>
            <a:pPr marL="457189" lvl="1" indent="0">
              <a:buNone/>
            </a:pPr>
            <a:r>
              <a:rPr lang="en-US" sz="2600" b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Peugeot: speed 10 km/h</a:t>
            </a:r>
            <a:endParaRPr lang="fr-BE" sz="3500"/>
          </a:p>
          <a:p>
            <a:r>
              <a:rPr lang="fr-BE"/>
              <a:t>Input</a:t>
            </a:r>
          </a:p>
          <a:p>
            <a:pPr marL="457189" lvl="1" indent="0">
              <a:buNone/>
            </a:pPr>
            <a:r>
              <a:rPr lang="fr-BE" sz="2600" b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voiture_A = Car("Peugeot")</a:t>
            </a:r>
          </a:p>
          <a:p>
            <a:pPr marL="457189" lvl="1" indent="0">
              <a:buNone/>
            </a:pPr>
            <a:r>
              <a:rPr lang="fr-BE" sz="2600" b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print(voiture_A)</a:t>
            </a:r>
          </a:p>
          <a:p>
            <a:pPr marL="457189" lvl="1" indent="0">
              <a:buNone/>
            </a:pPr>
            <a:r>
              <a:rPr lang="fr-BE" sz="2600" b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voiture_A.increment()</a:t>
            </a:r>
          </a:p>
          <a:p>
            <a:pPr marL="457189" lvl="1" indent="0">
              <a:buNone/>
            </a:pPr>
            <a:r>
              <a:rPr lang="fr-BE" sz="2600" b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print(voiture_A)</a:t>
            </a:r>
          </a:p>
          <a:p>
            <a:pPr marL="457189" lvl="1" indent="0">
              <a:buNone/>
            </a:pPr>
            <a:r>
              <a:rPr lang="fr-BE" sz="2600" b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voiture_A.increment(10)</a:t>
            </a:r>
          </a:p>
          <a:p>
            <a:pPr marL="457189" lvl="1" indent="0">
              <a:buNone/>
            </a:pPr>
            <a:r>
              <a:rPr lang="fr-BE" sz="2600" b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print(voiture_A)</a:t>
            </a:r>
          </a:p>
          <a:p>
            <a:pPr marL="457189" lvl="1" indent="0">
              <a:buNone/>
            </a:pPr>
            <a:r>
              <a:rPr lang="fr-BE" sz="2600" b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voiture_A.decrement()</a:t>
            </a:r>
          </a:p>
          <a:p>
            <a:pPr marL="457189" lvl="1" indent="0">
              <a:buNone/>
            </a:pPr>
            <a:r>
              <a:rPr lang="fr-BE" sz="2600" b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print(voiture_A)</a:t>
            </a:r>
          </a:p>
        </p:txBody>
      </p:sp>
      <p:pic>
        <p:nvPicPr>
          <p:cNvPr id="9" name="Espace réservé du contenu 5">
            <a:extLst>
              <a:ext uri="{FF2B5EF4-FFF2-40B4-BE49-F238E27FC236}">
                <a16:creationId xmlns:a16="http://schemas.microsoft.com/office/drawing/2014/main" id="{434F9792-532E-45D7-8F80-78D2A370E8B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4188" y="145834"/>
            <a:ext cx="1776744" cy="176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05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11-02-21 : Dominos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9"/>
          </a:xfrm>
        </p:spPr>
        <p:txBody>
          <a:bodyPr numCol="2" spcCol="180000">
            <a:normAutofit fontScale="55000" lnSpcReduction="20000"/>
          </a:bodyPr>
          <a:lstStyle/>
          <a:p>
            <a:r>
              <a:rPr lang="fr-BE"/>
              <a:t>Définissez une classe Domino() pour instancier des objets simulant les pièces d'un jeu de dominos. </a:t>
            </a:r>
          </a:p>
          <a:p>
            <a:r>
              <a:rPr lang="fr-BE"/>
              <a:t>Le constructeur initialisera les valeurs des points présents sur les deux faces A et B du domino (valeurs par défaut = 0).</a:t>
            </a:r>
          </a:p>
          <a:p>
            <a:r>
              <a:rPr lang="fr-BE"/>
              <a:t>Méthodes</a:t>
            </a:r>
          </a:p>
          <a:p>
            <a:pPr lvl="1"/>
            <a:r>
              <a:rPr lang="fr-BE"/>
              <a:t>Affiche_points() : affiche les points présents sur les deux faces.</a:t>
            </a:r>
          </a:p>
          <a:p>
            <a:pPr lvl="1"/>
            <a:r>
              <a:rPr lang="fr-BE"/>
              <a:t>Somme_valeur() : renvoie la somme des points présents sur les 2 faces.</a:t>
            </a:r>
          </a:p>
          <a:p>
            <a:endParaRPr lang="fr-BE"/>
          </a:p>
          <a:p>
            <a:endParaRPr lang="fr-BE"/>
          </a:p>
          <a:p>
            <a:endParaRPr lang="fr-BE"/>
          </a:p>
          <a:p>
            <a:endParaRPr lang="fr-BE"/>
          </a:p>
          <a:p>
            <a:endParaRPr lang="fr-BE"/>
          </a:p>
          <a:p>
            <a:pPr marL="0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d1 = Domino(2,6)</a:t>
            </a:r>
          </a:p>
          <a:p>
            <a:pPr marL="0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d2 = Domino(4,3)</a:t>
            </a:r>
          </a:p>
          <a:p>
            <a:pPr marL="0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d1.affiche_points()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>
                <a:latin typeface="Courier New" panose="02070309020205020404" pitchFamily="49" charset="0"/>
                <a:cs typeface="Courier New" panose="02070309020205020404" pitchFamily="49" charset="0"/>
              </a:rPr>
              <a:t>face A : 2 / face B : 6</a:t>
            </a:r>
          </a:p>
          <a:p>
            <a:pPr marL="0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d2.affiche_points()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>
                <a:latin typeface="Courier New" panose="02070309020205020404" pitchFamily="49" charset="0"/>
                <a:cs typeface="Courier New" panose="02070309020205020404" pitchFamily="49" charset="0"/>
              </a:rPr>
              <a:t>face A : 4 / face B : 3</a:t>
            </a:r>
          </a:p>
          <a:p>
            <a:pPr marL="0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print "total des points :", d1.valeur() + d2.valeur()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pPr marL="0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l_dominos = []</a:t>
            </a:r>
          </a:p>
          <a:p>
            <a:pPr marL="0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for i in range(7):</a:t>
            </a:r>
            <a:b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l_dominos.append(Domino(6, i))</a:t>
            </a:r>
          </a:p>
          <a:p>
            <a:pPr marL="0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print l_dominos</a:t>
            </a:r>
          </a:p>
        </p:txBody>
      </p:sp>
      <p:pic>
        <p:nvPicPr>
          <p:cNvPr id="1026" name="Picture 2" descr="Domino billard toulet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90" b="89560" l="9799" r="899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03692" y="4725937"/>
            <a:ext cx="2762437" cy="193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33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11-02-22 : le point du plan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fr-BE"/>
              <a:t>Définissez une classe Point</a:t>
            </a:r>
          </a:p>
          <a:p>
            <a:pPr lvl="1"/>
            <a:r>
              <a:rPr lang="fr-BE"/>
              <a:t>Un point est représenté par son abscisse et son ordonnée</a:t>
            </a:r>
          </a:p>
          <a:p>
            <a:pPr lvl="1"/>
            <a:r>
              <a:rPr lang="fr-BE"/>
              <a:t>Constructeur : coordonnées (0, 0) par défaut</a:t>
            </a:r>
          </a:p>
          <a:p>
            <a:pPr lvl="1"/>
            <a:r>
              <a:rPr lang="fr-BE"/>
              <a:t>Méthode « distance » : calcule et renvoie la distance du point avec l’origine (0, 0) </a:t>
            </a:r>
            <a:endParaRPr lang="fr-BE" dirty="0"/>
          </a:p>
        </p:txBody>
      </p:sp>
      <p:pic>
        <p:nvPicPr>
          <p:cNvPr id="6" name="Picture 2" descr="http://ekladata.com/Xvg7F2CyJAIxWAmq548me_3gklo.jp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381750" y="2910681"/>
            <a:ext cx="4762500" cy="2181225"/>
          </a:xfrm>
        </p:spPr>
      </p:pic>
    </p:spTree>
    <p:extLst>
      <p:ext uri="{BB962C8B-B14F-4D97-AF65-F5344CB8AC3E}">
        <p14:creationId xmlns:p14="http://schemas.microsoft.com/office/powerpoint/2010/main" val="178799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1-Python-POO_introduction-2">
            <a:extLst>
              <a:ext uri="{FF2B5EF4-FFF2-40B4-BE49-F238E27FC236}">
                <a16:creationId xmlns:a16="http://schemas.microsoft.com/office/drawing/2014/main" id="{A1F650A2-9C9A-4F30-993E-D43F7EC53C2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01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11-02-23 : le segment du plan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fr-BE"/>
                  <a:t>Définissez </a:t>
                </a:r>
                <a:r>
                  <a:rPr lang="fr-BE" dirty="0"/>
                  <a:t>une classe Segment </a:t>
                </a:r>
              </a:p>
              <a:p>
                <a:pPr lvl="1"/>
                <a:r>
                  <a:rPr lang="fr-BE" dirty="0"/>
                  <a:t>Un segment est défini par deux points</a:t>
                </a:r>
                <a:r>
                  <a:rPr lang="fr-BE"/>
                  <a:t>. </a:t>
                </a:r>
              </a:p>
              <a:p>
                <a:r>
                  <a:rPr lang="fr-BE"/>
                  <a:t>Méthodes</a:t>
                </a:r>
                <a:endParaRPr lang="fr-BE" dirty="0"/>
              </a:p>
              <a:p>
                <a:pPr lvl="1"/>
                <a:r>
                  <a:rPr lang="fr-BE" b="1">
                    <a:solidFill>
                      <a:schemeClr val="accent6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longueur_pythagore()</a:t>
                </a:r>
              </a:p>
              <a:p>
                <a:pPr lvl="2"/>
                <a:r>
                  <a:rPr lang="fr-BE"/>
                  <a:t>retourne </a:t>
                </a:r>
                <a:r>
                  <a:rPr lang="fr-BE" dirty="0"/>
                  <a:t>la </a:t>
                </a:r>
                <a:r>
                  <a:rPr lang="fr-BE"/>
                  <a:t>longueur pythagorienne du segment </a:t>
                </a:r>
              </a:p>
              <a:p>
                <a:pPr lvl="2"/>
                <a:r>
                  <a:rPr lang="fr-BE"/>
                  <a:t>= </a:t>
                </a:r>
                <a14:m>
                  <m:oMath xmlns:m="http://schemas.openxmlformats.org/officeDocument/2006/math">
                    <m:r>
                      <a:rPr lang="fr-BE">
                        <a:latin typeface="Cambria Math"/>
                      </a:rPr>
                      <m:t>√(</m:t>
                    </m:r>
                    <m:r>
                      <a:rPr lang="fr-BE">
                        <a:latin typeface="Cambria Math"/>
                      </a:rPr>
                      <m:t>𝑥𝑇</m:t>
                    </m:r>
                    <m:r>
                      <a:rPr lang="fr-BE">
                        <a:latin typeface="Cambria Math"/>
                      </a:rPr>
                      <m:t>−</m:t>
                    </m:r>
                    <m:r>
                      <a:rPr lang="fr-BE">
                        <a:latin typeface="Cambria Math"/>
                      </a:rPr>
                      <m:t>𝑥𝑆</m:t>
                    </m:r>
                    <m:r>
                      <a:rPr lang="fr-BE">
                        <a:latin typeface="Cambria Math"/>
                      </a:rPr>
                      <m:t>)²+(</m:t>
                    </m:r>
                    <m:r>
                      <a:rPr lang="fr-BE">
                        <a:latin typeface="Cambria Math"/>
                      </a:rPr>
                      <m:t>𝑦𝑇</m:t>
                    </m:r>
                    <m:r>
                      <a:rPr lang="fr-BE">
                        <a:latin typeface="Cambria Math"/>
                      </a:rPr>
                      <m:t>−</m:t>
                    </m:r>
                    <m:r>
                      <a:rPr lang="fr-BE">
                        <a:latin typeface="Cambria Math"/>
                      </a:rPr>
                      <m:t>𝑦𝑆</m:t>
                    </m:r>
                    <m:r>
                      <a:rPr lang="fr-BE">
                        <a:latin typeface="Cambria Math"/>
                      </a:rPr>
                      <m:t>)²</m:t>
                    </m:r>
                  </m:oMath>
                </a14:m>
                <a:endParaRPr lang="fr-BE" dirty="0"/>
              </a:p>
              <a:p>
                <a:pPr lvl="1"/>
                <a:r>
                  <a:rPr lang="fr-BE" b="1">
                    <a:solidFill>
                      <a:schemeClr val="accent6">
                        <a:lumMod val="50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longueur_manhattan()</a:t>
                </a:r>
              </a:p>
              <a:p>
                <a:pPr lvl="2"/>
                <a:r>
                  <a:rPr lang="fr-BE"/>
                  <a:t>retourne la longueur manhattanienne du segment</a:t>
                </a:r>
              </a:p>
              <a:p>
                <a:pPr lvl="2"/>
                <a:r>
                  <a:rPr lang="fr-BE"/>
                  <a:t>= | xT – xS | + | yT – yS |</a:t>
                </a:r>
                <a:endParaRPr lang="fr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588" t="-4342" r="-188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019801" y="1825625"/>
            <a:ext cx="6172200" cy="435133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 = Point(3,4)</a:t>
            </a:r>
            <a:br>
              <a:rPr lang="fr-BE" sz="240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P2 = Point(6,0)</a:t>
            </a:r>
            <a:br>
              <a:rPr lang="fr-BE" sz="240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Mon_segment = Segment(P1,P2)</a:t>
            </a:r>
            <a:br>
              <a:rPr lang="fr-BE" sz="240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print(Mon_segment.longueur_pythagore())</a:t>
            </a:r>
            <a:br>
              <a:rPr lang="fr-BE" sz="240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>
                <a:latin typeface="Courier New" panose="02070309020205020404" pitchFamily="49" charset="0"/>
                <a:cs typeface="Courier New" panose="02070309020205020404" pitchFamily="49" charset="0"/>
              </a:rPr>
              <a:t>// 5</a:t>
            </a:r>
            <a:br>
              <a:rPr lang="fr-BE" sz="240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print(Mon_segment.longueur_Manhattan())</a:t>
            </a:r>
            <a:br>
              <a:rPr lang="fr-BE" sz="240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>
                <a:latin typeface="Courier New" panose="02070309020205020404" pitchFamily="49" charset="0"/>
                <a:cs typeface="Courier New" panose="02070309020205020404" pitchFamily="49" charset="0"/>
              </a:rPr>
              <a:t>// 7</a:t>
            </a:r>
            <a:br>
              <a:rPr lang="fr-BE" sz="240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BE" sz="240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5" descr="Image result for calculer Ã©lÃ©vation segment droi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568143" y="3502026"/>
            <a:ext cx="4200525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4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11-02-23 : le segment du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Définissez une classe Segment (suite)</a:t>
            </a:r>
          </a:p>
          <a:p>
            <a:pPr lvl="1"/>
            <a:r>
              <a:rPr lang="fr-BE"/>
              <a:t>Comment grouper </a:t>
            </a:r>
            <a:r>
              <a:rPr lang="fr-BE" dirty="0"/>
              <a:t>les deux calculs de longueur en une seule méthode ? </a:t>
            </a:r>
          </a:p>
          <a:p>
            <a:pPr lvl="1"/>
            <a:r>
              <a:rPr lang="fr-BE" dirty="0"/>
              <a:t>Méthode « pente » : calcule et retourne la pente (%) du segment </a:t>
            </a:r>
          </a:p>
          <a:p>
            <a:pPr lvl="1"/>
            <a:endParaRPr lang="fr-BE" dirty="0"/>
          </a:p>
        </p:txBody>
      </p:sp>
      <p:pic>
        <p:nvPicPr>
          <p:cNvPr id="6" name="Picture 3" descr="Image result for calculer Ã©lÃ©vation segment droit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21048" y="2921294"/>
            <a:ext cx="4875000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42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BD418D-8570-344A-7295-69CC51FDB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11-02-25 : le cercle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5D604C-0217-7A62-CB2D-20D34D205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096000" cy="4913842"/>
          </a:xfrm>
        </p:spPr>
        <p:txBody>
          <a:bodyPr>
            <a:normAutofit fontScale="55000" lnSpcReduction="20000"/>
          </a:bodyPr>
          <a:lstStyle/>
          <a:p>
            <a:r>
              <a:rPr lang="fr-BE"/>
              <a:t>Un cercle est défini par :</a:t>
            </a:r>
          </a:p>
          <a:p>
            <a:pPr lvl="1"/>
            <a:r>
              <a:rPr lang="fr-BE"/>
              <a:t>Un point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BE"/>
              <a:t> qui représente son centre </a:t>
            </a:r>
          </a:p>
          <a:p>
            <a:pPr lvl="1"/>
            <a:r>
              <a:rPr lang="fr-BE"/>
              <a:t>Son rayon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r>
              <a:rPr lang="fr-BE"/>
              <a:t>Méthodes de la classe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Cercle</a:t>
            </a:r>
            <a:r>
              <a:rPr lang="fr-BE"/>
              <a:t> :</a:t>
            </a:r>
          </a:p>
          <a:p>
            <a:pPr lvl="1"/>
            <a:r>
              <a:rPr lang="fr-BE"/>
              <a:t>Constructeur : On crée un cercle en précisant son centre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BE"/>
              <a:t> et son rayon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fr-BE"/>
              <a:t>.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getPerimetre()</a:t>
            </a:r>
            <a:r>
              <a:rPr lang="fr-BE"/>
              <a:t>: retourne le périmètre du cercle.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getSurface()</a:t>
            </a:r>
            <a:r>
              <a:rPr lang="fr-BE"/>
              <a:t> : retourne la surface du cercle.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isInside(Point p)</a:t>
            </a:r>
            <a:r>
              <a:rPr lang="fr-BE"/>
              <a:t> : retourne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/>
              <a:t> si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fr-BE"/>
              <a:t> appartient au cercle, càd si la longueur du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segment(p , r)</a:t>
            </a:r>
            <a:r>
              <a:rPr lang="fr-BE"/>
              <a:t> est inférieure au rayon.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__str__()</a:t>
            </a:r>
            <a:r>
              <a:rPr lang="fr-BE"/>
              <a:t> : retourne chaîne de type "CERCLE(x,y,R)"</a:t>
            </a:r>
          </a:p>
          <a:p>
            <a:r>
              <a:rPr lang="fr-BE"/>
              <a:t>Ce problème se basera sur les classes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fr-BE"/>
              <a:t> et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Segment</a:t>
            </a:r>
            <a:r>
              <a:rPr lang="fr-BE"/>
              <a:t> déjà définies.</a:t>
            </a:r>
          </a:p>
          <a:p>
            <a:pPr lvl="1"/>
            <a:r>
              <a:rPr lang="fr-BE"/>
              <a:t>On notera l'extrême concision de la classe Cercle ainsi obtenue. </a:t>
            </a:r>
          </a:p>
          <a:p>
            <a:r>
              <a:rPr lang="fr-BE"/>
              <a:t>Réf : https://www.exelib.net/csharp-poo/la-classe-cercle.html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B1583E-BF22-D34B-78D4-E1D93DD55A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4200" y="1825625"/>
            <a:ext cx="4419600" cy="4351339"/>
          </a:xfrm>
        </p:spPr>
        <p:txBody>
          <a:bodyPr>
            <a:normAutofit fontScale="55000" lnSpcReduction="20000"/>
          </a:bodyPr>
          <a:lstStyle/>
          <a:p>
            <a:endParaRPr lang="fr-B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38EBAF2-39C1-ADFA-7978-4FBCD50ADC00}"/>
              </a:ext>
            </a:extLst>
          </p:cNvPr>
          <p:cNvSpPr/>
          <p:nvPr/>
        </p:nvSpPr>
        <p:spPr>
          <a:xfrm>
            <a:off x="8089900" y="2684727"/>
            <a:ext cx="2607733" cy="26077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r-BE"/>
              <a:t>Cercle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9FFBBE-5B84-366F-5D2F-2D3682EB013A}"/>
              </a:ext>
            </a:extLst>
          </p:cNvPr>
          <p:cNvSpPr/>
          <p:nvPr/>
        </p:nvSpPr>
        <p:spPr>
          <a:xfrm>
            <a:off x="9321800" y="3916628"/>
            <a:ext cx="143933" cy="1439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972E68-FEB8-F546-5D3B-57B7DBF955E0}"/>
              </a:ext>
            </a:extLst>
          </p:cNvPr>
          <p:cNvSpPr/>
          <p:nvPr/>
        </p:nvSpPr>
        <p:spPr>
          <a:xfrm>
            <a:off x="7814733" y="5168899"/>
            <a:ext cx="143933" cy="1439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BE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C0F33D7-56A7-8D5D-F7A9-1859F3529F10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7958666" y="3988595"/>
            <a:ext cx="1363134" cy="12522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420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11-02-27 : le triangle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/>
              <a:t>Définissez une classe </a:t>
            </a: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</a:p>
          <a:p>
            <a:pPr lvl="1"/>
            <a:r>
              <a:rPr lang="fr-BE"/>
              <a:t>modélisant un triangle </a:t>
            </a:r>
            <a:r>
              <a:rPr lang="fr-BE">
                <a:solidFill>
                  <a:schemeClr val="accent2"/>
                </a:solidFill>
              </a:rPr>
              <a:t>quelconque</a:t>
            </a:r>
            <a:r>
              <a:rPr lang="fr-BE"/>
              <a:t> à partir de </a:t>
            </a:r>
            <a:r>
              <a:rPr lang="fr-BE">
                <a:solidFill>
                  <a:schemeClr val="accent2"/>
                </a:solidFill>
              </a:rPr>
              <a:t>trois points</a:t>
            </a:r>
          </a:p>
          <a:p>
            <a:pPr lvl="1"/>
            <a:r>
              <a:rPr lang="fr-BE"/>
              <a:t>avec une 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perimeter()</a:t>
            </a:r>
            <a:endParaRPr lang="fr-BE"/>
          </a:p>
          <a:p>
            <a:pPr lvl="1"/>
            <a:r>
              <a:rPr lang="fr-BE"/>
              <a:t>en vous basant sur les classes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fr-BE"/>
              <a:t> et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Segment</a:t>
            </a:r>
          </a:p>
          <a:p>
            <a:pPr lvl="1"/>
            <a:r>
              <a:rPr lang="fr-BE"/>
              <a:t>BONUS : écrivez la 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surface()</a:t>
            </a:r>
            <a:r>
              <a:rPr lang="fr-BE"/>
              <a:t> et modifiez en conséquence la classe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Segment. </a:t>
            </a:r>
            <a:r>
              <a:rPr lang="fr-BE"/>
              <a:t>Bonne chance …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riangle isocèle 4"/>
          <p:cNvSpPr>
            <a:spLocks noGrp="1"/>
          </p:cNvSpPr>
          <p:nvPr>
            <p:ph sz="half" idx="2"/>
          </p:nvPr>
        </p:nvSpPr>
        <p:spPr>
          <a:xfrm>
            <a:off x="6172200" y="2403849"/>
            <a:ext cx="5331373" cy="3773115"/>
          </a:xfrm>
          <a:custGeom>
            <a:avLst/>
            <a:gdLst>
              <a:gd name="connsiteX0" fmla="*/ 0 w 5181600"/>
              <a:gd name="connsiteY0" fmla="*/ 4351339 h 4351339"/>
              <a:gd name="connsiteX1" fmla="*/ 2590800 w 5181600"/>
              <a:gd name="connsiteY1" fmla="*/ 0 h 4351339"/>
              <a:gd name="connsiteX2" fmla="*/ 5181600 w 5181600"/>
              <a:gd name="connsiteY2" fmla="*/ 4351339 h 4351339"/>
              <a:gd name="connsiteX3" fmla="*/ 0 w 5181600"/>
              <a:gd name="connsiteY3" fmla="*/ 4351339 h 4351339"/>
              <a:gd name="connsiteX0" fmla="*/ 0 w 5181600"/>
              <a:gd name="connsiteY0" fmla="*/ 3773115 h 3773115"/>
              <a:gd name="connsiteX1" fmla="*/ 4258236 w 5181600"/>
              <a:gd name="connsiteY1" fmla="*/ 0 h 3773115"/>
              <a:gd name="connsiteX2" fmla="*/ 5181600 w 5181600"/>
              <a:gd name="connsiteY2" fmla="*/ 3773115 h 3773115"/>
              <a:gd name="connsiteX3" fmla="*/ 0 w 5181600"/>
              <a:gd name="connsiteY3" fmla="*/ 3773115 h 3773115"/>
              <a:gd name="connsiteX0" fmla="*/ 0 w 5331373"/>
              <a:gd name="connsiteY0" fmla="*/ 3773115 h 3773115"/>
              <a:gd name="connsiteX1" fmla="*/ 4258236 w 5331373"/>
              <a:gd name="connsiteY1" fmla="*/ 0 h 3773115"/>
              <a:gd name="connsiteX2" fmla="*/ 5331373 w 5331373"/>
              <a:gd name="connsiteY2" fmla="*/ 2614350 h 3773115"/>
              <a:gd name="connsiteX3" fmla="*/ 0 w 5331373"/>
              <a:gd name="connsiteY3" fmla="*/ 3773115 h 3773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1373" h="3773115">
                <a:moveTo>
                  <a:pt x="0" y="3773115"/>
                </a:moveTo>
                <a:lnTo>
                  <a:pt x="4258236" y="0"/>
                </a:lnTo>
                <a:lnTo>
                  <a:pt x="5331373" y="2614350"/>
                </a:lnTo>
                <a:lnTo>
                  <a:pt x="0" y="377311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endParaRPr lang="fr-BE" dirty="0"/>
          </a:p>
        </p:txBody>
      </p:sp>
      <p:sp>
        <p:nvSpPr>
          <p:cNvPr id="6" name="TextBox 5"/>
          <p:cNvSpPr txBox="1"/>
          <p:nvPr/>
        </p:nvSpPr>
        <p:spPr>
          <a:xfrm>
            <a:off x="10125635" y="2740026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P1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54906" y="5560667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P3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851739" y="4677798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1426996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11-02-28 : polygone quelconque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fr-BE"/>
              <a:t>Définissez une classe </a:t>
            </a:r>
            <a:r>
              <a:rPr lang="fr-BE" sz="32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Polygone</a:t>
            </a:r>
          </a:p>
          <a:p>
            <a:pPr lvl="1"/>
            <a:r>
              <a:rPr lang="fr-BE"/>
              <a:t>modélisant un polygone  </a:t>
            </a:r>
            <a:r>
              <a:rPr lang="fr-BE">
                <a:solidFill>
                  <a:schemeClr val="accent2"/>
                </a:solidFill>
              </a:rPr>
              <a:t>quelconque</a:t>
            </a:r>
            <a:r>
              <a:rPr lang="fr-BE"/>
              <a:t> à partir de </a:t>
            </a:r>
            <a:r>
              <a:rPr lang="fr-BE">
                <a:solidFill>
                  <a:schemeClr val="accent2"/>
                </a:solidFill>
              </a:rPr>
              <a:t>N points</a:t>
            </a:r>
          </a:p>
          <a:p>
            <a:pPr lvl="1"/>
            <a:r>
              <a:rPr lang="fr-BE"/>
              <a:t>avec une méthode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perimeter()</a:t>
            </a:r>
            <a:endParaRPr lang="fr-BE"/>
          </a:p>
          <a:p>
            <a:pPr lvl="1"/>
            <a:r>
              <a:rPr lang="fr-BE"/>
              <a:t>en vous basant sur les classes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fr-BE"/>
              <a:t> et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Segment</a:t>
            </a:r>
          </a:p>
        </p:txBody>
      </p:sp>
      <p:sp>
        <p:nvSpPr>
          <p:cNvPr id="5" name="Triangle isocèle 4"/>
          <p:cNvSpPr>
            <a:spLocks noGrp="1"/>
          </p:cNvSpPr>
          <p:nvPr>
            <p:ph sz="half" idx="2"/>
          </p:nvPr>
        </p:nvSpPr>
        <p:spPr>
          <a:xfrm>
            <a:off x="6172200" y="2403850"/>
            <a:ext cx="5337628" cy="4084036"/>
          </a:xfrm>
          <a:custGeom>
            <a:avLst/>
            <a:gdLst>
              <a:gd name="connsiteX0" fmla="*/ 0 w 5181600"/>
              <a:gd name="connsiteY0" fmla="*/ 4351339 h 4351339"/>
              <a:gd name="connsiteX1" fmla="*/ 2590800 w 5181600"/>
              <a:gd name="connsiteY1" fmla="*/ 0 h 4351339"/>
              <a:gd name="connsiteX2" fmla="*/ 5181600 w 5181600"/>
              <a:gd name="connsiteY2" fmla="*/ 4351339 h 4351339"/>
              <a:gd name="connsiteX3" fmla="*/ 0 w 5181600"/>
              <a:gd name="connsiteY3" fmla="*/ 4351339 h 4351339"/>
              <a:gd name="connsiteX0" fmla="*/ 0 w 5181600"/>
              <a:gd name="connsiteY0" fmla="*/ 3773115 h 3773115"/>
              <a:gd name="connsiteX1" fmla="*/ 4258236 w 5181600"/>
              <a:gd name="connsiteY1" fmla="*/ 0 h 3773115"/>
              <a:gd name="connsiteX2" fmla="*/ 5181600 w 5181600"/>
              <a:gd name="connsiteY2" fmla="*/ 3773115 h 3773115"/>
              <a:gd name="connsiteX3" fmla="*/ 0 w 5181600"/>
              <a:gd name="connsiteY3" fmla="*/ 3773115 h 3773115"/>
              <a:gd name="connsiteX0" fmla="*/ 0 w 5181600"/>
              <a:gd name="connsiteY0" fmla="*/ 3773115 h 3773115"/>
              <a:gd name="connsiteX1" fmla="*/ 3058886 w 5181600"/>
              <a:gd name="connsiteY1" fmla="*/ 1036037 h 3773115"/>
              <a:gd name="connsiteX2" fmla="*/ 4258236 w 5181600"/>
              <a:gd name="connsiteY2" fmla="*/ 0 h 3773115"/>
              <a:gd name="connsiteX3" fmla="*/ 5181600 w 5181600"/>
              <a:gd name="connsiteY3" fmla="*/ 3773115 h 3773115"/>
              <a:gd name="connsiteX4" fmla="*/ 0 w 5181600"/>
              <a:gd name="connsiteY4" fmla="*/ 3773115 h 3773115"/>
              <a:gd name="connsiteX0" fmla="*/ 0 w 5181600"/>
              <a:gd name="connsiteY0" fmla="*/ 3773115 h 3773115"/>
              <a:gd name="connsiteX1" fmla="*/ 1534886 w 5181600"/>
              <a:gd name="connsiteY1" fmla="*/ 673180 h 3773115"/>
              <a:gd name="connsiteX2" fmla="*/ 4258236 w 5181600"/>
              <a:gd name="connsiteY2" fmla="*/ 0 h 3773115"/>
              <a:gd name="connsiteX3" fmla="*/ 5181600 w 5181600"/>
              <a:gd name="connsiteY3" fmla="*/ 3773115 h 3773115"/>
              <a:gd name="connsiteX4" fmla="*/ 0 w 5181600"/>
              <a:gd name="connsiteY4" fmla="*/ 3773115 h 3773115"/>
              <a:gd name="connsiteX0" fmla="*/ 0 w 5181600"/>
              <a:gd name="connsiteY0" fmla="*/ 3773115 h 3773115"/>
              <a:gd name="connsiteX1" fmla="*/ 1534886 w 5181600"/>
              <a:gd name="connsiteY1" fmla="*/ 673180 h 3773115"/>
              <a:gd name="connsiteX2" fmla="*/ 4258236 w 5181600"/>
              <a:gd name="connsiteY2" fmla="*/ 0 h 3773115"/>
              <a:gd name="connsiteX3" fmla="*/ 5181600 w 5181600"/>
              <a:gd name="connsiteY3" fmla="*/ 3773115 h 3773115"/>
              <a:gd name="connsiteX4" fmla="*/ 3175000 w 5181600"/>
              <a:gd name="connsiteY4" fmla="*/ 3764722 h 3773115"/>
              <a:gd name="connsiteX5" fmla="*/ 0 w 5181600"/>
              <a:gd name="connsiteY5" fmla="*/ 3773115 h 3773115"/>
              <a:gd name="connsiteX0" fmla="*/ 0 w 5181600"/>
              <a:gd name="connsiteY0" fmla="*/ 3773115 h 3773115"/>
              <a:gd name="connsiteX1" fmla="*/ 1534886 w 5181600"/>
              <a:gd name="connsiteY1" fmla="*/ 673180 h 3773115"/>
              <a:gd name="connsiteX2" fmla="*/ 4258236 w 5181600"/>
              <a:gd name="connsiteY2" fmla="*/ 0 h 3773115"/>
              <a:gd name="connsiteX3" fmla="*/ 4974771 w 5181600"/>
              <a:gd name="connsiteY3" fmla="*/ 2850322 h 3773115"/>
              <a:gd name="connsiteX4" fmla="*/ 5181600 w 5181600"/>
              <a:gd name="connsiteY4" fmla="*/ 3773115 h 3773115"/>
              <a:gd name="connsiteX5" fmla="*/ 3175000 w 5181600"/>
              <a:gd name="connsiteY5" fmla="*/ 3764722 h 3773115"/>
              <a:gd name="connsiteX6" fmla="*/ 0 w 5181600"/>
              <a:gd name="connsiteY6" fmla="*/ 3773115 h 3773115"/>
              <a:gd name="connsiteX0" fmla="*/ 0 w 5181600"/>
              <a:gd name="connsiteY0" fmla="*/ 3773115 h 4084036"/>
              <a:gd name="connsiteX1" fmla="*/ 1534886 w 5181600"/>
              <a:gd name="connsiteY1" fmla="*/ 673180 h 4084036"/>
              <a:gd name="connsiteX2" fmla="*/ 4258236 w 5181600"/>
              <a:gd name="connsiteY2" fmla="*/ 0 h 4084036"/>
              <a:gd name="connsiteX3" fmla="*/ 4974771 w 5181600"/>
              <a:gd name="connsiteY3" fmla="*/ 2850322 h 4084036"/>
              <a:gd name="connsiteX4" fmla="*/ 5181600 w 5181600"/>
              <a:gd name="connsiteY4" fmla="*/ 3773115 h 4084036"/>
              <a:gd name="connsiteX5" fmla="*/ 3058886 w 5181600"/>
              <a:gd name="connsiteY5" fmla="*/ 4084036 h 4084036"/>
              <a:gd name="connsiteX6" fmla="*/ 0 w 5181600"/>
              <a:gd name="connsiteY6" fmla="*/ 3773115 h 4084036"/>
              <a:gd name="connsiteX0" fmla="*/ 0 w 5337628"/>
              <a:gd name="connsiteY0" fmla="*/ 3773115 h 4084036"/>
              <a:gd name="connsiteX1" fmla="*/ 1534886 w 5337628"/>
              <a:gd name="connsiteY1" fmla="*/ 673180 h 4084036"/>
              <a:gd name="connsiteX2" fmla="*/ 4258236 w 5337628"/>
              <a:gd name="connsiteY2" fmla="*/ 0 h 4084036"/>
              <a:gd name="connsiteX3" fmla="*/ 5337628 w 5337628"/>
              <a:gd name="connsiteY3" fmla="*/ 2197179 h 4084036"/>
              <a:gd name="connsiteX4" fmla="*/ 5181600 w 5337628"/>
              <a:gd name="connsiteY4" fmla="*/ 3773115 h 4084036"/>
              <a:gd name="connsiteX5" fmla="*/ 3058886 w 5337628"/>
              <a:gd name="connsiteY5" fmla="*/ 4084036 h 4084036"/>
              <a:gd name="connsiteX6" fmla="*/ 0 w 5337628"/>
              <a:gd name="connsiteY6" fmla="*/ 3773115 h 4084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37628" h="4084036">
                <a:moveTo>
                  <a:pt x="0" y="3773115"/>
                </a:moveTo>
                <a:lnTo>
                  <a:pt x="1534886" y="673180"/>
                </a:lnTo>
                <a:lnTo>
                  <a:pt x="4258236" y="0"/>
                </a:lnTo>
                <a:lnTo>
                  <a:pt x="5337628" y="2197179"/>
                </a:lnTo>
                <a:lnTo>
                  <a:pt x="5181600" y="3773115"/>
                </a:lnTo>
                <a:lnTo>
                  <a:pt x="3058886" y="4084036"/>
                </a:lnTo>
                <a:lnTo>
                  <a:pt x="0" y="377311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pPr algn="ctr"/>
            <a:endParaRPr lang="fr-BE" dirty="0"/>
          </a:p>
        </p:txBody>
      </p:sp>
      <p:sp>
        <p:nvSpPr>
          <p:cNvPr id="6" name="TextBox 5"/>
          <p:cNvSpPr txBox="1"/>
          <p:nvPr/>
        </p:nvSpPr>
        <p:spPr>
          <a:xfrm>
            <a:off x="10082093" y="2420712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P1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6736" y="5715299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P3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007767" y="4445868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P2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051307" y="6013976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P4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70453" y="5783143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P5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672450" y="3066441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P6</a:t>
            </a:r>
          </a:p>
        </p:txBody>
      </p:sp>
    </p:spTree>
    <p:extLst>
      <p:ext uri="{BB962C8B-B14F-4D97-AF65-F5344CB8AC3E}">
        <p14:creationId xmlns:p14="http://schemas.microsoft.com/office/powerpoint/2010/main" val="92183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CEC512-6B60-40BE-9EFB-6D778078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Chapitre 11-03 : attributs publics et privés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F6E62FD-075B-47BE-9FBC-DAF926A3E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29007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3-Python-POO_public_private-1">
            <a:extLst>
              <a:ext uri="{FF2B5EF4-FFF2-40B4-BE49-F238E27FC236}">
                <a16:creationId xmlns:a16="http://schemas.microsoft.com/office/drawing/2014/main" id="{6137177D-CDCF-41DD-85CC-E48ACDF8164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123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3-Python-POO_public_private-2">
            <a:extLst>
              <a:ext uri="{FF2B5EF4-FFF2-40B4-BE49-F238E27FC236}">
                <a16:creationId xmlns:a16="http://schemas.microsoft.com/office/drawing/2014/main" id="{3ABEFBDF-9648-42F7-B289-E0AFFAAB27F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393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3-Python-POO_public_private-3">
            <a:extLst>
              <a:ext uri="{FF2B5EF4-FFF2-40B4-BE49-F238E27FC236}">
                <a16:creationId xmlns:a16="http://schemas.microsoft.com/office/drawing/2014/main" id="{4AAB5EAB-8263-40CB-AABD-0C32166FEB4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81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3-Python-POO_public_private-4">
            <a:extLst>
              <a:ext uri="{FF2B5EF4-FFF2-40B4-BE49-F238E27FC236}">
                <a16:creationId xmlns:a16="http://schemas.microsoft.com/office/drawing/2014/main" id="{2728FC40-6944-46E5-A5E2-53169BFC462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65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1-Python-POO_introduction-3">
            <a:extLst>
              <a:ext uri="{FF2B5EF4-FFF2-40B4-BE49-F238E27FC236}">
                <a16:creationId xmlns:a16="http://schemas.microsoft.com/office/drawing/2014/main" id="{FE135566-FEAD-439D-BB0C-239DD640D13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4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3-Python-POO_public_private-5">
            <a:extLst>
              <a:ext uri="{FF2B5EF4-FFF2-40B4-BE49-F238E27FC236}">
                <a16:creationId xmlns:a16="http://schemas.microsoft.com/office/drawing/2014/main" id="{D7884B32-7B2F-4F3E-A45F-584DFE75A93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9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3-Python-POO_public_private-6">
            <a:extLst>
              <a:ext uri="{FF2B5EF4-FFF2-40B4-BE49-F238E27FC236}">
                <a16:creationId xmlns:a16="http://schemas.microsoft.com/office/drawing/2014/main" id="{534033E2-691C-49AD-954B-6F7E7F10B47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181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3-Python-POO_public_private-7">
            <a:extLst>
              <a:ext uri="{FF2B5EF4-FFF2-40B4-BE49-F238E27FC236}">
                <a16:creationId xmlns:a16="http://schemas.microsoft.com/office/drawing/2014/main" id="{5A82AD45-C158-466E-AC54-83066D8D458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4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>
            <a:extLst>
              <a:ext uri="{FF2B5EF4-FFF2-40B4-BE49-F238E27FC236}">
                <a16:creationId xmlns:a16="http://schemas.microsoft.com/office/drawing/2014/main" id="{2FC63ED4-7184-4CA8-87D3-09B7BE4F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BE"/>
              <a:t>Encapsulation &amp; Interface</a:t>
            </a:r>
          </a:p>
        </p:txBody>
      </p:sp>
      <p:sp>
        <p:nvSpPr>
          <p:cNvPr id="17" name="Espace réservé du contenu 16">
            <a:extLst>
              <a:ext uri="{FF2B5EF4-FFF2-40B4-BE49-F238E27FC236}">
                <a16:creationId xmlns:a16="http://schemas.microsoft.com/office/drawing/2014/main" id="{55E78A8F-4C0B-4AAE-8D48-2848DD0FF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10539" y="1442213"/>
            <a:ext cx="7185991" cy="4486275"/>
          </a:xfrm>
        </p:spPr>
        <p:txBody>
          <a:bodyPr>
            <a:normAutofit lnSpcReduction="10000"/>
          </a:bodyPr>
          <a:lstStyle/>
          <a:p>
            <a:pPr lvl="0"/>
            <a:r>
              <a:rPr lang="fr-BE" sz="2400"/>
              <a:t>Tout attribut ou méthode peut être d'encapsulation :</a:t>
            </a:r>
          </a:p>
          <a:p>
            <a:pPr lvl="1"/>
            <a:r>
              <a:rPr lang="fr-BE" sz="2000" b="1">
                <a:solidFill>
                  <a:schemeClr val="accent1"/>
                </a:solidFill>
              </a:rPr>
              <a:t>Private</a:t>
            </a:r>
            <a:r>
              <a:rPr lang="fr-BE" sz="2000"/>
              <a:t> : manipulable seulement au sein de la classe</a:t>
            </a:r>
          </a:p>
          <a:p>
            <a:pPr lvl="1"/>
            <a:r>
              <a:rPr lang="fr-BE" sz="2000" b="1"/>
              <a:t>( </a:t>
            </a:r>
            <a:r>
              <a:rPr lang="fr-BE" sz="2000" b="1">
                <a:solidFill>
                  <a:schemeClr val="tx1">
                    <a:lumMod val="50000"/>
                    <a:lumOff val="50000"/>
                  </a:schemeClr>
                </a:solidFill>
              </a:rPr>
              <a:t>Protected</a:t>
            </a:r>
            <a:r>
              <a:rPr lang="fr-BE" sz="2000"/>
              <a:t> : idem, mais aussi des classes héritées )</a:t>
            </a:r>
          </a:p>
          <a:p>
            <a:pPr lvl="1"/>
            <a:r>
              <a:rPr lang="fr-BE" sz="2000" b="1">
                <a:solidFill>
                  <a:schemeClr val="accent6">
                    <a:lumMod val="50000"/>
                  </a:schemeClr>
                </a:solidFill>
              </a:rPr>
              <a:t>Public</a:t>
            </a:r>
            <a:r>
              <a:rPr lang="fr-BE" sz="2000"/>
              <a:t> : manipulable de l'extérieur de la classe</a:t>
            </a:r>
          </a:p>
          <a:p>
            <a:pPr lvl="0"/>
            <a:r>
              <a:rPr lang="fr-BE" sz="2400"/>
              <a:t>Développer des applications OOP complexes nécessite un </a:t>
            </a:r>
            <a:r>
              <a:rPr lang="fr-BE" sz="2400">
                <a:solidFill>
                  <a:schemeClr val="accent2"/>
                </a:solidFill>
              </a:rPr>
              <a:t>couplage réduit entre classes</a:t>
            </a:r>
          </a:p>
          <a:p>
            <a:pPr lvl="1"/>
            <a:r>
              <a:rPr lang="fr-BE" sz="2000"/>
              <a:t>attribut et méthode définis « </a:t>
            </a:r>
            <a:r>
              <a:rPr lang="fr-BE" sz="2000">
                <a:solidFill>
                  <a:schemeClr val="accent1"/>
                </a:solidFill>
              </a:rPr>
              <a:t>private</a:t>
            </a:r>
            <a:r>
              <a:rPr lang="fr-BE" sz="2000"/>
              <a:t> » par défaut</a:t>
            </a:r>
          </a:p>
          <a:p>
            <a:pPr lvl="1"/>
            <a:r>
              <a:rPr lang="fr-BE" sz="2000"/>
              <a:t>si nécessaire, on définit une méthode comme « </a:t>
            </a:r>
            <a:r>
              <a:rPr lang="fr-BE" sz="2000">
                <a:solidFill>
                  <a:schemeClr val="accent6">
                    <a:lumMod val="50000"/>
                  </a:schemeClr>
                </a:solidFill>
              </a:rPr>
              <a:t>public</a:t>
            </a:r>
            <a:r>
              <a:rPr lang="fr-BE" sz="2000"/>
              <a:t> »</a:t>
            </a:r>
          </a:p>
          <a:p>
            <a:pPr lvl="1"/>
            <a:r>
              <a:rPr lang="fr-BE" sz="2000"/>
              <a:t>attribut jamais défini « </a:t>
            </a:r>
            <a:r>
              <a:rPr lang="fr-BE" sz="2000">
                <a:solidFill>
                  <a:schemeClr val="accent6">
                    <a:lumMod val="50000"/>
                  </a:schemeClr>
                </a:solidFill>
              </a:rPr>
              <a:t>public</a:t>
            </a:r>
            <a:r>
              <a:rPr lang="fr-BE" sz="2000"/>
              <a:t> »</a:t>
            </a:r>
          </a:p>
          <a:p>
            <a:pPr lvl="1"/>
            <a:r>
              <a:rPr lang="fr-BE" sz="2000"/>
              <a:t>on écrit des méthodes pour accéder à un attribut</a:t>
            </a:r>
          </a:p>
          <a:p>
            <a:pPr lvl="2"/>
            <a:r>
              <a:rPr lang="fr-BE" sz="2000">
                <a:solidFill>
                  <a:schemeClr val="accent5"/>
                </a:solidFill>
              </a:rPr>
              <a:t>get</a:t>
            </a:r>
            <a:r>
              <a:rPr lang="fr-BE" sz="2000"/>
              <a:t> : pour lire sa valeur</a:t>
            </a:r>
          </a:p>
          <a:p>
            <a:pPr lvl="2"/>
            <a:r>
              <a:rPr lang="fr-BE" sz="2000">
                <a:solidFill>
                  <a:schemeClr val="accent5"/>
                </a:solidFill>
              </a:rPr>
              <a:t>set</a:t>
            </a:r>
            <a:r>
              <a:rPr lang="fr-BE" sz="2000"/>
              <a:t> : pour imposer une nouvelle valeur</a:t>
            </a:r>
          </a:p>
          <a:p>
            <a:r>
              <a:rPr lang="fr-BE" sz="2400"/>
              <a:t>Interface = ensemble des méthodes « </a:t>
            </a:r>
            <a:r>
              <a:rPr lang="fr-BE" sz="2400">
                <a:solidFill>
                  <a:schemeClr val="accent6">
                    <a:lumMod val="50000"/>
                  </a:schemeClr>
                </a:solidFill>
              </a:rPr>
              <a:t>public </a:t>
            </a:r>
            <a:r>
              <a:rPr lang="fr-BE" sz="2400"/>
              <a:t>»</a:t>
            </a:r>
          </a:p>
          <a:p>
            <a:endParaRPr lang="fr-BE" sz="2400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A5DDE59C-ED66-4A08-BB06-0764B8213581}"/>
              </a:ext>
            </a:extLst>
          </p:cNvPr>
          <p:cNvSpPr/>
          <p:nvPr/>
        </p:nvSpPr>
        <p:spPr>
          <a:xfrm>
            <a:off x="801233" y="3553592"/>
            <a:ext cx="3456000" cy="1152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-2147483647"/>
              <a:gd name="f9" fmla="val 2147483647"/>
              <a:gd name="f10" fmla="val 21600"/>
              <a:gd name="f11" fmla="+- 0 0 0"/>
              <a:gd name="f12" fmla="abs f4"/>
              <a:gd name="f13" fmla="abs f5"/>
              <a:gd name="f14" fmla="abs f6"/>
              <a:gd name="f15" fmla="pin 0 f0 21600"/>
              <a:gd name="f16" fmla="*/ f11 f1 1"/>
              <a:gd name="f17" fmla="?: f12 f4 1"/>
              <a:gd name="f18" fmla="?: f13 f5 1"/>
              <a:gd name="f19" fmla="?: f14 f6 1"/>
              <a:gd name="f20" fmla="val f15"/>
              <a:gd name="f21" fmla="*/ f16 1 f3"/>
              <a:gd name="f22" fmla="*/ f17 1 21600"/>
              <a:gd name="f23" fmla="*/ f18 1 21600"/>
              <a:gd name="f24" fmla="*/ 21600 f17 1"/>
              <a:gd name="f25" fmla="*/ 21600 f18 1"/>
              <a:gd name="f26" fmla="+- f7 f20 0"/>
              <a:gd name="f27" fmla="+- f21 0 f2"/>
              <a:gd name="f28" fmla="min f23 f22"/>
              <a:gd name="f29" fmla="*/ f24 1 f19"/>
              <a:gd name="f30" fmla="*/ f25 1 f19"/>
              <a:gd name="f31" fmla="+- f30 0 f20"/>
              <a:gd name="f32" fmla="+- f29 0 f20"/>
              <a:gd name="f33" fmla="+- f29 0 f26"/>
              <a:gd name="f34" fmla="+- f30 0 f26"/>
              <a:gd name="f35" fmla="val f29"/>
              <a:gd name="f36" fmla="val f30"/>
              <a:gd name="f37" fmla="*/ f7 f28 1"/>
              <a:gd name="f38" fmla="*/ f15 f28 1"/>
              <a:gd name="f39" fmla="*/ f26 f28 1"/>
              <a:gd name="f40" fmla="*/ f30 f28 1"/>
              <a:gd name="f41" fmla="*/ f29 f28 1"/>
              <a:gd name="f42" fmla="*/ f33 1 2"/>
              <a:gd name="f43" fmla="*/ f34 1 2"/>
              <a:gd name="f44" fmla="*/ f32 f28 1"/>
              <a:gd name="f45" fmla="*/ f36 f28 1"/>
              <a:gd name="f46" fmla="*/ f35 f28 1"/>
              <a:gd name="f47" fmla="*/ f31 f28 1"/>
              <a:gd name="f48" fmla="+- f26 f42 0"/>
              <a:gd name="f49" fmla="+- f26 f43 0"/>
              <a:gd name="f50" fmla="*/ f42 f28 1"/>
              <a:gd name="f51" fmla="*/ f43 f28 1"/>
              <a:gd name="f52" fmla="*/ f48 f28 1"/>
              <a:gd name="f53" fmla="*/ f49 f28 1"/>
            </a:gdLst>
            <a:ahLst>
              <a:ahXY gdRefY="f0" minY="f7" maxY="f10">
                <a:pos x="f37" y="f3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2" y="f37"/>
              </a:cxn>
              <a:cxn ang="f27">
                <a:pos x="f50" y="f39"/>
              </a:cxn>
              <a:cxn ang="f27">
                <a:pos x="f37" y="f53"/>
              </a:cxn>
              <a:cxn ang="f27">
                <a:pos x="f50" y="f40"/>
              </a:cxn>
              <a:cxn ang="f27">
                <a:pos x="f44" y="f53"/>
              </a:cxn>
              <a:cxn ang="f27">
                <a:pos x="f41" y="f51"/>
              </a:cxn>
            </a:cxnLst>
            <a:rect l="f37" t="f39" r="f44" b="f45"/>
            <a:pathLst>
              <a:path>
                <a:moveTo>
                  <a:pt x="f37" y="f45"/>
                </a:moveTo>
                <a:lnTo>
                  <a:pt x="f37" y="f39"/>
                </a:lnTo>
                <a:lnTo>
                  <a:pt x="f39" y="f37"/>
                </a:lnTo>
                <a:lnTo>
                  <a:pt x="f46" y="f37"/>
                </a:lnTo>
                <a:lnTo>
                  <a:pt x="f46" y="f47"/>
                </a:lnTo>
                <a:lnTo>
                  <a:pt x="f44" y="f45"/>
                </a:lnTo>
                <a:close/>
              </a:path>
              <a:path>
                <a:moveTo>
                  <a:pt x="f37" y="f39"/>
                </a:moveTo>
                <a:lnTo>
                  <a:pt x="f39" y="f37"/>
                </a:lnTo>
                <a:lnTo>
                  <a:pt x="f46" y="f37"/>
                </a:lnTo>
                <a:lnTo>
                  <a:pt x="f44" y="f39"/>
                </a:lnTo>
                <a:close/>
              </a:path>
              <a:path>
                <a:moveTo>
                  <a:pt x="f44" y="f45"/>
                </a:moveTo>
                <a:lnTo>
                  <a:pt x="f44" y="f39"/>
                </a:lnTo>
                <a:lnTo>
                  <a:pt x="f46" y="f37"/>
                </a:lnTo>
                <a:lnTo>
                  <a:pt x="f46" y="f47"/>
                </a:lnTo>
                <a:close/>
              </a:path>
            </a:pathLst>
          </a:custGeom>
          <a:solidFill>
            <a:srgbClr val="DDDDDD"/>
          </a:solidFill>
          <a:ln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2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Code «</a:t>
            </a:r>
            <a:r>
              <a:rPr lang="fr-BE" sz="2200" b="0" i="0" u="none" strike="noStrike" kern="1200">
                <a:ln>
                  <a:noFill/>
                </a:ln>
                <a:solidFill>
                  <a:srgbClr val="FF3300"/>
                </a:solidFill>
                <a:latin typeface="Arial" pitchFamily="18"/>
                <a:ea typeface="Microsoft YaHei" pitchFamily="2"/>
                <a:cs typeface="Mangal" pitchFamily="2"/>
              </a:rPr>
              <a:t> </a:t>
            </a:r>
            <a:r>
              <a:rPr lang="fr-BE" sz="2200" b="0" i="0" u="none" strike="noStrike" kern="1200">
                <a:ln>
                  <a:noFill/>
                </a:ln>
                <a:solidFill>
                  <a:schemeClr val="accent1"/>
                </a:solidFill>
                <a:latin typeface="Arial" pitchFamily="18"/>
                <a:ea typeface="Microsoft YaHei" pitchFamily="2"/>
                <a:cs typeface="Mangal" pitchFamily="2"/>
              </a:rPr>
              <a:t>private</a:t>
            </a:r>
            <a:r>
              <a:rPr lang="fr-BE" sz="2200" b="0" i="0" u="none" strike="noStrike" kern="1200">
                <a:ln>
                  <a:noFill/>
                </a:ln>
                <a:solidFill>
                  <a:srgbClr val="FF3300"/>
                </a:solidFill>
                <a:latin typeface="Arial" pitchFamily="18"/>
                <a:ea typeface="Microsoft YaHei" pitchFamily="2"/>
                <a:cs typeface="Mangal" pitchFamily="2"/>
              </a:rPr>
              <a:t> </a:t>
            </a:r>
            <a:r>
              <a:rPr lang="fr-BE" sz="2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»</a:t>
            </a:r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F7662A5D-730B-4A79-B5EC-1E7DEAF7CC37}"/>
              </a:ext>
            </a:extLst>
          </p:cNvPr>
          <p:cNvSpPr/>
          <p:nvPr/>
        </p:nvSpPr>
        <p:spPr>
          <a:xfrm rot="3600">
            <a:off x="1914109" y="2690309"/>
            <a:ext cx="1370159" cy="1152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-2147483647"/>
              <a:gd name="f9" fmla="val 2147483647"/>
              <a:gd name="f10" fmla="val 21600"/>
              <a:gd name="f11" fmla="+- 0 0 0"/>
              <a:gd name="f12" fmla="abs f4"/>
              <a:gd name="f13" fmla="abs f5"/>
              <a:gd name="f14" fmla="abs f6"/>
              <a:gd name="f15" fmla="pin 0 f0 21600"/>
              <a:gd name="f16" fmla="*/ f11 f1 1"/>
              <a:gd name="f17" fmla="?: f12 f4 1"/>
              <a:gd name="f18" fmla="?: f13 f5 1"/>
              <a:gd name="f19" fmla="?: f14 f6 1"/>
              <a:gd name="f20" fmla="val f15"/>
              <a:gd name="f21" fmla="*/ f16 1 f3"/>
              <a:gd name="f22" fmla="*/ f17 1 21600"/>
              <a:gd name="f23" fmla="*/ f18 1 21600"/>
              <a:gd name="f24" fmla="*/ 21600 f17 1"/>
              <a:gd name="f25" fmla="*/ 21600 f18 1"/>
              <a:gd name="f26" fmla="+- f7 f20 0"/>
              <a:gd name="f27" fmla="+- f21 0 f2"/>
              <a:gd name="f28" fmla="min f23 f22"/>
              <a:gd name="f29" fmla="*/ f24 1 f19"/>
              <a:gd name="f30" fmla="*/ f25 1 f19"/>
              <a:gd name="f31" fmla="+- f30 0 f20"/>
              <a:gd name="f32" fmla="+- f29 0 f20"/>
              <a:gd name="f33" fmla="+- f29 0 f26"/>
              <a:gd name="f34" fmla="+- f30 0 f26"/>
              <a:gd name="f35" fmla="val f29"/>
              <a:gd name="f36" fmla="val f30"/>
              <a:gd name="f37" fmla="*/ f7 f28 1"/>
              <a:gd name="f38" fmla="*/ f15 f28 1"/>
              <a:gd name="f39" fmla="*/ f26 f28 1"/>
              <a:gd name="f40" fmla="*/ f30 f28 1"/>
              <a:gd name="f41" fmla="*/ f29 f28 1"/>
              <a:gd name="f42" fmla="*/ f33 1 2"/>
              <a:gd name="f43" fmla="*/ f34 1 2"/>
              <a:gd name="f44" fmla="*/ f32 f28 1"/>
              <a:gd name="f45" fmla="*/ f36 f28 1"/>
              <a:gd name="f46" fmla="*/ f35 f28 1"/>
              <a:gd name="f47" fmla="*/ f31 f28 1"/>
              <a:gd name="f48" fmla="+- f26 f42 0"/>
              <a:gd name="f49" fmla="+- f26 f43 0"/>
              <a:gd name="f50" fmla="*/ f42 f28 1"/>
              <a:gd name="f51" fmla="*/ f43 f28 1"/>
              <a:gd name="f52" fmla="*/ f48 f28 1"/>
              <a:gd name="f53" fmla="*/ f49 f28 1"/>
            </a:gdLst>
            <a:ahLst>
              <a:ahXY gdRefY="f0" minY="f7" maxY="f10">
                <a:pos x="f37" y="f3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2" y="f37"/>
              </a:cxn>
              <a:cxn ang="f27">
                <a:pos x="f50" y="f39"/>
              </a:cxn>
              <a:cxn ang="f27">
                <a:pos x="f37" y="f53"/>
              </a:cxn>
              <a:cxn ang="f27">
                <a:pos x="f50" y="f40"/>
              </a:cxn>
              <a:cxn ang="f27">
                <a:pos x="f44" y="f53"/>
              </a:cxn>
              <a:cxn ang="f27">
                <a:pos x="f41" y="f51"/>
              </a:cxn>
            </a:cxnLst>
            <a:rect l="f37" t="f39" r="f44" b="f45"/>
            <a:pathLst>
              <a:path>
                <a:moveTo>
                  <a:pt x="f37" y="f45"/>
                </a:moveTo>
                <a:lnTo>
                  <a:pt x="f37" y="f39"/>
                </a:lnTo>
                <a:lnTo>
                  <a:pt x="f39" y="f37"/>
                </a:lnTo>
                <a:lnTo>
                  <a:pt x="f46" y="f37"/>
                </a:lnTo>
                <a:lnTo>
                  <a:pt x="f46" y="f47"/>
                </a:lnTo>
                <a:lnTo>
                  <a:pt x="f44" y="f45"/>
                </a:lnTo>
                <a:close/>
              </a:path>
              <a:path>
                <a:moveTo>
                  <a:pt x="f37" y="f39"/>
                </a:moveTo>
                <a:lnTo>
                  <a:pt x="f39" y="f37"/>
                </a:lnTo>
                <a:lnTo>
                  <a:pt x="f46" y="f37"/>
                </a:lnTo>
                <a:lnTo>
                  <a:pt x="f44" y="f39"/>
                </a:lnTo>
                <a:close/>
              </a:path>
              <a:path>
                <a:moveTo>
                  <a:pt x="f44" y="f45"/>
                </a:moveTo>
                <a:lnTo>
                  <a:pt x="f44" y="f39"/>
                </a:lnTo>
                <a:lnTo>
                  <a:pt x="f46" y="f37"/>
                </a:lnTo>
                <a:lnTo>
                  <a:pt x="f46" y="f47"/>
                </a:lnTo>
                <a:close/>
              </a:path>
            </a:pathLst>
          </a:custGeom>
          <a:solidFill>
            <a:srgbClr val="EEEEEE"/>
          </a:solidFill>
          <a:ln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2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Code </a:t>
            </a:r>
            <a:br>
              <a:rPr lang="fr-BE" sz="2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</a:br>
            <a:r>
              <a:rPr lang="fr-BE" sz="2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«</a:t>
            </a:r>
            <a:r>
              <a:rPr lang="fr-BE" sz="2200" b="0" i="0" u="none" strike="noStrike" kern="120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public</a:t>
            </a:r>
            <a:r>
              <a:rPr lang="fr-BE" sz="2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»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F3F8435-68F5-4A78-921E-F78FDEB6C1D2}"/>
              </a:ext>
            </a:extLst>
          </p:cNvPr>
          <p:cNvSpPr txBox="1"/>
          <p:nvPr/>
        </p:nvSpPr>
        <p:spPr>
          <a:xfrm>
            <a:off x="1217902" y="4841930"/>
            <a:ext cx="2210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/>
              <a:t>Encapsulation</a:t>
            </a:r>
            <a:endParaRPr lang="fr-BE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F367579-849B-4EE5-B5DF-2BB895E2C8FE}"/>
              </a:ext>
            </a:extLst>
          </p:cNvPr>
          <p:cNvSpPr txBox="1"/>
          <p:nvPr/>
        </p:nvSpPr>
        <p:spPr>
          <a:xfrm>
            <a:off x="542141" y="2890759"/>
            <a:ext cx="1371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/>
              <a:t>Interface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98990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>
            <a:extLst>
              <a:ext uri="{FF2B5EF4-FFF2-40B4-BE49-F238E27FC236}">
                <a16:creationId xmlns:a16="http://schemas.microsoft.com/office/drawing/2014/main" id="{2FC63ED4-7184-4CA8-87D3-09B7BE4F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BE"/>
              <a:t>Encapsulation &amp; Interface en Python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2FB0EF-E759-44B9-B7B6-3072BA2DF47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/>
              <a:t>Liens:</a:t>
            </a:r>
            <a:endParaRPr lang="en-US">
              <a:hlinkClick r:id="" action="ppaction://noaction"/>
            </a:endParaRPr>
          </a:p>
          <a:p>
            <a:pPr lvl="1"/>
            <a:r>
              <a:rPr lang="en-US">
                <a:hlinkClick r:id="" action="ppaction://noaction"/>
              </a:rPr>
              <a:t>Python - Public, Protected, Private Members</a:t>
            </a:r>
            <a:endParaRPr lang="fr-BE"/>
          </a:p>
          <a:p>
            <a:pPr lvl="1"/>
            <a:r>
              <a:rPr lang="fr-BE">
                <a:hlinkClick r:id="rId2"/>
              </a:rPr>
              <a:t>Python Property Decorator - @property</a:t>
            </a:r>
            <a:endParaRPr lang="fr-BE"/>
          </a:p>
          <a:p>
            <a:pPr lvl="1"/>
            <a:r>
              <a:rPr lang="fr-BE">
                <a:hlinkClick r:id="rId3"/>
              </a:rPr>
              <a:t>Python @property decorator</a:t>
            </a:r>
            <a:endParaRPr lang="fr-BE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A5DDE59C-ED66-4A08-BB06-0764B8213581}"/>
              </a:ext>
            </a:extLst>
          </p:cNvPr>
          <p:cNvSpPr/>
          <p:nvPr/>
        </p:nvSpPr>
        <p:spPr>
          <a:xfrm>
            <a:off x="801233" y="3553592"/>
            <a:ext cx="3456000" cy="1152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-2147483647"/>
              <a:gd name="f9" fmla="val 2147483647"/>
              <a:gd name="f10" fmla="val 21600"/>
              <a:gd name="f11" fmla="+- 0 0 0"/>
              <a:gd name="f12" fmla="abs f4"/>
              <a:gd name="f13" fmla="abs f5"/>
              <a:gd name="f14" fmla="abs f6"/>
              <a:gd name="f15" fmla="pin 0 f0 21600"/>
              <a:gd name="f16" fmla="*/ f11 f1 1"/>
              <a:gd name="f17" fmla="?: f12 f4 1"/>
              <a:gd name="f18" fmla="?: f13 f5 1"/>
              <a:gd name="f19" fmla="?: f14 f6 1"/>
              <a:gd name="f20" fmla="val f15"/>
              <a:gd name="f21" fmla="*/ f16 1 f3"/>
              <a:gd name="f22" fmla="*/ f17 1 21600"/>
              <a:gd name="f23" fmla="*/ f18 1 21600"/>
              <a:gd name="f24" fmla="*/ 21600 f17 1"/>
              <a:gd name="f25" fmla="*/ 21600 f18 1"/>
              <a:gd name="f26" fmla="+- f7 f20 0"/>
              <a:gd name="f27" fmla="+- f21 0 f2"/>
              <a:gd name="f28" fmla="min f23 f22"/>
              <a:gd name="f29" fmla="*/ f24 1 f19"/>
              <a:gd name="f30" fmla="*/ f25 1 f19"/>
              <a:gd name="f31" fmla="+- f30 0 f20"/>
              <a:gd name="f32" fmla="+- f29 0 f20"/>
              <a:gd name="f33" fmla="+- f29 0 f26"/>
              <a:gd name="f34" fmla="+- f30 0 f26"/>
              <a:gd name="f35" fmla="val f29"/>
              <a:gd name="f36" fmla="val f30"/>
              <a:gd name="f37" fmla="*/ f7 f28 1"/>
              <a:gd name="f38" fmla="*/ f15 f28 1"/>
              <a:gd name="f39" fmla="*/ f26 f28 1"/>
              <a:gd name="f40" fmla="*/ f30 f28 1"/>
              <a:gd name="f41" fmla="*/ f29 f28 1"/>
              <a:gd name="f42" fmla="*/ f33 1 2"/>
              <a:gd name="f43" fmla="*/ f34 1 2"/>
              <a:gd name="f44" fmla="*/ f32 f28 1"/>
              <a:gd name="f45" fmla="*/ f36 f28 1"/>
              <a:gd name="f46" fmla="*/ f35 f28 1"/>
              <a:gd name="f47" fmla="*/ f31 f28 1"/>
              <a:gd name="f48" fmla="+- f26 f42 0"/>
              <a:gd name="f49" fmla="+- f26 f43 0"/>
              <a:gd name="f50" fmla="*/ f42 f28 1"/>
              <a:gd name="f51" fmla="*/ f43 f28 1"/>
              <a:gd name="f52" fmla="*/ f48 f28 1"/>
              <a:gd name="f53" fmla="*/ f49 f28 1"/>
            </a:gdLst>
            <a:ahLst>
              <a:ahXY gdRefY="f0" minY="f7" maxY="f10">
                <a:pos x="f37" y="f3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2" y="f37"/>
              </a:cxn>
              <a:cxn ang="f27">
                <a:pos x="f50" y="f39"/>
              </a:cxn>
              <a:cxn ang="f27">
                <a:pos x="f37" y="f53"/>
              </a:cxn>
              <a:cxn ang="f27">
                <a:pos x="f50" y="f40"/>
              </a:cxn>
              <a:cxn ang="f27">
                <a:pos x="f44" y="f53"/>
              </a:cxn>
              <a:cxn ang="f27">
                <a:pos x="f41" y="f51"/>
              </a:cxn>
            </a:cxnLst>
            <a:rect l="f37" t="f39" r="f44" b="f45"/>
            <a:pathLst>
              <a:path>
                <a:moveTo>
                  <a:pt x="f37" y="f45"/>
                </a:moveTo>
                <a:lnTo>
                  <a:pt x="f37" y="f39"/>
                </a:lnTo>
                <a:lnTo>
                  <a:pt x="f39" y="f37"/>
                </a:lnTo>
                <a:lnTo>
                  <a:pt x="f46" y="f37"/>
                </a:lnTo>
                <a:lnTo>
                  <a:pt x="f46" y="f47"/>
                </a:lnTo>
                <a:lnTo>
                  <a:pt x="f44" y="f45"/>
                </a:lnTo>
                <a:close/>
              </a:path>
              <a:path>
                <a:moveTo>
                  <a:pt x="f37" y="f39"/>
                </a:moveTo>
                <a:lnTo>
                  <a:pt x="f39" y="f37"/>
                </a:lnTo>
                <a:lnTo>
                  <a:pt x="f46" y="f37"/>
                </a:lnTo>
                <a:lnTo>
                  <a:pt x="f44" y="f39"/>
                </a:lnTo>
                <a:close/>
              </a:path>
              <a:path>
                <a:moveTo>
                  <a:pt x="f44" y="f45"/>
                </a:moveTo>
                <a:lnTo>
                  <a:pt x="f44" y="f39"/>
                </a:lnTo>
                <a:lnTo>
                  <a:pt x="f46" y="f37"/>
                </a:lnTo>
                <a:lnTo>
                  <a:pt x="f46" y="f47"/>
                </a:lnTo>
                <a:close/>
              </a:path>
            </a:pathLst>
          </a:custGeom>
          <a:solidFill>
            <a:srgbClr val="DDDDDD"/>
          </a:solidFill>
          <a:ln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2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Code «</a:t>
            </a:r>
            <a:r>
              <a:rPr lang="fr-BE" sz="2200" b="0" i="0" u="none" strike="noStrike" kern="1200">
                <a:ln>
                  <a:noFill/>
                </a:ln>
                <a:solidFill>
                  <a:srgbClr val="FF3300"/>
                </a:solidFill>
                <a:latin typeface="Arial" pitchFamily="18"/>
                <a:ea typeface="Microsoft YaHei" pitchFamily="2"/>
                <a:cs typeface="Mangal" pitchFamily="2"/>
              </a:rPr>
              <a:t> </a:t>
            </a:r>
            <a:r>
              <a:rPr lang="fr-BE" sz="2200" b="0" i="0" u="none" strike="noStrike" kern="1200">
                <a:ln>
                  <a:noFill/>
                </a:ln>
                <a:solidFill>
                  <a:schemeClr val="accent1"/>
                </a:solidFill>
                <a:latin typeface="Arial" pitchFamily="18"/>
                <a:ea typeface="Microsoft YaHei" pitchFamily="2"/>
                <a:cs typeface="Mangal" pitchFamily="2"/>
              </a:rPr>
              <a:t>private</a:t>
            </a:r>
            <a:r>
              <a:rPr lang="fr-BE" sz="2200" b="0" i="0" u="none" strike="noStrike" kern="1200">
                <a:ln>
                  <a:noFill/>
                </a:ln>
                <a:solidFill>
                  <a:srgbClr val="FF3300"/>
                </a:solidFill>
                <a:latin typeface="Arial" pitchFamily="18"/>
                <a:ea typeface="Microsoft YaHei" pitchFamily="2"/>
                <a:cs typeface="Mangal" pitchFamily="2"/>
              </a:rPr>
              <a:t> </a:t>
            </a:r>
            <a:r>
              <a:rPr lang="fr-BE" sz="2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»</a:t>
            </a:r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F7662A5D-730B-4A79-B5EC-1E7DEAF7CC37}"/>
              </a:ext>
            </a:extLst>
          </p:cNvPr>
          <p:cNvSpPr/>
          <p:nvPr/>
        </p:nvSpPr>
        <p:spPr>
          <a:xfrm rot="3600">
            <a:off x="1914109" y="2690309"/>
            <a:ext cx="1370159" cy="1152000"/>
          </a:xfrm>
          <a:custGeom>
            <a:avLst>
              <a:gd name="f0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-2147483647"/>
              <a:gd name="f9" fmla="val 2147483647"/>
              <a:gd name="f10" fmla="val 21600"/>
              <a:gd name="f11" fmla="+- 0 0 0"/>
              <a:gd name="f12" fmla="abs f4"/>
              <a:gd name="f13" fmla="abs f5"/>
              <a:gd name="f14" fmla="abs f6"/>
              <a:gd name="f15" fmla="pin 0 f0 21600"/>
              <a:gd name="f16" fmla="*/ f11 f1 1"/>
              <a:gd name="f17" fmla="?: f12 f4 1"/>
              <a:gd name="f18" fmla="?: f13 f5 1"/>
              <a:gd name="f19" fmla="?: f14 f6 1"/>
              <a:gd name="f20" fmla="val f15"/>
              <a:gd name="f21" fmla="*/ f16 1 f3"/>
              <a:gd name="f22" fmla="*/ f17 1 21600"/>
              <a:gd name="f23" fmla="*/ f18 1 21600"/>
              <a:gd name="f24" fmla="*/ 21600 f17 1"/>
              <a:gd name="f25" fmla="*/ 21600 f18 1"/>
              <a:gd name="f26" fmla="+- f7 f20 0"/>
              <a:gd name="f27" fmla="+- f21 0 f2"/>
              <a:gd name="f28" fmla="min f23 f22"/>
              <a:gd name="f29" fmla="*/ f24 1 f19"/>
              <a:gd name="f30" fmla="*/ f25 1 f19"/>
              <a:gd name="f31" fmla="+- f30 0 f20"/>
              <a:gd name="f32" fmla="+- f29 0 f20"/>
              <a:gd name="f33" fmla="+- f29 0 f26"/>
              <a:gd name="f34" fmla="+- f30 0 f26"/>
              <a:gd name="f35" fmla="val f29"/>
              <a:gd name="f36" fmla="val f30"/>
              <a:gd name="f37" fmla="*/ f7 f28 1"/>
              <a:gd name="f38" fmla="*/ f15 f28 1"/>
              <a:gd name="f39" fmla="*/ f26 f28 1"/>
              <a:gd name="f40" fmla="*/ f30 f28 1"/>
              <a:gd name="f41" fmla="*/ f29 f28 1"/>
              <a:gd name="f42" fmla="*/ f33 1 2"/>
              <a:gd name="f43" fmla="*/ f34 1 2"/>
              <a:gd name="f44" fmla="*/ f32 f28 1"/>
              <a:gd name="f45" fmla="*/ f36 f28 1"/>
              <a:gd name="f46" fmla="*/ f35 f28 1"/>
              <a:gd name="f47" fmla="*/ f31 f28 1"/>
              <a:gd name="f48" fmla="+- f26 f42 0"/>
              <a:gd name="f49" fmla="+- f26 f43 0"/>
              <a:gd name="f50" fmla="*/ f42 f28 1"/>
              <a:gd name="f51" fmla="*/ f43 f28 1"/>
              <a:gd name="f52" fmla="*/ f48 f28 1"/>
              <a:gd name="f53" fmla="*/ f49 f28 1"/>
            </a:gdLst>
            <a:ahLst>
              <a:ahXY gdRefY="f0" minY="f7" maxY="f10">
                <a:pos x="f37" y="f38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7">
                <a:pos x="f52" y="f37"/>
              </a:cxn>
              <a:cxn ang="f27">
                <a:pos x="f50" y="f39"/>
              </a:cxn>
              <a:cxn ang="f27">
                <a:pos x="f37" y="f53"/>
              </a:cxn>
              <a:cxn ang="f27">
                <a:pos x="f50" y="f40"/>
              </a:cxn>
              <a:cxn ang="f27">
                <a:pos x="f44" y="f53"/>
              </a:cxn>
              <a:cxn ang="f27">
                <a:pos x="f41" y="f51"/>
              </a:cxn>
            </a:cxnLst>
            <a:rect l="f37" t="f39" r="f44" b="f45"/>
            <a:pathLst>
              <a:path>
                <a:moveTo>
                  <a:pt x="f37" y="f45"/>
                </a:moveTo>
                <a:lnTo>
                  <a:pt x="f37" y="f39"/>
                </a:lnTo>
                <a:lnTo>
                  <a:pt x="f39" y="f37"/>
                </a:lnTo>
                <a:lnTo>
                  <a:pt x="f46" y="f37"/>
                </a:lnTo>
                <a:lnTo>
                  <a:pt x="f46" y="f47"/>
                </a:lnTo>
                <a:lnTo>
                  <a:pt x="f44" y="f45"/>
                </a:lnTo>
                <a:close/>
              </a:path>
              <a:path>
                <a:moveTo>
                  <a:pt x="f37" y="f39"/>
                </a:moveTo>
                <a:lnTo>
                  <a:pt x="f39" y="f37"/>
                </a:lnTo>
                <a:lnTo>
                  <a:pt x="f46" y="f37"/>
                </a:lnTo>
                <a:lnTo>
                  <a:pt x="f44" y="f39"/>
                </a:lnTo>
                <a:close/>
              </a:path>
              <a:path>
                <a:moveTo>
                  <a:pt x="f44" y="f45"/>
                </a:moveTo>
                <a:lnTo>
                  <a:pt x="f44" y="f39"/>
                </a:lnTo>
                <a:lnTo>
                  <a:pt x="f46" y="f37"/>
                </a:lnTo>
                <a:lnTo>
                  <a:pt x="f46" y="f47"/>
                </a:lnTo>
                <a:close/>
              </a:path>
            </a:pathLst>
          </a:custGeom>
          <a:solidFill>
            <a:srgbClr val="EEEEEE"/>
          </a:solidFill>
          <a:ln>
            <a:solidFill>
              <a:schemeClr val="accent2"/>
            </a:solidFill>
            <a:prstDash val="solid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fr-BE" sz="2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Code </a:t>
            </a:r>
            <a:br>
              <a:rPr lang="fr-BE" sz="2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</a:br>
            <a:r>
              <a:rPr lang="fr-BE" sz="2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«</a:t>
            </a:r>
            <a:r>
              <a:rPr lang="fr-BE" sz="2200" b="0" i="0" u="none" strike="noStrike" kern="1200">
                <a:ln>
                  <a:noFill/>
                </a:ln>
                <a:solidFill>
                  <a:schemeClr val="accent6">
                    <a:lumMod val="50000"/>
                  </a:schemeClr>
                </a:solidFill>
                <a:latin typeface="Arial" pitchFamily="18"/>
                <a:ea typeface="Microsoft YaHei" pitchFamily="2"/>
                <a:cs typeface="Mangal" pitchFamily="2"/>
              </a:rPr>
              <a:t>public</a:t>
            </a:r>
            <a:r>
              <a:rPr lang="fr-BE" sz="2200" b="0" i="0" u="none" strike="noStrike" kern="1200">
                <a:ln>
                  <a:noFill/>
                </a:ln>
                <a:latin typeface="Arial" pitchFamily="18"/>
                <a:ea typeface="Microsoft YaHei" pitchFamily="2"/>
                <a:cs typeface="Mangal" pitchFamily="2"/>
              </a:rPr>
              <a:t>»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F3F8435-68F5-4A78-921E-F78FDEB6C1D2}"/>
              </a:ext>
            </a:extLst>
          </p:cNvPr>
          <p:cNvSpPr txBox="1"/>
          <p:nvPr/>
        </p:nvSpPr>
        <p:spPr>
          <a:xfrm>
            <a:off x="1217902" y="4841930"/>
            <a:ext cx="2210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/>
              <a:t>Encapsulation</a:t>
            </a:r>
            <a:endParaRPr lang="fr-BE"/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F367579-849B-4EE5-B5DF-2BB895E2C8FE}"/>
              </a:ext>
            </a:extLst>
          </p:cNvPr>
          <p:cNvSpPr txBox="1"/>
          <p:nvPr/>
        </p:nvSpPr>
        <p:spPr>
          <a:xfrm>
            <a:off x="542141" y="2890759"/>
            <a:ext cx="1371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BE" sz="2400"/>
              <a:t>Interface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20517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4">
            <a:extLst>
              <a:ext uri="{FF2B5EF4-FFF2-40B4-BE49-F238E27FC236}">
                <a16:creationId xmlns:a16="http://schemas.microsoft.com/office/drawing/2014/main" id="{2FC63ED4-7184-4CA8-87D3-09B7BE4F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Encapsulation &amp; Interface en Python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90666C62-38B2-477E-9D0C-34F2EA1B5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296601"/>
            <a:ext cx="5157787" cy="823912"/>
          </a:xfrm>
        </p:spPr>
        <p:txBody>
          <a:bodyPr/>
          <a:lstStyle/>
          <a:p>
            <a:r>
              <a:rPr lang="fr-BE"/>
              <a:t>Approche classique</a:t>
            </a:r>
            <a:br>
              <a:rPr lang="fr-BE"/>
            </a:br>
            <a:r>
              <a:rPr lang="fr-BE"/>
              <a:t>(11-03-05_getset_classical.py)</a:t>
            </a:r>
          </a:p>
        </p:txBody>
      </p:sp>
      <p:sp>
        <p:nvSpPr>
          <p:cNvPr id="9" name="Espace réservé du contenu 8">
            <a:extLst>
              <a:ext uri="{FF2B5EF4-FFF2-40B4-BE49-F238E27FC236}">
                <a16:creationId xmlns:a16="http://schemas.microsoft.com/office/drawing/2014/main" id="{05279389-AD1A-498E-9427-8197F9CDC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107" y="2103423"/>
            <a:ext cx="5604469" cy="43529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Thermometre:</a:t>
            </a:r>
          </a:p>
          <a:p>
            <a:pPr marL="457189" lvl="1" indent="0">
              <a:buNone/>
            </a:pP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457189" lvl="1" indent="0">
              <a:buNone/>
            </a:pP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fr-BE" sz="1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get_value_celsius(</a:t>
            </a: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fr-BE" sz="1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value_celsius getter</a:t>
            </a:r>
            <a:b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self.__value_celsius</a:t>
            </a:r>
            <a:b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fr-BE" sz="1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set_value_celsius(</a:t>
            </a: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self, </a:t>
            </a:r>
            <a:r>
              <a:rPr lang="fr-BE" sz="1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val)</a:t>
            </a: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value_celsius setter</a:t>
            </a:r>
            <a:b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aucune température </a:t>
            </a:r>
            <a:b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en dessous de -273.15</a:t>
            </a:r>
            <a:b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val &lt; -273.15 : val = -273.15</a:t>
            </a:r>
            <a:b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self.__value_celsius = val</a:t>
            </a:r>
          </a:p>
          <a:p>
            <a:pPr marL="0" indent="0">
              <a:buNone/>
            </a:pP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therm_o = Thermometre()</a:t>
            </a:r>
            <a:b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print(therm_o.</a:t>
            </a:r>
            <a:r>
              <a:rPr lang="en-US" sz="1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get_value_celsius()</a:t>
            </a:r>
            <a:r>
              <a:rPr lang="en-US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therm_o.</a:t>
            </a:r>
            <a:r>
              <a:rPr lang="en-US" sz="1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set_value_celsius(</a:t>
            </a:r>
            <a:r>
              <a:rPr lang="en-US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sz="1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fr-BE" sz="1800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BE" sz="180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4AFF9136-CFD3-49DC-B1C5-A0A1D594E9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3" y="1296601"/>
            <a:ext cx="5183188" cy="823912"/>
          </a:xfrm>
        </p:spPr>
        <p:txBody>
          <a:bodyPr/>
          <a:lstStyle/>
          <a:p>
            <a:r>
              <a:rPr lang="fr-BE"/>
              <a:t>Approche par décorateur en Python</a:t>
            </a:r>
            <a:br>
              <a:rPr lang="fr-BE"/>
            </a:br>
            <a:r>
              <a:rPr lang="fr-BE"/>
              <a:t>(11-03-05_getset_decorator.py)</a:t>
            </a:r>
          </a:p>
        </p:txBody>
      </p:sp>
      <p:sp>
        <p:nvSpPr>
          <p:cNvPr id="11" name="Espace réservé du contenu 10">
            <a:extLst>
              <a:ext uri="{FF2B5EF4-FFF2-40B4-BE49-F238E27FC236}">
                <a16:creationId xmlns:a16="http://schemas.microsoft.com/office/drawing/2014/main" id="{1DDA8307-F4DF-4444-8209-695FF7AD2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38287" y="2060091"/>
            <a:ext cx="5894461" cy="41866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Thermometre:</a:t>
            </a:r>
          </a:p>
          <a:p>
            <a:pPr marL="457189" lvl="1" indent="0">
              <a:buNone/>
            </a:pP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marL="457189" lvl="1" indent="0">
              <a:buNone/>
            </a:pPr>
            <a:r>
              <a:rPr lang="en-US" sz="1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property</a:t>
            </a:r>
            <a:b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value_celsius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  <a:b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</a:t>
            </a: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value_celsius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getter</a:t>
            </a:r>
            <a:b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self.__</a:t>
            </a: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value_celsius</a:t>
            </a:r>
            <a:b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value_celsius.setter</a:t>
            </a:r>
            <a:b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value_celsius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(self, 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value_celsius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setter</a:t>
            </a:r>
            <a:b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aucune température </a:t>
            </a:r>
            <a:b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en dessous de -273.15</a:t>
            </a:r>
            <a:b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val &lt; -273.15 : val = -273.15</a:t>
            </a:r>
            <a:b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self.__</a:t>
            </a: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value_celsius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val</a:t>
            </a:r>
          </a:p>
          <a:p>
            <a:pPr marL="0" indent="0">
              <a:buNone/>
            </a:pPr>
            <a:r>
              <a:rPr lang="en-US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therm_o = Thermometre()</a:t>
            </a:r>
            <a:br>
              <a:rPr lang="en-US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print(therm_o.</a:t>
            </a:r>
            <a:r>
              <a:rPr lang="en-US" sz="1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value_celsius</a:t>
            </a:r>
            <a:r>
              <a:rPr lang="en-US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therm_o.</a:t>
            </a:r>
            <a:r>
              <a:rPr lang="en-US" sz="18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value_celsius </a:t>
            </a:r>
            <a:r>
              <a:rPr lang="en-US" sz="18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100</a:t>
            </a:r>
            <a:endParaRPr lang="fr-BE" sz="18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Légende : flèche courbée 2">
            <a:extLst>
              <a:ext uri="{FF2B5EF4-FFF2-40B4-BE49-F238E27FC236}">
                <a16:creationId xmlns:a16="http://schemas.microsoft.com/office/drawing/2014/main" id="{469E09DD-2AF0-4998-848B-10D3539F4645}"/>
              </a:ext>
            </a:extLst>
          </p:cNvPr>
          <p:cNvSpPr/>
          <p:nvPr/>
        </p:nvSpPr>
        <p:spPr>
          <a:xfrm>
            <a:off x="7699762" y="166318"/>
            <a:ext cx="4366900" cy="461665"/>
          </a:xfrm>
          <a:prstGeom prst="borderCallout2">
            <a:avLst>
              <a:gd name="adj1" fmla="val 120846"/>
              <a:gd name="adj2" fmla="val 56313"/>
              <a:gd name="adj3" fmla="val 208762"/>
              <a:gd name="adj4" fmla="val 56249"/>
              <a:gd name="adj5" fmla="val 274422"/>
              <a:gd name="adj6" fmla="val 32215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fr-BE" sz="2400">
                <a:solidFill>
                  <a:schemeClr val="tx1"/>
                </a:solidFill>
              </a:rPr>
              <a:t>Lien : </a:t>
            </a:r>
            <a:r>
              <a:rPr lang="fr-BE" sz="2400">
                <a:solidFill>
                  <a:srgbClr val="0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Les </a:t>
            </a:r>
            <a:r>
              <a:rPr lang="fr-BE" sz="240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décorateurs en Python</a:t>
            </a:r>
            <a:endParaRPr lang="fr-BE" sz="2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76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0B84B-6CCD-4574-A8E1-71C07CF2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11-03-12 : simulateur de trafic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5E9E43-2BEC-4862-B767-B21543A80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 spcCol="180000">
            <a:normAutofit fontScale="77500" lnSpcReduction="20000"/>
          </a:bodyPr>
          <a:lstStyle/>
          <a:p>
            <a:r>
              <a:rPr lang="fr-BE"/>
              <a:t>Programmez un feu de signalisation</a:t>
            </a:r>
          </a:p>
          <a:p>
            <a:pPr lvl="1"/>
            <a:r>
              <a:rPr lang="fr-BE"/>
              <a:t>classe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Light</a:t>
            </a:r>
          </a:p>
          <a:p>
            <a:pPr lvl="1"/>
            <a:r>
              <a:rPr lang="fr-BE" sz="3200"/>
              <a:t>avec l'attribut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fr-BE" sz="3200"/>
              <a:t> privé et ses getter / setter.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/>
              <a:t>Output</a:t>
            </a:r>
          </a:p>
          <a:p>
            <a:pPr marL="457189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457189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457189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marL="457189" lvl="1" indent="0">
              <a:buNone/>
            </a:pP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457189" lvl="1" indent="0">
              <a:buNone/>
            </a:pP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>
              <a:buNone/>
            </a:pP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/>
              <a:t>Input </a:t>
            </a:r>
            <a:br>
              <a:rPr lang="fr-BE"/>
            </a:br>
            <a:endParaRPr lang="fr-BE"/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feu01 = Light()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print(str(feu01.color))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feu01.change()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print(str(feu01.color))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feu01.change()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print(str(feu01.color))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feu01.change()</a:t>
            </a:r>
          </a:p>
          <a:p>
            <a:pPr marL="457189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print(str(feu01.color))</a:t>
            </a:r>
          </a:p>
        </p:txBody>
      </p:sp>
      <p:pic>
        <p:nvPicPr>
          <p:cNvPr id="9" name="Espace réservé du contenu 5">
            <a:extLst>
              <a:ext uri="{FF2B5EF4-FFF2-40B4-BE49-F238E27FC236}">
                <a16:creationId xmlns:a16="http://schemas.microsoft.com/office/drawing/2014/main" id="{434F9792-532E-45D7-8F80-78D2A370E8B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24188" y="145834"/>
            <a:ext cx="1776744" cy="176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290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80B84B-6CCD-4574-A8E1-71C07CF2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11-03-13 : one car on the road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5E9E43-2BEC-4862-B767-B21543A80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87" y="1433015"/>
            <a:ext cx="11419001" cy="5279151"/>
          </a:xfrm>
        </p:spPr>
        <p:txBody>
          <a:bodyPr numCol="2" spcCol="180000">
            <a:noAutofit/>
          </a:bodyPr>
          <a:lstStyle/>
          <a:p>
            <a:r>
              <a:rPr lang="fr-BE" sz="2400" dirty="0"/>
              <a:t>voiture autonome</a:t>
            </a:r>
          </a:p>
          <a:p>
            <a:pPr lvl="1"/>
            <a:r>
              <a:rPr lang="fr-BE" sz="2000" dirty="0"/>
              <a:t>Classe </a:t>
            </a:r>
            <a:r>
              <a:rPr lang="fr-BE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Car</a:t>
            </a:r>
          </a:p>
          <a:p>
            <a:pPr lvl="1"/>
            <a:r>
              <a:rPr lang="fr-BE" sz="2000" dirty="0"/>
              <a:t>On fixe la vitesse de la voiture, entre 0 et 50km/h.</a:t>
            </a:r>
          </a:p>
          <a:p>
            <a:pPr lvl="1"/>
            <a:r>
              <a:rPr lang="fr-BE" sz="2000" dirty="0"/>
              <a:t>On fixe la "duration" </a:t>
            </a:r>
          </a:p>
          <a:p>
            <a:pPr lvl="1"/>
            <a:r>
              <a:rPr lang="fr-BE" sz="2000" dirty="0"/>
              <a:t>Méthode </a:t>
            </a: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forward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BE" sz="2000" dirty="0"/>
              <a:t>: la voiture avance. </a:t>
            </a:r>
          </a:p>
          <a:p>
            <a:pPr lvl="1"/>
            <a:r>
              <a:rPr lang="fr-BE" sz="2000" dirty="0"/>
              <a:t>Unités : km et heure.</a:t>
            </a:r>
          </a:p>
          <a:p>
            <a:pPr lvl="1"/>
            <a:r>
              <a:rPr lang="fr-BE" sz="2000" dirty="0"/>
              <a:t>Définissez un maximum d'attributs privés avec leurs getters / setters.</a:t>
            </a:r>
          </a:p>
          <a:p>
            <a:r>
              <a:rPr lang="fr-BE" sz="2400" dirty="0"/>
              <a:t>Output</a:t>
            </a:r>
          </a:p>
          <a:p>
            <a:pPr marL="457189" lvl="1" indent="0">
              <a:buNone/>
            </a:pPr>
            <a:r>
              <a:rPr lang="pt-B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 sp  0km/h, ti 0.0h, po   0.0km</a:t>
            </a:r>
            <a:br>
              <a:rPr lang="pt-B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 sp 50km/h, ti 1.0h, po  50.0km</a:t>
            </a:r>
            <a:br>
              <a:rPr lang="pt-B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 sp 50km/h, </a:t>
            </a:r>
            <a:r>
              <a:rPr lang="pt-BR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 1.5h</a:t>
            </a:r>
            <a:r>
              <a:rPr lang="pt-B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t-BR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  75.0km</a:t>
            </a:r>
            <a:br>
              <a:rPr lang="pt-B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pt-BR" sz="20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A: sp 50km/h, </a:t>
            </a:r>
            <a:r>
              <a:rPr lang="pt-BR" sz="20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 2.5h, po 125.0km</a:t>
            </a:r>
            <a:endParaRPr lang="pt-BR" sz="20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>
              <a:buNone/>
            </a:pPr>
            <a:endParaRPr lang="pt-BR" sz="20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189" lvl="1" indent="0">
              <a:buNone/>
            </a:pPr>
            <a:endParaRPr lang="pt-BR" sz="20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sz="2400" dirty="0"/>
              <a:t>Input </a:t>
            </a:r>
            <a:endParaRPr lang="fr-BE" sz="1800" dirty="0"/>
          </a:p>
          <a:p>
            <a:pPr marL="457189" lvl="1" indent="0">
              <a:buNone/>
            </a:pP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voiture_A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Car("A")</a:t>
            </a:r>
          </a:p>
          <a:p>
            <a:pPr marL="457189" lvl="1" indent="0">
              <a:buNone/>
            </a:pP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voiture_A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189" lvl="1" indent="0">
              <a:buNone/>
            </a:pP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voiture_A.speed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50</a:t>
            </a:r>
          </a:p>
          <a:p>
            <a:pPr marL="457189" lvl="1" indent="0">
              <a:buNone/>
            </a:pP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voiture_A.duration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457189" lvl="1" indent="0">
              <a:buNone/>
            </a:pP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voiture_A.forward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voiture_A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189" lvl="1" indent="0">
              <a:buNone/>
            </a:pP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voiture_A.duration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0.5</a:t>
            </a:r>
          </a:p>
          <a:p>
            <a:pPr marL="457189" lvl="1" indent="0">
              <a:buNone/>
            </a:pP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voiture_A.forward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voiture_A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189" lvl="1" indent="0">
              <a:buNone/>
            </a:pP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voiture_A.duration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457189" lvl="1" indent="0">
              <a:buNone/>
            </a:pP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voiture_A.forward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189" lvl="1" indent="0">
              <a:buNone/>
            </a:pP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voiture_A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189" lvl="1" indent="0">
              <a:buNone/>
            </a:pPr>
            <a:endParaRPr lang="fr-BE" sz="1800" b="1" dirty="0">
              <a:solidFill>
                <a:schemeClr val="accent6">
                  <a:lumMod val="2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ADCA7D-FB3C-4226-97C3-56209B0CC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93107" y="145834"/>
            <a:ext cx="2865560" cy="169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4095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73D5B40-21F3-4F1F-8FFA-B9B5BB859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14749" y="0"/>
            <a:ext cx="3177251" cy="211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8041849" cy="1325563"/>
          </a:xfrm>
          <a:solidFill>
            <a:schemeClr val="accent6">
              <a:alpha val="82000"/>
            </a:schemeClr>
          </a:solidFill>
        </p:spPr>
        <p:txBody>
          <a:bodyPr/>
          <a:lstStyle/>
          <a:p>
            <a:r>
              <a:rPr lang="fr-BE"/>
              <a:t>Exo 11-03-31 : gestion d’un stock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10000"/>
          </a:bodyPr>
          <a:lstStyle/>
          <a:p>
            <a:r>
              <a:rPr lang="fr-BE" dirty="0"/>
              <a:t>Ecrivez une classe « Stock » qui gère le stock d’une entreprise. </a:t>
            </a:r>
          </a:p>
          <a:p>
            <a:r>
              <a:rPr lang="fr-BE" dirty="0"/>
              <a:t>En pratique, cette classe gère :</a:t>
            </a:r>
          </a:p>
          <a:p>
            <a:pPr lvl="1"/>
            <a:r>
              <a:rPr lang="fr-BE" dirty="0"/>
              <a:t>stock de papier (bloc de 500 feuilles) : 20 actuellement</a:t>
            </a:r>
          </a:p>
          <a:p>
            <a:pPr lvl="1"/>
            <a:r>
              <a:rPr lang="fr-BE" dirty="0"/>
              <a:t>stock de crayons : 8 actuellement</a:t>
            </a:r>
          </a:p>
          <a:p>
            <a:pPr lvl="1"/>
            <a:r>
              <a:rPr lang="fr-BE" dirty="0"/>
              <a:t>tous ces attributs sont privés.</a:t>
            </a:r>
          </a:p>
          <a:p>
            <a:r>
              <a:rPr lang="fr-BE" dirty="0"/>
              <a:t>Un « seuil de recommande » est défini, en dessous duquel une recommande est nécessaire :</a:t>
            </a:r>
          </a:p>
          <a:p>
            <a:pPr lvl="1"/>
            <a:r>
              <a:rPr lang="fr-BE" dirty="0"/>
              <a:t>Papier : 2 blocs</a:t>
            </a:r>
          </a:p>
          <a:p>
            <a:pPr lvl="1"/>
            <a:r>
              <a:rPr lang="fr-BE" dirty="0"/>
              <a:t>Crayons : 1 </a:t>
            </a:r>
          </a:p>
          <a:p>
            <a:r>
              <a:rPr lang="fr-BE" dirty="0"/>
              <a:t>Ecrivez les méthodes permettant les actions suivantes </a:t>
            </a:r>
          </a:p>
          <a:p>
            <a:pPr lvl="1"/>
            <a:r>
              <a:rPr lang="fr-BE" dirty="0"/>
              <a:t>Connaître la valeur du stock</a:t>
            </a:r>
          </a:p>
          <a:p>
            <a:pPr lvl="1"/>
            <a:r>
              <a:rPr lang="fr-BE" dirty="0"/>
              <a:t>Retirer un élément du stock, tant que celui-ci le permet.</a:t>
            </a:r>
          </a:p>
          <a:p>
            <a:pPr lvl="1"/>
            <a:r>
              <a:rPr lang="fr-BE" dirty="0"/>
              <a:t>Si la valeur du stock est inférieure ou égale au seuil, alors un message est envoyé à l’utilisateur lui demandant une recommande. </a:t>
            </a:r>
          </a:p>
        </p:txBody>
      </p:sp>
    </p:spTree>
    <p:extLst>
      <p:ext uri="{BB962C8B-B14F-4D97-AF65-F5344CB8AC3E}">
        <p14:creationId xmlns:p14="http://schemas.microsoft.com/office/powerpoint/2010/main" val="365697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11-03-31 : gestion d’un stock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 = Stock( papier=20, crayon=8 )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stock.seuil_de_recommande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(papier=2, crayon=1 )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(stock) </a:t>
            </a:r>
            <a:r>
              <a:rPr lang="fr-BE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imprime état du stock – tout va bien</a:t>
            </a:r>
            <a:br>
              <a:rPr lang="fr-BE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stock.retirer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papier=12, crayon=6 )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(stock)</a:t>
            </a:r>
            <a:b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stock.retirer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(papier=7 ) </a:t>
            </a:r>
            <a:r>
              <a:rPr lang="fr-BE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message de recommande</a:t>
            </a:r>
            <a:br>
              <a:rPr lang="fr-BE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(stock)</a:t>
            </a:r>
            <a:br>
              <a:rPr lang="fr-BE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stock.retirer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(crayon=1) </a:t>
            </a:r>
            <a:r>
              <a:rPr lang="fr-BE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message de recommande</a:t>
            </a:r>
            <a:br>
              <a:rPr lang="fr-BE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(stock)</a:t>
            </a:r>
            <a:br>
              <a:rPr lang="fr-BE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stock.valeur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BE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message de recommande</a:t>
            </a:r>
            <a:br>
              <a:rPr lang="fr-BE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sz="24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BE" sz="24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(stock)</a:t>
            </a:r>
            <a:endParaRPr lang="fr-BE" sz="24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6D119E9-C5D6-4C7C-BE24-CA129E235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14749" y="0"/>
            <a:ext cx="3177251" cy="211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54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1-Python-POO_introduction-4">
            <a:extLst>
              <a:ext uri="{FF2B5EF4-FFF2-40B4-BE49-F238E27FC236}">
                <a16:creationId xmlns:a16="http://schemas.microsoft.com/office/drawing/2014/main" id="{81ACF768-9622-4A39-8FB2-012BCC4663B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02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Exo 11-03-32 : grand stock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r>
              <a:rPr lang="fr-BE" dirty="0"/>
              <a:t>Ecrivez une classe « Stock » qui gère le stock d’une entreprise. </a:t>
            </a:r>
          </a:p>
          <a:p>
            <a:r>
              <a:rPr lang="fr-BE">
                <a:solidFill>
                  <a:schemeClr val="accent2"/>
                </a:solidFill>
              </a:rPr>
              <a:t>Cette </a:t>
            </a:r>
            <a:r>
              <a:rPr lang="fr-BE" dirty="0">
                <a:solidFill>
                  <a:schemeClr val="accent2"/>
                </a:solidFill>
              </a:rPr>
              <a:t>classe </a:t>
            </a:r>
            <a:r>
              <a:rPr lang="fr-BE">
                <a:solidFill>
                  <a:schemeClr val="accent2"/>
                </a:solidFill>
              </a:rPr>
              <a:t>gère un ensemble de produits.</a:t>
            </a:r>
          </a:p>
          <a:p>
            <a:pPr lvl="1"/>
            <a:r>
              <a:rPr lang="fr-BE">
                <a:solidFill>
                  <a:schemeClr val="accent2"/>
                </a:solidFill>
              </a:rPr>
              <a:t>Modélisés par un dictionnaire</a:t>
            </a:r>
            <a:endParaRPr lang="fr-BE" dirty="0">
              <a:solidFill>
                <a:schemeClr val="accent2"/>
              </a:solidFill>
            </a:endParaRPr>
          </a:p>
          <a:p>
            <a:r>
              <a:rPr lang="fr-BE"/>
              <a:t>Un </a:t>
            </a:r>
            <a:r>
              <a:rPr lang="fr-BE" dirty="0"/>
              <a:t>« seuil de recommande » </a:t>
            </a:r>
            <a:r>
              <a:rPr lang="fr-BE"/>
              <a:t>est défini </a:t>
            </a:r>
            <a:r>
              <a:rPr lang="fr-BE">
                <a:solidFill>
                  <a:schemeClr val="accent2"/>
                </a:solidFill>
              </a:rPr>
              <a:t>pour chaque membre de l’ensemble de produits</a:t>
            </a:r>
            <a:r>
              <a:rPr lang="fr-BE"/>
              <a:t>, </a:t>
            </a:r>
            <a:r>
              <a:rPr lang="fr-BE" dirty="0"/>
              <a:t>en dessous duquel une recommande </a:t>
            </a:r>
            <a:r>
              <a:rPr lang="fr-BE"/>
              <a:t>est nécessaire.</a:t>
            </a:r>
            <a:endParaRPr lang="fr-BE" dirty="0"/>
          </a:p>
          <a:p>
            <a:r>
              <a:rPr lang="fr-BE" dirty="0"/>
              <a:t>Ecrivez les méthodes permettant les actions </a:t>
            </a:r>
            <a:r>
              <a:rPr lang="fr-BE"/>
              <a:t>suivantes </a:t>
            </a:r>
            <a:endParaRPr lang="fr-BE" dirty="0"/>
          </a:p>
          <a:p>
            <a:pPr lvl="1"/>
            <a:r>
              <a:rPr lang="fr-BE"/>
              <a:t>Initialiser le stock</a:t>
            </a:r>
          </a:p>
          <a:p>
            <a:pPr lvl="1"/>
            <a:r>
              <a:rPr lang="fr-BE"/>
              <a:t>Initialiser le seuil de recommande</a:t>
            </a:r>
          </a:p>
          <a:p>
            <a:pPr lvl="1"/>
            <a:r>
              <a:rPr lang="fr-BE"/>
              <a:t>Connaître </a:t>
            </a:r>
            <a:r>
              <a:rPr lang="fr-BE" dirty="0"/>
              <a:t>la valeur du stock</a:t>
            </a:r>
          </a:p>
          <a:p>
            <a:pPr lvl="1"/>
            <a:r>
              <a:rPr lang="fr-BE"/>
              <a:t>Retirer un élément du stock. </a:t>
            </a:r>
          </a:p>
          <a:p>
            <a:pPr lvl="1"/>
            <a:r>
              <a:rPr lang="fr-BE"/>
              <a:t>Si </a:t>
            </a:r>
            <a:r>
              <a:rPr lang="fr-BE" dirty="0"/>
              <a:t>la valeur du stock est inférieure ou égale au seuil, alors un message est envoyé à l’utilisateur lui signalant la nécessité de procéder à une recommande</a:t>
            </a:r>
            <a:r>
              <a:rPr lang="fr-BE"/>
              <a:t>. </a:t>
            </a:r>
          </a:p>
          <a:p>
            <a:pPr lvl="1"/>
            <a:r>
              <a:rPr lang="fr-BE"/>
              <a:t>Si le stock est vide, on ne peut plus retirer d'éléments.</a:t>
            </a:r>
          </a:p>
          <a:p>
            <a:pPr lvl="1"/>
            <a:r>
              <a:rPr lang="fr-BE"/>
              <a:t>En cas de livraison, réalimenter le stock.</a:t>
            </a:r>
            <a:endParaRPr lang="fr-BE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E3C955F-5E48-4673-8032-ADF3BC037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14749" y="0"/>
            <a:ext cx="3177251" cy="211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479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Exo 11-03-41 : jouons avec les dates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BE" dirty="0" err="1"/>
              <a:t>cf</a:t>
            </a:r>
            <a:r>
              <a:rPr lang="fr-BE" dirty="0"/>
              <a:t> diagramme de classe UML ci-contre</a:t>
            </a:r>
          </a:p>
          <a:p>
            <a:r>
              <a:rPr lang="fr-BE" dirty="0"/>
              <a:t>implémenter cette classe en Python, en privatisant les attributs.</a:t>
            </a:r>
          </a:p>
          <a:p>
            <a:r>
              <a:rPr lang="fr-BE" dirty="0"/>
              <a:t>constructeur : </a:t>
            </a:r>
          </a:p>
          <a:p>
            <a:pPr lvl="1"/>
            <a:r>
              <a:rPr lang="fr-BE" dirty="0"/>
              <a:t>prévoir un dispositif pour éviter les dates impossibles (du genre 32/14/2020)</a:t>
            </a:r>
          </a:p>
          <a:p>
            <a:pPr lvl="2"/>
            <a:r>
              <a:rPr lang="fr-BE" dirty="0"/>
              <a:t>Génération d’une erreur : instruction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 dirty="0"/>
              <a:t>méthode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lvl="1"/>
            <a:r>
              <a:rPr lang="fr-BE" dirty="0"/>
              <a:t>afficher la date sous la forme "25 </a:t>
            </a:r>
            <a:r>
              <a:rPr lang="fr-BE"/>
              <a:t>janvier 2023"</a:t>
            </a:r>
            <a:endParaRPr lang="fr-BE" dirty="0"/>
          </a:p>
          <a:p>
            <a:pPr lvl="1"/>
            <a:r>
              <a:rPr lang="fr-BE" dirty="0"/>
              <a:t>noms des mois définis comme attribut de classe à l’aide d’une liste</a:t>
            </a:r>
          </a:p>
          <a:p>
            <a:r>
              <a:rPr lang="fr-BE" dirty="0"/>
              <a:t>méthode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lvl="1"/>
            <a:r>
              <a:rPr lang="fr-BE" dirty="0"/>
              <a:t>comparer deux dates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d1 &lt; d2</a:t>
            </a:r>
            <a:r>
              <a:rPr lang="fr-BE" dirty="0"/>
              <a:t> renvoie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fr-BE" dirty="0"/>
              <a:t> ou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fr-BE" i="1" dirty="0"/>
              <a:t>Référence : https://info.blaisepascal.fr/nsi-exercices-poo</a:t>
            </a:r>
          </a:p>
          <a:p>
            <a:endParaRPr lang="fr-BE" dirty="0"/>
          </a:p>
        </p:txBody>
      </p:sp>
      <p:pic>
        <p:nvPicPr>
          <p:cNvPr id="1026" name="Picture 2" descr="https://info.blaisepascal.fr/wp-content/uploads/2020/09/UML_classe_Date.png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29431"/>
          <a:stretch/>
        </p:blipFill>
        <p:spPr bwMode="auto">
          <a:xfrm>
            <a:off x="10027627" y="39687"/>
            <a:ext cx="2164373" cy="1695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971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Exo 11-03-43-a : jouons avec les dés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fr-BE" dirty="0"/>
              <a:t>Un « jeu de dés » contient plusieurs dés.</a:t>
            </a:r>
          </a:p>
          <a:p>
            <a:pPr fontAlgn="base"/>
            <a:r>
              <a:rPr lang="fr-BE" dirty="0"/>
              <a:t>Implémenter les deux classes</a:t>
            </a:r>
          </a:p>
          <a:p>
            <a:pPr lvl="1" fontAlgn="base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Jeu</a:t>
            </a:r>
          </a:p>
          <a:p>
            <a:pPr lvl="1" fontAlgn="base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Dé</a:t>
            </a:r>
          </a:p>
          <a:p>
            <a:r>
              <a:rPr lang="fr-BE" dirty="0"/>
              <a:t>Instancier un jeu de 3 dés et afficher le résultat d’un lancer.</a:t>
            </a:r>
          </a:p>
          <a:p>
            <a:r>
              <a:rPr lang="fr-BE" i="1" dirty="0"/>
              <a:t>Référence : https://info.blaisepascal.fr/1t-poo-des-des</a:t>
            </a:r>
          </a:p>
        </p:txBody>
      </p:sp>
      <p:pic>
        <p:nvPicPr>
          <p:cNvPr id="2050" name="Picture 2" descr="https://info.blaisepascal.fr/wp-content/uploads/2020/09/drawit-diagram-1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90829" y="2707787"/>
            <a:ext cx="5320414" cy="113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c/c4/2-Dice-Icon.svg/900px-2-Dice-Icon.svg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27323" y="171450"/>
            <a:ext cx="1448043" cy="144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11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Exo 11-03-43-b : jouons avec les dés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Maintenant, les valeurs des dés restent </a:t>
            </a:r>
            <a:r>
              <a:rPr lang="fr-BE" dirty="0">
                <a:solidFill>
                  <a:schemeClr val="accent2"/>
                </a:solidFill>
              </a:rPr>
              <a:t>mémorisées</a:t>
            </a:r>
            <a:r>
              <a:rPr lang="fr-BE" dirty="0"/>
              <a:t> au sein même des objets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Dé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r-BE" dirty="0"/>
              <a:t>(comme si les dés du jeu étaient posés sur le plateau de jeu).</a:t>
            </a:r>
          </a:p>
          <a:p>
            <a:r>
              <a:rPr lang="fr-BE" dirty="0"/>
              <a:t>La valeur de chaque dé est mémorisé au sein de chacun des objets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Dé</a:t>
            </a:r>
            <a:r>
              <a:rPr lang="fr-BE" dirty="0"/>
              <a:t>, dans un nouvel attribut valeur.</a:t>
            </a:r>
          </a:p>
        </p:txBody>
      </p:sp>
      <p:pic>
        <p:nvPicPr>
          <p:cNvPr id="2052" name="Picture 4" descr="https://upload.wikimedia.org/wikipedia/commons/thumb/c/c4/2-Dice-Icon.svg/900px-2-Dice-Icon.svg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27323" y="171450"/>
            <a:ext cx="1448043" cy="144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784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Exo 11-03-43-c : jouons avec les dés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Implanter la méthode permettant de comparer le lancer de deux jeux de dés.</a:t>
            </a:r>
          </a:p>
          <a:p>
            <a:r>
              <a:rPr lang="fr-BE" dirty="0"/>
              <a:t>Écrire le programme correspondant au scénario suivant :</a:t>
            </a:r>
          </a:p>
          <a:p>
            <a:pPr lvl="1"/>
            <a:r>
              <a:rPr lang="fr-BE" dirty="0"/>
              <a:t>Soit deux jeux,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j1</a:t>
            </a:r>
            <a:r>
              <a:rPr lang="fr-BE" dirty="0"/>
              <a:t> et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j2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j1</a:t>
            </a:r>
            <a:r>
              <a:rPr lang="fr-BE" dirty="0"/>
              <a:t> est lancé (et conservé)</a:t>
            </a:r>
          </a:p>
          <a:p>
            <a:pPr lvl="1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j2</a:t>
            </a:r>
            <a:r>
              <a:rPr lang="fr-BE" dirty="0"/>
              <a:t> est lancé de manière itérative</a:t>
            </a:r>
          </a:p>
          <a:p>
            <a:pPr lvl="1"/>
            <a:r>
              <a:rPr lang="fr-BE" dirty="0"/>
              <a:t>L’itération s’arrête quand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j2 &gt; j1 </a:t>
            </a:r>
          </a:p>
          <a:p>
            <a:pPr lvl="1"/>
            <a:endParaRPr lang="fr-BE" dirty="0"/>
          </a:p>
          <a:p>
            <a:endParaRPr lang="fr-BE" dirty="0"/>
          </a:p>
        </p:txBody>
      </p:sp>
      <p:pic>
        <p:nvPicPr>
          <p:cNvPr id="2052" name="Picture 4" descr="https://upload.wikimedia.org/wikipedia/commons/thumb/c/c4/2-Dice-Icon.svg/900px-2-Dice-Icon.svg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527323" y="171450"/>
            <a:ext cx="1448043" cy="1448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19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45CEC512-6B60-40BE-9EFB-6D7780781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Partie 11-04 : Python, POO, les variables et méthodes de classe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F6E62FD-075B-47BE-9FBC-DAF926A3EF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9460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4-Python-POO_class_variable_methods-1">
            <a:extLst>
              <a:ext uri="{FF2B5EF4-FFF2-40B4-BE49-F238E27FC236}">
                <a16:creationId xmlns:a16="http://schemas.microsoft.com/office/drawing/2014/main" id="{C2AA0075-69F0-401B-B336-DF71E22959F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92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4-Python-POO_class_variable_methods-2">
            <a:extLst>
              <a:ext uri="{FF2B5EF4-FFF2-40B4-BE49-F238E27FC236}">
                <a16:creationId xmlns:a16="http://schemas.microsoft.com/office/drawing/2014/main" id="{1A2DBD4D-320A-4E96-808C-C92A3A0FC18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93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4-Python-POO_class_variable_methods-3">
            <a:extLst>
              <a:ext uri="{FF2B5EF4-FFF2-40B4-BE49-F238E27FC236}">
                <a16:creationId xmlns:a16="http://schemas.microsoft.com/office/drawing/2014/main" id="{6E5A9C4F-6FCA-4927-8153-017569FB39A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63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4-Python-POO_class_variable_methods-4">
            <a:extLst>
              <a:ext uri="{FF2B5EF4-FFF2-40B4-BE49-F238E27FC236}">
                <a16:creationId xmlns:a16="http://schemas.microsoft.com/office/drawing/2014/main" id="{F88AD6C9-F34F-4BBA-A357-4146287432F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0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1-Python-POO_introduction-5">
            <a:extLst>
              <a:ext uri="{FF2B5EF4-FFF2-40B4-BE49-F238E27FC236}">
                <a16:creationId xmlns:a16="http://schemas.microsoft.com/office/drawing/2014/main" id="{D1A24F48-C564-4C11-B2F4-286C745E65B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752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4-Python-POO_class_variable_methods-5">
            <a:extLst>
              <a:ext uri="{FF2B5EF4-FFF2-40B4-BE49-F238E27FC236}">
                <a16:creationId xmlns:a16="http://schemas.microsoft.com/office/drawing/2014/main" id="{B3ECA709-4E0E-46C4-B426-DA071937BB5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01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4-Python-POO_class_variable_methods-6">
            <a:extLst>
              <a:ext uri="{FF2B5EF4-FFF2-40B4-BE49-F238E27FC236}">
                <a16:creationId xmlns:a16="http://schemas.microsoft.com/office/drawing/2014/main" id="{F151734B-E7CB-4C3C-BF5C-8DC5FCE63F1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103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4-Python-POO_class_variable_methods-7">
            <a:extLst>
              <a:ext uri="{FF2B5EF4-FFF2-40B4-BE49-F238E27FC236}">
                <a16:creationId xmlns:a16="http://schemas.microsoft.com/office/drawing/2014/main" id="{87987076-1B33-4C7E-94A5-A7D25CF2DEB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43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E5DDA2-DF0D-8404-E7AC-412D25CA9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Implantation via décorateur </a:t>
            </a:r>
            <a:r>
              <a:rPr lang="fr-FR"/>
              <a:t>@property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47D9989-43D0-661B-B070-157C9F9126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708" y="1690688"/>
            <a:ext cx="5457092" cy="5070597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class Compte: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fr-BE" sz="1800">
                <a:solidFill>
                  <a:schemeClr val="accent5"/>
                </a:solidFill>
                <a:latin typeface="Consolas" panose="020B0609020204030204" pitchFamily="49" charset="0"/>
              </a:rPr>
              <a:t>__taux_interet </a:t>
            </a: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= 0.02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endParaRPr lang="fr-BE" sz="1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@classmethod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	@property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def </a:t>
            </a:r>
            <a:r>
              <a:rPr lang="fr-BE" sz="1800">
                <a:solidFill>
                  <a:schemeClr val="accent5"/>
                </a:solidFill>
                <a:latin typeface="Consolas" panose="020B0609020204030204" pitchFamily="49" charset="0"/>
              </a:rPr>
              <a:t>taux_interet</a:t>
            </a: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(cls):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	return cls.__taux_interet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endParaRPr lang="fr-BE" sz="1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fr-BE" sz="1800">
                <a:solidFill>
                  <a:schemeClr val="accent2"/>
                </a:solidFill>
                <a:latin typeface="Consolas" panose="020B0609020204030204" pitchFamily="49" charset="0"/>
              </a:rPr>
              <a:t>@classmethod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 strike="dblStrike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@taux_interet.setter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def </a:t>
            </a:r>
            <a:r>
              <a:rPr lang="fr-BE" sz="1800">
                <a:solidFill>
                  <a:schemeClr val="accent5"/>
                </a:solidFill>
                <a:latin typeface="Consolas" panose="020B0609020204030204" pitchFamily="49" charset="0"/>
              </a:rPr>
              <a:t>set_taux_interet</a:t>
            </a: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(cls, novo_taux):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		cls.__taux_interet = novo_taux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endParaRPr lang="fr-BE" sz="18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taux = Compte.</a:t>
            </a:r>
            <a:r>
              <a:rPr lang="fr-BE" sz="1800">
                <a:solidFill>
                  <a:schemeClr val="accent5"/>
                </a:solidFill>
                <a:latin typeface="Consolas" panose="020B0609020204030204" pitchFamily="49" charset="0"/>
              </a:rPr>
              <a:t>taux_interet</a:t>
            </a:r>
            <a:r>
              <a:rPr lang="fr-BE" sz="18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# OK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 strike="dblStrike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Compte.taux_interet = 0.04		# KO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447675" algn="l"/>
                <a:tab pos="896938" algn="l"/>
              </a:tabLst>
            </a:pP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Compte.</a:t>
            </a:r>
            <a:r>
              <a:rPr lang="fr-BE" sz="1800">
                <a:solidFill>
                  <a:schemeClr val="accent5"/>
                </a:solidFill>
                <a:latin typeface="Consolas" panose="020B0609020204030204" pitchFamily="49" charset="0"/>
              </a:rPr>
              <a:t>set_taux_interet</a:t>
            </a:r>
            <a:r>
              <a:rPr lang="fr-BE" sz="18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(0.04)</a:t>
            </a:r>
            <a:r>
              <a:rPr lang="fr-BE" sz="180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# OK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63D9B2A4-03AE-BD95-3CF9-58BC76AB8A6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fr-FR" sz="2400"/>
              <a:t>GETTER </a:t>
            </a:r>
          </a:p>
          <a:p>
            <a:pPr lvl="1">
              <a:tabLst>
                <a:tab pos="447675" algn="l"/>
                <a:tab pos="896938" algn="l"/>
              </a:tabLst>
            </a:pPr>
            <a:r>
              <a:rPr lang="fr-FR" sz="2400"/>
              <a:t>On peut utiliser ensemble les décorateurs </a:t>
            </a:r>
            <a:r>
              <a:rPr lang="fr-BE" sz="2400">
                <a:solidFill>
                  <a:schemeClr val="accent2"/>
                </a:solidFill>
                <a:latin typeface="Consolas" panose="020B0609020204030204" pitchFamily="49" charset="0"/>
              </a:rPr>
              <a:t>@classmethod </a:t>
            </a:r>
            <a:r>
              <a:rPr lang="fr-BE" sz="2400"/>
              <a:t>et </a:t>
            </a:r>
            <a:r>
              <a:rPr lang="fr-BE" sz="2400">
                <a:solidFill>
                  <a:schemeClr val="accent2"/>
                </a:solidFill>
                <a:latin typeface="Consolas" panose="020B0609020204030204" pitchFamily="49" charset="0"/>
              </a:rPr>
              <a:t>@property</a:t>
            </a:r>
          </a:p>
          <a:p>
            <a:pPr lvl="1">
              <a:tabLst>
                <a:tab pos="447675" algn="l"/>
                <a:tab pos="896938" algn="l"/>
              </a:tabLst>
            </a:pPr>
            <a:r>
              <a:rPr lang="fr-BE" sz="2400"/>
              <a:t>On peut donc "getter" la valeur comme un attribut. </a:t>
            </a:r>
          </a:p>
          <a:p>
            <a:pPr>
              <a:tabLst>
                <a:tab pos="447675" algn="l"/>
                <a:tab pos="896938" algn="l"/>
              </a:tabLst>
            </a:pPr>
            <a:r>
              <a:rPr lang="fr-BE" sz="2400"/>
              <a:t>SETTER</a:t>
            </a:r>
          </a:p>
          <a:p>
            <a:pPr lvl="1">
              <a:tabLst>
                <a:tab pos="447675" algn="l"/>
                <a:tab pos="896938" algn="l"/>
              </a:tabLst>
            </a:pPr>
            <a:r>
              <a:rPr lang="fr-BE" sz="2400"/>
              <a:t>Le décorateur </a:t>
            </a:r>
            <a:r>
              <a:rPr lang="fr-BE" sz="2400">
                <a:solidFill>
                  <a:schemeClr val="accent2"/>
                </a:solidFill>
                <a:latin typeface="Consolas" panose="020B0609020204030204" pitchFamily="49" charset="0"/>
              </a:rPr>
              <a:t>@value.setter</a:t>
            </a:r>
            <a:r>
              <a:rPr lang="fr-BE" sz="2400"/>
              <a:t> n'est pas compatible avec </a:t>
            </a:r>
            <a:r>
              <a:rPr lang="fr-BE" sz="2400">
                <a:solidFill>
                  <a:schemeClr val="accent2"/>
                </a:solidFill>
                <a:latin typeface="Consolas" panose="020B0609020204030204" pitchFamily="49" charset="0"/>
              </a:rPr>
              <a:t>@classmethod</a:t>
            </a:r>
            <a:r>
              <a:rPr lang="fr-BE" sz="2400"/>
              <a:t>.</a:t>
            </a:r>
          </a:p>
          <a:p>
            <a:pPr lvl="1">
              <a:tabLst>
                <a:tab pos="447675" algn="l"/>
                <a:tab pos="896938" algn="l"/>
              </a:tabLst>
            </a:pPr>
            <a:r>
              <a:rPr lang="fr-BE" sz="2400"/>
              <a:t>On est donc obligé d'utiliser une méthode propre </a:t>
            </a:r>
            <a:r>
              <a:rPr lang="fr-BE" sz="2400">
                <a:solidFill>
                  <a:schemeClr val="accent2"/>
                </a:solidFill>
                <a:latin typeface="Consolas" panose="020B0609020204030204" pitchFamily="49" charset="0"/>
              </a:rPr>
              <a:t>set_value(…)</a:t>
            </a:r>
          </a:p>
          <a:p>
            <a:pPr lvl="1">
              <a:tabLst>
                <a:tab pos="447675" algn="l"/>
                <a:tab pos="896938" algn="l"/>
              </a:tabLst>
            </a:pPr>
            <a:endParaRPr lang="fr-BE" sz="2400"/>
          </a:p>
        </p:txBody>
      </p:sp>
    </p:spTree>
    <p:extLst>
      <p:ext uri="{BB962C8B-B14F-4D97-AF65-F5344CB8AC3E}">
        <p14:creationId xmlns:p14="http://schemas.microsoft.com/office/powerpoint/2010/main" val="65329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Exo 11-04-31 : calcul de prix avec TVA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5"/>
          </a:xfrm>
        </p:spPr>
        <p:txBody>
          <a:bodyPr>
            <a:normAutofit fontScale="70000" lnSpcReduction="20000"/>
          </a:bodyPr>
          <a:lstStyle/>
          <a:p>
            <a:r>
              <a:rPr lang="fr-BE"/>
              <a:t>Créer la classe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fr-BE"/>
              <a:t> caractérisée par les attributs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référence, prix_ht, taux_tva</a:t>
            </a:r>
            <a:r>
              <a:rPr lang="fr-BE"/>
              <a:t>.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BE"/>
              <a:t>Méthodes : </a:t>
            </a:r>
          </a:p>
          <a:p>
            <a:pPr lvl="1"/>
            <a:r>
              <a:rPr lang="fr-BE"/>
              <a:t>Constructeur : params </a:t>
            </a:r>
            <a:r>
              <a:rPr lang="fr-BE" sz="33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lang="fr-BE"/>
              <a:t> et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prix_ht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.__str__()</a:t>
            </a:r>
            <a:r>
              <a:rPr lang="fr-BE"/>
              <a:t> : affiche les informations de l’article</a:t>
            </a:r>
          </a:p>
          <a:p>
            <a:pPr lvl="1"/>
            <a:r>
              <a:rPr lang="fr-BE" sz="33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.calculer_prix_ttc()</a:t>
            </a:r>
            <a:r>
              <a:rPr lang="fr-BE"/>
              <a:t> : calcule et retourne le prix TTC d’un article </a:t>
            </a:r>
            <a:br>
              <a:rPr lang="fr-BE"/>
            </a:br>
            <a:r>
              <a:rPr lang="fr-BE"/>
              <a:t>					= PrixHT + ( PrixHT * TauxTVA / 100 )</a:t>
            </a:r>
          </a:p>
          <a:p>
            <a:r>
              <a:rPr lang="fr-BE"/>
              <a:t>Créer un programme de test.</a:t>
            </a:r>
          </a:p>
          <a:p>
            <a:r>
              <a:rPr lang="fr-BE">
                <a:solidFill>
                  <a:schemeClr val="accent2"/>
                </a:solidFill>
              </a:rPr>
              <a:t>Attribut de classe :</a:t>
            </a:r>
          </a:p>
          <a:p>
            <a:pPr lvl="1"/>
            <a:r>
              <a:rPr lang="fr-BE"/>
              <a:t>Le taux de TVA est en fait commun à tous les articles. Pour éviter toute redondance de cet attribut, il est déclaré comme "attribut de classe", partagé au niveau de la classe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Article</a:t>
            </a:r>
            <a:r>
              <a:rPr lang="fr-BE"/>
              <a:t> et non comme un attribut spécifique des objets instanciés.</a:t>
            </a:r>
          </a:p>
          <a:p>
            <a:r>
              <a:rPr lang="fr-BE"/>
              <a:t>Optimisation : </a:t>
            </a:r>
          </a:p>
          <a:p>
            <a:pPr lvl="1"/>
            <a:r>
              <a:rPr lang="fr-BE"/>
              <a:t>Le prix TTC est calculé seulement s'il est demandé, et une seule fois.</a:t>
            </a:r>
          </a:p>
          <a:p>
            <a:r>
              <a:rPr lang="fr-BE"/>
              <a:t>Réf : https://www.exelib.net/csharp-poo/la-classe-article.html</a:t>
            </a:r>
          </a:p>
        </p:txBody>
      </p:sp>
    </p:spTree>
    <p:extLst>
      <p:ext uri="{BB962C8B-B14F-4D97-AF65-F5344CB8AC3E}">
        <p14:creationId xmlns:p14="http://schemas.microsoft.com/office/powerpoint/2010/main" val="328911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ACEF51-2731-48B0-9592-3AA6ED6BF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Documentations &amp; Exos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DCD666-A829-4582-BD7E-7D7D29EE79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>
                <a:hlinkClick r:id="rId2"/>
              </a:rPr>
              <a:t>https://pynative.com/python-class-variables/</a:t>
            </a:r>
            <a:endParaRPr lang="fr-BE"/>
          </a:p>
          <a:p>
            <a:r>
              <a:rPr lang="fr-BE"/>
              <a:t>Variable d'instance (d'objet)</a:t>
            </a:r>
          </a:p>
          <a:p>
            <a:pPr lvl="1"/>
            <a:r>
              <a:rPr lang="fr-BE"/>
              <a:t>Variable d'un objet à l'autre</a:t>
            </a:r>
          </a:p>
          <a:p>
            <a:pPr lvl="1"/>
            <a:r>
              <a:rPr lang="fr-BE"/>
              <a:t>Propre à l'objet, non partagée</a:t>
            </a:r>
          </a:p>
          <a:p>
            <a:r>
              <a:rPr lang="fr-BE"/>
              <a:t>Variable de classe</a:t>
            </a:r>
          </a:p>
          <a:p>
            <a:pPr lvl="1"/>
            <a:r>
              <a:rPr lang="fr-BE"/>
              <a:t>Déclarée à l'intérieur de la classe</a:t>
            </a:r>
          </a:p>
          <a:p>
            <a:pPr lvl="1"/>
            <a:r>
              <a:rPr lang="fr-BE"/>
              <a:t>Déclarée en dehors de toute méthode d'instance ou de constructeur</a:t>
            </a:r>
          </a:p>
          <a:p>
            <a:pPr lvl="1"/>
            <a:r>
              <a:rPr lang="fr-BE"/>
              <a:t>Partagée par toutes les instances d'une classe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E303F4-A1FA-4E40-8951-8F4A8E3E1E0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BE" b="1">
                <a:solidFill>
                  <a:schemeClr val="accent5"/>
                </a:solidFill>
              </a:rPr>
              <a:t>Exo 11-04-02</a:t>
            </a:r>
          </a:p>
          <a:p>
            <a:pPr lvl="1"/>
            <a:r>
              <a:rPr lang="fr-BE"/>
              <a:t>variable de classe publique</a:t>
            </a:r>
          </a:p>
          <a:p>
            <a:r>
              <a:rPr lang="fr-BE" b="1">
                <a:solidFill>
                  <a:schemeClr val="accent5"/>
                </a:solidFill>
              </a:rPr>
              <a:t>Exo 11-04-04</a:t>
            </a:r>
          </a:p>
          <a:p>
            <a:pPr lvl="1"/>
            <a:r>
              <a:rPr lang="fr-BE"/>
              <a:t>variable de classe privée</a:t>
            </a:r>
          </a:p>
          <a:p>
            <a:pPr lvl="1"/>
            <a:r>
              <a:rPr lang="fr-BE"/>
              <a:t>méthode de classe</a:t>
            </a:r>
          </a:p>
          <a:p>
            <a:pPr lvl="1"/>
            <a:r>
              <a:rPr lang="fr-BE"/>
              <a:t>décorateur @classmethod</a:t>
            </a:r>
          </a:p>
        </p:txBody>
      </p:sp>
    </p:spTree>
    <p:extLst>
      <p:ext uri="{BB962C8B-B14F-4D97-AF65-F5344CB8AC3E}">
        <p14:creationId xmlns:p14="http://schemas.microsoft.com/office/powerpoint/2010/main" val="364732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11-01-Python-POO_introduction-6">
            <a:extLst>
              <a:ext uri="{FF2B5EF4-FFF2-40B4-BE49-F238E27FC236}">
                <a16:creationId xmlns:a16="http://schemas.microsoft.com/office/drawing/2014/main" id="{E1970F8C-BBB0-4C59-B2AB-5B52262234F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6188" y="0"/>
            <a:ext cx="96980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40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>
    <a:lnDef>
      <a:spPr>
        <a:noFill/>
        <a:ln w="0">
          <a:solidFill>
            <a:srgbClr val="000000"/>
          </a:solidFill>
          <a:prstDash val="solid"/>
          <a:headEnd type="none" w="med" len="med"/>
          <a:tailEnd type="none" w="med" len="med"/>
        </a:ln>
      </a:spPr>
      <a:bodyPr/>
      <a:lstStyle/>
    </a:lnDef>
  </a:objectDefaults>
  <a:extraClrSchemeLst/>
  <a:extLst>
    <a:ext uri="{05A4C25C-085E-4340-85A3-A5531E510DB2}">
      <thm15:themeFamily xmlns:thm15="http://schemas.microsoft.com/office/thememl/2012/main" name="burotix.potx" id="{9C0BE5DC-C6C9-4071-9A4C-65118980660F}" vid="{FB8F9C29-9002-457F-AC58-C4F14D7B64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burotix</Template>
  <TotalTime>15038</TotalTime>
  <Words>3304</Words>
  <Application>Microsoft Office PowerPoint</Application>
  <PresentationFormat>Grand écran</PresentationFormat>
  <Paragraphs>457</Paragraphs>
  <Slides>85</Slides>
  <Notes>8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85</vt:i4>
      </vt:variant>
      <vt:variant>
        <vt:lpstr>Diaporamas personnalisés</vt:lpstr>
      </vt:variant>
      <vt:variant>
        <vt:i4>1</vt:i4>
      </vt:variant>
    </vt:vector>
  </HeadingPairs>
  <TitlesOfParts>
    <vt:vector size="94" baseType="lpstr">
      <vt:lpstr>Arial</vt:lpstr>
      <vt:lpstr>Calibri</vt:lpstr>
      <vt:lpstr>Cambria Math</vt:lpstr>
      <vt:lpstr>Consolas</vt:lpstr>
      <vt:lpstr>Courier New</vt:lpstr>
      <vt:lpstr>Garamond</vt:lpstr>
      <vt:lpstr>Wingdings</vt:lpstr>
      <vt:lpstr>burotix</vt:lpstr>
      <vt:lpstr>Section 11 :  Programmation Orientée Objet Aspects Élémentaires</vt:lpstr>
      <vt:lpstr>11. POO : Aspects Élémentaires</vt:lpstr>
      <vt:lpstr>Chapitre 11-01 : introduction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Exo 11-01-01 11-01-02 : la tortue</vt:lpstr>
      <vt:lpstr>Exo 11-01-05 11-01-06 : les fractales de Koch</vt:lpstr>
      <vt:lpstr>Scalar, Function, Object, Database</vt:lpstr>
      <vt:lpstr>Chapitre 11-02 : l'objet simple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Classe vs. Objet</vt:lpstr>
      <vt:lpstr>Une société de classes</vt:lpstr>
      <vt:lpstr>Formalisme</vt:lpstr>
      <vt:lpstr>Constructeur</vt:lpstr>
      <vt:lpstr>Exo 11-02-04 : attribut de classe &amp; attribut d'objet</vt:lpstr>
      <vt:lpstr>garbage collector : "vie et mort d'un objet"</vt:lpstr>
      <vt:lpstr>Exo 11-02-06 : garbage collector</vt:lpstr>
      <vt:lpstr>Exo 11-02-11 : simulateur de trafic</vt:lpstr>
      <vt:lpstr>Exo 11-02-12 : simulateur de trafic</vt:lpstr>
      <vt:lpstr>Exo 11-02-14 : simulateur de trafic</vt:lpstr>
      <vt:lpstr>Exo 11-02-21 : Dominos</vt:lpstr>
      <vt:lpstr>Exo 11-02-22 : le point du plan </vt:lpstr>
      <vt:lpstr>Exo 11-02-23 : le segment du plan</vt:lpstr>
      <vt:lpstr>Exo 11-02-23 : le segment du plan</vt:lpstr>
      <vt:lpstr>Exo 11-02-25 : le cercle</vt:lpstr>
      <vt:lpstr>Exo 11-02-27 : le triangle</vt:lpstr>
      <vt:lpstr>Exo 11-02-28 : polygone quelconque</vt:lpstr>
      <vt:lpstr>Chapitre 11-03 : attributs publics et privés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Encapsulation &amp; Interface</vt:lpstr>
      <vt:lpstr>Encapsulation &amp; Interface en Python</vt:lpstr>
      <vt:lpstr>Encapsulation &amp; Interface en Python</vt:lpstr>
      <vt:lpstr>Exo 11-03-12 : simulateur de trafic</vt:lpstr>
      <vt:lpstr>Exo 11-03-13 : one car on the road</vt:lpstr>
      <vt:lpstr>Exo 11-03-31 : gestion d’un stock</vt:lpstr>
      <vt:lpstr>Exo 11-03-31 : gestion d’un stock</vt:lpstr>
      <vt:lpstr>Exo 11-03-32 : grand stock</vt:lpstr>
      <vt:lpstr>Exo 11-03-41 : jouons avec les dates</vt:lpstr>
      <vt:lpstr>Exo 11-03-43-a : jouons avec les dés</vt:lpstr>
      <vt:lpstr>Exo 11-03-43-b : jouons avec les dés</vt:lpstr>
      <vt:lpstr>Exo 11-03-43-c : jouons avec les dés</vt:lpstr>
      <vt:lpstr>Partie 11-04 : Python, POO, les variables et méthodes de classe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Implantation via décorateur @property</vt:lpstr>
      <vt:lpstr>Exo 11-04-31 : calcul de prix avec TVA</vt:lpstr>
      <vt:lpstr>Documentations &amp; Exos</vt:lpstr>
      <vt:lpstr>cefora powerpoint 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07 : Programmation Orientée Objet</dc:title>
  <dc:creator>Alain Wafflard</dc:creator>
  <cp:lastModifiedBy>Alain Wafflard</cp:lastModifiedBy>
  <cp:revision>137</cp:revision>
  <dcterms:created xsi:type="dcterms:W3CDTF">2018-11-30T22:23:31Z</dcterms:created>
  <dcterms:modified xsi:type="dcterms:W3CDTF">2024-09-19T11:16:45Z</dcterms:modified>
</cp:coreProperties>
</file>