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74"/>
  </p:notesMasterIdLst>
  <p:sldIdLst>
    <p:sldId id="473" r:id="rId2"/>
    <p:sldId id="575" r:id="rId3"/>
    <p:sldId id="256" r:id="rId4"/>
    <p:sldId id="491" r:id="rId5"/>
    <p:sldId id="494" r:id="rId6"/>
    <p:sldId id="539" r:id="rId7"/>
    <p:sldId id="495" r:id="rId8"/>
    <p:sldId id="570" r:id="rId9"/>
    <p:sldId id="496" r:id="rId10"/>
    <p:sldId id="497" r:id="rId11"/>
    <p:sldId id="258" r:id="rId12"/>
    <p:sldId id="503" r:id="rId13"/>
    <p:sldId id="507" r:id="rId14"/>
    <p:sldId id="505" r:id="rId15"/>
    <p:sldId id="506" r:id="rId16"/>
    <p:sldId id="508" r:id="rId17"/>
    <p:sldId id="568" r:id="rId18"/>
    <p:sldId id="569" r:id="rId19"/>
    <p:sldId id="270" r:id="rId20"/>
    <p:sldId id="283" r:id="rId21"/>
    <p:sldId id="536" r:id="rId22"/>
    <p:sldId id="535" r:id="rId23"/>
    <p:sldId id="537" r:id="rId24"/>
    <p:sldId id="538" r:id="rId25"/>
    <p:sldId id="514" r:id="rId26"/>
    <p:sldId id="518" r:id="rId27"/>
    <p:sldId id="519" r:id="rId28"/>
    <p:sldId id="520" r:id="rId29"/>
    <p:sldId id="516" r:id="rId30"/>
    <p:sldId id="521" r:id="rId31"/>
    <p:sldId id="513" r:id="rId32"/>
    <p:sldId id="515" r:id="rId33"/>
    <p:sldId id="517" r:id="rId34"/>
    <p:sldId id="522" r:id="rId35"/>
    <p:sldId id="533" r:id="rId36"/>
    <p:sldId id="523" r:id="rId37"/>
    <p:sldId id="534" r:id="rId38"/>
    <p:sldId id="502" r:id="rId39"/>
    <p:sldId id="562" r:id="rId40"/>
    <p:sldId id="574" r:id="rId41"/>
    <p:sldId id="553" r:id="rId42"/>
    <p:sldId id="540" r:id="rId43"/>
    <p:sldId id="545" r:id="rId44"/>
    <p:sldId id="500" r:id="rId45"/>
    <p:sldId id="499" r:id="rId46"/>
    <p:sldId id="563" r:id="rId47"/>
    <p:sldId id="546" r:id="rId48"/>
    <p:sldId id="552" r:id="rId49"/>
    <p:sldId id="542" r:id="rId50"/>
    <p:sldId id="551" r:id="rId51"/>
    <p:sldId id="554" r:id="rId52"/>
    <p:sldId id="548" r:id="rId53"/>
    <p:sldId id="549" r:id="rId54"/>
    <p:sldId id="557" r:id="rId55"/>
    <p:sldId id="559" r:id="rId56"/>
    <p:sldId id="493" r:id="rId57"/>
    <p:sldId id="543" r:id="rId58"/>
    <p:sldId id="560" r:id="rId59"/>
    <p:sldId id="547" r:id="rId60"/>
    <p:sldId id="550" r:id="rId61"/>
    <p:sldId id="555" r:id="rId62"/>
    <p:sldId id="492" r:id="rId63"/>
    <p:sldId id="525" r:id="rId64"/>
    <p:sldId id="528" r:id="rId65"/>
    <p:sldId id="531" r:id="rId66"/>
    <p:sldId id="527" r:id="rId67"/>
    <p:sldId id="532" r:id="rId68"/>
    <p:sldId id="561" r:id="rId69"/>
    <p:sldId id="526" r:id="rId70"/>
    <p:sldId id="529" r:id="rId71"/>
    <p:sldId id="530" r:id="rId72"/>
    <p:sldId id="573" r:id="rId73"/>
  </p:sldIdLst>
  <p:sldSz cx="12192000" cy="6858000"/>
  <p:notesSz cx="6858000" cy="9144000"/>
  <p:embeddedFontLs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Garamond" panose="02020404030301010803" pitchFamily="18" charset="0"/>
      <p:regular r:id="rId79"/>
      <p:bold r:id="rId80"/>
      <p:italic r:id="rId81"/>
      <p:boldItalic r:id="rId82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473"/>
            <p14:sldId id="575"/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74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  <p14:section name="Explicit liber" id="{F8389637-7E28-4A95-8212-B790EA63C7B8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3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72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1878283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55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169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8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5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32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2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12-09-25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5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svg"/><Relationship Id="rId7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20.sv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2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svg"/><Relationship Id="rId3" Type="http://schemas.openxmlformats.org/officeDocument/2006/relationships/image" Target="../media/image11.svg"/><Relationship Id="rId7" Type="http://schemas.openxmlformats.org/officeDocument/2006/relationships/image" Target="../media/image26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3.svg"/><Relationship Id="rId5" Type="http://schemas.openxmlformats.org/officeDocument/2006/relationships/image" Target="../media/image24.sv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2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svg"/><Relationship Id="rId3" Type="http://schemas.openxmlformats.org/officeDocument/2006/relationships/image" Target="../media/image11.svg"/><Relationship Id="rId7" Type="http://schemas.openxmlformats.org/officeDocument/2006/relationships/image" Target="../media/image26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3.svg"/><Relationship Id="rId5" Type="http://schemas.openxmlformats.org/officeDocument/2006/relationships/image" Target="../media/image24.svg"/><Relationship Id="rId1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2.svg"/><Relationship Id="rId1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svg"/><Relationship Id="rId3" Type="http://schemas.openxmlformats.org/officeDocument/2006/relationships/image" Target="../media/image11.svg"/><Relationship Id="rId7" Type="http://schemas.openxmlformats.org/officeDocument/2006/relationships/image" Target="../media/image26.sv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3.svg"/><Relationship Id="rId5" Type="http://schemas.openxmlformats.org/officeDocument/2006/relationships/image" Target="../media/image24.svg"/><Relationship Id="rId15" Type="http://schemas.openxmlformats.org/officeDocument/2006/relationships/image" Target="../media/image30.svg"/><Relationship Id="rId10" Type="http://schemas.openxmlformats.org/officeDocument/2006/relationships/image" Target="../media/image12.png"/><Relationship Id="rId4" Type="http://schemas.openxmlformats.org/officeDocument/2006/relationships/image" Target="../media/image23.png"/><Relationship Id="rId9" Type="http://schemas.openxmlformats.org/officeDocument/2006/relationships/image" Target="../media/image22.svg"/><Relationship Id="rId1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Programmation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FWB : 7525 21 </a:t>
            </a:r>
            <a:r>
              <a:rPr lang="fr-BE" sz="3200" err="1"/>
              <a:t>U32</a:t>
            </a:r>
            <a:r>
              <a:rPr lang="fr-BE" sz="3200"/>
              <a:t> D3</a:t>
            </a:r>
            <a:endParaRPr lang="fr-BE" sz="3200" dirty="0"/>
          </a:p>
          <a:p>
            <a:r>
              <a:rPr lang="fr-BE" sz="3200" dirty="0"/>
              <a:t>Code ISFCE </a:t>
            </a:r>
            <a:r>
              <a:rPr lang="fr-BE" sz="3200"/>
              <a:t>: 4IPO3</a:t>
            </a:r>
            <a:endParaRPr lang="fr-FR" sz="3200" dirty="0"/>
          </a:p>
          <a:p>
            <a:endParaRPr lang="fr-FR" sz="3200" dirty="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2C01648-8616-82FB-253A-6F3446465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@classmethod</a:t>
            </a:r>
            <a:endParaRPr lang="fr-BE" b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vs.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/>
          <a:lstStyle/>
          <a:p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1er argument : cls</a:t>
            </a:r>
          </a:p>
          <a:p>
            <a:r>
              <a:rPr lang="en-US"/>
              <a:t>accès en lecture et en écriture aux attributs de la classe </a:t>
            </a:r>
          </a:p>
          <a:p>
            <a:r>
              <a:rPr lang="en-US"/>
              <a:t>application</a:t>
            </a:r>
          </a:p>
          <a:p>
            <a:pPr lvl="1"/>
            <a:r>
              <a:rPr lang="en-US"/>
              <a:t>modification des attributs de la classe</a:t>
            </a:r>
          </a:p>
          <a:p>
            <a:pPr lvl="1"/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/>
          <a:lstStyle/>
          <a:p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fr-BE"/>
              <a:t>pas de 1er argument spécifique</a:t>
            </a:r>
          </a:p>
          <a:p>
            <a:r>
              <a:rPr lang="en-US"/>
              <a:t>aucun accès aux attributs de la classe </a:t>
            </a:r>
          </a:p>
          <a:p>
            <a:r>
              <a:rPr lang="en-US"/>
              <a:t>application : </a:t>
            </a:r>
          </a:p>
          <a:p>
            <a:pPr lvl="1"/>
            <a:r>
              <a:rPr lang="en-US"/>
              <a:t>tâche utilitaire </a:t>
            </a:r>
          </a:p>
          <a:p>
            <a:pPr lvl="1"/>
            <a:r>
              <a:rPr lang="en-US"/>
              <a:t>calcul </a:t>
            </a:r>
          </a:p>
          <a:p>
            <a:endParaRPr lang="en-US" dirty="0"/>
          </a:p>
          <a:p>
            <a:endParaRPr lang="en-US" dirty="0"/>
          </a:p>
          <a:p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r>
              <a:rPr lang="fr-BE"/>
              <a:t> vs.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749" cy="3603625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BD8C7B2-C055-38A8-C502-86D6C57B3A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Table des matières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fr-BE"/>
              <a:t>Introduction</a:t>
            </a:r>
          </a:p>
          <a:p>
            <a:pPr lvl="1"/>
            <a:r>
              <a:rPr lang="fr-BE"/>
              <a:t>00. Propos liminaires</a:t>
            </a:r>
          </a:p>
          <a:p>
            <a:pPr lvl="1"/>
            <a:r>
              <a:rPr lang="fr-BE"/>
              <a:t>01. Programmation procédurale : rappel</a:t>
            </a:r>
          </a:p>
          <a:p>
            <a:r>
              <a:rPr lang="fr-BE"/>
              <a:t>Concepts de Programmation Orientée Objet</a:t>
            </a:r>
          </a:p>
          <a:p>
            <a:pPr lvl="1"/>
            <a:r>
              <a:rPr lang="fr-BE"/>
              <a:t>11. Programmation orientée objet : bases </a:t>
            </a:r>
          </a:p>
          <a:p>
            <a:pPr lvl="1"/>
            <a:r>
              <a:rPr lang="fr-BE"/>
              <a:t>13</a:t>
            </a:r>
            <a:r>
              <a:rPr lang="fr-BE" dirty="0"/>
              <a:t>. Programmation orientée objet : aspects avancés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17. Patron de conception (design pattern)</a:t>
            </a:r>
          </a:p>
          <a:p>
            <a:r>
              <a:rPr lang="fr-BE"/>
              <a:t>Applications de la POO</a:t>
            </a:r>
          </a:p>
          <a:p>
            <a:pPr lvl="1"/>
            <a:r>
              <a:rPr lang="fr-BE"/>
              <a:t>21. Graphical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7689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factory()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@classmethod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/>
              <a:t>.  Principe :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shape1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dump(shape1, "*** shape1")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quadrilatère </a:t>
            </a:r>
          </a:p>
          <a:p>
            <a:pPr marL="0" indent="0">
              <a:buNone/>
            </a:pPr>
            <a:endParaRPr lang="fr-BE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shape2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dump(shape2, "*** shape2")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losange</a:t>
            </a:r>
          </a:p>
          <a:p>
            <a:pPr marL="0" indent="0">
              <a:buNone/>
            </a:pPr>
            <a:endParaRPr lang="fr-BE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shape3 = Quadrilatere.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dump(shape3, "*** shape3") </a:t>
            </a: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shape =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factory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(shape_name)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type of object created: {}"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area of the {} is {}:"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.format(shape_name,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calculate_area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print("The perimeter of the {} is: {}"</a:t>
            </a:r>
            <a:b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	.format(shape_name, shape.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calculate_perimeter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3CF3F7F-4F94-0109-050A-98395A8BCE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yield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	 num += 2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 in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infinite_sequence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gen : generator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next(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</a:t>
            </a: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  yield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fr-BE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letter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myit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print(letter)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439841" y="4218365"/>
            <a:ext cx="23948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i="1">
                <a:solidFill>
                  <a:srgbClr val="7F7F7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/>
            <a:r>
              <a:rPr lang="fr-BE"/>
              <a:t>Partie 17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</a:t>
            </a:r>
            <a:r>
              <a:rPr lang="fr-BE"/>
              <a:t>Conception" (</a:t>
            </a:r>
            <a:r>
              <a:rPr lang="fr-BE" dirty="0"/>
              <a:t>Design Pattern)</a:t>
            </a: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dirty="0"/>
              <a:t>Syllabus &amp; Exercices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9119C4E-C480-8DE1-E4D3-3D7595F6C4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</a:t>
            </a:r>
            <a:r>
              <a:rPr lang="fr-BE">
                <a:solidFill>
                  <a:schemeClr val="accent2"/>
                </a:solidFill>
              </a:rPr>
              <a:t>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__iter__()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my_iter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iter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(CountDown(5))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i =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print(i)</a:t>
            </a:r>
          </a:p>
          <a:p>
            <a:pPr marL="0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except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</a:rPr>
              <a:t>StopIteration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    break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8680847" y="3314700"/>
            <a:ext cx="18395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OUTPUT 4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>
              <a:solidFill>
                <a:schemeClr val="accent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>
                <a:solidFill>
                  <a:srgbClr val="A8723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iter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next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  <a:p>
            <a:pPr lvl="0"/>
            <a:r>
              <a:rPr lang="fr-BE"/>
              <a:t>Notion d' "évènement"</a:t>
            </a:r>
          </a:p>
          <a:p>
            <a:pPr lvl="0"/>
            <a:r>
              <a:rPr lang="fr-BE"/>
              <a:t>Couplage entre objets : à minimiser 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D01FC0D-DA39-333D-A5B2-1A8FD2A07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4F499-EA7B-846D-0CD6-32806079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0ABBC-4946-E038-167C-2FA3F0300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Motivation : </a:t>
            </a:r>
          </a:p>
          <a:p>
            <a:pPr lvl="1"/>
            <a:r>
              <a:rPr lang="fr-BE"/>
              <a:t>Prendre en compte le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Réduire le couplage</a:t>
            </a:r>
            <a:r>
              <a:rPr lang="fr-BE"/>
              <a:t> (la dépendance) </a:t>
            </a:r>
            <a:r>
              <a:rPr lang="fr-BE">
                <a:solidFill>
                  <a:schemeClr val="accent2"/>
                </a:solidFill>
              </a:rPr>
              <a:t>entre objets </a:t>
            </a:r>
          </a:p>
          <a:p>
            <a:pPr lvl="1"/>
            <a:r>
              <a:rPr lang="fr-BE"/>
              <a:t>Rendre le code plus lisible et plus maintenable </a:t>
            </a:r>
          </a:p>
        </p:txBody>
      </p:sp>
    </p:spTree>
    <p:extLst>
      <p:ext uri="{BB962C8B-B14F-4D97-AF65-F5344CB8AC3E}">
        <p14:creationId xmlns:p14="http://schemas.microsoft.com/office/powerpoint/2010/main" val="24566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1800">
                <a:solidFill>
                  <a:srgbClr val="996633"/>
                </a:solidFill>
                <a:latin typeface="Consolas" panose="020B0609020204030204" pitchFamily="49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Design Pattern : Observer : Souscription</a:t>
            </a:r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735" y="1690689"/>
            <a:ext cx="6982530" cy="448627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Slide Number Placeholder 3">
            <a:extLst>
              <a:ext uri="{FF2B5EF4-FFF2-40B4-BE49-F238E27FC236}">
                <a16:creationId xmlns:a16="http://schemas.microsoft.com/office/drawing/2014/main" id="{BAD27A25-600F-A104-923E-60AF16DB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9526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02C092ED-0E97-497E-99D9-BB9DD7276F53}" type="slidenum">
              <a:rPr lang="fr-BE" smtClean="0"/>
              <a:pPr>
                <a:spcAft>
                  <a:spcPts val="600"/>
                </a:spcAft>
              </a:pPr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 … mais complet 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class Observer(ABC):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__init__(self,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observable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    observable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</a:t>
            </a:r>
            <a:r>
              <a:rPr lang="fr-BE" sz="20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pass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class </a:t>
            </a:r>
            <a:r>
              <a:rPr lang="fr-BE" sz="2000">
                <a:solidFill>
                  <a:schemeClr val="accent2"/>
                </a:solidFill>
                <a:latin typeface="Consolas" panose="020B0609020204030204" pitchFamily="49" charset="0"/>
              </a:rPr>
              <a:t>Observable(ABC)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   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.append(observer)</a:t>
            </a: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r-BE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for obs in self.</a:t>
            </a:r>
            <a:r>
              <a:rPr lang="fr-BE" sz="2000">
                <a:solidFill>
                  <a:schemeClr val="accent5"/>
                </a:solidFill>
                <a:latin typeface="Consolas" panose="020B0609020204030204" pitchFamily="49" charset="0"/>
              </a:rPr>
              <a:t>observer_l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      obs.</a:t>
            </a:r>
            <a:r>
              <a:rPr lang="fr-BE" sz="20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fr-BE" sz="2000">
                <a:solidFill>
                  <a:srgbClr val="A87236"/>
                </a:solidFill>
                <a:latin typeface="Consolas" panose="020B06090202040302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feu01.change()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.notify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268248" cy="1836138"/>
            <a:chOff x="1634283" y="3851516"/>
            <a:chExt cx="3268248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811009" cy="1836138"/>
            <a:chOff x="7580284" y="4769585"/>
            <a:chExt cx="281100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1800">
                  <a:solidFill>
                    <a:srgbClr val="996633"/>
                  </a:solidFill>
                  <a:latin typeface="Consolas" panose="020B0609020204030204" pitchFamily="49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</a:t>
            </a:r>
            <a:br>
              <a:rPr lang="fr-BE"/>
            </a:br>
            <a:r>
              <a:rPr lang="fr-BE"/>
              <a:t>call .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notifyObservers()</a:t>
            </a:r>
          </a:p>
          <a:p>
            <a:pPr lvl="1"/>
            <a:r>
              <a:rPr lang="fr-BE"/>
              <a:t>Modifications des souscriptions reçues de l'Event Engine - </a:t>
            </a:r>
            <a:br>
              <a:rPr lang="fr-BE"/>
            </a:br>
            <a:r>
              <a:rPr lang="fr-BE"/>
              <a:t>def .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subscribe()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/>
          </a:bodyPr>
          <a:lstStyle/>
          <a:p>
            <a:r>
              <a:rPr lang="fr-BE" sz="3200"/>
              <a:t>Observateur </a:t>
            </a:r>
            <a:r>
              <a:rPr lang="fr-BE" sz="3200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 sz="2800"/>
              <a:t>Class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Observer</a:t>
            </a:r>
          </a:p>
          <a:p>
            <a:pPr lvl="1"/>
            <a:r>
              <a:rPr lang="fr-BE" sz="2800"/>
              <a:t>Si modification apportée au sujet 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reçu de la part du sujet - </a:t>
            </a:r>
            <a:br>
              <a:rPr lang="fr-BE" sz="2800"/>
            </a:br>
            <a:r>
              <a:rPr lang="fr-BE" sz="2800"/>
              <a:t>def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notify()</a:t>
            </a:r>
            <a:endParaRPr lang="fr-BE" sz="2800">
              <a:solidFill>
                <a:srgbClr val="996633"/>
              </a:solidFill>
              <a:latin typeface="Consolas" panose="020B0609020204030204" pitchFamily="49" charset="0"/>
            </a:endParaRPr>
          </a:p>
          <a:p>
            <a:pPr lvl="1"/>
            <a:r>
              <a:rPr lang="fr-BE" sz="2800"/>
              <a:t>responsable de la mise à jour de son état</a:t>
            </a:r>
          </a:p>
          <a:p>
            <a:pPr lvl="1"/>
            <a:r>
              <a:rPr lang="fr-BE" sz="2800"/>
              <a:t>Si mise à jour état =&gt; </a:t>
            </a:r>
            <a:r>
              <a:rPr lang="fr-BE" sz="2800">
                <a:solidFill>
                  <a:schemeClr val="accent2"/>
                </a:solidFill>
              </a:rPr>
              <a:t>message </a:t>
            </a:r>
            <a:r>
              <a:rPr lang="fr-BE" sz="2800"/>
              <a:t>émis vers Event Engine - </a:t>
            </a:r>
            <a:br>
              <a:rPr lang="fr-BE" sz="2800"/>
            </a:br>
            <a:r>
              <a:rPr lang="fr-BE" sz="2800"/>
              <a:t>call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.event_engine.notify()</a:t>
            </a:r>
          </a:p>
          <a:p>
            <a:endParaRPr lang="fr-BE" sz="3200"/>
          </a:p>
          <a:p>
            <a:r>
              <a:rPr lang="fr-BE" sz="3200"/>
              <a:t>Event Engine </a:t>
            </a:r>
            <a:r>
              <a:rPr lang="fr-BE" sz="3200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 sz="2800"/>
              <a:t>Class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Event_Engine</a:t>
            </a:r>
          </a:p>
          <a:p>
            <a:pPr lvl="1"/>
            <a:r>
              <a:rPr lang="fr-BE" sz="2800"/>
              <a:t>Si état observateur mis  à jour </a:t>
            </a:r>
            <a:br>
              <a:rPr lang="fr-BE" sz="2800"/>
            </a:br>
            <a:r>
              <a:rPr lang="fr-BE" sz="2800"/>
              <a:t>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reçu de la part de l'observateur  - </a:t>
            </a:r>
            <a:br>
              <a:rPr lang="fr-BE" sz="2800"/>
            </a:br>
            <a:r>
              <a:rPr lang="fr-BE" sz="2800"/>
              <a:t>def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.notify()</a:t>
            </a:r>
          </a:p>
          <a:p>
            <a:pPr lvl="1"/>
            <a:r>
              <a:rPr lang="fr-BE" sz="2800"/>
              <a:t>Modifier les souscriptions  des sujets =&gt; </a:t>
            </a:r>
            <a:r>
              <a:rPr lang="fr-BE" sz="2800">
                <a:solidFill>
                  <a:schemeClr val="accent2"/>
                </a:solidFill>
              </a:rPr>
              <a:t>message</a:t>
            </a:r>
            <a:r>
              <a:rPr lang="fr-BE" sz="2800"/>
              <a:t> émis vers les sujets - </a:t>
            </a:r>
            <a:br>
              <a:rPr lang="fr-BE" sz="2800"/>
            </a:br>
            <a:r>
              <a:rPr lang="fr-BE" sz="2800"/>
              <a:t>call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subscribe()</a:t>
            </a:r>
            <a:endParaRPr lang="fr-BE" sz="280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77500" lnSpcReduction="20000"/>
          </a:bodyPr>
          <a:lstStyle/>
          <a:p>
            <a:pPr marL="171206" lvl="1" indent="0">
              <a:buNone/>
            </a:pP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= Traffic()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feu_l = [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Light("Feu01",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, 1, 5), …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]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voiture_l = [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Car("Peugeot",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), …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]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for i in range(25):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for v in voiture_l: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v.next()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print(v)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for f in feu_l: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  print(f)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print()</a:t>
            </a:r>
          </a:p>
          <a:p>
            <a:pPr marL="171206" lvl="1" indent="0">
              <a:buNone/>
            </a:pP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fr-BE">
                <a:solidFill>
                  <a:schemeClr val="accent5"/>
                </a:solidFill>
                <a:latin typeface="Consolas" panose="020B0609020204030204" pitchFamily="49" charset="0"/>
              </a:rPr>
              <a:t>trafic</a:t>
            </a:r>
            <a:r>
              <a:rPr lang="fr-BE">
                <a:solidFill>
                  <a:srgbClr val="A87236"/>
                </a:solidFill>
                <a:latin typeface="Consolas" panose="020B0609020204030204" pitchFamily="49" charset="0"/>
              </a:rPr>
              <a:t>.next()</a:t>
            </a:r>
            <a:endParaRPr lang="fr-B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/>
              <a:t> est situé après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feu01</a:t>
            </a:r>
            <a:r>
              <a:rPr lang="fr-BE"/>
              <a:t> et s'inscrit à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.(un)subscribe()</a:t>
            </a:r>
            <a:r>
              <a:rPr lang="fr-BE"/>
              <a:t>, 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.notifyObservers()</a:t>
            </a:r>
            <a:r>
              <a:rPr lang="fr-BE"/>
              <a:t>, </a:t>
            </a:r>
            <a:b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</a:br>
            <a:r>
              <a:rPr lang="fr-BE"/>
              <a:t>et les différentes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</a:rPr>
              <a:t>notify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()</a:t>
            </a:r>
            <a:r>
              <a:rPr lang="fr-BE" dirty="0"/>
              <a:t>.</a:t>
            </a:r>
            <a:endParaRPr lang="fr-BE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0BB0400-DCE8-D6BD-2C79-5C3DA9BC9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singleton()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117976"/>
          </a:xfrm>
        </p:spPr>
        <p:txBody>
          <a:bodyPr numCol="2" spcCol="360000">
            <a:normAutofit fontScale="70000" lnSpcReduction="20000"/>
          </a:bodyPr>
          <a:lstStyle/>
          <a:p>
            <a:r>
              <a:rPr lang="fr-BE" dirty="0"/>
              <a:t>Écrivez une classe </a:t>
            </a:r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dirty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</a:t>
            </a:r>
            <a:r>
              <a:rPr lang="fr-BE" dirty="0" err="1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  <a:endParaRPr lang="fr-BE">
              <a:solidFill>
                <a:srgbClr val="996633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 sz="31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82800" indent="0">
              <a:buNone/>
            </a:pPr>
            <a:r>
              <a:rPr lang="en-US" sz="3100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b="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>
                <a:solidFill>
                  <a:srgbClr val="996633"/>
                </a:solidFill>
                <a:latin typeface="Consolas" panose="020B0609020204030204" pitchFamily="49" charset="0"/>
              </a:rPr>
              <a:t>Storage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  <a:r>
              <a:rPr lang="fr-BE" sz="2800"/>
              <a:t>afin que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singleton()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</a:p>
          <a:p>
            <a:pPr marL="482600" lvl="1" indent="0">
              <a:buNone/>
            </a:pPr>
            <a:b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</a:rPr>
              <a:t>Storage.singleton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 sz="2000">
                <a:solidFill>
                  <a:schemeClr val="accent5"/>
                </a:solidFill>
                <a:latin typeface="Consolas" panose="020B0609020204030204" pitchFamily="49" charset="0"/>
              </a:rPr>
              <a:t>Storage.singleton</a:t>
            </a: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399800" lvl="1" indent="0">
              <a:buNone/>
            </a:pPr>
            <a:r>
              <a:rPr lang="en-US" sz="2000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7500" lnSpcReduction="20000"/>
          </a:bodyPr>
          <a:lstStyle/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return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__init__(</a:t>
            </a:r>
            <a:r>
              <a:rPr lang="en-US" sz="2800" dirty="0">
                <a:solidFill>
                  <a:srgbClr val="A87236"/>
                </a:solidFill>
                <a:latin typeface="Consolas" panose="020B0609020204030204" pitchFamily="49" charset="0"/>
              </a:rPr>
              <a:t>self):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self.__instance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is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dirty="0">
              <a:solidFill>
                <a:srgbClr val="A8723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7500" lnSpcReduction="20000"/>
          </a:bodyPr>
          <a:lstStyle/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=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return </a:t>
            </a:r>
            <a:r>
              <a:rPr lang="en-US" sz="2800">
                <a:solidFill>
                  <a:schemeClr val="accent5"/>
                </a:solidFill>
                <a:latin typeface="Consolas" panose="020B0609020204030204" pitchFamily="49" charset="0"/>
              </a:rPr>
              <a:t>cls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82800" indent="0">
              <a:buNone/>
            </a:pPr>
            <a:r>
              <a:rPr lang="en-US" sz="2800">
                <a:solidFill>
                  <a:srgbClr val="A87236"/>
                </a:solidFill>
                <a:latin typeface="Consolas" panose="020B0609020204030204" pitchFamily="49" charset="0"/>
              </a:rPr>
              <a:t>  def __init__(self):</a:t>
            </a:r>
          </a:p>
          <a:p>
            <a:pPr marL="82800" indent="0">
              <a:buNone/>
            </a:pPr>
            <a:r>
              <a:rPr lang="en-US" sz="2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    if self.__instance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chemeClr val="accent2"/>
                </a:solidFill>
                <a:latin typeface="Consolas" panose="020B0609020204030204" pitchFamily="49" charset="0"/>
              </a:rPr>
              <a:t>is </a:t>
            </a: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dirty="0">
                <a:solidFill>
                  <a:schemeClr val="accent2"/>
                </a:solidFill>
                <a:latin typeface="Consolas" panose="020B0609020204030204" pitchFamily="49" charset="0"/>
              </a:rPr>
              <a:t>      raise Exception("This class is a singleton!")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s: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t: Storage: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fname : valeur Kevin</a:t>
            </a:r>
          </a:p>
          <a:p>
            <a:r>
              <a:rPr lang="fr-BE" sz="1800" i="1">
                <a:solidFill>
                  <a:srgbClr val="7F7F7F"/>
                </a:solidFill>
                <a:latin typeface="Consolas" panose="020B06090202040302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</a:t>
            </a:r>
            <a:r>
              <a:rPr lang="fr-BE" b="0">
                <a:solidFill>
                  <a:srgbClr val="996633"/>
                </a:solidFill>
                <a:latin typeface="Consolas" panose="020B0609020204030204" pitchFamily="49" charset="0"/>
              </a:rPr>
              <a:t>.__new__()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__new__()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 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s.append( "k_s", "v_s")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s.append("fname","Kevin")</a:t>
            </a:r>
          </a:p>
          <a:p>
            <a:pPr marL="508012" lvl="1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t =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</a:rPr>
              <a:t>Storage</a:t>
            </a: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()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t.append("lname","Costner")</a:t>
            </a:r>
          </a:p>
          <a:p>
            <a:pPr marL="508012" lvl="1" indent="0">
              <a:buNone/>
            </a:pPr>
            <a:endParaRPr lang="en-US">
              <a:solidFill>
                <a:srgbClr val="A87236"/>
              </a:solidFill>
              <a:latin typeface="Consolas" panose="020B0609020204030204" pitchFamily="49" charset="0"/>
            </a:endParaRP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print(s, t)</a:t>
            </a:r>
          </a:p>
          <a:p>
            <a:pPr marL="508012" lvl="1" indent="0">
              <a:buNone/>
            </a:pPr>
            <a:r>
              <a:rPr lang="en-US">
                <a:solidFill>
                  <a:srgbClr val="A87236"/>
                </a:solidFill>
                <a:latin typeface="Consolas" panose="020B06090202040302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13-53-24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lac</a:t>
            </a:r>
            <a:r>
              <a:rPr lang="fr-BE"/>
              <a:t> ou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Water</a:t>
            </a:r>
            <a:r>
              <a:rPr lang="fr-BE"/>
              <a:t> ou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Archaeplastida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</a:p>
          <a:p>
            <a:pPr lvl="1"/>
            <a:r>
              <a:rPr lang="fr-BE"/>
              <a:t>Les méthodes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set_water()</a:t>
            </a:r>
            <a:r>
              <a:rPr lang="fr-BE"/>
              <a:t> et </a:t>
            </a:r>
            <a:r>
              <a:rPr lang="fr-BE">
                <a:solidFill>
                  <a:srgbClr val="996633"/>
                </a:solidFill>
                <a:latin typeface="Consolas" panose="020B06090202040302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/>
              <a:t>Projet Orientée Objet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PRO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fr-BE"/>
              <a:t>clarté du code </a:t>
            </a:r>
          </a:p>
          <a:p>
            <a:r>
              <a:rPr lang="fr-BE"/>
              <a:t>réduction des interactions entre objets</a:t>
            </a:r>
          </a:p>
          <a:p>
            <a:pPr lvl="1"/>
            <a:r>
              <a:rPr lang="fr-BE"/>
              <a:t>maintainabilité accrue</a:t>
            </a:r>
          </a:p>
          <a:p>
            <a:r>
              <a:rPr lang="fr-BE"/>
              <a:t>diminution du temps de développement</a:t>
            </a:r>
          </a:p>
          <a:p>
            <a:pPr lvl="1"/>
            <a:r>
              <a:rPr lang="fr-BE"/>
              <a:t>si appliqué judicieusement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fr-BE"/>
              <a:t>suringénierie </a:t>
            </a:r>
          </a:p>
          <a:p>
            <a:pPr lvl="1"/>
            <a:r>
              <a:rPr lang="fr-BE"/>
              <a:t>complexité du code</a:t>
            </a:r>
          </a:p>
          <a:p>
            <a:pPr lvl="1"/>
            <a:r>
              <a:rPr lang="fr-BE"/>
              <a:t>or : agile =&gt; simplicité</a:t>
            </a:r>
          </a:p>
          <a:p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12372</TotalTime>
  <Words>3983</Words>
  <Application>Microsoft Office PowerPoint</Application>
  <PresentationFormat>Grand écran</PresentationFormat>
  <Paragraphs>707</Paragraphs>
  <Slides>72</Slides>
  <Notes>12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72</vt:i4>
      </vt:variant>
    </vt:vector>
  </HeadingPairs>
  <TitlesOfParts>
    <vt:vector size="79" baseType="lpstr">
      <vt:lpstr>Consolas</vt:lpstr>
      <vt:lpstr>Wingdings</vt:lpstr>
      <vt:lpstr>Courier New</vt:lpstr>
      <vt:lpstr>Calibri</vt:lpstr>
      <vt:lpstr>Garamond</vt:lpstr>
      <vt:lpstr>Arial</vt:lpstr>
      <vt:lpstr>burotix</vt:lpstr>
      <vt:lpstr>Bachelier en Informatique de Gestion  Programmation Orientée Objet</vt:lpstr>
      <vt:lpstr>Table des matières</vt:lpstr>
      <vt:lpstr>Partie 17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</vt:lpstr>
      <vt:lpstr>Présentation PowerPoint</vt:lpstr>
      <vt:lpstr>Design Pattern : Observer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 … mais complet !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.__new__()</vt:lpstr>
      <vt:lpstr>Exo 17-19-07 : 2 réf., 1 dict, .__new__()</vt:lpstr>
      <vt:lpstr>Exo 17-19-24 : la jungle</vt:lpstr>
      <vt:lpstr>Bachelier en Informatique de Gestion  Projet Orientée Objet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121</cp:revision>
  <dcterms:created xsi:type="dcterms:W3CDTF">2022-01-25T16:31:00Z</dcterms:created>
  <dcterms:modified xsi:type="dcterms:W3CDTF">2025-09-12T14:34:47Z</dcterms:modified>
</cp:coreProperties>
</file>