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89"/>
  </p:notesMasterIdLst>
  <p:sldIdLst>
    <p:sldId id="473" r:id="rId2"/>
    <p:sldId id="496" r:id="rId3"/>
    <p:sldId id="258" r:id="rId4"/>
    <p:sldId id="490" r:id="rId5"/>
    <p:sldId id="515" r:id="rId6"/>
    <p:sldId id="523" r:id="rId7"/>
    <p:sldId id="524" r:id="rId8"/>
    <p:sldId id="525" r:id="rId9"/>
    <p:sldId id="260" r:id="rId10"/>
    <p:sldId id="261" r:id="rId11"/>
    <p:sldId id="526" r:id="rId12"/>
    <p:sldId id="527" r:id="rId13"/>
    <p:sldId id="528" r:id="rId14"/>
    <p:sldId id="529" r:id="rId15"/>
    <p:sldId id="559" r:id="rId16"/>
    <p:sldId id="491" r:id="rId17"/>
    <p:sldId id="516" r:id="rId18"/>
    <p:sldId id="560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267" r:id="rId29"/>
    <p:sldId id="268" r:id="rId30"/>
    <p:sldId id="539" r:id="rId31"/>
    <p:sldId id="540" r:id="rId32"/>
    <p:sldId id="541" r:id="rId33"/>
    <p:sldId id="542" r:id="rId34"/>
    <p:sldId id="543" r:id="rId35"/>
    <p:sldId id="274" r:id="rId36"/>
    <p:sldId id="275" r:id="rId37"/>
    <p:sldId id="544" r:id="rId38"/>
    <p:sldId id="277" r:id="rId39"/>
    <p:sldId id="278" r:id="rId40"/>
    <p:sldId id="283" r:id="rId41"/>
    <p:sldId id="284" r:id="rId42"/>
    <p:sldId id="285" r:id="rId43"/>
    <p:sldId id="506" r:id="rId44"/>
    <p:sldId id="276" r:id="rId45"/>
    <p:sldId id="519" r:id="rId46"/>
    <p:sldId id="567" r:id="rId47"/>
    <p:sldId id="271" r:id="rId48"/>
    <p:sldId id="272" r:id="rId49"/>
    <p:sldId id="273" r:id="rId50"/>
    <p:sldId id="568" r:id="rId51"/>
    <p:sldId id="259" r:id="rId52"/>
    <p:sldId id="264" r:id="rId53"/>
    <p:sldId id="265" r:id="rId54"/>
    <p:sldId id="565" r:id="rId55"/>
    <p:sldId id="269" r:id="rId56"/>
    <p:sldId id="270" r:id="rId57"/>
    <p:sldId id="517" r:id="rId58"/>
    <p:sldId id="545" r:id="rId59"/>
    <p:sldId id="546" r:id="rId60"/>
    <p:sldId id="547" r:id="rId61"/>
    <p:sldId id="548" r:id="rId62"/>
    <p:sldId id="549" r:id="rId63"/>
    <p:sldId id="550" r:id="rId64"/>
    <p:sldId id="551" r:id="rId65"/>
    <p:sldId id="500" r:id="rId66"/>
    <p:sldId id="511" r:id="rId67"/>
    <p:sldId id="520" r:id="rId68"/>
    <p:sldId id="522" r:id="rId69"/>
    <p:sldId id="521" r:id="rId70"/>
    <p:sldId id="262" r:id="rId71"/>
    <p:sldId id="263" r:id="rId72"/>
    <p:sldId id="266" r:id="rId73"/>
    <p:sldId id="561" r:id="rId74"/>
    <p:sldId id="563" r:id="rId75"/>
    <p:sldId id="564" r:id="rId76"/>
    <p:sldId id="571" r:id="rId77"/>
    <p:sldId id="518" r:id="rId78"/>
    <p:sldId id="552" r:id="rId79"/>
    <p:sldId id="553" r:id="rId80"/>
    <p:sldId id="554" r:id="rId81"/>
    <p:sldId id="555" r:id="rId82"/>
    <p:sldId id="556" r:id="rId83"/>
    <p:sldId id="557" r:id="rId84"/>
    <p:sldId id="558" r:id="rId85"/>
    <p:sldId id="570" r:id="rId86"/>
    <p:sldId id="566" r:id="rId87"/>
    <p:sldId id="514" r:id="rId88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1-00" id="{156F2BE1-912D-4103-BB7C-0FC3432B08EE}">
          <p14:sldIdLst>
            <p14:sldId id="473"/>
            <p14:sldId id="496"/>
            <p14:sldId id="258"/>
            <p14:sldId id="490"/>
          </p14:sldIdLst>
        </p14:section>
        <p14:section name="11-01" id="{A7898A4B-5DF8-402E-AE89-92E3BF115F4D}">
          <p14:sldIdLst>
            <p14:sldId id="515"/>
            <p14:sldId id="523"/>
            <p14:sldId id="524"/>
            <p14:sldId id="525"/>
            <p14:sldId id="260"/>
            <p14:sldId id="261"/>
            <p14:sldId id="526"/>
            <p14:sldId id="527"/>
            <p14:sldId id="528"/>
            <p14:sldId id="529"/>
            <p14:sldId id="559"/>
            <p14:sldId id="491"/>
          </p14:sldIdLst>
        </p14:section>
        <p14:section name="11-02" id="{ACF54F35-06F4-4879-B001-6A2507D965DF}">
          <p14:sldIdLst>
            <p14:sldId id="516"/>
            <p14:sldId id="560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267"/>
            <p14:sldId id="268"/>
            <p14:sldId id="539"/>
            <p14:sldId id="540"/>
            <p14:sldId id="541"/>
            <p14:sldId id="542"/>
            <p14:sldId id="543"/>
            <p14:sldId id="274"/>
            <p14:sldId id="275"/>
            <p14:sldId id="544"/>
            <p14:sldId id="277"/>
            <p14:sldId id="278"/>
            <p14:sldId id="283"/>
            <p14:sldId id="284"/>
            <p14:sldId id="285"/>
            <p14:sldId id="506"/>
            <p14:sldId id="276"/>
            <p14:sldId id="519"/>
            <p14:sldId id="567"/>
            <p14:sldId id="271"/>
            <p14:sldId id="272"/>
            <p14:sldId id="273"/>
            <p14:sldId id="568"/>
            <p14:sldId id="259"/>
            <p14:sldId id="264"/>
            <p14:sldId id="265"/>
            <p14:sldId id="565"/>
            <p14:sldId id="269"/>
            <p14:sldId id="270"/>
          </p14:sldIdLst>
        </p14:section>
        <p14:section name="11-03" id="{F720EE6D-8DB4-4BC2-8FFB-481DDBC395D2}">
          <p14:sldIdLst>
            <p14:sldId id="517"/>
            <p14:sldId id="545"/>
            <p14:sldId id="546"/>
            <p14:sldId id="547"/>
            <p14:sldId id="548"/>
            <p14:sldId id="549"/>
            <p14:sldId id="550"/>
            <p14:sldId id="551"/>
            <p14:sldId id="500"/>
            <p14:sldId id="511"/>
            <p14:sldId id="520"/>
            <p14:sldId id="522"/>
            <p14:sldId id="521"/>
            <p14:sldId id="262"/>
            <p14:sldId id="263"/>
            <p14:sldId id="266"/>
            <p14:sldId id="561"/>
            <p14:sldId id="563"/>
            <p14:sldId id="564"/>
            <p14:sldId id="571"/>
          </p14:sldIdLst>
        </p14:section>
        <p14:section name="11-04" id="{16FC0E4B-BFAF-476B-8BE2-15E63696774C}">
          <p14:sldIdLst>
            <p14:sldId id="518"/>
            <p14:sldId id="552"/>
            <p14:sldId id="553"/>
            <p14:sldId id="554"/>
            <p14:sldId id="555"/>
            <p14:sldId id="556"/>
            <p14:sldId id="557"/>
            <p14:sldId id="558"/>
            <p14:sldId id="570"/>
            <p14:sldId id="566"/>
            <p14:sldId id="5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1" d="100"/>
          <a:sy n="101" d="100"/>
        </p:scale>
        <p:origin x="912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9056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F1FAED-21F4-4CD9-9F4E-2914F5DB3E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C94653-C3C9-44AF-AA59-9C8DA7D189B3}" type="slidenum">
              <a:t>16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C9648A-A610-486C-9A0B-34E03F1F94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5F8E45-8B87-4429-9FFB-937053BB2A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C07284-6598-4C8B-A72E-9B7AE39EEF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831E54-EBFE-4408-A33F-F1EF11A057E1}" type="slidenum">
              <a:t>40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A3A4CB-C6F8-4E67-9CFD-8687BB21D9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0A585B-E91A-4C3D-86D1-AE347587EB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7640" cy="4811040"/>
          </a:xfrm>
        </p:spPr>
        <p:txBody>
          <a:bodyPr/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A5907A-53EC-467B-BF3C-E3C2F10E7D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32EC7F-3924-4927-B2FA-727E4DA45D0D}" type="slidenum">
              <a:t>41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D7BAF0-6ED8-47B7-A675-4B229B8949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5BD42C-9CFD-443E-856C-0D5B572E81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EAA41C-84DB-42C1-911A-22045A9EF1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3543CB-B007-419F-9919-D1C92808E05E}" type="slidenum">
              <a:t>42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4F56905-42AB-45F2-98DE-7B2A4F187B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91A9FF-ADC8-4E7E-8B0B-772ACEB4B2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/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52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4584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0303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1075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72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469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property" TargetMode="External"/><Relationship Id="rId2" Type="http://schemas.openxmlformats.org/officeDocument/2006/relationships/hyperlink" Target="https://www.tutorialsteacher.com/python/property-decorator" TargetMode="Externa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decorators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python-class-variables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Programmation Orientée Objet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 dirty="0"/>
              <a:t>Code FWB : 7525 21 </a:t>
            </a:r>
            <a:r>
              <a:rPr lang="fr-BE" sz="3200" err="1"/>
              <a:t>U32</a:t>
            </a:r>
            <a:r>
              <a:rPr lang="fr-BE" sz="3200"/>
              <a:t> D3</a:t>
            </a:r>
            <a:endParaRPr lang="fr-BE" sz="3200" dirty="0"/>
          </a:p>
          <a:p>
            <a:r>
              <a:rPr lang="fr-BE" sz="3200" dirty="0"/>
              <a:t>Code ISFCE </a:t>
            </a:r>
            <a:r>
              <a:rPr lang="fr-BE" sz="3200"/>
              <a:t>: 4IPO3</a:t>
            </a:r>
            <a:endParaRPr lang="fr-FR" sz="3200" dirty="0"/>
          </a:p>
          <a:p>
            <a:endParaRPr lang="fr-FR" sz="3200" dirty="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5">
            <a:extLst>
              <a:ext uri="{FF2B5EF4-FFF2-40B4-BE49-F238E27FC236}">
                <a16:creationId xmlns:a16="http://schemas.microsoft.com/office/drawing/2014/main" id="{D1A24F48-C564-4C11-B2F4-286C745E65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6">
            <a:extLst>
              <a:ext uri="{FF2B5EF4-FFF2-40B4-BE49-F238E27FC236}">
                <a16:creationId xmlns:a16="http://schemas.microsoft.com/office/drawing/2014/main" id="{E1970F8C-BBB0-4C59-B2AB-5B52262234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7">
            <a:extLst>
              <a:ext uri="{FF2B5EF4-FFF2-40B4-BE49-F238E27FC236}">
                <a16:creationId xmlns:a16="http://schemas.microsoft.com/office/drawing/2014/main" id="{85C3976B-0D24-498D-AD6D-C821620DA5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8">
            <a:extLst>
              <a:ext uri="{FF2B5EF4-FFF2-40B4-BE49-F238E27FC236}">
                <a16:creationId xmlns:a16="http://schemas.microsoft.com/office/drawing/2014/main" id="{71DE4823-1987-44D3-8C0B-2480DE5C3A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11-01-01 11-01-02 : la tortue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BE"/>
              <a:t>Dessinez des diamants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fr-BE"/>
              <a:t>Dessinez des cercles concentriques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001" y="2863154"/>
            <a:ext cx="4089400" cy="3448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6773" y="2693291"/>
            <a:ext cx="3541070" cy="36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BE"/>
              <a:t>Exo 11-01-05 11-01-06 : les fractales de Koch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/>
              <a:t>Dessinez les fractales de Koch en utilisant la Tortue (exo 05)</a:t>
            </a:r>
          </a:p>
          <a:p>
            <a:endParaRPr lang="fr-BE"/>
          </a:p>
          <a:p>
            <a:r>
              <a:rPr lang="fr-BE"/>
              <a:t>Le même code, conçu en POO (exo 06)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CC529E-C1DD-4AD0-911D-2816A8E3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636098"/>
            <a:ext cx="5769747" cy="21165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8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0E756E0-B0AE-487C-AB0A-D99F175AAE8B}"/>
              </a:ext>
            </a:extLst>
          </p:cNvPr>
          <p:cNvCxnSpPr>
            <a:cxnSpLocks/>
            <a:stCxn id="35" idx="1"/>
            <a:endCxn id="17" idx="3"/>
          </p:cNvCxnSpPr>
          <p:nvPr/>
        </p:nvCxnSpPr>
        <p:spPr>
          <a:xfrm flipH="1" flipV="1">
            <a:off x="7491359" y="2795070"/>
            <a:ext cx="553646" cy="1266134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28FD88C-3BD9-47D2-8300-70F67FEADC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>
                <a:latin typeface="+mj-lt"/>
              </a:rPr>
              <a:t>Scalar, Function, Object, Database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6B8046-3142-4126-9A4C-9AC4B105CCA3}"/>
              </a:ext>
            </a:extLst>
          </p:cNvPr>
          <p:cNvSpPr txBox="1"/>
          <p:nvPr/>
        </p:nvSpPr>
        <p:spPr>
          <a:xfrm>
            <a:off x="1241924" y="1532004"/>
            <a:ext cx="863668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Scalar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DD2653-B6F5-41FC-AEA4-30D342EFC1EF}"/>
              </a:ext>
            </a:extLst>
          </p:cNvPr>
          <p:cNvSpPr txBox="1"/>
          <p:nvPr/>
        </p:nvSpPr>
        <p:spPr>
          <a:xfrm>
            <a:off x="1307314" y="2245818"/>
            <a:ext cx="1954799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Indexed Array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or List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D9FFDF-3887-402D-A570-0EB0AC2913E1}"/>
              </a:ext>
            </a:extLst>
          </p:cNvPr>
          <p:cNvSpPr txBox="1"/>
          <p:nvPr/>
        </p:nvSpPr>
        <p:spPr>
          <a:xfrm>
            <a:off x="2305882" y="3278616"/>
            <a:ext cx="2325864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 dirty="0">
                <a:latin typeface="+mj-lt"/>
                <a:ea typeface="Microsoft YaHei" pitchFamily="2"/>
                <a:cs typeface="Mangal" pitchFamily="2"/>
              </a:rPr>
              <a:t>Associative </a:t>
            </a:r>
            <a:r>
              <a:rPr lang="fr-BE" err="1">
                <a:latin typeface="+mj-lt"/>
                <a:ea typeface="Microsoft YaHei" pitchFamily="2"/>
                <a:cs typeface="Mangal" pitchFamily="2"/>
              </a:rPr>
              <a:t>Array</a:t>
            </a:r>
            <a:r>
              <a:rPr lang="fr-BE">
                <a:latin typeface="+mj-lt"/>
                <a:ea typeface="Microsoft YaHei" pitchFamily="2"/>
                <a:cs typeface="Mangal" pitchFamily="2"/>
              </a:rPr>
              <a:t>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or Dictionnary</a:t>
            </a:r>
            <a:endParaRPr lang="fr-BE" dirty="0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580B59-27F7-4469-86FD-62FFB0657EA4}"/>
              </a:ext>
            </a:extLst>
          </p:cNvPr>
          <p:cNvSpPr txBox="1"/>
          <p:nvPr/>
        </p:nvSpPr>
        <p:spPr>
          <a:xfrm>
            <a:off x="3814189" y="4323992"/>
            <a:ext cx="200782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 dirty="0" err="1">
                <a:latin typeface="+mj-lt"/>
                <a:ea typeface="Microsoft YaHei" pitchFamily="2"/>
                <a:cs typeface="Mangal" pitchFamily="2"/>
              </a:rPr>
              <a:t>Generic</a:t>
            </a:r>
            <a:r>
              <a:rPr lang="fr-BE">
                <a:latin typeface="+mj-lt"/>
                <a:ea typeface="Microsoft YaHei" pitchFamily="2"/>
                <a:cs typeface="Mangal" pitchFamily="2"/>
              </a:rPr>
              <a:t> Object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7CF8A0-8D5C-4640-B9EF-2EE77D0F8407}"/>
              </a:ext>
            </a:extLst>
          </p:cNvPr>
          <p:cNvSpPr txBox="1"/>
          <p:nvPr/>
        </p:nvSpPr>
        <p:spPr>
          <a:xfrm>
            <a:off x="5147017" y="5006729"/>
            <a:ext cx="1704368" cy="46166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7976" tIns="57152" rIns="97976" bIns="57152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</a:rPr>
              <a:t>Class Object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E60431-7C8D-429C-958D-63B5D9F95237}"/>
              </a:ext>
            </a:extLst>
          </p:cNvPr>
          <p:cNvSpPr txBox="1"/>
          <p:nvPr/>
        </p:nvSpPr>
        <p:spPr>
          <a:xfrm>
            <a:off x="9954540" y="3883472"/>
            <a:ext cx="1495636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Structured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Data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E36474-F7F9-4B53-AD46-B433BE71F6C5}"/>
              </a:ext>
            </a:extLst>
          </p:cNvPr>
          <p:cNvSpPr txBox="1"/>
          <p:nvPr/>
        </p:nvSpPr>
        <p:spPr>
          <a:xfrm>
            <a:off x="5831437" y="3337375"/>
            <a:ext cx="1594445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Spreadsheet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044C8E-BD7B-4FD0-BAD6-9ECBF2820BDD}"/>
              </a:ext>
            </a:extLst>
          </p:cNvPr>
          <p:cNvSpPr txBox="1"/>
          <p:nvPr/>
        </p:nvSpPr>
        <p:spPr>
          <a:xfrm>
            <a:off x="7986308" y="5496972"/>
            <a:ext cx="1090792" cy="115614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8955" tIns="58132" rIns="98955" bIns="58132" anchorCtr="0" compatLnSpc="0">
            <a:spAutoFit/>
          </a:bodyPr>
          <a:lstStyle/>
          <a:p>
            <a:pPr algn="ctr" hangingPunct="0"/>
            <a:r>
              <a:rPr lang="fr-BE"/>
              <a:t>Class </a:t>
            </a:r>
            <a:br>
              <a:rPr lang="fr-BE"/>
            </a:br>
            <a:r>
              <a:rPr lang="fr-BE"/>
              <a:t>Object </a:t>
            </a:r>
            <a:br>
              <a:rPr lang="fr-BE"/>
            </a:br>
            <a:r>
              <a:rPr lang="fr-BE"/>
              <a:t>Array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DE5920D-4480-44C2-9706-BF7E300DB13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84714" y="3020759"/>
            <a:ext cx="1184100" cy="257857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6017AFF-20E6-4774-9945-739BF622C9E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468814" y="4053557"/>
            <a:ext cx="1349289" cy="27043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97320F8-124A-4408-8541-443E31AB909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818103" y="4752684"/>
            <a:ext cx="1181098" cy="25404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A662E91-3EE6-44F8-B1F0-3A3526DB9EC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51385" y="5237564"/>
            <a:ext cx="1134923" cy="83748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C1DC4E8-80F4-41C6-A8DD-FF05EAD9EAE6}"/>
              </a:ext>
            </a:extLst>
          </p:cNvPr>
          <p:cNvCxnSpPr>
            <a:cxnSpLocks/>
            <a:stCxn id="35" idx="1"/>
            <a:endCxn id="9" idx="3"/>
          </p:cNvCxnSpPr>
          <p:nvPr/>
        </p:nvCxnSpPr>
        <p:spPr>
          <a:xfrm flipH="1" flipV="1">
            <a:off x="7425882" y="3551721"/>
            <a:ext cx="619123" cy="509483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CC519B3-2C01-4780-9242-77AAC7671C5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673758" y="1960696"/>
            <a:ext cx="610956" cy="285122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10FE1DD-A2B8-4C79-BE9F-E1D6AF0C1714}"/>
              </a:ext>
            </a:extLst>
          </p:cNvPr>
          <p:cNvSpPr txBox="1"/>
          <p:nvPr/>
        </p:nvSpPr>
        <p:spPr>
          <a:xfrm>
            <a:off x="5875690" y="2580724"/>
            <a:ext cx="1615669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CSV format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D3325A1-64C9-4491-A5A3-90A38393C420}"/>
              </a:ext>
            </a:extLst>
          </p:cNvPr>
          <p:cNvCxnSpPr>
            <a:cxnSpLocks/>
            <a:stCxn id="8" idx="1"/>
            <a:endCxn id="32" idx="2"/>
          </p:cNvCxnSpPr>
          <p:nvPr/>
        </p:nvCxnSpPr>
        <p:spPr>
          <a:xfrm flipH="1" flipV="1">
            <a:off x="9833444" y="2790713"/>
            <a:ext cx="121096" cy="148023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79B190C-CE61-4030-B653-FB975631E74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8531704" y="4658413"/>
            <a:ext cx="2170654" cy="83855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B71C07C-CA37-4C4F-BDFC-C265B1D6C83E}"/>
              </a:ext>
            </a:extLst>
          </p:cNvPr>
          <p:cNvSpPr txBox="1"/>
          <p:nvPr/>
        </p:nvSpPr>
        <p:spPr>
          <a:xfrm>
            <a:off x="1561499" y="5575809"/>
            <a:ext cx="1219534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Methods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51C317-317F-4232-BA8A-02D52F549B84}"/>
              </a:ext>
            </a:extLst>
          </p:cNvPr>
          <p:cNvSpPr txBox="1"/>
          <p:nvPr/>
        </p:nvSpPr>
        <p:spPr>
          <a:xfrm>
            <a:off x="3917265" y="5947092"/>
            <a:ext cx="1169842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Message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2914BA2A-CE6B-49F1-8855-09689C27C99C}"/>
              </a:ext>
            </a:extLst>
          </p:cNvPr>
          <p:cNvSpPr/>
          <p:nvPr/>
        </p:nvSpPr>
        <p:spPr>
          <a:xfrm>
            <a:off x="466487" y="1287653"/>
            <a:ext cx="9528735" cy="55312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310" h="15670">
                <a:moveTo>
                  <a:pt x="26189" y="14345"/>
                </a:moveTo>
                <a:cubicBezTo>
                  <a:pt x="24789" y="10945"/>
                  <a:pt x="18599" y="10230"/>
                  <a:pt x="13189" y="6945"/>
                </a:cubicBezTo>
                <a:cubicBezTo>
                  <a:pt x="9943" y="4974"/>
                  <a:pt x="7981" y="2466"/>
                  <a:pt x="7289" y="1945"/>
                </a:cubicBezTo>
                <a:cubicBezTo>
                  <a:pt x="4289" y="-712"/>
                  <a:pt x="362" y="-156"/>
                  <a:pt x="89" y="745"/>
                </a:cubicBezTo>
                <a:cubicBezTo>
                  <a:pt x="-511" y="2745"/>
                  <a:pt x="1889" y="6745"/>
                  <a:pt x="8289" y="10945"/>
                </a:cubicBezTo>
                <a:cubicBezTo>
                  <a:pt x="13089" y="13545"/>
                  <a:pt x="27789" y="17865"/>
                  <a:pt x="26189" y="14345"/>
                </a:cubicBezTo>
                <a:close/>
              </a:path>
            </a:pathLst>
          </a:custGeom>
          <a:noFill/>
          <a:ln w="38160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D701B69-AB03-4DAD-A586-1B3A1B235F80}"/>
              </a:ext>
            </a:extLst>
          </p:cNvPr>
          <p:cNvSpPr txBox="1"/>
          <p:nvPr/>
        </p:nvSpPr>
        <p:spPr>
          <a:xfrm rot="2503200">
            <a:off x="2433300" y="1741162"/>
            <a:ext cx="2123436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6">
                    <a:lumMod val="50000"/>
                  </a:schemeClr>
                </a:solidFill>
                <a:latin typeface="+mj-lt"/>
                <a:ea typeface="Microsoft YaHei" pitchFamily="2"/>
                <a:cs typeface="Mangal" pitchFamily="2"/>
              </a:rPr>
              <a:t>données simples</a:t>
            </a: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DB7058F-1572-4035-9FDD-C655D3D78E72}"/>
              </a:ext>
            </a:extLst>
          </p:cNvPr>
          <p:cNvSpPr/>
          <p:nvPr/>
        </p:nvSpPr>
        <p:spPr>
          <a:xfrm>
            <a:off x="4389530" y="1634331"/>
            <a:ext cx="7135896" cy="5182444"/>
          </a:xfrm>
          <a:custGeom>
            <a:avLst/>
            <a:gdLst>
              <a:gd name="connsiteX0" fmla="*/ 10881 w 17863"/>
              <a:gd name="connsiteY0" fmla="*/ 15582 h 15771"/>
              <a:gd name="connsiteX1" fmla="*/ 5881 w 17863"/>
              <a:gd name="connsiteY1" fmla="*/ 8982 h 15771"/>
              <a:gd name="connsiteX2" fmla="*/ 881 w 17863"/>
              <a:gd name="connsiteY2" fmla="*/ 1182 h 15771"/>
              <a:gd name="connsiteX3" fmla="*/ 15081 w 17863"/>
              <a:gd name="connsiteY3" fmla="*/ 1782 h 15771"/>
              <a:gd name="connsiteX4" fmla="*/ 17826 w 17863"/>
              <a:gd name="connsiteY4" fmla="*/ 7605 h 15771"/>
              <a:gd name="connsiteX5" fmla="*/ 10881 w 17863"/>
              <a:gd name="connsiteY5" fmla="*/ 15582 h 15771"/>
              <a:gd name="connsiteX0" fmla="*/ 10881 w 17863"/>
              <a:gd name="connsiteY0" fmla="*/ 15399 h 15588"/>
              <a:gd name="connsiteX1" fmla="*/ 5881 w 17863"/>
              <a:gd name="connsiteY1" fmla="*/ 8799 h 15588"/>
              <a:gd name="connsiteX2" fmla="*/ 881 w 17863"/>
              <a:gd name="connsiteY2" fmla="*/ 999 h 15588"/>
              <a:gd name="connsiteX3" fmla="*/ 16236 w 17863"/>
              <a:gd name="connsiteY3" fmla="*/ 1959 h 15588"/>
              <a:gd name="connsiteX4" fmla="*/ 17826 w 17863"/>
              <a:gd name="connsiteY4" fmla="*/ 7422 h 15588"/>
              <a:gd name="connsiteX5" fmla="*/ 10881 w 17863"/>
              <a:gd name="connsiteY5" fmla="*/ 15399 h 15588"/>
              <a:gd name="connsiteX0" fmla="*/ 10881 w 17863"/>
              <a:gd name="connsiteY0" fmla="*/ 15399 h 15588"/>
              <a:gd name="connsiteX1" fmla="*/ 5881 w 17863"/>
              <a:gd name="connsiteY1" fmla="*/ 8799 h 15588"/>
              <a:gd name="connsiteX2" fmla="*/ 881 w 17863"/>
              <a:gd name="connsiteY2" fmla="*/ 999 h 15588"/>
              <a:gd name="connsiteX3" fmla="*/ 16236 w 17863"/>
              <a:gd name="connsiteY3" fmla="*/ 1959 h 15588"/>
              <a:gd name="connsiteX4" fmla="*/ 17826 w 17863"/>
              <a:gd name="connsiteY4" fmla="*/ 7422 h 15588"/>
              <a:gd name="connsiteX5" fmla="*/ 10881 w 17863"/>
              <a:gd name="connsiteY5" fmla="*/ 15399 h 1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63" h="15588">
                <a:moveTo>
                  <a:pt x="10881" y="15399"/>
                </a:moveTo>
                <a:cubicBezTo>
                  <a:pt x="4881" y="14999"/>
                  <a:pt x="7422" y="10358"/>
                  <a:pt x="5881" y="8799"/>
                </a:cubicBezTo>
                <a:cubicBezTo>
                  <a:pt x="1259" y="4121"/>
                  <a:pt x="-1519" y="2599"/>
                  <a:pt x="881" y="999"/>
                </a:cubicBezTo>
                <a:cubicBezTo>
                  <a:pt x="2681" y="-131"/>
                  <a:pt x="13236" y="-849"/>
                  <a:pt x="16236" y="1959"/>
                </a:cubicBezTo>
                <a:cubicBezTo>
                  <a:pt x="17644" y="3933"/>
                  <a:pt x="17756" y="5197"/>
                  <a:pt x="17826" y="7422"/>
                </a:cubicBezTo>
                <a:cubicBezTo>
                  <a:pt x="18426" y="15622"/>
                  <a:pt x="11681" y="15999"/>
                  <a:pt x="10881" y="15399"/>
                </a:cubicBezTo>
                <a:close/>
              </a:path>
            </a:pathLst>
          </a:custGeom>
          <a:noFill/>
          <a:ln w="38160">
            <a:solidFill>
              <a:schemeClr val="accent1"/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8C0CD1C-7346-4ED9-BFFF-19E9065FC7FB}"/>
              </a:ext>
            </a:extLst>
          </p:cNvPr>
          <p:cNvSpPr txBox="1"/>
          <p:nvPr/>
        </p:nvSpPr>
        <p:spPr>
          <a:xfrm rot="696600">
            <a:off x="8216792" y="1383540"/>
            <a:ext cx="2489369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1"/>
                </a:solidFill>
                <a:latin typeface="+mj-lt"/>
                <a:ea typeface="Microsoft YaHei" pitchFamily="2"/>
                <a:cs typeface="Mangal" pitchFamily="2"/>
              </a:rPr>
              <a:t>données complexes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C17CAE3-EB8F-46FE-90EC-FDE139461F73}"/>
              </a:ext>
            </a:extLst>
          </p:cNvPr>
          <p:cNvCxnSpPr>
            <a:cxnSpLocks/>
            <a:stCxn id="21" idx="0"/>
            <a:endCxn id="7" idx="1"/>
          </p:cNvCxnSpPr>
          <p:nvPr/>
        </p:nvCxnSpPr>
        <p:spPr>
          <a:xfrm flipV="1">
            <a:off x="2171266" y="5237564"/>
            <a:ext cx="2975751" cy="33824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0CF56D-D023-471C-B075-4B6AD4ECCFE6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V="1">
            <a:off x="5087107" y="5468398"/>
            <a:ext cx="912094" cy="6930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C16C790A-AEC0-463B-8D19-1FB6DA9A450D}"/>
              </a:ext>
            </a:extLst>
          </p:cNvPr>
          <p:cNvSpPr/>
          <p:nvPr/>
        </p:nvSpPr>
        <p:spPr>
          <a:xfrm>
            <a:off x="77916" y="3809832"/>
            <a:ext cx="10067861" cy="2969863"/>
          </a:xfrm>
          <a:custGeom>
            <a:avLst/>
            <a:gdLst>
              <a:gd name="connsiteX0" fmla="*/ 10077 w 10397"/>
              <a:gd name="connsiteY0" fmla="*/ 9477 h 10000"/>
              <a:gd name="connsiteX1" fmla="*/ 9925 w 10397"/>
              <a:gd name="connsiteY1" fmla="*/ 4545 h 10000"/>
              <a:gd name="connsiteX2" fmla="*/ 3121 w 10397"/>
              <a:gd name="connsiteY2" fmla="*/ 1377 h 10000"/>
              <a:gd name="connsiteX3" fmla="*/ 1595 w 10397"/>
              <a:gd name="connsiteY3" fmla="*/ 2046 h 10000"/>
              <a:gd name="connsiteX4" fmla="*/ 484 w 10397"/>
              <a:gd name="connsiteY4" fmla="*/ 6129 h 10000"/>
              <a:gd name="connsiteX5" fmla="*/ 10077 w 10397"/>
              <a:gd name="connsiteY5" fmla="*/ 9477 h 10000"/>
              <a:gd name="connsiteX0" fmla="*/ 10077 w 10397"/>
              <a:gd name="connsiteY0" fmla="*/ 13684 h 14207"/>
              <a:gd name="connsiteX1" fmla="*/ 9925 w 10397"/>
              <a:gd name="connsiteY1" fmla="*/ 8752 h 14207"/>
              <a:gd name="connsiteX2" fmla="*/ 3121 w 10397"/>
              <a:gd name="connsiteY2" fmla="*/ 5584 h 14207"/>
              <a:gd name="connsiteX3" fmla="*/ 1595 w 10397"/>
              <a:gd name="connsiteY3" fmla="*/ 6253 h 14207"/>
              <a:gd name="connsiteX4" fmla="*/ 484 w 10397"/>
              <a:gd name="connsiteY4" fmla="*/ 10336 h 14207"/>
              <a:gd name="connsiteX5" fmla="*/ 10077 w 10397"/>
              <a:gd name="connsiteY5" fmla="*/ 13684 h 14207"/>
              <a:gd name="connsiteX0" fmla="*/ 10324 w 10644"/>
              <a:gd name="connsiteY0" fmla="*/ 13684 h 14207"/>
              <a:gd name="connsiteX1" fmla="*/ 10172 w 10644"/>
              <a:gd name="connsiteY1" fmla="*/ 8752 h 14207"/>
              <a:gd name="connsiteX2" fmla="*/ 3368 w 10644"/>
              <a:gd name="connsiteY2" fmla="*/ 5584 h 14207"/>
              <a:gd name="connsiteX3" fmla="*/ 1842 w 10644"/>
              <a:gd name="connsiteY3" fmla="*/ 6253 h 14207"/>
              <a:gd name="connsiteX4" fmla="*/ 731 w 10644"/>
              <a:gd name="connsiteY4" fmla="*/ 10336 h 14207"/>
              <a:gd name="connsiteX5" fmla="*/ 10324 w 10644"/>
              <a:gd name="connsiteY5" fmla="*/ 13684 h 14207"/>
              <a:gd name="connsiteX0" fmla="*/ 10728 w 11048"/>
              <a:gd name="connsiteY0" fmla="*/ 19825 h 20348"/>
              <a:gd name="connsiteX1" fmla="*/ 10576 w 11048"/>
              <a:gd name="connsiteY1" fmla="*/ 14893 h 20348"/>
              <a:gd name="connsiteX2" fmla="*/ 3772 w 11048"/>
              <a:gd name="connsiteY2" fmla="*/ 11725 h 20348"/>
              <a:gd name="connsiteX3" fmla="*/ 1235 w 11048"/>
              <a:gd name="connsiteY3" fmla="*/ 4621 h 20348"/>
              <a:gd name="connsiteX4" fmla="*/ 1135 w 11048"/>
              <a:gd name="connsiteY4" fmla="*/ 16477 h 20348"/>
              <a:gd name="connsiteX5" fmla="*/ 10728 w 11048"/>
              <a:gd name="connsiteY5" fmla="*/ 19825 h 20348"/>
              <a:gd name="connsiteX0" fmla="*/ 10728 w 11048"/>
              <a:gd name="connsiteY0" fmla="*/ 16886 h 17409"/>
              <a:gd name="connsiteX1" fmla="*/ 10576 w 11048"/>
              <a:gd name="connsiteY1" fmla="*/ 11954 h 17409"/>
              <a:gd name="connsiteX2" fmla="*/ 3772 w 11048"/>
              <a:gd name="connsiteY2" fmla="*/ 8786 h 17409"/>
              <a:gd name="connsiteX3" fmla="*/ 1235 w 11048"/>
              <a:gd name="connsiteY3" fmla="*/ 1682 h 17409"/>
              <a:gd name="connsiteX4" fmla="*/ 1135 w 11048"/>
              <a:gd name="connsiteY4" fmla="*/ 13538 h 17409"/>
              <a:gd name="connsiteX5" fmla="*/ 10728 w 11048"/>
              <a:gd name="connsiteY5" fmla="*/ 16886 h 17409"/>
              <a:gd name="connsiteX0" fmla="*/ 10325 w 10645"/>
              <a:gd name="connsiteY0" fmla="*/ 15532 h 16055"/>
              <a:gd name="connsiteX1" fmla="*/ 10173 w 10645"/>
              <a:gd name="connsiteY1" fmla="*/ 10600 h 16055"/>
              <a:gd name="connsiteX2" fmla="*/ 3369 w 10645"/>
              <a:gd name="connsiteY2" fmla="*/ 7432 h 16055"/>
              <a:gd name="connsiteX3" fmla="*/ 1843 w 10645"/>
              <a:gd name="connsiteY3" fmla="*/ 1797 h 16055"/>
              <a:gd name="connsiteX4" fmla="*/ 732 w 10645"/>
              <a:gd name="connsiteY4" fmla="*/ 12184 h 16055"/>
              <a:gd name="connsiteX5" fmla="*/ 10325 w 10645"/>
              <a:gd name="connsiteY5" fmla="*/ 15532 h 16055"/>
              <a:gd name="connsiteX0" fmla="*/ 10325 w 10645"/>
              <a:gd name="connsiteY0" fmla="*/ 15532 h 15926"/>
              <a:gd name="connsiteX1" fmla="*/ 10173 w 10645"/>
              <a:gd name="connsiteY1" fmla="*/ 10600 h 15926"/>
              <a:gd name="connsiteX2" fmla="*/ 3369 w 10645"/>
              <a:gd name="connsiteY2" fmla="*/ 7432 h 15926"/>
              <a:gd name="connsiteX3" fmla="*/ 1843 w 10645"/>
              <a:gd name="connsiteY3" fmla="*/ 1797 h 15926"/>
              <a:gd name="connsiteX4" fmla="*/ 732 w 10645"/>
              <a:gd name="connsiteY4" fmla="*/ 12184 h 15926"/>
              <a:gd name="connsiteX5" fmla="*/ 10325 w 10645"/>
              <a:gd name="connsiteY5" fmla="*/ 15532 h 15926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3345 w 10621"/>
              <a:gd name="connsiteY2" fmla="*/ 7516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3791 w 10621"/>
              <a:gd name="connsiteY2" fmla="*/ 2350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21" h="16010">
                <a:moveTo>
                  <a:pt x="10301" y="15616"/>
                </a:moveTo>
                <a:cubicBezTo>
                  <a:pt x="10760" y="12796"/>
                  <a:pt x="10739" y="12444"/>
                  <a:pt x="10149" y="10684"/>
                </a:cubicBezTo>
                <a:cubicBezTo>
                  <a:pt x="9384" y="9628"/>
                  <a:pt x="9213" y="1587"/>
                  <a:pt x="3791" y="2350"/>
                </a:cubicBezTo>
                <a:cubicBezTo>
                  <a:pt x="2838" y="1933"/>
                  <a:pt x="2342" y="4218"/>
                  <a:pt x="1819" y="1881"/>
                </a:cubicBezTo>
                <a:cubicBezTo>
                  <a:pt x="72" y="-5242"/>
                  <a:pt x="-650" y="9987"/>
                  <a:pt x="708" y="12268"/>
                </a:cubicBezTo>
                <a:cubicBezTo>
                  <a:pt x="1598" y="12983"/>
                  <a:pt x="9231" y="17322"/>
                  <a:pt x="10301" y="15616"/>
                </a:cubicBezTo>
                <a:close/>
              </a:path>
            </a:pathLst>
          </a:custGeom>
          <a:noFill/>
          <a:ln w="38160">
            <a:solidFill>
              <a:schemeClr val="accent2"/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2863EF0-E57C-4F73-8DD4-9A08BEAF7DD4}"/>
              </a:ext>
            </a:extLst>
          </p:cNvPr>
          <p:cNvSpPr txBox="1"/>
          <p:nvPr/>
        </p:nvSpPr>
        <p:spPr>
          <a:xfrm rot="1123800">
            <a:off x="332435" y="6151174"/>
            <a:ext cx="1732239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2"/>
                </a:solidFill>
                <a:latin typeface="+mj-lt"/>
                <a:ea typeface="Microsoft YaHei" pitchFamily="2"/>
                <a:cs typeface="Mangal" pitchFamily="2"/>
              </a:rPr>
              <a:t>manipulation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18D7C98-F0A6-4E2C-9400-C7B1DBAECDF1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2171266" y="6004501"/>
            <a:ext cx="1745999" cy="156937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9E145C1-941F-48B0-BF9D-F414421593C6}"/>
              </a:ext>
            </a:extLst>
          </p:cNvPr>
          <p:cNvSpPr txBox="1"/>
          <p:nvPr/>
        </p:nvSpPr>
        <p:spPr>
          <a:xfrm>
            <a:off x="8977519" y="2362021"/>
            <a:ext cx="1711849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XML format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A2F59A8-E1C7-4E69-9681-5A1D02B0A291}"/>
              </a:ext>
            </a:extLst>
          </p:cNvPr>
          <p:cNvSpPr txBox="1"/>
          <p:nvPr/>
        </p:nvSpPr>
        <p:spPr>
          <a:xfrm>
            <a:off x="6885119" y="1845219"/>
            <a:ext cx="179212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JSON format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5762C97-496D-40E0-B803-9073F6A3F977}"/>
              </a:ext>
            </a:extLst>
          </p:cNvPr>
          <p:cNvCxnSpPr>
            <a:cxnSpLocks/>
            <a:stCxn id="40" idx="2"/>
            <a:endCxn id="8" idx="1"/>
          </p:cNvCxnSpPr>
          <p:nvPr/>
        </p:nvCxnSpPr>
        <p:spPr>
          <a:xfrm>
            <a:off x="7781183" y="2273911"/>
            <a:ext cx="2173357" cy="199703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A79F4C9-BD43-4ABA-9CA8-7396ABD4D181}"/>
              </a:ext>
            </a:extLst>
          </p:cNvPr>
          <p:cNvSpPr txBox="1"/>
          <p:nvPr/>
        </p:nvSpPr>
        <p:spPr>
          <a:xfrm>
            <a:off x="8045005" y="3846858"/>
            <a:ext cx="1264483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Database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B3A78DB0-473C-401A-A745-97C0FBE62822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>
            <a:off x="9309488" y="4061204"/>
            <a:ext cx="645052" cy="2097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946618F-BD48-77B1-7415-490E7E7F6728}"/>
              </a:ext>
            </a:extLst>
          </p:cNvPr>
          <p:cNvSpPr txBox="1"/>
          <p:nvPr/>
        </p:nvSpPr>
        <p:spPr>
          <a:xfrm>
            <a:off x="214101" y="4628919"/>
            <a:ext cx="124819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Function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F9F1267-3CC7-1B79-10D6-0E057457E75F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838200" y="1746350"/>
            <a:ext cx="403724" cy="288256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D8E9CAF-0111-0DED-3246-6AB0171E2CC3}"/>
              </a:ext>
            </a:extLst>
          </p:cNvPr>
          <p:cNvCxnSpPr>
            <a:stCxn id="33" idx="0"/>
            <a:endCxn id="4" idx="1"/>
          </p:cNvCxnSpPr>
          <p:nvPr/>
        </p:nvCxnSpPr>
        <p:spPr>
          <a:xfrm flipV="1">
            <a:off x="838200" y="2633289"/>
            <a:ext cx="469114" cy="199563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BFDCFAA-5ABE-4D8A-A600-4E9C83817F06}"/>
              </a:ext>
            </a:extLst>
          </p:cNvPr>
          <p:cNvCxnSpPr>
            <a:stCxn id="33" idx="0"/>
            <a:endCxn id="5" idx="1"/>
          </p:cNvCxnSpPr>
          <p:nvPr/>
        </p:nvCxnSpPr>
        <p:spPr>
          <a:xfrm flipV="1">
            <a:off x="838200" y="3666087"/>
            <a:ext cx="1467682" cy="96283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24037CF6-7232-9C21-F041-13650F0B82C0}"/>
              </a:ext>
            </a:extLst>
          </p:cNvPr>
          <p:cNvCxnSpPr>
            <a:stCxn id="21" idx="0"/>
            <a:endCxn id="6" idx="1"/>
          </p:cNvCxnSpPr>
          <p:nvPr/>
        </p:nvCxnSpPr>
        <p:spPr>
          <a:xfrm flipV="1">
            <a:off x="2171266" y="4538338"/>
            <a:ext cx="1642923" cy="103747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4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11-02 : l'objet simple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8ECC06A-B4E7-2E1B-691E-38550CFAE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54080D-932D-3DCA-22C6-955A564C67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2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1">
            <a:extLst>
              <a:ext uri="{FF2B5EF4-FFF2-40B4-BE49-F238E27FC236}">
                <a16:creationId xmlns:a16="http://schemas.microsoft.com/office/drawing/2014/main" id="{DD00E021-85F6-43D7-B3F6-83729B7E86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2">
            <a:extLst>
              <a:ext uri="{FF2B5EF4-FFF2-40B4-BE49-F238E27FC236}">
                <a16:creationId xmlns:a16="http://schemas.microsoft.com/office/drawing/2014/main" id="{09BD786F-509F-4A24-884A-8EDA693AD7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 des matières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fr-BE"/>
              <a:t>Introduction</a:t>
            </a:r>
          </a:p>
          <a:p>
            <a:pPr lvl="1"/>
            <a:r>
              <a:rPr lang="fr-BE"/>
              <a:t>00. Propos liminaires</a:t>
            </a:r>
          </a:p>
          <a:p>
            <a:pPr lvl="1"/>
            <a:r>
              <a:rPr lang="fr-BE"/>
              <a:t>01. Programmation procédurale : rappel</a:t>
            </a:r>
          </a:p>
          <a:p>
            <a:r>
              <a:rPr lang="fr-BE"/>
              <a:t>Concepts de Programmation Orientée Objet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11. Programmation orientée objet : bases </a:t>
            </a:r>
          </a:p>
          <a:p>
            <a:pPr lvl="1"/>
            <a:r>
              <a:rPr lang="fr-BE"/>
              <a:t>13</a:t>
            </a:r>
            <a:r>
              <a:rPr lang="fr-BE" dirty="0"/>
              <a:t>. Programmation orientée objet : aspects avancés</a:t>
            </a:r>
          </a:p>
          <a:p>
            <a:pPr lvl="1"/>
            <a:r>
              <a:rPr lang="fr-BE"/>
              <a:t>17. Patron de conception (design pattern)</a:t>
            </a:r>
          </a:p>
          <a:p>
            <a:r>
              <a:rPr lang="fr-BE"/>
              <a:t>Applications de la POO</a:t>
            </a:r>
          </a:p>
          <a:p>
            <a:pPr lvl="1"/>
            <a:r>
              <a:rPr lang="fr-BE"/>
              <a:t>21. 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689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3">
            <a:extLst>
              <a:ext uri="{FF2B5EF4-FFF2-40B4-BE49-F238E27FC236}">
                <a16:creationId xmlns:a16="http://schemas.microsoft.com/office/drawing/2014/main" id="{DDD5C706-F28F-4DE1-ABD2-404F8DE844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4">
            <a:extLst>
              <a:ext uri="{FF2B5EF4-FFF2-40B4-BE49-F238E27FC236}">
                <a16:creationId xmlns:a16="http://schemas.microsoft.com/office/drawing/2014/main" id="{0E85F3B0-1D93-4A6C-9732-96DB23571D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5">
            <a:extLst>
              <a:ext uri="{FF2B5EF4-FFF2-40B4-BE49-F238E27FC236}">
                <a16:creationId xmlns:a16="http://schemas.microsoft.com/office/drawing/2014/main" id="{AF845894-2B8B-4D25-8E38-E103FA02F0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0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6">
            <a:extLst>
              <a:ext uri="{FF2B5EF4-FFF2-40B4-BE49-F238E27FC236}">
                <a16:creationId xmlns:a16="http://schemas.microsoft.com/office/drawing/2014/main" id="{2867FF89-C414-4AA3-8131-744A97F9F4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7">
            <a:extLst>
              <a:ext uri="{FF2B5EF4-FFF2-40B4-BE49-F238E27FC236}">
                <a16:creationId xmlns:a16="http://schemas.microsoft.com/office/drawing/2014/main" id="{0E579AED-9B0C-4D11-8E9A-5FADA095B7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8">
            <a:extLst>
              <a:ext uri="{FF2B5EF4-FFF2-40B4-BE49-F238E27FC236}">
                <a16:creationId xmlns:a16="http://schemas.microsoft.com/office/drawing/2014/main" id="{E016CC2F-019B-4742-84DB-5793389645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4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9">
            <a:extLst>
              <a:ext uri="{FF2B5EF4-FFF2-40B4-BE49-F238E27FC236}">
                <a16:creationId xmlns:a16="http://schemas.microsoft.com/office/drawing/2014/main" id="{3DA317DC-8750-4749-B13F-A5D5DF169E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1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0">
            <a:extLst>
              <a:ext uri="{FF2B5EF4-FFF2-40B4-BE49-F238E27FC236}">
                <a16:creationId xmlns:a16="http://schemas.microsoft.com/office/drawing/2014/main" id="{718304A3-CACB-42B4-BC45-699BEB7DF9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1">
            <a:extLst>
              <a:ext uri="{FF2B5EF4-FFF2-40B4-BE49-F238E27FC236}">
                <a16:creationId xmlns:a16="http://schemas.microsoft.com/office/drawing/2014/main" id="{88A8D2C6-95D7-4E61-A647-FD3FED8810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6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2">
            <a:extLst>
              <a:ext uri="{FF2B5EF4-FFF2-40B4-BE49-F238E27FC236}">
                <a16:creationId xmlns:a16="http://schemas.microsoft.com/office/drawing/2014/main" id="{B7D37F3E-C099-48AB-A497-FEF5780342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Partie 11 : </a:t>
            </a:r>
            <a:br>
              <a:rPr lang="fr-BE"/>
            </a:br>
            <a:r>
              <a:rPr lang="fr-BE"/>
              <a:t>Programmation Orientée Objet Aspects Élémentaires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/>
              <a:t>Syllabus &amp; Exercices</a:t>
            </a:r>
          </a:p>
        </p:txBody>
      </p:sp>
    </p:spTree>
    <p:extLst>
      <p:ext uri="{BB962C8B-B14F-4D97-AF65-F5344CB8AC3E}">
        <p14:creationId xmlns:p14="http://schemas.microsoft.com/office/powerpoint/2010/main" val="138374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3">
            <a:extLst>
              <a:ext uri="{FF2B5EF4-FFF2-40B4-BE49-F238E27FC236}">
                <a16:creationId xmlns:a16="http://schemas.microsoft.com/office/drawing/2014/main" id="{EDC87415-CD68-405E-8B13-9A1BC6D971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4">
            <a:extLst>
              <a:ext uri="{FF2B5EF4-FFF2-40B4-BE49-F238E27FC236}">
                <a16:creationId xmlns:a16="http://schemas.microsoft.com/office/drawing/2014/main" id="{20BF277E-D7DF-4CAF-A669-787F9C2C6E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5">
            <a:extLst>
              <a:ext uri="{FF2B5EF4-FFF2-40B4-BE49-F238E27FC236}">
                <a16:creationId xmlns:a16="http://schemas.microsoft.com/office/drawing/2014/main" id="{5C761F78-2F4F-4721-BA0C-15257C526A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6">
            <a:extLst>
              <a:ext uri="{FF2B5EF4-FFF2-40B4-BE49-F238E27FC236}">
                <a16:creationId xmlns:a16="http://schemas.microsoft.com/office/drawing/2014/main" id="{22F4E496-FF4F-4887-9E76-3D5B8FC127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7">
            <a:extLst>
              <a:ext uri="{FF2B5EF4-FFF2-40B4-BE49-F238E27FC236}">
                <a16:creationId xmlns:a16="http://schemas.microsoft.com/office/drawing/2014/main" id="{0BE10869-2A4C-43A9-9E0E-82EFF205EE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8">
            <a:extLst>
              <a:ext uri="{FF2B5EF4-FFF2-40B4-BE49-F238E27FC236}">
                <a16:creationId xmlns:a16="http://schemas.microsoft.com/office/drawing/2014/main" id="{9B6E1FEA-7ACF-4C72-86BF-A969509781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9">
            <a:extLst>
              <a:ext uri="{FF2B5EF4-FFF2-40B4-BE49-F238E27FC236}">
                <a16:creationId xmlns:a16="http://schemas.microsoft.com/office/drawing/2014/main" id="{B349500A-4D25-4063-A9D6-71C4B5153C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0">
            <a:extLst>
              <a:ext uri="{FF2B5EF4-FFF2-40B4-BE49-F238E27FC236}">
                <a16:creationId xmlns:a16="http://schemas.microsoft.com/office/drawing/2014/main" id="{E55051F8-A3FE-4603-9A4C-88C7E5F624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1">
            <a:extLst>
              <a:ext uri="{FF2B5EF4-FFF2-40B4-BE49-F238E27FC236}">
                <a16:creationId xmlns:a16="http://schemas.microsoft.com/office/drawing/2014/main" id="{D334B17B-6895-4958-A492-77FA5BB6F5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2">
            <a:extLst>
              <a:ext uri="{FF2B5EF4-FFF2-40B4-BE49-F238E27FC236}">
                <a16:creationId xmlns:a16="http://schemas.microsoft.com/office/drawing/2014/main" id="{B0C9CF4A-18E7-4FCB-B168-CB3929AA44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6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DD66B-CC21-4A92-9B99-DEBC4E4F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11. POO : Aspects Élémentaires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2E75-3E63-4A3D-8C23-E19F67DB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541601"/>
            <a:ext cx="11976651" cy="4486275"/>
          </a:xfrm>
        </p:spPr>
        <p:txBody>
          <a:bodyPr numCol="2">
            <a:normAutofit fontScale="70000" lnSpcReduction="20000"/>
          </a:bodyPr>
          <a:lstStyle/>
          <a:p>
            <a:r>
              <a:rPr lang="fr-BE"/>
              <a:t>11-01 : Introduction</a:t>
            </a:r>
          </a:p>
          <a:p>
            <a:pPr lvl="1"/>
            <a:r>
              <a:rPr lang="fr-BE"/>
              <a:t>Module</a:t>
            </a:r>
          </a:p>
          <a:p>
            <a:pPr lvl="1"/>
            <a:r>
              <a:rPr lang="fr-BE"/>
              <a:t>Module Math</a:t>
            </a:r>
          </a:p>
          <a:p>
            <a:pPr lvl="1"/>
            <a:r>
              <a:rPr lang="fr-BE"/>
              <a:t>Module Turtle</a:t>
            </a:r>
          </a:p>
          <a:p>
            <a:pPr lvl="1"/>
            <a:r>
              <a:rPr lang="fr-BE"/>
              <a:t>Méthodes</a:t>
            </a:r>
          </a:p>
          <a:p>
            <a:pPr lvl="1"/>
            <a:r>
              <a:rPr lang="fr-BE"/>
              <a:t>Help</a:t>
            </a:r>
          </a:p>
          <a:p>
            <a:r>
              <a:rPr lang="fr-BE"/>
              <a:t>11-02 : Objet simple</a:t>
            </a:r>
          </a:p>
          <a:p>
            <a:pPr lvl="1"/>
            <a:r>
              <a:rPr lang="fr-BE"/>
              <a:t>Objet</a:t>
            </a:r>
          </a:p>
          <a:p>
            <a:pPr lvl="1"/>
            <a:r>
              <a:rPr lang="fr-BE"/>
              <a:t>Conception et modélisation d'une </a:t>
            </a:r>
            <a:r>
              <a:rPr lang="fr-BE">
                <a:solidFill>
                  <a:schemeClr val="accent2"/>
                </a:solidFill>
              </a:rPr>
              <a:t>classe</a:t>
            </a:r>
          </a:p>
          <a:p>
            <a:pPr lvl="1"/>
            <a:r>
              <a:rPr lang="fr-BE" dirty="0"/>
              <a:t>Méthode : constructeur, </a:t>
            </a:r>
            <a:r>
              <a:rPr lang="fr-BE" sz="33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__init__</a:t>
            </a:r>
          </a:p>
          <a:p>
            <a:pPr lvl="1"/>
            <a:r>
              <a:rPr lang="fr-BE" dirty="0"/>
              <a:t>Manipulation d'un </a:t>
            </a:r>
            <a:r>
              <a:rPr lang="fr-BE" dirty="0">
                <a:solidFill>
                  <a:schemeClr val="accent2"/>
                </a:solidFill>
              </a:rPr>
              <a:t>objet</a:t>
            </a:r>
            <a:r>
              <a:rPr lang="fr-BE" dirty="0"/>
              <a:t> </a:t>
            </a:r>
          </a:p>
          <a:p>
            <a:pPr lvl="1"/>
            <a:r>
              <a:rPr lang="fr-BE" sz="33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</a:p>
          <a:p>
            <a:pPr lvl="1"/>
            <a:r>
              <a:rPr lang="fr-BE"/>
              <a:t>Références</a:t>
            </a:r>
          </a:p>
          <a:p>
            <a:pPr lvl="1"/>
            <a:r>
              <a:rPr lang="fr-BE"/>
              <a:t>Méthode </a:t>
            </a:r>
            <a:r>
              <a:rPr lang="fr-BE" dirty="0"/>
              <a:t>: destructeur</a:t>
            </a:r>
          </a:p>
          <a:p>
            <a:pPr lvl="1"/>
            <a:r>
              <a:rPr lang="fr-BE" dirty="0"/>
              <a:t>Égalité et copie d'un objet</a:t>
            </a:r>
          </a:p>
          <a:p>
            <a:pPr lvl="1"/>
            <a:r>
              <a:rPr lang="fr-BE" dirty="0"/>
              <a:t>Méthode : </a:t>
            </a:r>
            <a:r>
              <a:rPr lang="fr-BE" sz="3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</a:t>
            </a:r>
            <a:r>
              <a:rPr lang="fr-BE" sz="33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fr-BE" sz="33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BE"/>
              <a:t>11-03 : attribut public ou privé</a:t>
            </a:r>
            <a:endParaRPr lang="fr-BE" dirty="0"/>
          </a:p>
          <a:p>
            <a:pPr lvl="1"/>
            <a:r>
              <a:rPr lang="fr-BE" dirty="0"/>
              <a:t>Attributs privés vs publics</a:t>
            </a:r>
          </a:p>
          <a:p>
            <a:pPr lvl="1"/>
            <a:r>
              <a:rPr lang="fr-BE"/>
              <a:t>Méthodes accesseurs</a:t>
            </a:r>
          </a:p>
          <a:p>
            <a:pPr lvl="1"/>
            <a:r>
              <a:rPr lang="fr-BE" sz="33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fr-BE" sz="33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property</a:t>
            </a:r>
            <a:r>
              <a:rPr lang="fr-BE" sz="33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&amp; @my_attr.setter</a:t>
            </a:r>
            <a:endParaRPr lang="fr-BE" sz="33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11-04 : variable et méthode de classe</a:t>
            </a:r>
            <a:endParaRPr lang="fr-BE" dirty="0"/>
          </a:p>
          <a:p>
            <a:pPr lvl="1"/>
            <a:r>
              <a:rPr lang="fr-BE" dirty="0"/>
              <a:t>Variable de classe (statique)</a:t>
            </a:r>
          </a:p>
          <a:p>
            <a:pPr lvl="1"/>
            <a:r>
              <a:rPr lang="fr-BE" dirty="0"/>
              <a:t>Méthode de classe</a:t>
            </a:r>
          </a:p>
          <a:p>
            <a:pPr lvl="1"/>
            <a:r>
              <a:rPr lang="fr-BE" sz="33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fr-BE" sz="33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classmethod</a:t>
            </a:r>
          </a:p>
          <a:p>
            <a:pPr marL="457189" lvl="1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sym typeface="Wingdings" panose="05000000000000000000" pitchFamily="2" charset="2"/>
              </a:rPr>
              <a:t>🏛  </a:t>
            </a: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Orienté Objet </a:t>
            </a:r>
            <a:r>
              <a:rPr lang="fr-BE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fr-BE" dirty="0">
                <a:solidFill>
                  <a:schemeClr val="accent2"/>
                </a:solidFill>
              </a:rPr>
              <a:t>11-POO-basic</a:t>
            </a:r>
          </a:p>
        </p:txBody>
      </p:sp>
    </p:spTree>
    <p:extLst>
      <p:ext uri="{BB962C8B-B14F-4D97-AF65-F5344CB8AC3E}">
        <p14:creationId xmlns:p14="http://schemas.microsoft.com/office/powerpoint/2010/main" val="26399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63A77-C3B9-4D77-98B4-6F0602450F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Classe vs. Objet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F5B56C21-215B-45EB-AA3B-1FA415FB37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/>
            <a:alphaModFix/>
          </a:blip>
          <a:stretch>
            <a:fillRect/>
          </a:stretch>
        </p:blipFill>
        <p:spPr>
          <a:xfrm>
            <a:off x="351594" y="1334730"/>
            <a:ext cx="2650024" cy="1772484"/>
          </a:xfr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05D487B-2464-415D-B291-A8ECC82D94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Classe</a:t>
            </a:r>
          </a:p>
          <a:p>
            <a:pPr lvl="1"/>
            <a:r>
              <a:rPr lang="fr-BE"/>
              <a:t>type de l'objet</a:t>
            </a:r>
          </a:p>
          <a:p>
            <a:pPr lvl="1"/>
            <a:r>
              <a:rPr lang="fr-BE"/>
              <a:t>exemple : un compte en banque, dans un article de presse</a:t>
            </a:r>
          </a:p>
          <a:p>
            <a:r>
              <a:rPr lang="fr-BE"/>
              <a:t>Objet</a:t>
            </a:r>
          </a:p>
          <a:p>
            <a:pPr lvl="1"/>
            <a:r>
              <a:rPr lang="fr-BE"/>
              <a:t>instance physique d'une classe</a:t>
            </a:r>
          </a:p>
          <a:p>
            <a:pPr lvl="1"/>
            <a:r>
              <a:rPr lang="fr-BE"/>
              <a:t>exemple : mon compte en banque en particulier</a:t>
            </a:r>
          </a:p>
          <a:p>
            <a:r>
              <a:rPr lang="fr-BE"/>
              <a:t>Une classe définit un objet </a:t>
            </a:r>
          </a:p>
          <a:p>
            <a:r>
              <a:rPr lang="fr-BE"/>
              <a:t>Une classe n'est pas un ensemble d'objets 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8B2F9C-26AD-46AC-B61F-CA655DA1C3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415208" y="3334247"/>
            <a:ext cx="3476029" cy="344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3939B-3122-46CD-BE39-1F48F82F6A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fr-BE"/>
              <a:t>Une société de classes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CA746E8-8388-4882-B5F1-194BC7367F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/>
              <a:t>Une application OOP est une "société de classes"</a:t>
            </a:r>
          </a:p>
          <a:p>
            <a:pPr lvl="1"/>
            <a:r>
              <a:rPr lang="fr-BE" sz="3600"/>
              <a:t>chacune spécialisée dans ses tâches propres</a:t>
            </a:r>
          </a:p>
          <a:p>
            <a:pPr lvl="1"/>
            <a:r>
              <a:rPr lang="fr-BE" sz="3600"/>
              <a:t>collaborant entre elles par « messages »</a:t>
            </a:r>
          </a:p>
        </p:txBody>
      </p:sp>
      <p:sp>
        <p:nvSpPr>
          <p:cNvPr id="1031" name="Date Placeholder 4">
            <a:extLst>
              <a:ext uri="{FF2B5EF4-FFF2-40B4-BE49-F238E27FC236}">
                <a16:creationId xmlns:a16="http://schemas.microsoft.com/office/drawing/2014/main" id="{19087503-B5C7-605E-6AA0-DA1FAA8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B325E1C-945E-4C45-B7E2-673EAFC173B7}" type="datetime1">
              <a:pPr>
                <a:spcAft>
                  <a:spcPts val="600"/>
                </a:spcAft>
              </a:pPr>
              <a:t>12/09/2025</a:t>
            </a:fld>
            <a:endParaRPr lang="fr-BE"/>
          </a:p>
        </p:txBody>
      </p:sp>
      <p:sp>
        <p:nvSpPr>
          <p:cNvPr id="1033" name="Slide Number Placeholder 5">
            <a:extLst>
              <a:ext uri="{FF2B5EF4-FFF2-40B4-BE49-F238E27FC236}">
                <a16:creationId xmlns:a16="http://schemas.microsoft.com/office/drawing/2014/main" id="{0EC12C0F-83E1-D2BC-3B79-4F59C377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2C092ED-0E97-497E-99D9-BB9DD7276F53}" type="slidenum">
              <a:rPr lang="fr-BE" smtClean="0"/>
              <a:pPr>
                <a:spcAft>
                  <a:spcPts val="600"/>
                </a:spcAft>
              </a:pPr>
              <a:t>41</a:t>
            </a:fld>
            <a:endParaRPr lang="fr-BE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C284BEF-28B1-387F-0D5D-11C561A6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r="6423" b="-2"/>
          <a:stretch>
            <a:fillRect/>
          </a:stretch>
        </p:blipFill>
        <p:spPr bwMode="auto">
          <a:xfrm>
            <a:off x="838200" y="1690689"/>
            <a:ext cx="5181600" cy="4486276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B203B-0575-486C-90E5-CAF18F74B2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Formalisme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A1FDA84-421A-435D-8F0A-AAE1C2FA38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5918" y="2128010"/>
            <a:ext cx="3719369" cy="28338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5E2F93-C71A-454B-A3A2-0285403D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2609" y="1690689"/>
            <a:ext cx="6881191" cy="4486276"/>
          </a:xfrm>
        </p:spPr>
        <p:txBody>
          <a:bodyPr>
            <a:normAutofit fontScale="92500"/>
          </a:bodyPr>
          <a:lstStyle/>
          <a:p>
            <a:pPr lvl="0"/>
            <a:r>
              <a:rPr lang="fr-BE" sz="3600"/>
              <a:t>Une classe se définit par :</a:t>
            </a:r>
          </a:p>
          <a:p>
            <a:pPr lvl="1"/>
            <a:r>
              <a:rPr lang="fr-BE"/>
              <a:t>Un nom propre</a:t>
            </a:r>
          </a:p>
          <a:p>
            <a:pPr lvl="1"/>
            <a:r>
              <a:rPr lang="fr-BE"/>
              <a:t>Des attributs</a:t>
            </a:r>
          </a:p>
          <a:p>
            <a:pPr lvl="1"/>
            <a:r>
              <a:rPr lang="fr-BE"/>
              <a:t>Des méthodes agissant sur ces attributs</a:t>
            </a:r>
          </a:p>
          <a:p>
            <a:pPr lvl="0"/>
            <a:r>
              <a:rPr lang="fr-BE" sz="3600"/>
              <a:t>Les objets, instances d'une même classe</a:t>
            </a:r>
          </a:p>
          <a:p>
            <a:pPr lvl="1"/>
            <a:r>
              <a:rPr lang="fr-BE"/>
              <a:t>Partagent un même comportement</a:t>
            </a:r>
          </a:p>
          <a:p>
            <a:pPr lvl="1"/>
            <a:r>
              <a:rPr lang="fr-BE"/>
              <a:t>Ne diffèrent entre eux que par la valeur des attributs.</a:t>
            </a:r>
            <a:endParaRPr lang="fr-BE" sz="3600"/>
          </a:p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182BB-8B6A-4F37-92D1-44DD759B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Constructeur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A3507D9-4E2A-449F-9D40-F36C6BBD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Le constructeur (méthode optionnellement définie) est exécuté au moment de la création de l'objet construction, qui permet de l'initialiser.</a:t>
            </a:r>
          </a:p>
          <a:p>
            <a:pPr marL="0" indent="0">
              <a:buNone/>
            </a:pPr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451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13FFC-BA46-4707-A5F0-E36E09ED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11-02-04 :</a:t>
            </a:r>
            <a:br>
              <a:rPr lang="fr-BE"/>
            </a:br>
            <a:r>
              <a:rPr lang="fr-BE"/>
              <a:t>attribut de classe &amp; attribut d'objet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AB037-5E61-4532-852D-C9C28507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915"/>
          </a:xfrm>
        </p:spPr>
        <p:txBody>
          <a:bodyPr numCol="2">
            <a:normAutofit/>
          </a:bodyPr>
          <a:lstStyle/>
          <a:p>
            <a:r>
              <a:rPr lang="fr-BE" sz="2400"/>
              <a:t>Que va imprimer le programme suivant ?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la classe C …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C: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 = 0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b = 0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c = 0</a:t>
            </a:r>
          </a:p>
          <a:p>
            <a:pPr marL="457189" lvl="1" indent="0">
              <a:buNone/>
            </a:pPr>
            <a:endParaRPr lang="fr-BE" sz="2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def test (self):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a = 1 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C.b = 2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self.c = 3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print( a, C.b, C.c )</a:t>
            </a:r>
          </a:p>
          <a:p>
            <a:pPr marL="457189" lvl="1" indent="0">
              <a:buNone/>
            </a:pPr>
            <a:endParaRPr lang="fr-BE" sz="2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fr-BE" sz="2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fr-BE" sz="2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le code principal …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 = C()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O.test()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 C.a, O.a )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 C.b, O.b )</a:t>
            </a:r>
          </a:p>
          <a:p>
            <a:pPr marL="457189" lvl="1" indent="0">
              <a:buNone/>
            </a:pP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 C.c, O.c )</a:t>
            </a:r>
          </a:p>
          <a:p>
            <a:endParaRPr lang="fr-BE" sz="24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4F8D5F-72A9-4FD9-9546-B8F3DC38A4D5}"/>
              </a:ext>
            </a:extLst>
          </p:cNvPr>
          <p:cNvSpPr txBox="1"/>
          <p:nvPr/>
        </p:nvSpPr>
        <p:spPr>
          <a:xfrm>
            <a:off x="8518022" y="4808392"/>
            <a:ext cx="1642928" cy="156966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1 2 0</a:t>
            </a:r>
          </a:p>
          <a:p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0 0</a:t>
            </a:r>
          </a:p>
          <a:p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2 2</a:t>
            </a:r>
          </a:p>
          <a:p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0 3</a:t>
            </a:r>
          </a:p>
        </p:txBody>
      </p:sp>
    </p:spTree>
    <p:extLst>
      <p:ext uri="{BB962C8B-B14F-4D97-AF65-F5344CB8AC3E}">
        <p14:creationId xmlns:p14="http://schemas.microsoft.com/office/powerpoint/2010/main" val="37667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82FFC-1050-40EC-A2D1-E31AD168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garbage collector : "vie et mort d'un objet"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FA86EE84-1443-130B-E9EF-0B741497D5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"ramasse-miettes" ou "garbage collector" (GC)</a:t>
            </a:r>
          </a:p>
          <a:p>
            <a:r>
              <a:rPr lang="fr-BE"/>
              <a:t>gestionnaire automatique de la mémoire</a:t>
            </a:r>
          </a:p>
          <a:p>
            <a:pPr lvl="1"/>
            <a:r>
              <a:rPr lang="fr-BE"/>
              <a:t>responsable du recyclage de la mémoire préalablement allouée puis inutilisée</a:t>
            </a:r>
          </a:p>
          <a:p>
            <a:r>
              <a:rPr lang="fr-BE">
                <a:solidFill>
                  <a:schemeClr val="accent2"/>
                </a:solidFill>
              </a:rPr>
              <a:t>En Python, le GC est automatique !</a:t>
            </a:r>
          </a:p>
          <a:p>
            <a:pPr lvl="1"/>
            <a:r>
              <a:rPr lang="fr-BE"/>
              <a:t>cas particuliers : module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gc</a:t>
            </a:r>
          </a:p>
          <a:p>
            <a:pPr lvl="1"/>
            <a:endParaRPr lang="fr-BE">
              <a:solidFill>
                <a:schemeClr val="accent2"/>
              </a:solidFill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46C12E65-95C2-B078-39A9-3F900B10AE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15250" y="3267075"/>
            <a:ext cx="2095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5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82FFC-1050-40EC-A2D1-E31AD168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11-02-06 : garbage collector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A6456-9D17-4B2A-B47E-5F6B61BAC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24315"/>
          </a:xfrm>
        </p:spPr>
        <p:txBody>
          <a:bodyPr numCol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MaClasse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monAO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__init__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name):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.name = name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monAO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MonAutreClasse()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__del__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__str__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…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MonAutreClasse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__init__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__del__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66D02-C168-AAF3-E804-96669F9F1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MAIN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O1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"O1"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O2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"O2"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O3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"O3"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O4 = O3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O2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# objet détruit 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O3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  # référence de l'objet détruit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fr-FR" altLang="fr-FR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end of 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tous les objets sont détruits</a:t>
            </a:r>
          </a:p>
        </p:txBody>
      </p:sp>
    </p:spTree>
    <p:extLst>
      <p:ext uri="{BB962C8B-B14F-4D97-AF65-F5344CB8AC3E}">
        <p14:creationId xmlns:p14="http://schemas.microsoft.com/office/powerpoint/2010/main" val="85769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11-02-11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/>
              <a:t>trois états, cf image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pas d'aspect graphique</a:t>
            </a:r>
          </a:p>
          <a:p>
            <a:pPr lvl="1"/>
            <a:r>
              <a:rPr lang="fr-BE"/>
              <a:t>pas de constructeur</a:t>
            </a: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2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3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1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feu01.color = 1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2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11-02-12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avec un constructeur</a:t>
            </a: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2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3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 strike="sngStrike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feu01.color = 1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print(feu01)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11-02-14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8271" cy="4886541"/>
          </a:xfrm>
        </p:spPr>
        <p:txBody>
          <a:bodyPr numCol="2">
            <a:normAutofit fontScale="85000" lnSpcReduction="20000"/>
          </a:bodyPr>
          <a:lstStyle/>
          <a:p>
            <a:r>
              <a:rPr lang="fr-BE"/>
              <a:t>Programmez une voiture autonome</a:t>
            </a:r>
          </a:p>
          <a:p>
            <a:pPr lvl="1"/>
            <a:r>
              <a:rPr lang="fr-BE"/>
              <a:t>classe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Car</a:t>
            </a:r>
          </a:p>
          <a:p>
            <a:pPr lvl="1"/>
            <a:r>
              <a:rPr lang="fr-BE"/>
              <a:t>contructeur, arguments :</a:t>
            </a:r>
          </a:p>
          <a:p>
            <a:pPr lvl="2"/>
            <a:r>
              <a:rPr lang="fr-BE"/>
              <a:t>nom de la voiture</a:t>
            </a:r>
          </a:p>
          <a:p>
            <a:pPr lvl="2"/>
            <a:r>
              <a:rPr lang="fr-BE"/>
              <a:t>vitesse de démarrage</a:t>
            </a:r>
          </a:p>
          <a:p>
            <a:pPr lvl="3"/>
            <a:r>
              <a:rPr lang="fr-BE"/>
              <a:t>zéro par défaut</a:t>
            </a:r>
          </a:p>
          <a:p>
            <a:pPr lvl="1"/>
            <a:r>
              <a:rPr lang="fr-BE"/>
              <a:t>changement de vitesse, méthodes</a:t>
            </a:r>
          </a:p>
          <a:p>
            <a:pPr lvl="2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increment()</a:t>
            </a:r>
          </a:p>
          <a:p>
            <a:pPr lvl="2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decrement()</a:t>
            </a:r>
          </a:p>
          <a:p>
            <a:pPr lvl="2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increment(n)</a:t>
            </a:r>
          </a:p>
          <a:p>
            <a:endParaRPr lang="fr-BE"/>
          </a:p>
          <a:p>
            <a:endParaRPr lang="fr-BE"/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Peugeot: speed 0 km/h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Peugeot: speed 1 km/h</a:t>
            </a:r>
          </a:p>
          <a:p>
            <a:pPr marL="457189" lvl="1"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Peugeot: speed 11 km/h</a:t>
            </a:r>
          </a:p>
          <a:p>
            <a:pPr marL="457189" lvl="1"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Peugeot: speed 10 km/h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BE"/>
              <a:t>Input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voiture_A = Car("Peugeot")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voiture_A.increment()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voiture_A.increment(10)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voiture_A.decrement()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print(voiture_A)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11-01 : 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15224A8-6FA1-4C86-3816-8ECE3BF52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80A9DC04-CEBF-575D-7A2B-056F99FEAD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596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11-02-21 : Dominos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 numCol="2" spcCol="180000">
            <a:normAutofit fontScale="55000" lnSpcReduction="20000"/>
          </a:bodyPr>
          <a:lstStyle/>
          <a:p>
            <a:r>
              <a:rPr lang="fr-BE"/>
              <a:t>Définissez une classe Domino() pour instancier des objets simulant les pièces d'un jeu de dominos. </a:t>
            </a:r>
          </a:p>
          <a:p>
            <a:r>
              <a:rPr lang="fr-BE"/>
              <a:t>Le constructeur initialisera les valeurs des points présents sur les deux faces A et B du domino (valeurs par défaut = 0).</a:t>
            </a:r>
          </a:p>
          <a:p>
            <a:r>
              <a:rPr lang="fr-BE"/>
              <a:t>Méthodes</a:t>
            </a:r>
          </a:p>
          <a:p>
            <a:pPr lvl="1"/>
            <a:r>
              <a:rPr lang="fr-BE"/>
              <a:t>Affiche_points() : affiche les points présents sur les deux faces.</a:t>
            </a:r>
          </a:p>
          <a:p>
            <a:pPr lvl="1"/>
            <a:r>
              <a:rPr lang="fr-BE"/>
              <a:t>Somme_valeur() : renvoie la somme des points présents sur les 2 faces.</a:t>
            </a:r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d1 = Domino(2,6)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d2 = Domino(4,3)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d1.affiche_points()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latin typeface="Consolas" panose="020B0609020204030204" pitchFamily="49" charset="0"/>
                <a:cs typeface="Courier New" panose="02070309020205020404" pitchFamily="49" charset="0"/>
              </a:rPr>
              <a:t>face A : 2 / face B : 6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d2.affiche_points()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latin typeface="Consolas" panose="020B0609020204030204" pitchFamily="49" charset="0"/>
                <a:cs typeface="Courier New" panose="02070309020205020404" pitchFamily="49" charset="0"/>
              </a:rPr>
              <a:t>face A : 4 / face B : 3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print "total des points :", d1.valeur() + d2.valeur()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latin typeface="Consolas" panose="020B0609020204030204" pitchFamily="49" charset="0"/>
                <a:cs typeface="Courier New" panose="02070309020205020404" pitchFamily="49" charset="0"/>
              </a:rPr>
              <a:t>15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l_dominos = []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for i in range(7):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l_dominos.append(Domino(6, i))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print l_dominos</a:t>
            </a:r>
          </a:p>
        </p:txBody>
      </p:sp>
      <p:pic>
        <p:nvPicPr>
          <p:cNvPr id="1026" name="Picture 2" descr="Domino billard toulet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0" b="89560" l="9799" r="899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03692" y="4725937"/>
            <a:ext cx="2762437" cy="193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33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11-02-22 : le point du plan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fr-BE"/>
              <a:t>Définissez une classe Point</a:t>
            </a:r>
          </a:p>
          <a:p>
            <a:pPr lvl="1"/>
            <a:r>
              <a:rPr lang="fr-BE"/>
              <a:t>Un point est représenté par son abscisse et son ordonnée</a:t>
            </a:r>
          </a:p>
          <a:p>
            <a:pPr lvl="1"/>
            <a:r>
              <a:rPr lang="fr-BE"/>
              <a:t>Constructeur : coordonnées (0, 0) par défaut</a:t>
            </a:r>
          </a:p>
          <a:p>
            <a:pPr lvl="1"/>
            <a:r>
              <a:rPr lang="fr-BE"/>
              <a:t>Méthode « distance » : calcule et renvoie la distance du point avec l’origine (0, 0) </a:t>
            </a:r>
            <a:endParaRPr lang="fr-BE" dirty="0"/>
          </a:p>
        </p:txBody>
      </p:sp>
      <p:pic>
        <p:nvPicPr>
          <p:cNvPr id="6" name="Picture 2" descr="http://ekladata.com/Xvg7F2CyJAIxWAmq548me_3gklo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0" y="2843213"/>
            <a:ext cx="4762500" cy="2181225"/>
          </a:xfrm>
        </p:spPr>
      </p:pic>
    </p:spTree>
    <p:extLst>
      <p:ext uri="{BB962C8B-B14F-4D97-AF65-F5344CB8AC3E}">
        <p14:creationId xmlns:p14="http://schemas.microsoft.com/office/powerpoint/2010/main" val="17879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11-02-23 : le segment du 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fr-BE"/>
                  <a:t>Définissez </a:t>
                </a:r>
                <a:r>
                  <a:rPr lang="fr-BE" dirty="0"/>
                  <a:t>une classe Segment </a:t>
                </a:r>
              </a:p>
              <a:p>
                <a:pPr lvl="1"/>
                <a:r>
                  <a:rPr lang="fr-BE" dirty="0"/>
                  <a:t>Un segment est défini par deux points</a:t>
                </a:r>
                <a:r>
                  <a:rPr lang="fr-BE"/>
                  <a:t>. </a:t>
                </a:r>
              </a:p>
              <a:p>
                <a:r>
                  <a:rPr lang="fr-BE"/>
                  <a:t>Méthodes</a:t>
                </a:r>
                <a:endParaRPr lang="fr-BE" dirty="0"/>
              </a:p>
              <a:p>
                <a:pPr lvl="1"/>
                <a:r>
                  <a:rPr lang="fr-BE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longueur_pythagore()</a:t>
                </a:r>
              </a:p>
              <a:p>
                <a:pPr lvl="2"/>
                <a:r>
                  <a:rPr lang="fr-BE"/>
                  <a:t>retourne </a:t>
                </a:r>
                <a:r>
                  <a:rPr lang="fr-BE" dirty="0"/>
                  <a:t>la </a:t>
                </a:r>
                <a:r>
                  <a:rPr lang="fr-BE"/>
                  <a:t>longueur pythagorienne du segment </a:t>
                </a:r>
              </a:p>
              <a:p>
                <a:pPr lvl="2"/>
                <a:r>
                  <a:rPr lang="fr-BE"/>
                  <a:t>= </a:t>
                </a:r>
                <a14:m>
                  <m:oMath xmlns:m="http://schemas.openxmlformats.org/officeDocument/2006/math">
                    <m:r>
                      <a:rPr lang="fr-BE">
                        <a:latin typeface="Cambria Math"/>
                      </a:rPr>
                      <m:t>√(</m:t>
                    </m:r>
                    <m:r>
                      <a:rPr lang="fr-BE">
                        <a:latin typeface="Cambria Math"/>
                      </a:rPr>
                      <m:t>𝑥𝑇</m:t>
                    </m:r>
                    <m:r>
                      <a:rPr lang="fr-BE">
                        <a:latin typeface="Cambria Math"/>
                      </a:rPr>
                      <m:t>−</m:t>
                    </m:r>
                    <m:r>
                      <a:rPr lang="fr-BE">
                        <a:latin typeface="Cambria Math"/>
                      </a:rPr>
                      <m:t>𝑥𝑆</m:t>
                    </m:r>
                    <m:r>
                      <a:rPr lang="fr-BE">
                        <a:latin typeface="Cambria Math"/>
                      </a:rPr>
                      <m:t>)²+(</m:t>
                    </m:r>
                    <m:r>
                      <a:rPr lang="fr-BE">
                        <a:latin typeface="Cambria Math"/>
                      </a:rPr>
                      <m:t>𝑦𝑇</m:t>
                    </m:r>
                    <m:r>
                      <a:rPr lang="fr-BE">
                        <a:latin typeface="Cambria Math"/>
                      </a:rPr>
                      <m:t>−</m:t>
                    </m:r>
                    <m:r>
                      <a:rPr lang="fr-BE">
                        <a:latin typeface="Cambria Math"/>
                      </a:rPr>
                      <m:t>𝑦𝑆</m:t>
                    </m:r>
                    <m:r>
                      <a:rPr lang="fr-BE">
                        <a:latin typeface="Cambria Math"/>
                      </a:rPr>
                      <m:t>)²</m:t>
                    </m:r>
                  </m:oMath>
                </a14:m>
                <a:endParaRPr lang="fr-BE" dirty="0"/>
              </a:p>
              <a:p>
                <a:pPr lvl="1"/>
                <a:r>
                  <a:rPr lang="fr-BE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longueur_manhattan()</a:t>
                </a:r>
              </a:p>
              <a:p>
                <a:pPr lvl="2"/>
                <a:r>
                  <a:rPr lang="fr-BE"/>
                  <a:t>retourne la longueur manhattanienne du segment</a:t>
                </a:r>
              </a:p>
              <a:p>
                <a:pPr lvl="2"/>
                <a:r>
                  <a:rPr lang="fr-BE"/>
                  <a:t>= | xT – xS | + | yT – yS |</a:t>
                </a:r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588" t="-4212" r="-188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9801" y="1825625"/>
            <a:ext cx="6172200" cy="43513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P1 = Point(3,4)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P2 = Point(6,0)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Mon_segment = Segment(P1,P2)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print(Mon_segment.longueur_pythagore())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>
                <a:latin typeface="Consolas" panose="020B0609020204030204" pitchFamily="49" charset="0"/>
                <a:cs typeface="Courier New" panose="02070309020205020404" pitchFamily="49" charset="0"/>
              </a:rPr>
              <a:t>// 5</a:t>
            </a:r>
            <a:br>
              <a:rPr lang="fr-BE" sz="240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print(Mon_segment.longueur_Manhattan())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>
                <a:latin typeface="Consolas" panose="020B0609020204030204" pitchFamily="49" charset="0"/>
                <a:cs typeface="Courier New" panose="02070309020205020404" pitchFamily="49" charset="0"/>
              </a:rPr>
              <a:t>// 7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fr-BE" sz="24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5" descr="Image result for calculer Ã©lÃ©vation segment dro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68143" y="3502026"/>
            <a:ext cx="42005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11-02-23 : le segment du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Définissez une classe Segment (suite)</a:t>
            </a:r>
          </a:p>
          <a:p>
            <a:pPr lvl="1"/>
            <a:r>
              <a:rPr lang="fr-BE"/>
              <a:t>Comment grouper </a:t>
            </a:r>
            <a:r>
              <a:rPr lang="fr-BE" dirty="0"/>
              <a:t>les deux calculs de longueur en une seule méthode ? </a:t>
            </a:r>
          </a:p>
          <a:p>
            <a:pPr lvl="1"/>
            <a:r>
              <a:rPr lang="fr-BE" dirty="0"/>
              <a:t>Méthode « pente » : calcule et retourne la pente (%) du segment </a:t>
            </a:r>
          </a:p>
          <a:p>
            <a:pPr lvl="1"/>
            <a:endParaRPr lang="fr-BE" dirty="0"/>
          </a:p>
        </p:txBody>
      </p:sp>
      <p:pic>
        <p:nvPicPr>
          <p:cNvPr id="6" name="Picture 3" descr="Image result for calculer Ã©lÃ©vation segment droit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215187" y="3248025"/>
            <a:ext cx="30956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D418D-8570-344A-7295-69CC51FD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11-02-25 : le cercle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5D604C-0217-7A62-CB2D-20D34D205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96000" cy="4913842"/>
          </a:xfrm>
        </p:spPr>
        <p:txBody>
          <a:bodyPr>
            <a:normAutofit fontScale="55000" lnSpcReduction="20000"/>
          </a:bodyPr>
          <a:lstStyle/>
          <a:p>
            <a:r>
              <a:rPr lang="fr-BE"/>
              <a:t>Un cercle est défini par :</a:t>
            </a:r>
          </a:p>
          <a:p>
            <a:pPr lvl="1"/>
            <a:r>
              <a:rPr lang="fr-BE"/>
              <a:t>Un point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fr-BE"/>
              <a:t> qui représente son centre </a:t>
            </a:r>
          </a:p>
          <a:p>
            <a:pPr lvl="1"/>
            <a:r>
              <a:rPr lang="fr-BE"/>
              <a:t>Son rayon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fr-BE"/>
              <a:t>Méthodes de la 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Cercle</a:t>
            </a:r>
            <a:r>
              <a:rPr lang="fr-BE"/>
              <a:t> :</a:t>
            </a:r>
          </a:p>
          <a:p>
            <a:pPr lvl="1"/>
            <a:r>
              <a:rPr lang="fr-BE"/>
              <a:t>Constructeur : On crée un cercle en précisant son centre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BE"/>
              <a:t> et son rayon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r-BE"/>
              <a:t>.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getPerimetre()</a:t>
            </a:r>
            <a:r>
              <a:rPr lang="fr-BE"/>
              <a:t>: retourne le périmètre du cercle.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getSurface()</a:t>
            </a:r>
            <a:r>
              <a:rPr lang="fr-BE"/>
              <a:t> : retourne la surface du cercle.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isInside(Point p)</a:t>
            </a:r>
            <a:r>
              <a:rPr lang="fr-BE"/>
              <a:t> : retourne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fr-BE"/>
              <a:t> si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fr-BE"/>
              <a:t> appartient au cercle, càd si la longueur du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segment(p , r)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</a:t>
            </a:r>
            <a:r>
              <a:rPr lang="fr-BE"/>
              <a:t>est inférieure au rayon.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__str__()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</a:t>
            </a:r>
            <a:r>
              <a:rPr lang="fr-BE"/>
              <a:t>: retourne chaîne "CERCLE(x,y,R)"</a:t>
            </a:r>
          </a:p>
          <a:p>
            <a:r>
              <a:rPr lang="fr-BE"/>
              <a:t>Ce problème se basera sur les classes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Segment</a:t>
            </a:r>
            <a:r>
              <a:rPr lang="fr-BE"/>
              <a:t> déjà définies.</a:t>
            </a:r>
          </a:p>
          <a:p>
            <a:pPr lvl="1"/>
            <a:r>
              <a:rPr lang="fr-BE"/>
              <a:t>On notera l'extrême concision de la 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Cercle</a:t>
            </a:r>
            <a:r>
              <a:rPr lang="fr-BE"/>
              <a:t> ainsi obtenue. </a:t>
            </a:r>
          </a:p>
          <a:p>
            <a:r>
              <a:rPr lang="fr-BE"/>
              <a:t>Réf : https://www.exelib.net/csharp-poo/la-classe-cercle.html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583E-BF22-D34B-78D4-E1D93DD55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4200" y="1825625"/>
            <a:ext cx="4419600" cy="4351339"/>
          </a:xfrm>
        </p:spPr>
        <p:txBody>
          <a:bodyPr>
            <a:normAutofit fontScale="55000" lnSpcReduction="20000"/>
          </a:bodyPr>
          <a:lstStyle/>
          <a:p>
            <a:endParaRPr lang="fr-B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8EBAF2-39C1-ADFA-7978-4FBCD50ADC00}"/>
              </a:ext>
            </a:extLst>
          </p:cNvPr>
          <p:cNvSpPr/>
          <p:nvPr/>
        </p:nvSpPr>
        <p:spPr>
          <a:xfrm>
            <a:off x="8089900" y="2684727"/>
            <a:ext cx="2607733" cy="2607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BE"/>
              <a:t>Cercle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FFBBE-5B84-366F-5D2F-2D3682EB013A}"/>
              </a:ext>
            </a:extLst>
          </p:cNvPr>
          <p:cNvSpPr/>
          <p:nvPr/>
        </p:nvSpPr>
        <p:spPr>
          <a:xfrm>
            <a:off x="9321800" y="3916628"/>
            <a:ext cx="143933" cy="1439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72E68-FEB8-F546-5D3B-57B7DBF955E0}"/>
              </a:ext>
            </a:extLst>
          </p:cNvPr>
          <p:cNvSpPr/>
          <p:nvPr/>
        </p:nvSpPr>
        <p:spPr>
          <a:xfrm>
            <a:off x="7814733" y="5168899"/>
            <a:ext cx="143933" cy="1439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C0F33D7-56A7-8D5D-F7A9-1859F3529F1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958666" y="3988595"/>
            <a:ext cx="1363134" cy="125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11-02-27 : le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Définissez une classe </a:t>
            </a:r>
            <a:r>
              <a:rPr lang="fr-BE" sz="32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Triangle</a:t>
            </a:r>
          </a:p>
          <a:p>
            <a:pPr lvl="1"/>
            <a:r>
              <a:rPr lang="fr-BE"/>
              <a:t>modélisant un triangle </a:t>
            </a:r>
            <a:r>
              <a:rPr lang="fr-BE">
                <a:solidFill>
                  <a:schemeClr val="accent2"/>
                </a:solidFill>
              </a:rPr>
              <a:t>quelconque</a:t>
            </a:r>
            <a:r>
              <a:rPr lang="fr-BE"/>
              <a:t> à partir de </a:t>
            </a:r>
            <a:r>
              <a:rPr lang="fr-BE">
                <a:solidFill>
                  <a:schemeClr val="accent2"/>
                </a:solidFill>
              </a:rPr>
              <a:t>trois points</a:t>
            </a:r>
          </a:p>
          <a:p>
            <a:pPr lvl="1"/>
            <a:r>
              <a:rPr lang="fr-BE"/>
              <a:t>avec une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perimeter()</a:t>
            </a:r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lvl="1"/>
            <a:r>
              <a:rPr lang="fr-BE"/>
              <a:t>en vous basant sur les classes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Segment</a:t>
            </a:r>
          </a:p>
          <a:p>
            <a:pPr lvl="1"/>
            <a:r>
              <a:rPr lang="fr-BE"/>
              <a:t>BONUS : écrivez la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surface()</a:t>
            </a:r>
            <a:r>
              <a:rPr lang="fr-BE"/>
              <a:t> et modifiez en conséquence la 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Segment</a:t>
            </a:r>
            <a:r>
              <a:rPr lang="fr-BE"/>
              <a:t>. Bonne chance 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riangle isocèle 4"/>
          <p:cNvSpPr>
            <a:spLocks noGrp="1"/>
          </p:cNvSpPr>
          <p:nvPr>
            <p:ph sz="half" idx="2"/>
          </p:nvPr>
        </p:nvSpPr>
        <p:spPr>
          <a:xfrm>
            <a:off x="6172200" y="2403849"/>
            <a:ext cx="5331373" cy="3773115"/>
          </a:xfrm>
          <a:custGeom>
            <a:avLst/>
            <a:gdLst>
              <a:gd name="connsiteX0" fmla="*/ 0 w 5181600"/>
              <a:gd name="connsiteY0" fmla="*/ 4351339 h 4351339"/>
              <a:gd name="connsiteX1" fmla="*/ 2590800 w 5181600"/>
              <a:gd name="connsiteY1" fmla="*/ 0 h 4351339"/>
              <a:gd name="connsiteX2" fmla="*/ 5181600 w 5181600"/>
              <a:gd name="connsiteY2" fmla="*/ 4351339 h 4351339"/>
              <a:gd name="connsiteX3" fmla="*/ 0 w 5181600"/>
              <a:gd name="connsiteY3" fmla="*/ 4351339 h 4351339"/>
              <a:gd name="connsiteX0" fmla="*/ 0 w 5181600"/>
              <a:gd name="connsiteY0" fmla="*/ 3773115 h 3773115"/>
              <a:gd name="connsiteX1" fmla="*/ 4258236 w 5181600"/>
              <a:gd name="connsiteY1" fmla="*/ 0 h 3773115"/>
              <a:gd name="connsiteX2" fmla="*/ 5181600 w 5181600"/>
              <a:gd name="connsiteY2" fmla="*/ 3773115 h 3773115"/>
              <a:gd name="connsiteX3" fmla="*/ 0 w 5181600"/>
              <a:gd name="connsiteY3" fmla="*/ 3773115 h 3773115"/>
              <a:gd name="connsiteX0" fmla="*/ 0 w 5331373"/>
              <a:gd name="connsiteY0" fmla="*/ 3773115 h 3773115"/>
              <a:gd name="connsiteX1" fmla="*/ 4258236 w 5331373"/>
              <a:gd name="connsiteY1" fmla="*/ 0 h 3773115"/>
              <a:gd name="connsiteX2" fmla="*/ 5331373 w 5331373"/>
              <a:gd name="connsiteY2" fmla="*/ 2614350 h 3773115"/>
              <a:gd name="connsiteX3" fmla="*/ 0 w 5331373"/>
              <a:gd name="connsiteY3" fmla="*/ 3773115 h 377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1373" h="3773115">
                <a:moveTo>
                  <a:pt x="0" y="3773115"/>
                </a:moveTo>
                <a:lnTo>
                  <a:pt x="4258236" y="0"/>
                </a:lnTo>
                <a:lnTo>
                  <a:pt x="5331373" y="2614350"/>
                </a:lnTo>
                <a:lnTo>
                  <a:pt x="0" y="37731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0125635" y="274002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4906" y="556066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51739" y="4677798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42699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11-02-28 : polygone quelconque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Définissez une classe </a:t>
            </a:r>
            <a:r>
              <a:rPr lang="fr-BE" sz="32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Polygone</a:t>
            </a:r>
          </a:p>
          <a:p>
            <a:pPr lvl="1"/>
            <a:r>
              <a:rPr lang="fr-BE"/>
              <a:t>modélisant un polygone  </a:t>
            </a:r>
            <a:r>
              <a:rPr lang="fr-BE">
                <a:solidFill>
                  <a:schemeClr val="accent2"/>
                </a:solidFill>
              </a:rPr>
              <a:t>quelconque</a:t>
            </a:r>
            <a:r>
              <a:rPr lang="fr-BE"/>
              <a:t> à partir de </a:t>
            </a:r>
            <a:r>
              <a:rPr lang="fr-BE">
                <a:solidFill>
                  <a:schemeClr val="accent2"/>
                </a:solidFill>
              </a:rPr>
              <a:t>N points</a:t>
            </a:r>
          </a:p>
          <a:p>
            <a:pPr lvl="1"/>
            <a:r>
              <a:rPr lang="fr-BE"/>
              <a:t>avec une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perimeter()</a:t>
            </a:r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lvl="1"/>
            <a:r>
              <a:rPr lang="fr-BE"/>
              <a:t>en vous basant sur les classes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Segment</a:t>
            </a:r>
          </a:p>
        </p:txBody>
      </p:sp>
      <p:sp>
        <p:nvSpPr>
          <p:cNvPr id="5" name="Triangle isocèle 4"/>
          <p:cNvSpPr>
            <a:spLocks noGrp="1"/>
          </p:cNvSpPr>
          <p:nvPr>
            <p:ph sz="half" idx="2"/>
          </p:nvPr>
        </p:nvSpPr>
        <p:spPr>
          <a:xfrm>
            <a:off x="6172200" y="2403850"/>
            <a:ext cx="5337628" cy="4084036"/>
          </a:xfrm>
          <a:custGeom>
            <a:avLst/>
            <a:gdLst>
              <a:gd name="connsiteX0" fmla="*/ 0 w 5181600"/>
              <a:gd name="connsiteY0" fmla="*/ 4351339 h 4351339"/>
              <a:gd name="connsiteX1" fmla="*/ 2590800 w 5181600"/>
              <a:gd name="connsiteY1" fmla="*/ 0 h 4351339"/>
              <a:gd name="connsiteX2" fmla="*/ 5181600 w 5181600"/>
              <a:gd name="connsiteY2" fmla="*/ 4351339 h 4351339"/>
              <a:gd name="connsiteX3" fmla="*/ 0 w 5181600"/>
              <a:gd name="connsiteY3" fmla="*/ 4351339 h 4351339"/>
              <a:gd name="connsiteX0" fmla="*/ 0 w 5181600"/>
              <a:gd name="connsiteY0" fmla="*/ 3773115 h 3773115"/>
              <a:gd name="connsiteX1" fmla="*/ 4258236 w 5181600"/>
              <a:gd name="connsiteY1" fmla="*/ 0 h 3773115"/>
              <a:gd name="connsiteX2" fmla="*/ 5181600 w 5181600"/>
              <a:gd name="connsiteY2" fmla="*/ 3773115 h 3773115"/>
              <a:gd name="connsiteX3" fmla="*/ 0 w 5181600"/>
              <a:gd name="connsiteY3" fmla="*/ 3773115 h 3773115"/>
              <a:gd name="connsiteX0" fmla="*/ 0 w 5181600"/>
              <a:gd name="connsiteY0" fmla="*/ 3773115 h 3773115"/>
              <a:gd name="connsiteX1" fmla="*/ 3058886 w 5181600"/>
              <a:gd name="connsiteY1" fmla="*/ 1036037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0 w 5181600"/>
              <a:gd name="connsiteY4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0 w 5181600"/>
              <a:gd name="connsiteY4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3175000 w 5181600"/>
              <a:gd name="connsiteY4" fmla="*/ 3764722 h 3773115"/>
              <a:gd name="connsiteX5" fmla="*/ 0 w 5181600"/>
              <a:gd name="connsiteY5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4974771 w 5181600"/>
              <a:gd name="connsiteY3" fmla="*/ 2850322 h 3773115"/>
              <a:gd name="connsiteX4" fmla="*/ 5181600 w 5181600"/>
              <a:gd name="connsiteY4" fmla="*/ 3773115 h 3773115"/>
              <a:gd name="connsiteX5" fmla="*/ 3175000 w 5181600"/>
              <a:gd name="connsiteY5" fmla="*/ 3764722 h 3773115"/>
              <a:gd name="connsiteX6" fmla="*/ 0 w 5181600"/>
              <a:gd name="connsiteY6" fmla="*/ 3773115 h 3773115"/>
              <a:gd name="connsiteX0" fmla="*/ 0 w 5181600"/>
              <a:gd name="connsiteY0" fmla="*/ 3773115 h 4084036"/>
              <a:gd name="connsiteX1" fmla="*/ 1534886 w 5181600"/>
              <a:gd name="connsiteY1" fmla="*/ 673180 h 4084036"/>
              <a:gd name="connsiteX2" fmla="*/ 4258236 w 5181600"/>
              <a:gd name="connsiteY2" fmla="*/ 0 h 4084036"/>
              <a:gd name="connsiteX3" fmla="*/ 4974771 w 5181600"/>
              <a:gd name="connsiteY3" fmla="*/ 2850322 h 4084036"/>
              <a:gd name="connsiteX4" fmla="*/ 5181600 w 5181600"/>
              <a:gd name="connsiteY4" fmla="*/ 3773115 h 4084036"/>
              <a:gd name="connsiteX5" fmla="*/ 3058886 w 5181600"/>
              <a:gd name="connsiteY5" fmla="*/ 4084036 h 4084036"/>
              <a:gd name="connsiteX6" fmla="*/ 0 w 5181600"/>
              <a:gd name="connsiteY6" fmla="*/ 3773115 h 4084036"/>
              <a:gd name="connsiteX0" fmla="*/ 0 w 5337628"/>
              <a:gd name="connsiteY0" fmla="*/ 3773115 h 4084036"/>
              <a:gd name="connsiteX1" fmla="*/ 1534886 w 5337628"/>
              <a:gd name="connsiteY1" fmla="*/ 673180 h 4084036"/>
              <a:gd name="connsiteX2" fmla="*/ 4258236 w 5337628"/>
              <a:gd name="connsiteY2" fmla="*/ 0 h 4084036"/>
              <a:gd name="connsiteX3" fmla="*/ 5337628 w 5337628"/>
              <a:gd name="connsiteY3" fmla="*/ 2197179 h 4084036"/>
              <a:gd name="connsiteX4" fmla="*/ 5181600 w 5337628"/>
              <a:gd name="connsiteY4" fmla="*/ 3773115 h 4084036"/>
              <a:gd name="connsiteX5" fmla="*/ 3058886 w 5337628"/>
              <a:gd name="connsiteY5" fmla="*/ 4084036 h 4084036"/>
              <a:gd name="connsiteX6" fmla="*/ 0 w 5337628"/>
              <a:gd name="connsiteY6" fmla="*/ 3773115 h 408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7628" h="4084036">
                <a:moveTo>
                  <a:pt x="0" y="3773115"/>
                </a:moveTo>
                <a:lnTo>
                  <a:pt x="1534886" y="673180"/>
                </a:lnTo>
                <a:lnTo>
                  <a:pt x="4258236" y="0"/>
                </a:lnTo>
                <a:lnTo>
                  <a:pt x="5337628" y="2197179"/>
                </a:lnTo>
                <a:lnTo>
                  <a:pt x="5181600" y="3773115"/>
                </a:lnTo>
                <a:lnTo>
                  <a:pt x="3058886" y="4084036"/>
                </a:lnTo>
                <a:lnTo>
                  <a:pt x="0" y="3773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0082093" y="2420712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6736" y="5715299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07767" y="4445868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1307" y="601397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0453" y="5783143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2450" y="3066441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92183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11-03 : attributs publics et privés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F973C8E-06E4-B839-D13A-20B790E9D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5C3B1655-FA60-3D3F-D3C0-1047DB9EAF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90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1">
            <a:extLst>
              <a:ext uri="{FF2B5EF4-FFF2-40B4-BE49-F238E27FC236}">
                <a16:creationId xmlns:a16="http://schemas.microsoft.com/office/drawing/2014/main" id="{6137177D-CDCF-41DD-85CC-E48ACDF816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2">
            <a:extLst>
              <a:ext uri="{FF2B5EF4-FFF2-40B4-BE49-F238E27FC236}">
                <a16:creationId xmlns:a16="http://schemas.microsoft.com/office/drawing/2014/main" id="{3ABEFBDF-9648-42F7-B289-E0AFFAAB27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1">
            <a:extLst>
              <a:ext uri="{FF2B5EF4-FFF2-40B4-BE49-F238E27FC236}">
                <a16:creationId xmlns:a16="http://schemas.microsoft.com/office/drawing/2014/main" id="{41BCEFF0-AD28-4DB7-8752-060EE3F36E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3">
            <a:extLst>
              <a:ext uri="{FF2B5EF4-FFF2-40B4-BE49-F238E27FC236}">
                <a16:creationId xmlns:a16="http://schemas.microsoft.com/office/drawing/2014/main" id="{4AAB5EAB-8263-40CB-AABD-0C32166FEB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8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4">
            <a:extLst>
              <a:ext uri="{FF2B5EF4-FFF2-40B4-BE49-F238E27FC236}">
                <a16:creationId xmlns:a16="http://schemas.microsoft.com/office/drawing/2014/main" id="{2728FC40-6944-46E5-A5E2-53169BFC46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5">
            <a:extLst>
              <a:ext uri="{FF2B5EF4-FFF2-40B4-BE49-F238E27FC236}">
                <a16:creationId xmlns:a16="http://schemas.microsoft.com/office/drawing/2014/main" id="{D7884B32-7B2F-4F3E-A45F-584DFE75A9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6">
            <a:extLst>
              <a:ext uri="{FF2B5EF4-FFF2-40B4-BE49-F238E27FC236}">
                <a16:creationId xmlns:a16="http://schemas.microsoft.com/office/drawing/2014/main" id="{534033E2-691C-49AD-954B-6F7E7F10B4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8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7">
            <a:extLst>
              <a:ext uri="{FF2B5EF4-FFF2-40B4-BE49-F238E27FC236}">
                <a16:creationId xmlns:a16="http://schemas.microsoft.com/office/drawing/2014/main" id="{5A82AD45-C158-466E-AC54-83066D8D45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4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Encapsulation &amp; Interface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55E78A8F-4C0B-4AAE-8D48-2848DD0FF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539" y="1442213"/>
            <a:ext cx="7185991" cy="4486275"/>
          </a:xfrm>
        </p:spPr>
        <p:txBody>
          <a:bodyPr>
            <a:normAutofit lnSpcReduction="10000"/>
          </a:bodyPr>
          <a:lstStyle/>
          <a:p>
            <a:pPr lvl="0"/>
            <a:r>
              <a:rPr lang="fr-BE" sz="2400"/>
              <a:t>Tout attribut ou méthode peut être d'encapsulation :</a:t>
            </a:r>
          </a:p>
          <a:p>
            <a:pPr lvl="1"/>
            <a:r>
              <a:rPr lang="fr-BE" sz="2000" b="1">
                <a:solidFill>
                  <a:schemeClr val="accent1"/>
                </a:solidFill>
              </a:rPr>
              <a:t>Private</a:t>
            </a:r>
            <a:r>
              <a:rPr lang="fr-BE" sz="2000"/>
              <a:t> : manipulable seulement au sein de la classe</a:t>
            </a:r>
          </a:p>
          <a:p>
            <a:pPr lvl="1"/>
            <a:r>
              <a:rPr lang="fr-BE" sz="2000" b="1"/>
              <a:t>( </a:t>
            </a:r>
            <a:r>
              <a:rPr lang="fr-BE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Protected</a:t>
            </a:r>
            <a:r>
              <a:rPr lang="fr-BE" sz="2000"/>
              <a:t> : idem, mais aussi des classes héritées )</a:t>
            </a:r>
          </a:p>
          <a:p>
            <a:pPr lvl="1"/>
            <a:r>
              <a:rPr lang="fr-BE" sz="2000" b="1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 : manipulable de l'extérieur de la classe</a:t>
            </a:r>
          </a:p>
          <a:p>
            <a:pPr lvl="0"/>
            <a:r>
              <a:rPr lang="fr-BE" sz="2400"/>
              <a:t>Développer des applications OOP complexes nécessite un </a:t>
            </a:r>
            <a:r>
              <a:rPr lang="fr-BE" sz="2400">
                <a:solidFill>
                  <a:schemeClr val="accent2"/>
                </a:solidFill>
              </a:rPr>
              <a:t>couplage réduit entre classes</a:t>
            </a:r>
          </a:p>
          <a:p>
            <a:pPr lvl="1"/>
            <a:r>
              <a:rPr lang="fr-BE" sz="2000"/>
              <a:t>attribut et méthode définis « </a:t>
            </a:r>
            <a:r>
              <a:rPr lang="fr-BE" sz="2000">
                <a:solidFill>
                  <a:schemeClr val="accent1"/>
                </a:solidFill>
              </a:rPr>
              <a:t>private</a:t>
            </a:r>
            <a:r>
              <a:rPr lang="fr-BE" sz="2000"/>
              <a:t> » par défaut</a:t>
            </a:r>
          </a:p>
          <a:p>
            <a:pPr lvl="1"/>
            <a:r>
              <a:rPr lang="fr-BE" sz="2000"/>
              <a:t>si nécessaire, on définit une méthode comme « 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 »</a:t>
            </a:r>
          </a:p>
          <a:p>
            <a:pPr lvl="1"/>
            <a:r>
              <a:rPr lang="fr-BE" sz="2000"/>
              <a:t>attribut jamais défini « 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 »</a:t>
            </a:r>
          </a:p>
          <a:p>
            <a:pPr lvl="1"/>
            <a:r>
              <a:rPr lang="fr-BE" sz="2000"/>
              <a:t>on écrit des méthodes pour accéder à un attribut</a:t>
            </a:r>
          </a:p>
          <a:p>
            <a:pPr lvl="2"/>
            <a:r>
              <a:rPr lang="fr-BE" sz="2000">
                <a:solidFill>
                  <a:schemeClr val="accent5"/>
                </a:solidFill>
              </a:rPr>
              <a:t>get</a:t>
            </a:r>
            <a:r>
              <a:rPr lang="fr-BE" sz="2000"/>
              <a:t> : pour lire sa valeur</a:t>
            </a:r>
          </a:p>
          <a:p>
            <a:pPr lvl="2"/>
            <a:r>
              <a:rPr lang="fr-BE" sz="2000">
                <a:solidFill>
                  <a:schemeClr val="accent5"/>
                </a:solidFill>
              </a:rPr>
              <a:t>set</a:t>
            </a:r>
            <a:r>
              <a:rPr lang="fr-BE" sz="2000"/>
              <a:t> : pour imposer une nouvelle valeur</a:t>
            </a:r>
          </a:p>
          <a:p>
            <a:r>
              <a:rPr lang="fr-BE" sz="2400"/>
              <a:t>Interface = ensemble des méthodes « 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</a:rPr>
              <a:t>public </a:t>
            </a:r>
            <a:r>
              <a:rPr lang="fr-BE" sz="2400"/>
              <a:t>»</a:t>
            </a:r>
          </a:p>
          <a:p>
            <a:endParaRPr lang="fr-BE" sz="240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5DDE59C-ED66-4A08-BB06-0764B8213581}"/>
              </a:ext>
            </a:extLst>
          </p:cNvPr>
          <p:cNvSpPr/>
          <p:nvPr/>
        </p:nvSpPr>
        <p:spPr>
          <a:xfrm>
            <a:off x="801233" y="3553592"/>
            <a:ext cx="3456000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«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1"/>
                </a:solidFill>
                <a:latin typeface="Arial" pitchFamily="18"/>
                <a:ea typeface="Microsoft YaHei" pitchFamily="2"/>
                <a:cs typeface="Mangal" pitchFamily="2"/>
              </a:rPr>
              <a:t>private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F7662A5D-730B-4A79-B5EC-1E7DEAF7CC37}"/>
              </a:ext>
            </a:extLst>
          </p:cNvPr>
          <p:cNvSpPr/>
          <p:nvPr/>
        </p:nvSpPr>
        <p:spPr>
          <a:xfrm rot="3600">
            <a:off x="1914109" y="2690309"/>
            <a:ext cx="1370159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EEEEEE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</a:t>
            </a:r>
            <a:b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</a:b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«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public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3F8435-68F5-4A78-921E-F78FDEB6C1D2}"/>
              </a:ext>
            </a:extLst>
          </p:cNvPr>
          <p:cNvSpPr txBox="1"/>
          <p:nvPr/>
        </p:nvSpPr>
        <p:spPr>
          <a:xfrm>
            <a:off x="1217902" y="4841930"/>
            <a:ext cx="2210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Encapsulation</a:t>
            </a:r>
            <a:endParaRPr lang="fr-BE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F367579-849B-4EE5-B5DF-2BB895E2C8FE}"/>
              </a:ext>
            </a:extLst>
          </p:cNvPr>
          <p:cNvSpPr txBox="1"/>
          <p:nvPr/>
        </p:nvSpPr>
        <p:spPr>
          <a:xfrm>
            <a:off x="542141" y="2890759"/>
            <a:ext cx="1371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Interface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89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Encapsulation &amp; Interface en Python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2FB0EF-E759-44B9-B7B6-3072BA2DF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58264-8F13-79F9-F6AD-3927BBBCAB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Liens:</a:t>
            </a:r>
            <a:endParaRPr lang="en-US">
              <a:hlinkClick r:id="" action="ppaction://noaction"/>
            </a:endParaRPr>
          </a:p>
          <a:p>
            <a:pPr lvl="1"/>
            <a:r>
              <a:rPr lang="en-US">
                <a:hlinkClick r:id="" action="ppaction://noaction"/>
              </a:rPr>
              <a:t>Python - Public, Protected, Private Members</a:t>
            </a:r>
            <a:endParaRPr lang="fr-BE"/>
          </a:p>
          <a:p>
            <a:pPr lvl="1"/>
            <a:r>
              <a:rPr lang="fr-BE">
                <a:hlinkClick r:id="rId2"/>
              </a:rPr>
              <a:t>Python Property Decorator - @property</a:t>
            </a:r>
            <a:endParaRPr lang="fr-BE"/>
          </a:p>
          <a:p>
            <a:pPr lvl="1"/>
            <a:r>
              <a:rPr lang="fr-BE">
                <a:hlinkClick r:id="rId3"/>
              </a:rPr>
              <a:t>Python @property decorator</a:t>
            </a:r>
            <a:endParaRPr lang="fr-BE"/>
          </a:p>
          <a:p>
            <a:endParaRPr lang="fr-BE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6A487CC-BFF3-5EBF-59D2-EDD307D39AA4}"/>
              </a:ext>
            </a:extLst>
          </p:cNvPr>
          <p:cNvGrpSpPr/>
          <p:nvPr/>
        </p:nvGrpSpPr>
        <p:grpSpPr>
          <a:xfrm>
            <a:off x="1456541" y="2554025"/>
            <a:ext cx="3715092" cy="2613286"/>
            <a:chOff x="542141" y="2690309"/>
            <a:chExt cx="3715092" cy="2613286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F3F8435-68F5-4A78-921E-F78FDEB6C1D2}"/>
                </a:ext>
              </a:extLst>
            </p:cNvPr>
            <p:cNvSpPr txBox="1"/>
            <p:nvPr/>
          </p:nvSpPr>
          <p:spPr>
            <a:xfrm>
              <a:off x="1217902" y="4841930"/>
              <a:ext cx="22106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BE" sz="2400"/>
                <a:t>Encapsulation</a:t>
              </a:r>
              <a:endParaRPr lang="fr-BE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A5DDE59C-ED66-4A08-BB06-0764B8213581}"/>
                </a:ext>
              </a:extLst>
            </p:cNvPr>
            <p:cNvSpPr/>
            <p:nvPr/>
          </p:nvSpPr>
          <p:spPr>
            <a:xfrm>
              <a:off x="801233" y="3553592"/>
              <a:ext cx="3456000" cy="115200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-2147483647"/>
                <a:gd name="f9" fmla="val 2147483647"/>
                <a:gd name="f10" fmla="val 21600"/>
                <a:gd name="f11" fmla="+- 0 0 0"/>
                <a:gd name="f12" fmla="abs f4"/>
                <a:gd name="f13" fmla="abs f5"/>
                <a:gd name="f14" fmla="abs f6"/>
                <a:gd name="f15" fmla="pin 0 f0 21600"/>
                <a:gd name="f16" fmla="*/ f11 f1 1"/>
                <a:gd name="f17" fmla="?: f12 f4 1"/>
                <a:gd name="f18" fmla="?: f13 f5 1"/>
                <a:gd name="f19" fmla="?: f14 f6 1"/>
                <a:gd name="f20" fmla="val f15"/>
                <a:gd name="f21" fmla="*/ f16 1 f3"/>
                <a:gd name="f22" fmla="*/ f17 1 21600"/>
                <a:gd name="f23" fmla="*/ f18 1 21600"/>
                <a:gd name="f24" fmla="*/ 21600 f17 1"/>
                <a:gd name="f25" fmla="*/ 21600 f18 1"/>
                <a:gd name="f26" fmla="+- f7 f20 0"/>
                <a:gd name="f27" fmla="+- f21 0 f2"/>
                <a:gd name="f28" fmla="min f23 f22"/>
                <a:gd name="f29" fmla="*/ f24 1 f19"/>
                <a:gd name="f30" fmla="*/ f25 1 f19"/>
                <a:gd name="f31" fmla="+- f30 0 f20"/>
                <a:gd name="f32" fmla="+- f29 0 f20"/>
                <a:gd name="f33" fmla="+- f29 0 f26"/>
                <a:gd name="f34" fmla="+- f30 0 f26"/>
                <a:gd name="f35" fmla="val f29"/>
                <a:gd name="f36" fmla="val f30"/>
                <a:gd name="f37" fmla="*/ f7 f28 1"/>
                <a:gd name="f38" fmla="*/ f15 f28 1"/>
                <a:gd name="f39" fmla="*/ f26 f28 1"/>
                <a:gd name="f40" fmla="*/ f30 f28 1"/>
                <a:gd name="f41" fmla="*/ f29 f28 1"/>
                <a:gd name="f42" fmla="*/ f33 1 2"/>
                <a:gd name="f43" fmla="*/ f34 1 2"/>
                <a:gd name="f44" fmla="*/ f32 f28 1"/>
                <a:gd name="f45" fmla="*/ f36 f28 1"/>
                <a:gd name="f46" fmla="*/ f35 f28 1"/>
                <a:gd name="f47" fmla="*/ f31 f28 1"/>
                <a:gd name="f48" fmla="+- f26 f42 0"/>
                <a:gd name="f49" fmla="+- f26 f43 0"/>
                <a:gd name="f50" fmla="*/ f42 f28 1"/>
                <a:gd name="f51" fmla="*/ f43 f28 1"/>
                <a:gd name="f52" fmla="*/ f48 f28 1"/>
                <a:gd name="f53" fmla="*/ f49 f28 1"/>
              </a:gdLst>
              <a:ahLst>
                <a:ahXY gdRefY="f0" minY="f7" maxY="f10">
                  <a:pos x="f37" y="f3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2" y="f37"/>
                </a:cxn>
                <a:cxn ang="f27">
                  <a:pos x="f50" y="f39"/>
                </a:cxn>
                <a:cxn ang="f27">
                  <a:pos x="f37" y="f53"/>
                </a:cxn>
                <a:cxn ang="f27">
                  <a:pos x="f50" y="f40"/>
                </a:cxn>
                <a:cxn ang="f27">
                  <a:pos x="f44" y="f53"/>
                </a:cxn>
                <a:cxn ang="f27">
                  <a:pos x="f41" y="f51"/>
                </a:cxn>
              </a:cxnLst>
              <a:rect l="f37" t="f39" r="f44" b="f45"/>
              <a:pathLst>
                <a:path>
                  <a:moveTo>
                    <a:pt x="f37" y="f45"/>
                  </a:moveTo>
                  <a:lnTo>
                    <a:pt x="f37" y="f39"/>
                  </a:lnTo>
                  <a:lnTo>
                    <a:pt x="f39" y="f37"/>
                  </a:lnTo>
                  <a:lnTo>
                    <a:pt x="f46" y="f37"/>
                  </a:lnTo>
                  <a:lnTo>
                    <a:pt x="f46" y="f47"/>
                  </a:lnTo>
                  <a:lnTo>
                    <a:pt x="f44" y="f45"/>
                  </a:lnTo>
                  <a:close/>
                </a:path>
                <a:path>
                  <a:moveTo>
                    <a:pt x="f37" y="f39"/>
                  </a:moveTo>
                  <a:lnTo>
                    <a:pt x="f39" y="f37"/>
                  </a:lnTo>
                  <a:lnTo>
                    <a:pt x="f46" y="f37"/>
                  </a:lnTo>
                  <a:lnTo>
                    <a:pt x="f44" y="f39"/>
                  </a:lnTo>
                  <a:close/>
                </a:path>
                <a:path>
                  <a:moveTo>
                    <a:pt x="f44" y="f45"/>
                  </a:moveTo>
                  <a:lnTo>
                    <a:pt x="f44" y="f39"/>
                  </a:lnTo>
                  <a:lnTo>
                    <a:pt x="f46" y="f37"/>
                  </a:lnTo>
                  <a:lnTo>
                    <a:pt x="f46" y="f47"/>
                  </a:lnTo>
                  <a:close/>
                </a:path>
              </a:pathLst>
            </a:custGeom>
            <a:solidFill>
              <a:srgbClr val="DDDDDD"/>
            </a:solidFill>
            <a:ln>
              <a:solidFill>
                <a:schemeClr val="accent2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BE" sz="22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rPr>
                <a:t>Code «</a:t>
              </a:r>
              <a:r>
                <a:rPr lang="fr-BE" sz="2200" b="0" i="0" u="none" strike="noStrike" kern="1200">
                  <a:ln>
                    <a:noFill/>
                  </a:ln>
                  <a:solidFill>
                    <a:srgbClr val="FF3300"/>
                  </a:solidFill>
                  <a:latin typeface="Arial" pitchFamily="18"/>
                  <a:ea typeface="Microsoft YaHei" pitchFamily="2"/>
                  <a:cs typeface="Mangal" pitchFamily="2"/>
                </a:rPr>
                <a:t> </a:t>
              </a:r>
              <a:r>
                <a:rPr lang="fr-BE" sz="2200" b="0" i="0" u="none" strike="noStrike" kern="1200">
                  <a:ln>
                    <a:noFill/>
                  </a:ln>
                  <a:solidFill>
                    <a:schemeClr val="accent1"/>
                  </a:solidFill>
                  <a:latin typeface="Arial" pitchFamily="18"/>
                  <a:ea typeface="Microsoft YaHei" pitchFamily="2"/>
                  <a:cs typeface="Mangal" pitchFamily="2"/>
                </a:rPr>
                <a:t>private</a:t>
              </a:r>
              <a:r>
                <a:rPr lang="fr-BE" sz="2200" b="0" i="0" u="none" strike="noStrike" kern="1200">
                  <a:ln>
                    <a:noFill/>
                  </a:ln>
                  <a:solidFill>
                    <a:srgbClr val="FF3300"/>
                  </a:solidFill>
                  <a:latin typeface="Arial" pitchFamily="18"/>
                  <a:ea typeface="Microsoft YaHei" pitchFamily="2"/>
                  <a:cs typeface="Mangal" pitchFamily="2"/>
                </a:rPr>
                <a:t> </a:t>
              </a:r>
              <a:r>
                <a:rPr lang="fr-BE" sz="22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rPr>
                <a:t>»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F7662A5D-730B-4A79-B5EC-1E7DEAF7CC37}"/>
                </a:ext>
              </a:extLst>
            </p:cNvPr>
            <p:cNvSpPr/>
            <p:nvPr/>
          </p:nvSpPr>
          <p:spPr>
            <a:xfrm rot="3600">
              <a:off x="1914109" y="2690309"/>
              <a:ext cx="1370159" cy="115200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-2147483647"/>
                <a:gd name="f9" fmla="val 2147483647"/>
                <a:gd name="f10" fmla="val 21600"/>
                <a:gd name="f11" fmla="+- 0 0 0"/>
                <a:gd name="f12" fmla="abs f4"/>
                <a:gd name="f13" fmla="abs f5"/>
                <a:gd name="f14" fmla="abs f6"/>
                <a:gd name="f15" fmla="pin 0 f0 21600"/>
                <a:gd name="f16" fmla="*/ f11 f1 1"/>
                <a:gd name="f17" fmla="?: f12 f4 1"/>
                <a:gd name="f18" fmla="?: f13 f5 1"/>
                <a:gd name="f19" fmla="?: f14 f6 1"/>
                <a:gd name="f20" fmla="val f15"/>
                <a:gd name="f21" fmla="*/ f16 1 f3"/>
                <a:gd name="f22" fmla="*/ f17 1 21600"/>
                <a:gd name="f23" fmla="*/ f18 1 21600"/>
                <a:gd name="f24" fmla="*/ 21600 f17 1"/>
                <a:gd name="f25" fmla="*/ 21600 f18 1"/>
                <a:gd name="f26" fmla="+- f7 f20 0"/>
                <a:gd name="f27" fmla="+- f21 0 f2"/>
                <a:gd name="f28" fmla="min f23 f22"/>
                <a:gd name="f29" fmla="*/ f24 1 f19"/>
                <a:gd name="f30" fmla="*/ f25 1 f19"/>
                <a:gd name="f31" fmla="+- f30 0 f20"/>
                <a:gd name="f32" fmla="+- f29 0 f20"/>
                <a:gd name="f33" fmla="+- f29 0 f26"/>
                <a:gd name="f34" fmla="+- f30 0 f26"/>
                <a:gd name="f35" fmla="val f29"/>
                <a:gd name="f36" fmla="val f30"/>
                <a:gd name="f37" fmla="*/ f7 f28 1"/>
                <a:gd name="f38" fmla="*/ f15 f28 1"/>
                <a:gd name="f39" fmla="*/ f26 f28 1"/>
                <a:gd name="f40" fmla="*/ f30 f28 1"/>
                <a:gd name="f41" fmla="*/ f29 f28 1"/>
                <a:gd name="f42" fmla="*/ f33 1 2"/>
                <a:gd name="f43" fmla="*/ f34 1 2"/>
                <a:gd name="f44" fmla="*/ f32 f28 1"/>
                <a:gd name="f45" fmla="*/ f36 f28 1"/>
                <a:gd name="f46" fmla="*/ f35 f28 1"/>
                <a:gd name="f47" fmla="*/ f31 f28 1"/>
                <a:gd name="f48" fmla="+- f26 f42 0"/>
                <a:gd name="f49" fmla="+- f26 f43 0"/>
                <a:gd name="f50" fmla="*/ f42 f28 1"/>
                <a:gd name="f51" fmla="*/ f43 f28 1"/>
                <a:gd name="f52" fmla="*/ f48 f28 1"/>
                <a:gd name="f53" fmla="*/ f49 f28 1"/>
              </a:gdLst>
              <a:ahLst>
                <a:ahXY gdRefY="f0" minY="f7" maxY="f10">
                  <a:pos x="f37" y="f3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2" y="f37"/>
                </a:cxn>
                <a:cxn ang="f27">
                  <a:pos x="f50" y="f39"/>
                </a:cxn>
                <a:cxn ang="f27">
                  <a:pos x="f37" y="f53"/>
                </a:cxn>
                <a:cxn ang="f27">
                  <a:pos x="f50" y="f40"/>
                </a:cxn>
                <a:cxn ang="f27">
                  <a:pos x="f44" y="f53"/>
                </a:cxn>
                <a:cxn ang="f27">
                  <a:pos x="f41" y="f51"/>
                </a:cxn>
              </a:cxnLst>
              <a:rect l="f37" t="f39" r="f44" b="f45"/>
              <a:pathLst>
                <a:path>
                  <a:moveTo>
                    <a:pt x="f37" y="f45"/>
                  </a:moveTo>
                  <a:lnTo>
                    <a:pt x="f37" y="f39"/>
                  </a:lnTo>
                  <a:lnTo>
                    <a:pt x="f39" y="f37"/>
                  </a:lnTo>
                  <a:lnTo>
                    <a:pt x="f46" y="f37"/>
                  </a:lnTo>
                  <a:lnTo>
                    <a:pt x="f46" y="f47"/>
                  </a:lnTo>
                  <a:lnTo>
                    <a:pt x="f44" y="f45"/>
                  </a:lnTo>
                  <a:close/>
                </a:path>
                <a:path>
                  <a:moveTo>
                    <a:pt x="f37" y="f39"/>
                  </a:moveTo>
                  <a:lnTo>
                    <a:pt x="f39" y="f37"/>
                  </a:lnTo>
                  <a:lnTo>
                    <a:pt x="f46" y="f37"/>
                  </a:lnTo>
                  <a:lnTo>
                    <a:pt x="f44" y="f39"/>
                  </a:lnTo>
                  <a:close/>
                </a:path>
                <a:path>
                  <a:moveTo>
                    <a:pt x="f44" y="f45"/>
                  </a:moveTo>
                  <a:lnTo>
                    <a:pt x="f44" y="f39"/>
                  </a:lnTo>
                  <a:lnTo>
                    <a:pt x="f46" y="f37"/>
                  </a:lnTo>
                  <a:lnTo>
                    <a:pt x="f46" y="f47"/>
                  </a:lnTo>
                  <a:close/>
                </a:path>
              </a:pathLst>
            </a:custGeom>
            <a:solidFill>
              <a:srgbClr val="EEEEEE"/>
            </a:solidFill>
            <a:ln>
              <a:solidFill>
                <a:schemeClr val="accent2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BE" sz="22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rPr>
                <a:t>Code </a:t>
              </a:r>
              <a:br>
                <a:rPr lang="fr-BE" sz="22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rPr>
              </a:br>
              <a:r>
                <a:rPr lang="fr-BE" sz="22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rPr>
                <a:t>«</a:t>
              </a:r>
              <a:r>
                <a:rPr lang="fr-BE" sz="2200" b="0" i="0" u="none" strike="noStrike" kern="120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Arial" pitchFamily="18"/>
                  <a:ea typeface="Microsoft YaHei" pitchFamily="2"/>
                  <a:cs typeface="Mangal" pitchFamily="2"/>
                </a:rPr>
                <a:t>public</a:t>
              </a:r>
              <a:r>
                <a:rPr lang="fr-BE" sz="22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rPr>
                <a:t>»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F367579-849B-4EE5-B5DF-2BB895E2C8FE}"/>
                </a:ext>
              </a:extLst>
            </p:cNvPr>
            <p:cNvSpPr txBox="1"/>
            <p:nvPr/>
          </p:nvSpPr>
          <p:spPr>
            <a:xfrm>
              <a:off x="542141" y="2890759"/>
              <a:ext cx="13713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BE" sz="2400"/>
                <a:t>Interface</a:t>
              </a:r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8205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Encapsulation &amp; Interface en Python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0666C62-38B2-477E-9D0C-34F2EA1B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296601"/>
            <a:ext cx="5157787" cy="823912"/>
          </a:xfrm>
        </p:spPr>
        <p:txBody>
          <a:bodyPr/>
          <a:lstStyle/>
          <a:p>
            <a:r>
              <a:rPr lang="fr-BE"/>
              <a:t>Approche classique</a:t>
            </a:r>
            <a:br>
              <a:rPr lang="fr-BE"/>
            </a:br>
            <a:r>
              <a:rPr lang="fr-BE"/>
              <a:t>(11-03-05_getset_classical.py)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5279389-AD1A-498E-9427-8197F9CDC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107" y="2103423"/>
            <a:ext cx="5604469" cy="435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Thermometre:</a:t>
            </a:r>
          </a:p>
          <a:p>
            <a:pPr marL="457189" lvl="1" indent="0">
              <a:buNone/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  <a:p>
            <a:pPr marL="457189" lvl="1" indent="0">
              <a:buNone/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get_value_celsius(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# value_celsius getter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return self.__value_celsius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set_value_celsius(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self,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val)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# value_celsius setter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# aucune température 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# en dessous de -273.15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if val &lt; -273.15 : val = -273.15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self.__value_celsius = val</a:t>
            </a:r>
          </a:p>
          <a:p>
            <a:pPr marL="0" indent="0">
              <a:buNone/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therm_o = Thermometre()</a:t>
            </a:r>
            <a:b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print(therm_o.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get_value_celsius()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therm_o.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set_value_celsius(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100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1800">
              <a:latin typeface="Consolas" panose="020B0609020204030204" pitchFamily="49" charset="0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AFF9136-CFD3-49DC-B1C5-A0A1D594E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3" y="1296601"/>
            <a:ext cx="5183188" cy="823912"/>
          </a:xfrm>
        </p:spPr>
        <p:txBody>
          <a:bodyPr/>
          <a:lstStyle/>
          <a:p>
            <a:r>
              <a:rPr lang="fr-BE"/>
              <a:t>Approche par décorateur en Python</a:t>
            </a:r>
            <a:br>
              <a:rPr lang="fr-BE"/>
            </a:br>
            <a:r>
              <a:rPr lang="fr-BE"/>
              <a:t>(11-03-05_getset_decorator.py)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1DDA8307-F4DF-4444-8209-695FF7AD2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38287" y="2060091"/>
            <a:ext cx="5894461" cy="418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Thermometre:</a:t>
            </a:r>
          </a:p>
          <a:p>
            <a:pPr marL="457189" lvl="1" indent="0">
              <a:buNone/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  <a:p>
            <a:pPr marL="457189" lvl="1" indent="0"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property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(self):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# 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getter</a:t>
            </a:r>
            <a:b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return self.__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</a:t>
            </a:r>
            <a:b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value_celsius.setter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(self,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setter</a:t>
            </a:r>
            <a:b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# aucune température </a:t>
            </a:r>
            <a:b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# en dessous de -273.15</a:t>
            </a:r>
            <a:b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if val &lt; -273.15 : val = -273.15</a:t>
            </a:r>
            <a:b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self.__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val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therm_o = Thermometre()</a:t>
            </a:r>
            <a:b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print(therm_o.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therm_o.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value_celsius 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100</a:t>
            </a:r>
            <a:endParaRPr lang="fr-BE" sz="1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égende : flèche courbée 2">
            <a:extLst>
              <a:ext uri="{FF2B5EF4-FFF2-40B4-BE49-F238E27FC236}">
                <a16:creationId xmlns:a16="http://schemas.microsoft.com/office/drawing/2014/main" id="{469E09DD-2AF0-4998-848B-10D3539F4645}"/>
              </a:ext>
            </a:extLst>
          </p:cNvPr>
          <p:cNvSpPr/>
          <p:nvPr/>
        </p:nvSpPr>
        <p:spPr>
          <a:xfrm>
            <a:off x="7699762" y="166318"/>
            <a:ext cx="4366900" cy="461665"/>
          </a:xfrm>
          <a:prstGeom prst="borderCallout2">
            <a:avLst>
              <a:gd name="adj1" fmla="val 120846"/>
              <a:gd name="adj2" fmla="val 56313"/>
              <a:gd name="adj3" fmla="val 208762"/>
              <a:gd name="adj4" fmla="val 56249"/>
              <a:gd name="adj5" fmla="val 274422"/>
              <a:gd name="adj6" fmla="val 3221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BE" sz="2400">
                <a:solidFill>
                  <a:schemeClr val="tx1"/>
                </a:solidFill>
              </a:rPr>
              <a:t>Lien : </a:t>
            </a:r>
            <a:r>
              <a:rPr lang="fr-BE" sz="240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Les </a:t>
            </a:r>
            <a:r>
              <a:rPr lang="fr-BE" sz="240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décorateurs en Python</a:t>
            </a:r>
            <a:endParaRPr lang="fr-BE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6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11-03-12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85000" lnSpcReduction="1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 sz="3200"/>
              <a:t>avec l'attribut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fr-BE" sz="3200"/>
              <a:t> privé et ses getter / setter.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pPr marL="457189" lvl="1" indent="0">
              <a:buNone/>
            </a:pPr>
            <a:r>
              <a:rPr lang="en-US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  <a:p>
            <a:pPr marL="457189" lvl="1" indent="0">
              <a:buNone/>
            </a:pPr>
            <a:r>
              <a:rPr lang="en-US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pPr marL="457189" lvl="1" indent="0">
              <a:buNone/>
            </a:pPr>
            <a:r>
              <a:rPr lang="en-US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pPr marL="457189" lvl="1" indent="0">
              <a:buNone/>
            </a:pPr>
            <a:endParaRPr lang="fr-BE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  <a:br>
              <a:rPr lang="fr-BE"/>
            </a:br>
            <a:endParaRPr lang="fr-BE"/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print(str(feu01.color))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11-03-13 : one car on the road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3015"/>
            <a:ext cx="11419001" cy="5279151"/>
          </a:xfrm>
        </p:spPr>
        <p:txBody>
          <a:bodyPr numCol="2" spcCol="180000">
            <a:noAutofit/>
          </a:bodyPr>
          <a:lstStyle/>
          <a:p>
            <a:r>
              <a:rPr lang="fr-BE" sz="2400" dirty="0"/>
              <a:t>voiture autonome</a:t>
            </a:r>
          </a:p>
          <a:p>
            <a:pPr lvl="1"/>
            <a:r>
              <a:rPr lang="fr-BE" sz="2000" dirty="0"/>
              <a:t>Classe </a:t>
            </a:r>
            <a:r>
              <a:rPr lang="fr-BE" sz="20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Car</a:t>
            </a:r>
          </a:p>
          <a:p>
            <a:pPr lvl="1"/>
            <a:r>
              <a:rPr lang="fr-BE" sz="2000" dirty="0"/>
              <a:t>On fixe la vitesse de la voiture, entre 0 et 50km/h.</a:t>
            </a:r>
          </a:p>
          <a:p>
            <a:pPr lvl="1"/>
            <a:r>
              <a:rPr lang="fr-BE" sz="2000" dirty="0"/>
              <a:t>On fixe la "duration" </a:t>
            </a:r>
          </a:p>
          <a:p>
            <a:pPr lvl="1"/>
            <a:r>
              <a:rPr lang="fr-BE" sz="2000" dirty="0"/>
              <a:t>Méthode </a:t>
            </a:r>
            <a:r>
              <a:rPr lang="fr-BE" sz="20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forward</a:t>
            </a:r>
            <a:r>
              <a:rPr lang="fr-BE" sz="20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BE" sz="2000" dirty="0"/>
              <a:t> : la voiture avance. </a:t>
            </a:r>
          </a:p>
          <a:p>
            <a:pPr lvl="1"/>
            <a:r>
              <a:rPr lang="fr-BE" sz="2000" dirty="0"/>
              <a:t>Unités : km et heure.</a:t>
            </a:r>
          </a:p>
          <a:p>
            <a:pPr lvl="1"/>
            <a:r>
              <a:rPr lang="fr-BE" sz="2000" dirty="0"/>
              <a:t>Définissez un maximum d'attributs privés avec leurs getters / setters.</a:t>
            </a:r>
          </a:p>
          <a:p>
            <a:r>
              <a:rPr lang="fr-BE" sz="2400" dirty="0"/>
              <a:t>Output</a:t>
            </a:r>
          </a:p>
          <a:p>
            <a:pPr marL="457189" lvl="1" indent="0">
              <a:buNone/>
            </a:pPr>
            <a:r>
              <a:rPr lang="pt-BR" sz="2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sp  0km/h, ti 0.0h, po   0.0km</a:t>
            </a:r>
            <a:br>
              <a:rPr lang="pt-BR" sz="2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pt-BR" sz="2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sp 50km/h, ti 1.0h, po  50.0km</a:t>
            </a:r>
            <a:br>
              <a:rPr lang="pt-BR" sz="2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pt-BR" sz="2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sp 50km/h, ti 1.5h, po  75.0km</a:t>
            </a:r>
            <a:br>
              <a:rPr lang="pt-BR" sz="2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pt-BR" sz="2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sp 50km/h, ti 2.5h, po 125.0km</a:t>
            </a:r>
          </a:p>
          <a:p>
            <a:pPr marL="457189" lvl="1" indent="0">
              <a:buNone/>
            </a:pPr>
            <a:endParaRPr lang="pt-BR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pt-BR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/>
              <a:t>Input </a:t>
            </a:r>
            <a:endParaRPr lang="fr-BE" sz="1800" dirty="0"/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Car("A")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voiture_A.speed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50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1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0.5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1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endParaRPr lang="fr-BE" sz="1800" b="1" dirty="0">
              <a:solidFill>
                <a:schemeClr val="accent6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DCA7D-FB3C-4226-97C3-56209B0C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3107" y="145834"/>
            <a:ext cx="286556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2">
            <a:extLst>
              <a:ext uri="{FF2B5EF4-FFF2-40B4-BE49-F238E27FC236}">
                <a16:creationId xmlns:a16="http://schemas.microsoft.com/office/drawing/2014/main" id="{A1F650A2-9C9A-4F30-993E-D43F7EC53C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73D5B40-21F3-4F1F-8FFA-B9B5BB85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41849" cy="1325563"/>
          </a:xfrm>
          <a:noFill/>
        </p:spPr>
        <p:txBody>
          <a:bodyPr/>
          <a:lstStyle/>
          <a:p>
            <a:r>
              <a:rPr lang="fr-BE"/>
              <a:t>Exo 11-03-31 : gestion d’un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fr-BE" dirty="0"/>
              <a:t>Ecrivez une classe « Stock » qui gère le stock d’une entreprise. </a:t>
            </a:r>
          </a:p>
          <a:p>
            <a:r>
              <a:rPr lang="fr-BE" dirty="0"/>
              <a:t>En pratique, cette classe gère :</a:t>
            </a:r>
          </a:p>
          <a:p>
            <a:pPr lvl="1"/>
            <a:r>
              <a:rPr lang="fr-BE" dirty="0"/>
              <a:t>stock de papier (bloc de 500 feuilles) : 20 actuellement</a:t>
            </a:r>
          </a:p>
          <a:p>
            <a:pPr lvl="1"/>
            <a:r>
              <a:rPr lang="fr-BE" dirty="0"/>
              <a:t>stock de crayons : 8 actuellement</a:t>
            </a:r>
          </a:p>
          <a:p>
            <a:pPr lvl="1"/>
            <a:r>
              <a:rPr lang="fr-BE" dirty="0"/>
              <a:t>tous ces attributs sont privés.</a:t>
            </a:r>
          </a:p>
          <a:p>
            <a:r>
              <a:rPr lang="fr-BE" dirty="0"/>
              <a:t>Un « seuil de recommande » est défini, en dessous duquel une recommande est nécessaire :</a:t>
            </a:r>
          </a:p>
          <a:p>
            <a:pPr lvl="1"/>
            <a:r>
              <a:rPr lang="fr-BE" dirty="0"/>
              <a:t>Papier : 2 blocs</a:t>
            </a:r>
          </a:p>
          <a:p>
            <a:pPr lvl="1"/>
            <a:r>
              <a:rPr lang="fr-BE" dirty="0"/>
              <a:t>Crayons : 1 </a:t>
            </a:r>
          </a:p>
          <a:p>
            <a:r>
              <a:rPr lang="fr-BE" dirty="0"/>
              <a:t>Ecrivez les méthodes permettant les actions suivantes </a:t>
            </a:r>
          </a:p>
          <a:p>
            <a:pPr lvl="1"/>
            <a:r>
              <a:rPr lang="fr-BE" dirty="0"/>
              <a:t>Connaître la valeur du stock</a:t>
            </a:r>
          </a:p>
          <a:p>
            <a:pPr lvl="1"/>
            <a:r>
              <a:rPr lang="fr-BE" dirty="0"/>
              <a:t>Retirer un élément du stock, tant que celui-ci le permet.</a:t>
            </a:r>
          </a:p>
          <a:p>
            <a:pPr lvl="1"/>
            <a:r>
              <a:rPr lang="fr-BE" dirty="0"/>
              <a:t>Si la valeur du stock est inférieure ou égale au seuil, alors un message est envoyé à l’utilisateur lui demandant une recommande. </a:t>
            </a:r>
          </a:p>
        </p:txBody>
      </p:sp>
    </p:spTree>
    <p:extLst>
      <p:ext uri="{BB962C8B-B14F-4D97-AF65-F5344CB8AC3E}">
        <p14:creationId xmlns:p14="http://schemas.microsoft.com/office/powerpoint/2010/main" val="36569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11-03-31 : gestion d’un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stock = Stock( papier=20, crayon=8 )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stock.seuil_de_recommande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(papier=2, crayon=1 )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(stock)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imprime état du stock – tout va bien</a:t>
            </a:r>
            <a:b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papier=12, crayon=6 )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(stock)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(papier=7 )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(stock)</a:t>
            </a:r>
            <a:b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(crayon=1)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(stock)</a:t>
            </a:r>
            <a:b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stock.valeur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(stock)</a:t>
            </a:r>
            <a:endParaRPr lang="fr-BE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D119E9-C5D6-4C7C-BE24-CA129E23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11-03-32 : grand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fr-BE" dirty="0"/>
              <a:t>Ecrivez une classe « Stock » qui gère le stock d’une entreprise. </a:t>
            </a:r>
          </a:p>
          <a:p>
            <a:r>
              <a:rPr lang="fr-BE">
                <a:solidFill>
                  <a:schemeClr val="accent2"/>
                </a:solidFill>
              </a:rPr>
              <a:t>Cette </a:t>
            </a:r>
            <a:r>
              <a:rPr lang="fr-BE" dirty="0">
                <a:solidFill>
                  <a:schemeClr val="accent2"/>
                </a:solidFill>
              </a:rPr>
              <a:t>classe </a:t>
            </a:r>
            <a:r>
              <a:rPr lang="fr-BE">
                <a:solidFill>
                  <a:schemeClr val="accent2"/>
                </a:solidFill>
              </a:rPr>
              <a:t>gère un ensemble de produits.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Modélisés par un dictionnaire</a:t>
            </a:r>
            <a:endParaRPr lang="fr-BE" dirty="0">
              <a:solidFill>
                <a:schemeClr val="accent2"/>
              </a:solidFill>
            </a:endParaRPr>
          </a:p>
          <a:p>
            <a:r>
              <a:rPr lang="fr-BE"/>
              <a:t>Un </a:t>
            </a:r>
            <a:r>
              <a:rPr lang="fr-BE" dirty="0"/>
              <a:t>« seuil de recommande » </a:t>
            </a:r>
            <a:r>
              <a:rPr lang="fr-BE"/>
              <a:t>est défini </a:t>
            </a:r>
            <a:r>
              <a:rPr lang="fr-BE">
                <a:solidFill>
                  <a:schemeClr val="accent2"/>
                </a:solidFill>
              </a:rPr>
              <a:t>pour chaque membre de l’ensemble de produits</a:t>
            </a:r>
            <a:r>
              <a:rPr lang="fr-BE"/>
              <a:t>, </a:t>
            </a:r>
            <a:r>
              <a:rPr lang="fr-BE" dirty="0"/>
              <a:t>en dessous duquel une recommande </a:t>
            </a:r>
            <a:r>
              <a:rPr lang="fr-BE"/>
              <a:t>est nécessaire.</a:t>
            </a:r>
            <a:endParaRPr lang="fr-BE" dirty="0"/>
          </a:p>
          <a:p>
            <a:r>
              <a:rPr lang="fr-BE" dirty="0"/>
              <a:t>Ecrivez les méthodes permettant les actions </a:t>
            </a:r>
            <a:r>
              <a:rPr lang="fr-BE"/>
              <a:t>suivantes </a:t>
            </a:r>
            <a:endParaRPr lang="fr-BE" dirty="0"/>
          </a:p>
          <a:p>
            <a:pPr lvl="1"/>
            <a:r>
              <a:rPr lang="fr-BE"/>
              <a:t>Initialiser le stock</a:t>
            </a:r>
          </a:p>
          <a:p>
            <a:pPr lvl="1"/>
            <a:r>
              <a:rPr lang="fr-BE"/>
              <a:t>Initialiser le seuil de recommande</a:t>
            </a:r>
          </a:p>
          <a:p>
            <a:pPr lvl="1"/>
            <a:r>
              <a:rPr lang="fr-BE"/>
              <a:t>Connaître </a:t>
            </a:r>
            <a:r>
              <a:rPr lang="fr-BE" dirty="0"/>
              <a:t>la valeur du stock</a:t>
            </a:r>
          </a:p>
          <a:p>
            <a:pPr lvl="1"/>
            <a:r>
              <a:rPr lang="fr-BE"/>
              <a:t>Retirer un élément du stock. </a:t>
            </a:r>
          </a:p>
          <a:p>
            <a:pPr lvl="1"/>
            <a:r>
              <a:rPr lang="fr-BE"/>
              <a:t>Si </a:t>
            </a:r>
            <a:r>
              <a:rPr lang="fr-BE" dirty="0"/>
              <a:t>la valeur du stock est inférieure ou égale au seuil, alors un message est envoyé à l’utilisateur lui signalant la nécessité de procéder à une recommande</a:t>
            </a:r>
            <a:r>
              <a:rPr lang="fr-BE"/>
              <a:t>. </a:t>
            </a:r>
          </a:p>
          <a:p>
            <a:pPr lvl="1"/>
            <a:r>
              <a:rPr lang="fr-BE"/>
              <a:t>Si le stock est vide, on ne peut plus retirer d'éléments.</a:t>
            </a:r>
          </a:p>
          <a:p>
            <a:pPr lvl="1"/>
            <a:r>
              <a:rPr lang="fr-BE"/>
              <a:t>En cas de livraison, réalimenter le stock.</a:t>
            </a:r>
            <a:endParaRPr lang="fr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3C955F-5E48-4673-8032-ADF3BC037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11-03-43-a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9"/>
            <a:ext cx="6505575" cy="448627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fr-BE" dirty="0"/>
              <a:t>Un « jeu de dés » contient plusieurs dés.</a:t>
            </a:r>
          </a:p>
          <a:p>
            <a:pPr fontAlgn="base"/>
            <a:r>
              <a:rPr lang="fr-BE" dirty="0"/>
              <a:t>Implémenter les deux classes</a:t>
            </a:r>
          </a:p>
          <a:p>
            <a:pPr lvl="1" fontAlgn="base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Jeu</a:t>
            </a:r>
          </a:p>
          <a:p>
            <a:pPr lvl="1" fontAlgn="base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Dé</a:t>
            </a:r>
          </a:p>
          <a:p>
            <a:r>
              <a:rPr lang="fr-BE" dirty="0"/>
              <a:t>Instancier un jeu de 3 dés et afficher le résultat d’un lancer.</a:t>
            </a:r>
          </a:p>
          <a:p>
            <a:r>
              <a:rPr lang="fr-BE" i="1" dirty="0"/>
              <a:t>Référence : https://info.blaisepascal.fr/1t-poo-des-des</a:t>
            </a:r>
          </a:p>
        </p:txBody>
      </p:sp>
      <p:pic>
        <p:nvPicPr>
          <p:cNvPr id="2050" name="Picture 2" descr="https://info.blaisepascal.fr/wp-content/uploads/2020/09/drawit-diagram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0829" y="2707787"/>
            <a:ext cx="5320414" cy="11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1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11-03-43-b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Maintenant, les valeurs des dés restent </a:t>
            </a:r>
            <a:r>
              <a:rPr lang="fr-BE" dirty="0">
                <a:solidFill>
                  <a:schemeClr val="accent2"/>
                </a:solidFill>
              </a:rPr>
              <a:t>mémorisées</a:t>
            </a:r>
            <a:r>
              <a:rPr lang="fr-BE" dirty="0"/>
              <a:t> au sein même des objets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Dé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BE" dirty="0"/>
              <a:t>(comme si les dés du jeu étaient posés sur le plateau de jeu).</a:t>
            </a:r>
          </a:p>
          <a:p>
            <a:r>
              <a:rPr lang="fr-BE" dirty="0"/>
              <a:t>La valeur de chaque dé est mémorisé au sein de chacun des objets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Dé</a:t>
            </a:r>
            <a:r>
              <a:rPr lang="fr-BE" dirty="0"/>
              <a:t>, dans un nouvel attribut valeur.</a:t>
            </a:r>
          </a:p>
        </p:txBody>
      </p:sp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84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11-03-43-c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Implanter la méthode permettant de comparer le lancer de deux jeux de dés.</a:t>
            </a:r>
          </a:p>
          <a:p>
            <a:r>
              <a:rPr lang="fr-BE" dirty="0"/>
              <a:t>Écrire le programme correspondant au scénario suivant :</a:t>
            </a:r>
          </a:p>
          <a:p>
            <a:pPr lvl="1"/>
            <a:r>
              <a:rPr lang="fr-BE" dirty="0"/>
              <a:t>Soit deux jeux,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j1</a:t>
            </a:r>
            <a:r>
              <a:rPr lang="fr-BE" dirty="0"/>
              <a:t> et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j2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j1</a:t>
            </a:r>
            <a:r>
              <a:rPr lang="fr-BE" dirty="0"/>
              <a:t> est lancé (et conservé)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j2</a:t>
            </a:r>
            <a:r>
              <a:rPr lang="fr-BE" dirty="0"/>
              <a:t> est lancé de manière itérative</a:t>
            </a:r>
          </a:p>
          <a:p>
            <a:pPr lvl="1"/>
            <a:r>
              <a:rPr lang="fr-BE" dirty="0"/>
              <a:t>L’itération s’arrête quand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j2 &gt; j1 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1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2757E-A611-A782-84A6-257151BF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11-03-45 : carré vs rectangle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D571C-6FEE-FCCC-E0BB-B8DBCA66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Soit une application devant calculer les superficies du carré et du rectangle </a:t>
            </a:r>
          </a:p>
          <a:p>
            <a:pPr lvl="1"/>
            <a:r>
              <a:rPr lang="fr-BE"/>
              <a:t>Développer une </a:t>
            </a:r>
            <a:r>
              <a:rPr lang="fr-BE">
                <a:solidFill>
                  <a:schemeClr val="accent2"/>
                </a:solidFill>
              </a:rPr>
              <a:t>approche procédurale </a:t>
            </a:r>
          </a:p>
          <a:p>
            <a:pPr lvl="2"/>
            <a:r>
              <a:rPr lang="fr-BE"/>
              <a:t>fonction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surface() </a:t>
            </a:r>
          </a:p>
          <a:p>
            <a:pPr lvl="3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"if then else"</a:t>
            </a:r>
            <a:r>
              <a:rPr lang="fr-BE"/>
              <a:t> pour distinguer le Carré du Rectangle </a:t>
            </a:r>
          </a:p>
          <a:p>
            <a:pPr lvl="1"/>
            <a:r>
              <a:rPr lang="fr-BE"/>
              <a:t>Développer une </a:t>
            </a:r>
            <a:r>
              <a:rPr lang="fr-BE">
                <a:solidFill>
                  <a:schemeClr val="accent2"/>
                </a:solidFill>
              </a:rPr>
              <a:t>approche objet </a:t>
            </a:r>
            <a:r>
              <a:rPr lang="fr-BE"/>
              <a:t>:</a:t>
            </a:r>
          </a:p>
          <a:p>
            <a:pPr lvl="2"/>
            <a:r>
              <a:rPr lang="fr-BE"/>
              <a:t>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Carré</a:t>
            </a:r>
            <a:r>
              <a:rPr lang="fr-BE"/>
              <a:t> </a:t>
            </a:r>
          </a:p>
          <a:p>
            <a:pPr lvl="3"/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.surface()</a:t>
            </a:r>
          </a:p>
          <a:p>
            <a:pPr lvl="2"/>
            <a:r>
              <a:rPr lang="fr-BE"/>
              <a:t>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Rectangle</a:t>
            </a:r>
          </a:p>
          <a:p>
            <a:pPr lvl="3"/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.surface()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7C7675-B2B2-0963-D9D8-C4832B29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76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52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Partie 11-04 : Python, POO, les variables et méthodes de classe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3A2B1-95DE-7978-7C45-DD0C12313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2247F002-6CB8-1B6D-C2D0-0497172359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4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1">
            <a:extLst>
              <a:ext uri="{FF2B5EF4-FFF2-40B4-BE49-F238E27FC236}">
                <a16:creationId xmlns:a16="http://schemas.microsoft.com/office/drawing/2014/main" id="{C2AA0075-69F0-401B-B336-DF71E22959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2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2">
            <a:extLst>
              <a:ext uri="{FF2B5EF4-FFF2-40B4-BE49-F238E27FC236}">
                <a16:creationId xmlns:a16="http://schemas.microsoft.com/office/drawing/2014/main" id="{1A2DBD4D-320A-4E96-808C-C92A3A0FC1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3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3">
            <a:extLst>
              <a:ext uri="{FF2B5EF4-FFF2-40B4-BE49-F238E27FC236}">
                <a16:creationId xmlns:a16="http://schemas.microsoft.com/office/drawing/2014/main" id="{FE135566-FEAD-439D-BB0C-239DD640D1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3">
            <a:extLst>
              <a:ext uri="{FF2B5EF4-FFF2-40B4-BE49-F238E27FC236}">
                <a16:creationId xmlns:a16="http://schemas.microsoft.com/office/drawing/2014/main" id="{6E5A9C4F-6FCA-4927-8153-017569FB39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4">
            <a:extLst>
              <a:ext uri="{FF2B5EF4-FFF2-40B4-BE49-F238E27FC236}">
                <a16:creationId xmlns:a16="http://schemas.microsoft.com/office/drawing/2014/main" id="{F88AD6C9-F34F-4BBA-A357-4146287432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0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5">
            <a:extLst>
              <a:ext uri="{FF2B5EF4-FFF2-40B4-BE49-F238E27FC236}">
                <a16:creationId xmlns:a16="http://schemas.microsoft.com/office/drawing/2014/main" id="{B3ECA709-4E0E-46C4-B426-DA071937BB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6">
            <a:extLst>
              <a:ext uri="{FF2B5EF4-FFF2-40B4-BE49-F238E27FC236}">
                <a16:creationId xmlns:a16="http://schemas.microsoft.com/office/drawing/2014/main" id="{F151734B-E7CB-4C3C-BF5C-8DC5FCE63F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7">
            <a:extLst>
              <a:ext uri="{FF2B5EF4-FFF2-40B4-BE49-F238E27FC236}">
                <a16:creationId xmlns:a16="http://schemas.microsoft.com/office/drawing/2014/main" id="{87987076-1B33-4C7E-94A5-A7D25CF2DE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5DDA2-DF0D-8404-E7AC-412D25CA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Implantation via décorateur </a:t>
            </a:r>
            <a:r>
              <a:rPr lang="fr-FR"/>
              <a:t>@property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D9989-43D0-661B-B070-157C9F912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708" y="1690688"/>
            <a:ext cx="5457092" cy="507059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class Compte: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__taux_interet 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 0.02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	@property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def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(cls):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return cls.__taux_interet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 strike="dblStrik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@taux_interet.setter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def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set_taux_interet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(cls, novo_taux):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cls.__taux_interet = novo_taux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taux = Compte.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taux_interet</a:t>
            </a:r>
            <a:r>
              <a:rPr lang="fr-BE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# 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 strike="dblStrik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Compte.taux_interet = 0.04		# KO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Compte.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set_taux_interet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(0.04)</a:t>
            </a:r>
            <a:r>
              <a:rPr lang="fr-BE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# OK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3D9B2A4-03AE-BD95-3CF9-58BC76AB8A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fr-FR" sz="2400"/>
              <a:t>GETTER 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FR" sz="2400"/>
              <a:t>On peut utiliser ensemble les décorateurs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@classmethod </a:t>
            </a:r>
            <a:r>
              <a:rPr lang="fr-BE" sz="2400"/>
              <a:t>et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@property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On peut donc "getter" la valeur comme un attribut. </a:t>
            </a:r>
          </a:p>
          <a:p>
            <a:pPr>
              <a:tabLst>
                <a:tab pos="447675" algn="l"/>
                <a:tab pos="896938" algn="l"/>
              </a:tabLst>
            </a:pPr>
            <a:r>
              <a:rPr lang="fr-BE" sz="2400"/>
              <a:t>SETTER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Le décorateur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@value.setter</a:t>
            </a:r>
            <a:r>
              <a:rPr lang="fr-BE" sz="2400"/>
              <a:t> n'est pas compatible avec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  <a:r>
              <a:rPr lang="fr-BE" sz="2400"/>
              <a:t>.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On est donc obligé d'utiliser une méthode propre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set_value(…)</a:t>
            </a:r>
          </a:p>
          <a:p>
            <a:pPr lvl="1">
              <a:tabLst>
                <a:tab pos="447675" algn="l"/>
                <a:tab pos="896938" algn="l"/>
              </a:tabLst>
            </a:pPr>
            <a:endParaRPr lang="fr-BE" sz="2400"/>
          </a:p>
        </p:txBody>
      </p:sp>
    </p:spTree>
    <p:extLst>
      <p:ext uri="{BB962C8B-B14F-4D97-AF65-F5344CB8AC3E}">
        <p14:creationId xmlns:p14="http://schemas.microsoft.com/office/powerpoint/2010/main" val="6532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11-04-31 : calcul de prix avec TVA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Créer la 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Article</a:t>
            </a:r>
            <a:r>
              <a:rPr lang="fr-BE"/>
              <a:t> caractérisée par les attributs :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référence</a:t>
            </a:r>
            <a:r>
              <a:rPr lang="fr-BE"/>
              <a:t>,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prix_ht</a:t>
            </a:r>
            <a:r>
              <a:rPr lang="fr-BE"/>
              <a:t>,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taux_tva</a:t>
            </a:r>
            <a:r>
              <a:rPr lang="fr-BE"/>
              <a:t>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Méthodes : </a:t>
            </a:r>
          </a:p>
          <a:p>
            <a:pPr lvl="1"/>
            <a:r>
              <a:rPr lang="fr-BE"/>
              <a:t>Constructeur : params </a:t>
            </a:r>
            <a:r>
              <a:rPr lang="fr-BE" sz="33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</a:t>
            </a:r>
            <a:r>
              <a:rPr lang="fr-BE"/>
              <a:t> 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prix_ht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.__str__()</a:t>
            </a:r>
            <a:r>
              <a:rPr lang="fr-BE"/>
              <a:t> : affiche les informations de l’article</a:t>
            </a:r>
          </a:p>
          <a:p>
            <a:pPr lvl="1"/>
            <a:r>
              <a:rPr lang="fr-BE" sz="33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.calculer_prix_ttc()</a:t>
            </a:r>
            <a:r>
              <a:rPr lang="fr-BE"/>
              <a:t> : calcule et retourne le prix TTC d’un article </a:t>
            </a:r>
            <a:br>
              <a:rPr lang="fr-BE"/>
            </a:br>
            <a:r>
              <a:rPr lang="fr-BE"/>
              <a:t>					= PrixHT + ( PrixHT * TauxTVA / 100 )</a:t>
            </a:r>
          </a:p>
          <a:p>
            <a:r>
              <a:rPr lang="fr-BE"/>
              <a:t>Créer un programme de test.</a:t>
            </a:r>
          </a:p>
          <a:p>
            <a:r>
              <a:rPr lang="fr-BE">
                <a:solidFill>
                  <a:schemeClr val="accent2"/>
                </a:solidFill>
              </a:rPr>
              <a:t>Attribut de classe :</a:t>
            </a:r>
          </a:p>
          <a:p>
            <a:pPr lvl="1"/>
            <a:r>
              <a:rPr lang="fr-BE"/>
              <a:t>Le taux de TVA est en fait commun à tous les articles. Pour éviter toute redondance de cet attribut, il est déclaré comme "attribut de classe", partagé au niveau de la 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Article</a:t>
            </a:r>
            <a:r>
              <a:rPr lang="fr-BE"/>
              <a:t> et non comme un attribut spécifique des objets instanciés.</a:t>
            </a:r>
          </a:p>
          <a:p>
            <a:r>
              <a:rPr lang="fr-BE"/>
              <a:t>Optimisation : </a:t>
            </a:r>
          </a:p>
          <a:p>
            <a:pPr lvl="1"/>
            <a:r>
              <a:rPr lang="fr-BE"/>
              <a:t>Le prix TTC est calculé seulement s'il est demandé, et une seule fois.</a:t>
            </a:r>
          </a:p>
          <a:p>
            <a:r>
              <a:rPr lang="fr-BE"/>
              <a:t>Réf : https://www.exelib.net/csharp-poo/la-classe-article.html</a:t>
            </a:r>
          </a:p>
        </p:txBody>
      </p:sp>
    </p:spTree>
    <p:extLst>
      <p:ext uri="{BB962C8B-B14F-4D97-AF65-F5344CB8AC3E}">
        <p14:creationId xmlns:p14="http://schemas.microsoft.com/office/powerpoint/2010/main" val="32891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CEF51-2731-48B0-9592-3AA6ED6B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Documentations &amp; Exos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CD666-A829-4582-BD7E-7D7D29EE7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>
                <a:hlinkClick r:id="rId2"/>
              </a:rPr>
              <a:t>https://pynative.com/python-class-variables/</a:t>
            </a:r>
            <a:endParaRPr lang="fr-BE"/>
          </a:p>
          <a:p>
            <a:r>
              <a:rPr lang="fr-BE"/>
              <a:t>Variable d'instance (d'objet)</a:t>
            </a:r>
          </a:p>
          <a:p>
            <a:pPr lvl="1"/>
            <a:r>
              <a:rPr lang="fr-BE"/>
              <a:t>Variable d'un objet à l'autre</a:t>
            </a:r>
          </a:p>
          <a:p>
            <a:pPr lvl="1"/>
            <a:r>
              <a:rPr lang="fr-BE"/>
              <a:t>Propre à l'objet, non partagée</a:t>
            </a:r>
          </a:p>
          <a:p>
            <a:r>
              <a:rPr lang="fr-BE"/>
              <a:t>Variable de classe</a:t>
            </a:r>
          </a:p>
          <a:p>
            <a:pPr lvl="1"/>
            <a:r>
              <a:rPr lang="fr-BE"/>
              <a:t>Déclarée à l'intérieur de la classe</a:t>
            </a:r>
          </a:p>
          <a:p>
            <a:pPr lvl="1"/>
            <a:r>
              <a:rPr lang="fr-BE"/>
              <a:t>Déclarée en dehors de toute méthode d'instance ou de constructeur</a:t>
            </a:r>
          </a:p>
          <a:p>
            <a:pPr lvl="1"/>
            <a:r>
              <a:rPr lang="fr-BE"/>
              <a:t>Partagée par toutes les instances d'une classe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E303F4-A1FA-4E40-8951-8F4A8E3E1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b="1">
                <a:solidFill>
                  <a:schemeClr val="accent5"/>
                </a:solidFill>
              </a:rPr>
              <a:t>Exo 11-04-02</a:t>
            </a:r>
          </a:p>
          <a:p>
            <a:pPr lvl="1"/>
            <a:r>
              <a:rPr lang="fr-BE"/>
              <a:t>variable de classe publique</a:t>
            </a:r>
          </a:p>
          <a:p>
            <a:r>
              <a:rPr lang="fr-BE" b="1">
                <a:solidFill>
                  <a:schemeClr val="accent5"/>
                </a:solidFill>
              </a:rPr>
              <a:t>Exo 11-04-04</a:t>
            </a:r>
          </a:p>
          <a:p>
            <a:pPr lvl="1"/>
            <a:r>
              <a:rPr lang="fr-BE"/>
              <a:t>variable de classe privée</a:t>
            </a:r>
          </a:p>
          <a:p>
            <a:pPr lvl="1"/>
            <a:r>
              <a:rPr lang="fr-BE"/>
              <a:t>méthode de classe</a:t>
            </a:r>
          </a:p>
          <a:p>
            <a:pPr lvl="1"/>
            <a:r>
              <a:rPr lang="fr-BE"/>
              <a:t>décorateur @classmethod</a:t>
            </a:r>
          </a:p>
        </p:txBody>
      </p:sp>
    </p:spTree>
    <p:extLst>
      <p:ext uri="{BB962C8B-B14F-4D97-AF65-F5344CB8AC3E}">
        <p14:creationId xmlns:p14="http://schemas.microsoft.com/office/powerpoint/2010/main" val="36473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4">
            <a:extLst>
              <a:ext uri="{FF2B5EF4-FFF2-40B4-BE49-F238E27FC236}">
                <a16:creationId xmlns:a16="http://schemas.microsoft.com/office/drawing/2014/main" id="{81ACF768-9622-4A39-8FB2-012BCC4663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3BC8C16-999A-4C80-9D30-AEDA15F4C098}" vid="{461EE408-2F51-43B6-9055-2147186889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71</TotalTime>
  <Words>3355</Words>
  <Application>Microsoft Office PowerPoint</Application>
  <PresentationFormat>Grand écran</PresentationFormat>
  <Paragraphs>475</Paragraphs>
  <Slides>87</Slides>
  <Notes>9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87</vt:i4>
      </vt:variant>
      <vt:variant>
        <vt:lpstr>Diaporamas personnalisés</vt:lpstr>
      </vt:variant>
      <vt:variant>
        <vt:i4>1</vt:i4>
      </vt:variant>
    </vt:vector>
  </HeadingPairs>
  <TitlesOfParts>
    <vt:vector size="96" baseType="lpstr">
      <vt:lpstr>Arial</vt:lpstr>
      <vt:lpstr>Calibri</vt:lpstr>
      <vt:lpstr>Cambria Math</vt:lpstr>
      <vt:lpstr>Consolas</vt:lpstr>
      <vt:lpstr>Courier New</vt:lpstr>
      <vt:lpstr>Garamond</vt:lpstr>
      <vt:lpstr>Wingdings</vt:lpstr>
      <vt:lpstr>burotix</vt:lpstr>
      <vt:lpstr>Bachelier en Informatique de Gestion  Programmation Orientée Objet</vt:lpstr>
      <vt:lpstr>Table des matières</vt:lpstr>
      <vt:lpstr>Partie 11 :  Programmation Orientée Objet Aspects Élémentaires</vt:lpstr>
      <vt:lpstr>11. POO : Aspects Élémentaires</vt:lpstr>
      <vt:lpstr>Chapitre 11-01 : 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Exo 11-01-01 11-01-02 : la tortue</vt:lpstr>
      <vt:lpstr>Exo 11-01-05 11-01-06 : les fractales de Koch</vt:lpstr>
      <vt:lpstr>Scalar, Function, Object, Database</vt:lpstr>
      <vt:lpstr>Chapitre 11-02 : l'objet simple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Classe vs. Objet</vt:lpstr>
      <vt:lpstr>Une société de classes</vt:lpstr>
      <vt:lpstr>Formalisme</vt:lpstr>
      <vt:lpstr>Constructeur</vt:lpstr>
      <vt:lpstr>Exo 11-02-04 : attribut de classe &amp; attribut d'objet</vt:lpstr>
      <vt:lpstr>garbage collector : "vie et mort d'un objet"</vt:lpstr>
      <vt:lpstr>Exo 11-02-06 : garbage collector</vt:lpstr>
      <vt:lpstr>Exo 11-02-11 : simulateur de trafic</vt:lpstr>
      <vt:lpstr>Exo 11-02-12 : simulateur de trafic</vt:lpstr>
      <vt:lpstr>Exo 11-02-14 : simulateur de trafic</vt:lpstr>
      <vt:lpstr>Exo 11-02-21 : Dominos</vt:lpstr>
      <vt:lpstr>Exo 11-02-22 : le point du plan </vt:lpstr>
      <vt:lpstr>Exo 11-02-23 : le segment du plan</vt:lpstr>
      <vt:lpstr>Exo 11-02-23 : le segment du plan</vt:lpstr>
      <vt:lpstr>Exo 11-02-25 : le cercle</vt:lpstr>
      <vt:lpstr>Exo 11-02-27 : le triangle</vt:lpstr>
      <vt:lpstr>Exo 11-02-28 : polygone quelconque</vt:lpstr>
      <vt:lpstr>Chapitre 11-03 : attributs publics et privés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Encapsulation &amp; Interface</vt:lpstr>
      <vt:lpstr>Encapsulation &amp; Interface en Python</vt:lpstr>
      <vt:lpstr>Encapsulation &amp; Interface en Python</vt:lpstr>
      <vt:lpstr>Exo 11-03-12 : simulateur de trafic</vt:lpstr>
      <vt:lpstr>Exo 11-03-13 : one car on the road</vt:lpstr>
      <vt:lpstr>Exo 11-03-31 : gestion d’un stock</vt:lpstr>
      <vt:lpstr>Exo 11-03-31 : gestion d’un stock</vt:lpstr>
      <vt:lpstr>Exo 11-03-32 : grand stock</vt:lpstr>
      <vt:lpstr>Exo 11-03-43-a : jouons avec les dés</vt:lpstr>
      <vt:lpstr>Exo 11-03-43-b : jouons avec les dés</vt:lpstr>
      <vt:lpstr>Exo 11-03-43-c : jouons avec les dés</vt:lpstr>
      <vt:lpstr>Exo 11-03-45 : carré vs rectangle</vt:lpstr>
      <vt:lpstr>Partie 11-04 : Python, POO, les variables et méthodes de classe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Implantation via décorateur @property</vt:lpstr>
      <vt:lpstr>Exo 11-04-31 : calcul de prix avec TVA</vt:lpstr>
      <vt:lpstr>Documentations &amp; Exos</vt:lpstr>
      <vt:lpstr>cefora powerpoint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Alain Wafflard</dc:creator>
  <cp:lastModifiedBy>Alain Wafflard</cp:lastModifiedBy>
  <cp:revision>7</cp:revision>
  <dcterms:created xsi:type="dcterms:W3CDTF">2025-08-24T20:46:18Z</dcterms:created>
  <dcterms:modified xsi:type="dcterms:W3CDTF">2025-09-12T14:31:14Z</dcterms:modified>
</cp:coreProperties>
</file>