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408" r:id="rId5"/>
    <p:sldId id="261" r:id="rId6"/>
    <p:sldId id="262" r:id="rId7"/>
    <p:sldId id="263" r:id="rId8"/>
    <p:sldId id="264" r:id="rId9"/>
    <p:sldId id="265" r:id="rId10"/>
    <p:sldId id="266" r:id="rId11"/>
    <p:sldId id="410" r:id="rId12"/>
    <p:sldId id="40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40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embeddedFontLst>
    <p:embeddedFont>
      <p:font typeface="Garamond" panose="020204040303010108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1. Introduction au web" id="{253C6E4A-DB9F-48E9-8776-201DA3815F1D}">
          <p14:sldIdLst>
            <p14:sldId id="256"/>
            <p14:sldId id="258"/>
            <p14:sldId id="259"/>
            <p14:sldId id="408"/>
            <p14:sldId id="261"/>
            <p14:sldId id="262"/>
            <p14:sldId id="263"/>
            <p14:sldId id="264"/>
            <p14:sldId id="265"/>
            <p14:sldId id="266"/>
            <p14:sldId id="410"/>
            <p14:sldId id="409"/>
            <p14:sldId id="268"/>
            <p14:sldId id="269"/>
            <p14:sldId id="270"/>
            <p14:sldId id="271"/>
            <p14:sldId id="272"/>
            <p14:sldId id="273"/>
            <p14:sldId id="274"/>
            <p14:sldId id="40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6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168" Type="http://customschemas.google.com/relationships/presentationmetadata" Target="metadata"/><Relationship Id="rId172" Type="http://schemas.openxmlformats.org/officeDocument/2006/relationships/tableStyles" Target="tableStyles.xml"/><Relationship Id="rId8" Type="http://schemas.openxmlformats.org/officeDocument/2006/relationships/slide" Target="slides/slide7.xml"/><Relationship Id="rId171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15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preserve="1" userDrawn="1">
  <p:cSld name="1_Comparaison_3col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7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7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8"/>
          <p:cNvSpPr txBox="1">
            <a:spLocks noGrp="1"/>
          </p:cNvSpPr>
          <p:nvPr>
            <p:ph type="body" idx="1"/>
          </p:nvPr>
        </p:nvSpPr>
        <p:spPr>
          <a:xfrm>
            <a:off x="5183188" y="457200"/>
            <a:ext cx="6172200" cy="540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" name="Google Shape;19;p13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Section Header">
  <p:cSld name="Sub-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1"/>
          <p:cNvSpPr txBox="1"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1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1440000" cy="14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5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pic>
        <p:nvPicPr>
          <p:cNvPr id="12" name="Google Shape;12;p1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dumoderateur.com/tools/productivite/navigateur-we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fr.wikipedia.org/wiki/%C3%89volution_de_l%27usage_des_navigateurs_we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hyperlink" Target="http://4.bp.blogspot.com/-JXahwt1ApBE/UCmYMtfYjtI/AAAAAAAAAfA/Fnk566-Ykq4/s1600/http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://moodle.isfce.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9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hyperlink" Target="http://upload.wikimedia.org/wikipedia/commons/thumb/6/6e/HTML5-logo.svg/200px-HTML5-logo.svg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hyperlink" Target="http://gaminghacks.free.fr/icone%20fichier%20simple.png" TargetMode="External"/><Relationship Id="rId4" Type="http://schemas.openxmlformats.org/officeDocument/2006/relationships/image" Target="../media/image24.jp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Exo : découvrir le "client", navigateur web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Les principaux navigateurs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 u="sng">
                <a:solidFill>
                  <a:schemeClr val="hlink"/>
                </a:solidFill>
                <a:hlinkClick r:id="rId4"/>
              </a:rPr>
              <a:t>Leur usage dans le temps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993" y="3113690"/>
            <a:ext cx="5044965" cy="348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4648B307-B4DA-B041-2204-177FA43EA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0" b="16036"/>
          <a:stretch/>
        </p:blipFill>
        <p:spPr>
          <a:xfrm>
            <a:off x="0" y="646889"/>
            <a:ext cx="12192000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A5F1FA18-9D0A-B25B-CCF9-93D0735B4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99"/>
          <a:stretch/>
        </p:blipFill>
        <p:spPr>
          <a:xfrm>
            <a:off x="0" y="546423"/>
            <a:ext cx="12192000" cy="56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3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13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13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/>
          <p:nvPr/>
        </p:nvSpPr>
        <p:spPr>
          <a:xfrm>
            <a:off x="3990975" y="1485900"/>
            <a:ext cx="4391025" cy="40005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238" name="Google Shape;238;p1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3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Protocole de communication: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= spécification de règles pour un type de communication particulier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Idem pour courrier postal: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Position précise pour l’adresse formatée suivant certaine règles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 (HyperText Transfer Protocol)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HTTPS (HyperText Transfer Protocol Secure)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FTP (File Transfer Protocol)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Adresse : URL (Uniform Resource Locator)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https://fr.wikipedia.org/w/index.php?search=fondateur+informatique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Résolution du nom de domaine (wikipedia.org) grâce au DNS (transformation en adresse IP: 208.80.154.224 )</a:t>
            </a:r>
            <a:endParaRPr/>
          </a:p>
        </p:txBody>
      </p:sp>
      <p:pic>
        <p:nvPicPr>
          <p:cNvPr id="247" name="Google Shape;247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 requête HTTP 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GET /imghp?hl=fr&amp;tab=wi HTTP/1.1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Host: images.google.fr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Mozilla/5.0 (Windows; U; Windows NT 5.1; fr; rv:1.9.0.9) Gecko/2009040821 Firefox/3.0.9 (.NET CLR 3.5.30729) FirePHP/0.2.4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text/html,application/xhtml+xml,application/xml;q=0.9,*/*;q=0.8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fr,fr-fr;q=0.8,en-us;q=0.5,en;q=0.3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gzip,deflate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ISO-8859-1,utf-8;q=0.7,*;q=0.7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300</a:t>
            </a:r>
            <a:b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Cookie : 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1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rememberme=false;VAR=-120</a:t>
            </a:r>
            <a:endParaRPr/>
          </a:p>
        </p:txBody>
      </p:sp>
      <p:pic>
        <p:nvPicPr>
          <p:cNvPr id="254" name="Google Shape;254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492381"/>
            <a:ext cx="5676900" cy="207551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fr-BE"/>
              <a:t>Exemple </a:t>
            </a:r>
            <a:r>
              <a:rPr lang="fr-BE">
                <a:solidFill>
                  <a:schemeClr val="dk2"/>
                </a:solidFill>
              </a:rPr>
              <a:t>réponse </a:t>
            </a:r>
            <a:r>
              <a:rPr lang="fr-BE"/>
              <a:t>HTTP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354"/>
              </a:buClr>
              <a:buSzPts val="3000"/>
              <a:buNone/>
            </a:pP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 : Sat, 15 Jan 2000 14:37:12 GMT Server : Microsoft-IIS/2.0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 : text/HTML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 : 1245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 : Fri, 14 Jan 2000 08:25:13 GMT</a:t>
            </a:r>
            <a:endParaRPr sz="2000">
              <a:solidFill>
                <a:srgbClr val="3243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1400">
              <a:solidFill>
                <a:srgbClr val="000000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1400">
              <a:solidFill>
                <a:srgbClr val="000000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pic>
        <p:nvPicPr>
          <p:cNvPr id="262" name="Google Shape;262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/>
          <p:nvPr/>
        </p:nvSpPr>
        <p:spPr>
          <a:xfrm>
            <a:off x="609600" y="2749575"/>
            <a:ext cx="1882088" cy="375900"/>
          </a:xfrm>
          <a:prstGeom prst="ellipse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4" name="Google Shape;264;p16"/>
          <p:cNvCxnSpPr>
            <a:stCxn id="263" idx="7"/>
          </p:cNvCxnSpPr>
          <p:nvPr/>
        </p:nvCxnSpPr>
        <p:spPr>
          <a:xfrm rot="10800000" flipH="1">
            <a:off x="2216063" y="2300324"/>
            <a:ext cx="4222800" cy="504300"/>
          </a:xfrm>
          <a:prstGeom prst="straightConnector1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p16"/>
          <p:cNvSpPr txBox="1"/>
          <p:nvPr/>
        </p:nvSpPr>
        <p:spPr>
          <a:xfrm>
            <a:off x="6486605" y="1417638"/>
            <a:ext cx="3176738" cy="1587264"/>
          </a:xfrm>
          <a:prstGeom prst="rect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Code: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200 - OK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400 - BAD REQUEST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404 - NOT FOUND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sz="3200"/>
              <a:t>La pile (</a:t>
            </a:r>
            <a:r>
              <a:rPr lang="fr-BE" sz="3200" i="1"/>
              <a:t>stack</a:t>
            </a:r>
            <a:r>
              <a:rPr lang="fr-BE" sz="3200"/>
              <a:t>) des protocoles Internet ou TCP/IP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sz="3200"/>
              <a:t>Le protocole HTTP repose sur une série d'autres protocoles:</a:t>
            </a:r>
            <a:endParaRPr/>
          </a:p>
          <a:p>
            <a:pPr marL="228594" lvl="0" indent="-253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pic>
        <p:nvPicPr>
          <p:cNvPr id="272" name="Google Shape;272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17"/>
          <p:cNvGraphicFramePr/>
          <p:nvPr/>
        </p:nvGraphicFramePr>
        <p:xfrm>
          <a:off x="838201" y="2926230"/>
          <a:ext cx="9934575" cy="393177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15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HTTP, FTP, DNS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 les mécanismes de communication au sein des applications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TCP, UDP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Résout des problèmes comme la fiabilité des échanges</a:t>
                      </a:r>
                      <a:b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Assure que les données arrivent dans l'ordre correct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Désigne l'application de destination (via le port)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Réseau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Résout le problème de l'acheminement de paquets à travers un seul réseau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Liaison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Ethernet, Token Ring, Wireless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 comment les paquets sont transportés (encapsulation dans une trame)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Physique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Lignes tél., RTC, ADSL, fibre optique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Définit les types de câbles, la modulation du signal...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Approche en couche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Une couche n’a pas besoin de savoir comment celle du dessous fonctionne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Une couche peut se limiter à faire ses propres tâches (son “core business”).</a:t>
            </a:r>
            <a:endParaRPr/>
          </a:p>
        </p:txBody>
      </p:sp>
      <p:pic>
        <p:nvPicPr>
          <p:cNvPr id="280" name="Google Shape;280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Analogie postale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508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 fontScale="55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>
                <a:solidFill>
                  <a:schemeClr val="accent2"/>
                </a:solidFill>
              </a:rPr>
              <a:t>Application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Si une personne veut quérir une information à une autre (ex. Ores qui souhaite connaitre les index des consommateurs d’énergies en Wallonie), celle-ci envoie une lettre à l’utilisateur en lui demandant de répondre avec l’information demandée. 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Il y a des règles à suivre pour composer l'enveloppe :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Format de l’adresse : nom, rue, code postal, pays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Place de l'adresse : en bas à droite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Place du timbre : en haut à droite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Internet : La couche application me permet juste de dire à qui j’envoie l’information sans devoir dire comment celle-ci va arriver (par quel chemin, etc…). 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>
                <a:solidFill>
                  <a:schemeClr val="accent2"/>
                </a:solidFill>
              </a:rPr>
              <a:t>Transport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Que faire si la lettre n’arrive pas (retour à l’expéditeur, etc…)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Que faire si elle arrive (accusé de réception nécessaire, notification). 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Internet: Si l’enveloppe a été découpée en petit morceau, dans quel ordre recoller les morceaux.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>
                <a:solidFill>
                  <a:schemeClr val="accent2"/>
                </a:solidFill>
              </a:rPr>
              <a:t>Réseau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Déterminer le chemin que va prendre l’enveloppe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Relève de la boîte aux lettres à 6h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Direction centre de tri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Envoi à un bureau local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Passage par les routes X, Y, Z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Arrivée chez le destinataire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Internet : Routage des paquets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>
                <a:solidFill>
                  <a:schemeClr val="accent2"/>
                </a:solidFill>
              </a:rPr>
              <a:t>Liaison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Une partie du chemin est fait dans un camion, une autre par camionnette et finalement le facteur fera à vélo la partie restante.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>
                <a:solidFill>
                  <a:schemeClr val="accent2"/>
                </a:solidFill>
              </a:rPr>
              <a:t>Physique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L’enveloppe va voyager sur une route goudronnée, puis sur une autoroute, puis sur une trottoir, etc...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Internet : fibre optique, ligne téléphonique, etc.</a:t>
            </a:r>
            <a:endParaRPr/>
          </a:p>
        </p:txBody>
      </p:sp>
      <p:pic>
        <p:nvPicPr>
          <p:cNvPr id="287" name="Google Shape;287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11" y="5412555"/>
            <a:ext cx="2698542" cy="1296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3082799" y="359811"/>
            <a:ext cx="9035194" cy="6347100"/>
            <a:chOff x="-554923" y="11941"/>
            <a:chExt cx="9035194" cy="6347100"/>
          </a:xfrm>
        </p:grpSpPr>
        <p:sp>
          <p:nvSpPr>
            <p:cNvPr id="75" name="Google Shape;75;p3"/>
            <p:cNvSpPr/>
            <p:nvPr/>
          </p:nvSpPr>
          <p:spPr>
            <a:xfrm>
              <a:off x="-554923" y="11941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51346" y="312122"/>
              <a:ext cx="733776" cy="733776"/>
            </a:xfrm>
            <a:prstGeom prst="rect">
              <a:avLst/>
            </a:prstGeom>
            <a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86007" y="11941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 txBox="1"/>
            <p:nvPr/>
          </p:nvSpPr>
          <p:spPr>
            <a:xfrm>
              <a:off x="986007" y="11941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Alain Wafflard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25407" y="11941"/>
              <a:ext cx="3148655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4825407" y="11941"/>
              <a:ext cx="3148655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alain.wafflard@gmail.com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554923" y="1679615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51346" y="1979796"/>
              <a:ext cx="733776" cy="733776"/>
            </a:xfrm>
            <a:prstGeom prst="rect">
              <a:avLst/>
            </a:prstGeom>
            <a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986007" y="1679615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 txBox="1"/>
            <p:nvPr/>
          </p:nvSpPr>
          <p:spPr>
            <a:xfrm>
              <a:off x="986007" y="1679615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Ingénieur civil </a:t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060963" y="1709526"/>
              <a:ext cx="4958754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 txBox="1"/>
            <p:nvPr/>
          </p:nvSpPr>
          <p:spPr>
            <a:xfrm>
              <a:off x="3060963" y="1709526"/>
              <a:ext cx="4958754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25 ans dans le privé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Processus d'entreprise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Automatisation, informatisation</a:t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554923" y="3347288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51346" y="3647470"/>
              <a:ext cx="733776" cy="733776"/>
            </a:xfrm>
            <a:prstGeom prst="rect">
              <a:avLst/>
            </a:prstGeom>
            <a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86007" y="3347288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986007" y="3347288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Enseignant</a:t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7853" y="3327410"/>
              <a:ext cx="5374376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2617853" y="3327410"/>
              <a:ext cx="5374376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ISFCE Etterbeek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mais auparavant : IFOSUP Wavre, IFC Ixelles, IEPSCF Evere, IPAM La Louvière, EPFC Bruxelles</a:t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554923" y="5014962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1346" y="5315144"/>
              <a:ext cx="733776" cy="733776"/>
            </a:xfrm>
            <a:prstGeom prst="rect">
              <a:avLst/>
            </a:prstGeom>
            <a:blipFill rotWithShape="1">
              <a:blip r:embed="rId7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86007" y="5014962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986007" y="5014962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Activité complémentaire</a:t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89469" y="5024902"/>
              <a:ext cx="4590802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3889469" y="5024902"/>
              <a:ext cx="4590802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burotix.be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formation en tableur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conception de base de données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développement de templates</a:t>
              </a:r>
              <a:endParaRPr/>
            </a:p>
          </p:txBody>
        </p:sp>
      </p:grp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</a:pPr>
            <a:r>
              <a:rPr lang="fr-BE"/>
              <a:t>Le Professeur, c’est qui ?</a:t>
            </a:r>
            <a:endParaRPr/>
          </a:p>
        </p:txBody>
      </p:sp>
      <p:pic>
        <p:nvPicPr>
          <p:cNvPr id="100" name="Google Shape;100;p3" descr="C:\Users\Alain\Documents\job\CEFORA\Ad CEFORA\Cevora_logo_2012_rgb.jpg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695" y="3708817"/>
            <a:ext cx="1307819" cy="56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C:\Users\Alain\Documents\job\_Office\images\iepscf-evere.jpg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3877" y="4343589"/>
            <a:ext cx="694878" cy="77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143" y="3637420"/>
            <a:ext cx="706169" cy="70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748" y="4412158"/>
            <a:ext cx="706168" cy="6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05" name="Google Shape;105;p3" descr="C:\Users\Alain\Documents\job\_Office\images\ipam.jpg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794" y="3622634"/>
            <a:ext cx="706168" cy="6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C:\Users\Alain\Documents\job\_Office\images\epfc.jpg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2081" y="4423877"/>
            <a:ext cx="694877" cy="69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09B-5EE7-4895-9E12-73AE4CA1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Exemples de protocoles "application"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D7718-EC4D-4656-A045-9622FCD0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5048041"/>
          </a:xfrm>
        </p:spPr>
        <p:txBody>
          <a:bodyPr numCol="2" spcCol="360000">
            <a:normAutofit fontScale="85000" lnSpcReduction="10000"/>
          </a:bodyPr>
          <a:lstStyle/>
          <a:p>
            <a:r>
              <a:rPr lang="fr-BE"/>
              <a:t>Transfert de fichiers</a:t>
            </a:r>
          </a:p>
          <a:p>
            <a:pPr lvl="1"/>
            <a:r>
              <a:rPr lang="fr-BE"/>
              <a:t>File Transfer Protocol (FTP)</a:t>
            </a:r>
          </a:p>
          <a:p>
            <a:pPr lvl="1"/>
            <a:r>
              <a:rPr lang="fr-BE"/>
              <a:t>SMB (Microsoft)</a:t>
            </a:r>
          </a:p>
          <a:p>
            <a:r>
              <a:rPr lang="fr-BE"/>
              <a:t>Messagerie</a:t>
            </a:r>
          </a:p>
          <a:p>
            <a:pPr lvl="1"/>
            <a:r>
              <a:rPr lang="fr-BE"/>
              <a:t>Simple Mail Transfer Protocol (SMTP)</a:t>
            </a:r>
          </a:p>
          <a:p>
            <a:pPr lvl="1"/>
            <a:r>
              <a:rPr lang="fr-BE"/>
              <a:t>Post Office Protocol (POP)</a:t>
            </a:r>
          </a:p>
          <a:p>
            <a:pPr lvl="1"/>
            <a:r>
              <a:rPr lang="fr-BE"/>
              <a:t>Internet Message Access Protocol (IMAP)</a:t>
            </a:r>
          </a:p>
          <a:p>
            <a:endParaRPr lang="fr-BE"/>
          </a:p>
          <a:p>
            <a:endParaRPr lang="fr-BE"/>
          </a:p>
          <a:p>
            <a:r>
              <a:rPr lang="fr-BE"/>
              <a:t>Session à distance</a:t>
            </a:r>
          </a:p>
          <a:p>
            <a:pPr lvl="1"/>
            <a:r>
              <a:rPr lang="fr-BE"/>
              <a:t>Telnet</a:t>
            </a:r>
          </a:p>
          <a:p>
            <a:pPr lvl="1"/>
            <a:r>
              <a:rPr lang="fr-BE"/>
              <a:t>Secure Shell (SSH)</a:t>
            </a:r>
          </a:p>
          <a:p>
            <a:r>
              <a:rPr lang="fr-BE"/>
              <a:t>Envoi de pages HTML</a:t>
            </a:r>
          </a:p>
          <a:p>
            <a:pPr lvl="1"/>
            <a:r>
              <a:rPr lang="fr-BE"/>
              <a:t>Hyper Text Transfer Protocol (HTTP)</a:t>
            </a:r>
          </a:p>
          <a:p>
            <a:r>
              <a:rPr lang="fr-BE"/>
              <a:t>Exploitation et gestion du réseau</a:t>
            </a:r>
          </a:p>
          <a:p>
            <a:pPr lvl="1"/>
            <a:r>
              <a:rPr lang="fr-BE"/>
              <a:t>Domain Name System (DNS) : résolution d'adresse</a:t>
            </a:r>
          </a:p>
          <a:p>
            <a:pPr lvl="1"/>
            <a:r>
              <a:rPr lang="fr-BE"/>
              <a:t>Simple Network Management Protocol : supervision</a:t>
            </a:r>
          </a:p>
        </p:txBody>
      </p:sp>
    </p:spTree>
    <p:extLst>
      <p:ext uri="{BB962C8B-B14F-4D97-AF65-F5344CB8AC3E}">
        <p14:creationId xmlns:p14="http://schemas.microsoft.com/office/powerpoint/2010/main" val="30799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technologies du web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4E8E45-905F-8733-297B-BB9F45244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EED27C-0322-C4E4-FDF8-34F57EBDEAC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Technologies du web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HTML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CSS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Bootstrap</a:t>
            </a:r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responsivity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Javascript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Jquery</a:t>
            </a:r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FR"/>
              <a:t>AJAX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PHP 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ASP.NET, Java...</a:t>
            </a:r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Laravel, CodeIgniter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données</a:t>
            </a:r>
          </a:p>
          <a:p>
            <a:pPr marL="685794" lvl="1" indent="-228594">
              <a:spcBef>
                <a:spcPts val="1000"/>
              </a:spcBef>
              <a:buClr>
                <a:schemeClr val="accent2"/>
              </a:buClr>
              <a:buSzPct val="100000"/>
            </a:pPr>
            <a:r>
              <a:rPr lang="fr-BE"/>
              <a:t>SQL</a:t>
            </a:r>
          </a:p>
          <a:p>
            <a:pPr marL="685794" lvl="1" indent="-228594">
              <a:spcBef>
                <a:spcPts val="1000"/>
              </a:spcBef>
              <a:buClr>
                <a:schemeClr val="accent2"/>
              </a:buClr>
              <a:buSzPct val="100000"/>
            </a:pPr>
            <a:r>
              <a:rPr lang="fr-BE"/>
              <a:t>XML</a:t>
            </a:r>
          </a:p>
          <a:p>
            <a:pPr marL="685794" lvl="1" indent="-228594">
              <a:spcBef>
                <a:spcPts val="1000"/>
              </a:spcBef>
              <a:buClr>
                <a:schemeClr val="accent2"/>
              </a:buClr>
              <a:buSzPct val="100000"/>
            </a:pPr>
            <a:r>
              <a:rPr lang="fr-BE"/>
              <a:t>JSON</a:t>
            </a:r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0959" y="252867"/>
            <a:ext cx="3248054" cy="208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4724" y="3471376"/>
            <a:ext cx="2290351" cy="112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3040" y="4821434"/>
            <a:ext cx="2571751" cy="106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2543" y="4055315"/>
            <a:ext cx="1189040" cy="118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063" y="5167311"/>
            <a:ext cx="2030896" cy="139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7481" y="2939019"/>
            <a:ext cx="3027431" cy="73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HTML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HyperText Markup Language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Langage de balisage conçu pour structurer les pages web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Permet de: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Créer des documents interopérables (valides sur des systèmes multiples)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Donner une structure sémantique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Inclure du contenu multimedia (images, vidéos...)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Créer des formulaires de saisies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Intégrer des éléments programmables (JS)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Permettait la mise en forme du contenu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Fonctionnalités transférées au CSS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cf http://www.w3.org/TR/html5-diff/#obsolete-attributes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1753" y="5530353"/>
            <a:ext cx="2811893" cy="12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4915621" y="409665"/>
            <a:ext cx="5938500" cy="5232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&lt;h1&gt;Ceci est un titre&lt;/h1&gt;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CSS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Cascading Style Sheets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Langage informatique décrivant la présentation des documents HTML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Permet de: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séparer structure et mise en forme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décliner les styles de présentation selon le récepteur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combiner différentes sources de mise en forme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  <a:endParaRPr/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0107" y="5520425"/>
            <a:ext cx="2811893" cy="12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6668335" y="134069"/>
            <a:ext cx="5218800" cy="19395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h1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font-size: 200%;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color: navy;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text-align: center;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304800" y="124079"/>
            <a:ext cx="65" cy="818643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txBody>
          <a:bodyPr spcFirstLastPara="1" wrap="square" lIns="0" tIns="268200" rIns="0" bIns="2682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JavaScript</a:t>
            </a: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Langage de scripts principalement utilisé dans les pages web interactives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Permet de: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contrôler les données saisies dans des formulaires HTML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interagir avec le document HTML via l'interface Document Object Model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réaliser des services dynamiques (cosmétiques, ergonomiques...)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1832494" y="165024"/>
            <a:ext cx="10092600" cy="4002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"Hello JavaScript!"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Ajax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"Asynchronous JavaScript And XML"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Architecture informatique (Ajax n'est pas un langage)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Combine HTML, JavaScript, CSS, XML, ...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Interprété coté </a:t>
            </a:r>
            <a:r>
              <a:rPr lang="fr-BE">
                <a:solidFill>
                  <a:schemeClr val="accent2"/>
                </a:solidFill>
              </a:rPr>
              <a:t>CLIENT</a:t>
            </a:r>
            <a:r>
              <a:rPr lang="fr-BE"/>
              <a:t> pour interroger le </a:t>
            </a:r>
            <a:r>
              <a:rPr lang="fr-BE">
                <a:solidFill>
                  <a:schemeClr val="accent2"/>
                </a:solidFill>
              </a:rPr>
              <a:t>SERVEUR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Permet d'améliorer la maniabilité des applications web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Utilisé dans les grandes applications web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Facebook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Gmail, …</a:t>
            </a:r>
            <a:endParaRPr/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9927" y="5095984"/>
            <a:ext cx="5132446" cy="18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Ajax</a:t>
            </a: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Application typique : suggestions de recherche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vous saisissez quelques mots-clés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le moteur propose spontanément d’autres mots-clés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mais sans rafraîchissement de la page</a:t>
            </a:r>
            <a:endParaRPr/>
          </a:p>
        </p:txBody>
      </p:sp>
      <p:pic>
        <p:nvPicPr>
          <p:cNvPr id="343" name="Google Shape;343;p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1736074"/>
            <a:ext cx="5508266" cy="419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PHP</a:t>
            </a:r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"PHP Hypertext Preprocessor"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Scripts principalement utilisé pour produire des pages Web dynamiques via un serveur HTTP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Langage de programmation impérative 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Orienté-objet depuis la version 5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Utilisation très répandue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Facebook, Yahoo!, ...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Autres solutions: Java, ASP.NET, C#, …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Interprété coté </a:t>
            </a:r>
            <a:r>
              <a:rPr lang="fr-BE">
                <a:solidFill>
                  <a:schemeClr val="accent2"/>
                </a:solidFill>
              </a:rPr>
              <a:t>SERVEUR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Ressources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Interne 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www.burotix.be</a:t>
            </a:r>
            <a:r>
              <a:rPr lang="fr-BE"/>
              <a:t> / support de cours / Programmation / Web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u="sng">
                <a:solidFill>
                  <a:schemeClr val="hlink"/>
                </a:solidFill>
                <a:hlinkClick r:id="rId4"/>
              </a:rPr>
              <a:t>moodle.isfce.be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Tutoriel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https://openclassrooms.com/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http://www.commentcamarche.net/contents/webmasters-4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http://developpez.com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Documentation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http://php.net/manual/fr/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http://www.w3schools.com/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https://developer.mozilla.org/en-US/docs/Web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9303" y="1"/>
            <a:ext cx="2772697" cy="199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lang="fr-BE"/>
              <a:t>01. Introduction au web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Paradigme Client - Serveur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Les différentes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paradigme Client-Serveur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C4AB449-A283-7988-3825-8A3545A1A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3D8F0-2431-4F7B-84DB-D260B4F8760E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8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8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8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8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151" name="Google Shape;151;p8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2" name="Google Shape;152;p8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8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9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160" name="Google Shape;160;p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1" name="Google Shape;161;p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9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9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9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9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368731" y="1293185"/>
            <a:ext cx="4391025" cy="40005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10"/>
          <p:cNvCxnSpPr/>
          <p:nvPr/>
        </p:nvCxnSpPr>
        <p:spPr>
          <a:xfrm rot="10800000">
            <a:off x="3378842" y="5874780"/>
            <a:ext cx="5898984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10"/>
          <p:cNvCxnSpPr/>
          <p:nvPr/>
        </p:nvCxnSpPr>
        <p:spPr>
          <a:xfrm rot="10800000">
            <a:off x="3377754" y="4628330"/>
            <a:ext cx="605697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10"/>
          <p:cNvSpPr/>
          <p:nvPr/>
        </p:nvSpPr>
        <p:spPr>
          <a:xfrm>
            <a:off x="1042988" y="1699450"/>
            <a:ext cx="7263737" cy="4644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476" y="2195519"/>
            <a:ext cx="1954693" cy="1384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0"/>
          <p:cNvCxnSpPr/>
          <p:nvPr/>
        </p:nvCxnSpPr>
        <p:spPr>
          <a:xfrm rot="10800000">
            <a:off x="8306725" y="2887582"/>
            <a:ext cx="22560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10"/>
          <p:cNvSpPr txBox="1"/>
          <p:nvPr/>
        </p:nvSpPr>
        <p:spPr>
          <a:xfrm>
            <a:off x="5986721" y="1699450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8353850" y="2218166"/>
            <a:ext cx="3069273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Réception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8264" y="3065542"/>
            <a:ext cx="1604462" cy="726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9277826" y="3065541"/>
            <a:ext cx="1088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HTTP</a:t>
            </a:r>
            <a:endParaRPr sz="24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0" name="Google Shape;190;p10"/>
          <p:cNvGrpSpPr/>
          <p:nvPr/>
        </p:nvGrpSpPr>
        <p:grpSpPr>
          <a:xfrm>
            <a:off x="1442882" y="3522752"/>
            <a:ext cx="1874145" cy="2567383"/>
            <a:chOff x="5309874" y="4882037"/>
            <a:chExt cx="1525002" cy="1821708"/>
          </a:xfrm>
        </p:grpSpPr>
        <p:pic>
          <p:nvPicPr>
            <p:cNvPr id="191" name="Google Shape;191;p10">
              <a:hlinkClick r:id="rId5"/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62517" y="4882037"/>
              <a:ext cx="1419716" cy="18217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0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09874" y="5030389"/>
              <a:ext cx="1525002" cy="152500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10"/>
          <p:cNvCxnSpPr/>
          <p:nvPr/>
        </p:nvCxnSpPr>
        <p:spPr>
          <a:xfrm flipH="1">
            <a:off x="3020528" y="2767275"/>
            <a:ext cx="2992223" cy="15525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10"/>
          <p:cNvSpPr txBox="1"/>
          <p:nvPr/>
        </p:nvSpPr>
        <p:spPr>
          <a:xfrm>
            <a:off x="3215786" y="2378741"/>
            <a:ext cx="2188344" cy="83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Interprétation de la page web</a:t>
            </a:r>
            <a:endParaRPr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5" name="Google Shape;195;p10"/>
          <p:cNvCxnSpPr/>
          <p:nvPr/>
        </p:nvCxnSpPr>
        <p:spPr>
          <a:xfrm>
            <a:off x="3311230" y="4521083"/>
            <a:ext cx="6123495" cy="1865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196" name="Google Shape;196;p10">
            <a:hlinkClick r:id="rId5"/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6003" y="4158809"/>
            <a:ext cx="771766" cy="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9493836" y="4541074"/>
            <a:ext cx="77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 err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CSS</a:t>
            </a:r>
            <a:endParaRPr sz="18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873773" y="4001871"/>
            <a:ext cx="261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Mise en forme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3293905" y="5726803"/>
            <a:ext cx="5983921" cy="1734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0" name="Google Shape;200;p10"/>
          <p:cNvSpPr txBox="1"/>
          <p:nvPr/>
        </p:nvSpPr>
        <p:spPr>
          <a:xfrm>
            <a:off x="4941868" y="5835066"/>
            <a:ext cx="261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Execution de script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1" name="Google Shape;201;p10">
            <a:hlinkClick r:id="rId5"/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6106" y="5344102"/>
            <a:ext cx="771766" cy="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9506106" y="5544981"/>
            <a:ext cx="771766" cy="5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Java Script</a:t>
            </a:r>
            <a:endParaRPr sz="18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9373" y="5643302"/>
            <a:ext cx="482651" cy="30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A08504-52FD-FA9A-BCB1-B4098A62A169}"/>
              </a:ext>
            </a:extLst>
          </p:cNvPr>
          <p:cNvGrpSpPr/>
          <p:nvPr/>
        </p:nvGrpSpPr>
        <p:grpSpPr>
          <a:xfrm>
            <a:off x="6106828" y="4413413"/>
            <a:ext cx="711600" cy="376800"/>
            <a:chOff x="6106828" y="4413413"/>
            <a:chExt cx="711600" cy="376800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79372" y="4459118"/>
              <a:ext cx="482651" cy="30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0"/>
            <p:cNvSpPr txBox="1"/>
            <p:nvPr/>
          </p:nvSpPr>
          <p:spPr>
            <a:xfrm>
              <a:off x="6106828" y="4413413"/>
              <a:ext cx="7116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1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HTTP</a:t>
              </a:r>
              <a:endParaRPr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206" name="Google Shape;206;p10"/>
          <p:cNvSpPr txBox="1"/>
          <p:nvPr/>
        </p:nvSpPr>
        <p:spPr>
          <a:xfrm>
            <a:off x="6125468" y="5669747"/>
            <a:ext cx="711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HTTP</a:t>
            </a:r>
            <a:endParaRPr sz="11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45B8311-E901-60F2-335B-A4DD2266257F}"/>
              </a:ext>
            </a:extLst>
          </p:cNvPr>
          <p:cNvGrpSpPr/>
          <p:nvPr/>
        </p:nvGrpSpPr>
        <p:grpSpPr>
          <a:xfrm>
            <a:off x="10969940" y="4452592"/>
            <a:ext cx="974214" cy="1566578"/>
            <a:chOff x="11005066" y="3978403"/>
            <a:chExt cx="974214" cy="1566578"/>
          </a:xfrm>
        </p:grpSpPr>
        <p:pic>
          <p:nvPicPr>
            <p:cNvPr id="2" name="Google Shape;196;p10">
              <a:hlinkClick r:id="rId5"/>
              <a:extLst>
                <a:ext uri="{FF2B5EF4-FFF2-40B4-BE49-F238E27FC236}">
                  <a16:creationId xmlns:a16="http://schemas.microsoft.com/office/drawing/2014/main" id="{812288B2-DBF1-7C81-F7CE-9D9A7F2F9B49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036846" y="3978403"/>
              <a:ext cx="910655" cy="1566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Google Shape;197;p10">
              <a:extLst>
                <a:ext uri="{FF2B5EF4-FFF2-40B4-BE49-F238E27FC236}">
                  <a16:creationId xmlns:a16="http://schemas.microsoft.com/office/drawing/2014/main" id="{24A29CB5-89D7-2BEE-5873-3E9705F26777}"/>
                </a:ext>
              </a:extLst>
            </p:cNvPr>
            <p:cNvSpPr txBox="1"/>
            <p:nvPr/>
          </p:nvSpPr>
          <p:spPr>
            <a:xfrm>
              <a:off x="11005066" y="4253876"/>
              <a:ext cx="974214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b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</a:b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video</a:t>
              </a:r>
              <a:b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</a:b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etc.</a:t>
              </a:r>
              <a:endParaRPr sz="18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cxnSp>
        <p:nvCxnSpPr>
          <p:cNvPr id="5" name="Google Shape;195;p10">
            <a:extLst>
              <a:ext uri="{FF2B5EF4-FFF2-40B4-BE49-F238E27FC236}">
                <a16:creationId xmlns:a16="http://schemas.microsoft.com/office/drawing/2014/main" id="{07A96730-373E-91F3-E303-032FA2F6E7C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15786" y="5204790"/>
            <a:ext cx="7754154" cy="3109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DDE3DB7-821F-CAC4-214C-1303F44073E5}"/>
              </a:ext>
            </a:extLst>
          </p:cNvPr>
          <p:cNvGrpSpPr/>
          <p:nvPr/>
        </p:nvGrpSpPr>
        <p:grpSpPr>
          <a:xfrm>
            <a:off x="6096000" y="4983192"/>
            <a:ext cx="711600" cy="376800"/>
            <a:chOff x="6106828" y="4413413"/>
            <a:chExt cx="711600" cy="376800"/>
          </a:xfrm>
        </p:grpSpPr>
        <p:pic>
          <p:nvPicPr>
            <p:cNvPr id="14" name="Google Shape;203;p10">
              <a:extLst>
                <a:ext uri="{FF2B5EF4-FFF2-40B4-BE49-F238E27FC236}">
                  <a16:creationId xmlns:a16="http://schemas.microsoft.com/office/drawing/2014/main" id="{9032371F-A6BF-6F2A-37A8-C7D59445BEF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79372" y="4459118"/>
              <a:ext cx="482651" cy="30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205;p10">
              <a:extLst>
                <a:ext uri="{FF2B5EF4-FFF2-40B4-BE49-F238E27FC236}">
                  <a16:creationId xmlns:a16="http://schemas.microsoft.com/office/drawing/2014/main" id="{4514DCC7-9CB8-F05E-DAEF-E6E1D51C299E}"/>
                </a:ext>
              </a:extLst>
            </p:cNvPr>
            <p:cNvSpPr txBox="1"/>
            <p:nvPr/>
          </p:nvSpPr>
          <p:spPr>
            <a:xfrm>
              <a:off x="6106828" y="4413413"/>
              <a:ext cx="7116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1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HTTP</a:t>
              </a:r>
              <a:endParaRPr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1509</Words>
  <Application>Microsoft Office PowerPoint</Application>
  <PresentationFormat>Grand écran</PresentationFormat>
  <Paragraphs>258</Paragraphs>
  <Slides>28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Calibri</vt:lpstr>
      <vt:lpstr>Garamond</vt:lpstr>
      <vt:lpstr>Courier New</vt:lpstr>
      <vt:lpstr>Arial</vt:lpstr>
      <vt:lpstr>burotix</vt:lpstr>
      <vt:lpstr>Bachelier en Informatique de Gestion  WEB : principes de base</vt:lpstr>
      <vt:lpstr>Le Professeur, c’est qui ?</vt:lpstr>
      <vt:lpstr>Ressources</vt:lpstr>
      <vt:lpstr>Table des matières</vt:lpstr>
      <vt:lpstr>01. Introduction au web</vt:lpstr>
      <vt:lpstr>Le paradigme Client-Serveur</vt:lpstr>
      <vt:lpstr>Paradigme Client-Serveur</vt:lpstr>
      <vt:lpstr>Paradigme Client-Serveur</vt:lpstr>
      <vt:lpstr>Paradigme Client-Serveur</vt:lpstr>
      <vt:lpstr>Exo : découvrir le "client", navigateur web</vt:lpstr>
      <vt:lpstr>Présentation PowerPoint</vt:lpstr>
      <vt:lpstr>Présentation PowerPoint</vt:lpstr>
      <vt:lpstr>Paradigme Client-Serveur</vt:lpstr>
      <vt:lpstr>Paradigme Client-Serveur</vt:lpstr>
      <vt:lpstr>Paradigme Client-Serveur</vt:lpstr>
      <vt:lpstr>Paradigme Client-Serveur</vt:lpstr>
      <vt:lpstr>Paradigme Client-Serveur</vt:lpstr>
      <vt:lpstr>Paradigme Client-Serveur</vt:lpstr>
      <vt:lpstr>Analogie postale</vt:lpstr>
      <vt:lpstr>Exemples de protocoles "application"</vt:lpstr>
      <vt:lpstr>Les technologies du web</vt:lpstr>
      <vt:lpstr>Technologies du web</vt:lpstr>
      <vt:lpstr>HTML</vt:lpstr>
      <vt:lpstr>CSS</vt:lpstr>
      <vt:lpstr>JavaScript</vt:lpstr>
      <vt:lpstr>Ajax</vt:lpstr>
      <vt:lpstr>Ajax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26</cp:revision>
  <dcterms:created xsi:type="dcterms:W3CDTF">2020-03-25T16:50:36Z</dcterms:created>
  <dcterms:modified xsi:type="dcterms:W3CDTF">2024-09-11T11:30:21Z</dcterms:modified>
</cp:coreProperties>
</file>