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60" r:id="rId3"/>
    <p:sldId id="302" r:id="rId4"/>
    <p:sldId id="303" r:id="rId5"/>
    <p:sldId id="304" r:id="rId6"/>
    <p:sldId id="305" r:id="rId7"/>
    <p:sldId id="306" r:id="rId8"/>
    <p:sldId id="307" r:id="rId9"/>
    <p:sldId id="392" r:id="rId10"/>
    <p:sldId id="406" r:id="rId11"/>
    <p:sldId id="393" r:id="rId12"/>
    <p:sldId id="308" r:id="rId13"/>
    <p:sldId id="309" r:id="rId14"/>
    <p:sldId id="310" r:id="rId15"/>
    <p:sldId id="311" r:id="rId16"/>
    <p:sldId id="312" r:id="rId17"/>
    <p:sldId id="394" r:id="rId18"/>
    <p:sldId id="313" r:id="rId19"/>
    <p:sldId id="314" r:id="rId20"/>
    <p:sldId id="315" r:id="rId21"/>
    <p:sldId id="395" r:id="rId22"/>
    <p:sldId id="316" r:id="rId23"/>
    <p:sldId id="317" r:id="rId24"/>
    <p:sldId id="318" r:id="rId25"/>
    <p:sldId id="396" r:id="rId26"/>
    <p:sldId id="417" r:id="rId27"/>
    <p:sldId id="323" r:id="rId28"/>
    <p:sldId id="319" r:id="rId29"/>
    <p:sldId id="397" r:id="rId30"/>
    <p:sldId id="321" r:id="rId31"/>
    <p:sldId id="322" r:id="rId32"/>
    <p:sldId id="324" r:id="rId33"/>
    <p:sldId id="399" r:id="rId34"/>
    <p:sldId id="325" r:id="rId35"/>
    <p:sldId id="400" r:id="rId36"/>
    <p:sldId id="326" r:id="rId37"/>
    <p:sldId id="401" r:id="rId38"/>
    <p:sldId id="327" r:id="rId39"/>
    <p:sldId id="402" r:id="rId40"/>
    <p:sldId id="328" r:id="rId41"/>
    <p:sldId id="329" r:id="rId42"/>
    <p:sldId id="330" r:id="rId43"/>
    <p:sldId id="403" r:id="rId44"/>
    <p:sldId id="332" r:id="rId45"/>
    <p:sldId id="411" r:id="rId46"/>
    <p:sldId id="413" r:id="rId47"/>
    <p:sldId id="416" r:id="rId48"/>
    <p:sldId id="418" r:id="rId49"/>
    <p:sldId id="405" r:id="rId50"/>
    <p:sldId id="333" r:id="rId51"/>
    <p:sldId id="331" r:id="rId52"/>
    <p:sldId id="334" r:id="rId53"/>
    <p:sldId id="335" r:id="rId54"/>
    <p:sldId id="404" r:id="rId55"/>
    <p:sldId id="336" r:id="rId56"/>
    <p:sldId id="337" r:id="rId57"/>
    <p:sldId id="338" r:id="rId58"/>
    <p:sldId id="339" r:id="rId59"/>
    <p:sldId id="340" r:id="rId60"/>
  </p:sldIdLst>
  <p:sldSz cx="12192000" cy="6858000"/>
  <p:notesSz cx="6858000" cy="9144000"/>
  <p:embeddedFontLs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Garamond" panose="02020404030301010803" pitchFamily="18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2. HTML" id="{82A4B861-F5F1-457F-9881-98AD02DD33E7}">
          <p14:sldIdLst>
            <p14:sldId id="256"/>
            <p14:sldId id="260"/>
            <p14:sldId id="302"/>
            <p14:sldId id="303"/>
            <p14:sldId id="304"/>
            <p14:sldId id="305"/>
            <p14:sldId id="306"/>
            <p14:sldId id="307"/>
            <p14:sldId id="392"/>
            <p14:sldId id="406"/>
            <p14:sldId id="393"/>
            <p14:sldId id="308"/>
            <p14:sldId id="309"/>
            <p14:sldId id="310"/>
            <p14:sldId id="311"/>
            <p14:sldId id="312"/>
            <p14:sldId id="394"/>
            <p14:sldId id="313"/>
            <p14:sldId id="314"/>
            <p14:sldId id="315"/>
            <p14:sldId id="395"/>
            <p14:sldId id="316"/>
            <p14:sldId id="317"/>
            <p14:sldId id="318"/>
            <p14:sldId id="396"/>
            <p14:sldId id="417"/>
            <p14:sldId id="323"/>
            <p14:sldId id="319"/>
            <p14:sldId id="397"/>
            <p14:sldId id="321"/>
            <p14:sldId id="322"/>
            <p14:sldId id="324"/>
            <p14:sldId id="399"/>
            <p14:sldId id="325"/>
            <p14:sldId id="400"/>
            <p14:sldId id="326"/>
            <p14:sldId id="401"/>
            <p14:sldId id="327"/>
            <p14:sldId id="402"/>
            <p14:sldId id="328"/>
            <p14:sldId id="329"/>
            <p14:sldId id="330"/>
            <p14:sldId id="403"/>
            <p14:sldId id="332"/>
            <p14:sldId id="411"/>
            <p14:sldId id="413"/>
            <p14:sldId id="416"/>
            <p14:sldId id="418"/>
            <p14:sldId id="405"/>
            <p14:sldId id="333"/>
            <p14:sldId id="331"/>
            <p14:sldId id="334"/>
            <p14:sldId id="335"/>
            <p14:sldId id="404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8" roundtripDataSignature="AMtx7mhLedDgW04K3VEM+zrhJBihBUP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0CC7-FDA1-45CE-8ADA-BC2AC701C15A}">
  <a:tblStyle styleId="{BBDC0CC7-FDA1-45CE-8ADA-BC2AC701C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86B-2315-4D39-8BE8-DEBBAA6589EE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8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70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16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17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12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2" name="Google Shape;66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8" name="Google Shape;66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0" name="Google Shape;68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6" name="Google Shape;71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6" name="Google Shape;71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23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" name="Google Shape;749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55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0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2160000" cy="216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1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5"/>
          <p:cNvSpPr txBox="1">
            <a:spLocks noGrp="1"/>
          </p:cNvSpPr>
          <p:nvPr>
            <p:ph type="body" idx="2"/>
          </p:nvPr>
        </p:nvSpPr>
        <p:spPr>
          <a:xfrm>
            <a:off x="6172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preserve="1" userDrawn="1">
  <p:cSld name="1_Comparaison_3col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7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7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7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5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pic>
        <p:nvPicPr>
          <p:cNvPr id="12" name="Google Shape;12;p1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830515" y="5719725"/>
            <a:ext cx="1046571" cy="9144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60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semantic_elements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Media/Formats/Image_types" TargetMode="External"/><Relationship Id="rId2" Type="http://schemas.openxmlformats.org/officeDocument/2006/relationships/hyperlink" Target="https://www.net-concept.fr/actualites/quels-sont-les-differents-formats-dimage-et-ceux-adaptes-pour-le-web/#:~:text=JPEG%20%3A%20Parfait%20pour%20les%20images,d&#233;former%20sans%20alt&#233;rer%20la%20qualit&#233;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Exercice : fil rouge</a:t>
            </a:r>
            <a:endParaRPr/>
          </a:p>
        </p:txBody>
      </p:sp>
      <p:pic>
        <p:nvPicPr>
          <p:cNvPr id="744" name="Google Shape;744;p8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90688"/>
            <a:ext cx="411480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8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4800" y="1690688"/>
            <a:ext cx="411480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8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2000" y="1690688"/>
            <a:ext cx="3960000" cy="4318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25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exo11_AlanTuring.txt</a:t>
            </a:r>
            <a:r>
              <a:rPr lang="fr-BE"/>
              <a:t> </a:t>
            </a:r>
          </a:p>
          <a:p>
            <a:r>
              <a:rPr lang="fr-BE"/>
              <a:t>Donnez-lui une extension ".html"</a:t>
            </a:r>
          </a:p>
          <a:p>
            <a:r>
              <a:rPr lang="fr-BE"/>
              <a:t>Ouvrez-le dans votre éditeur </a:t>
            </a:r>
          </a:p>
          <a:p>
            <a:r>
              <a:rPr lang="fr-BE"/>
              <a:t>Ajoutez le type de document </a:t>
            </a:r>
          </a:p>
        </p:txBody>
      </p:sp>
    </p:spTree>
    <p:extLst>
      <p:ext uri="{BB962C8B-B14F-4D97-AF65-F5344CB8AC3E}">
        <p14:creationId xmlns:p14="http://schemas.microsoft.com/office/powerpoint/2010/main" val="1281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Concept de balise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03F4670-B82C-ED62-1F21-E0821A92C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pic>
        <p:nvPicPr>
          <p:cNvPr id="551" name="Google Shape;551;p53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balises</a:t>
            </a:r>
            <a:endParaRPr/>
          </a:p>
        </p:txBody>
      </p:sp>
      <p:sp>
        <p:nvSpPr>
          <p:cNvPr id="557" name="Google Shape;557;p5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Les </a:t>
            </a:r>
            <a:r>
              <a:rPr lang="fr-BE">
                <a:solidFill>
                  <a:schemeClr val="accent2"/>
                </a:solidFill>
              </a:rPr>
              <a:t>balises</a:t>
            </a:r>
            <a:r>
              <a:rPr lang="fr-BE"/>
              <a:t> (tags) sont des mots clés entourés par des chevrons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ex.: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Les balises sont définies par </a:t>
            </a:r>
            <a:r>
              <a:rPr lang="fr-BE">
                <a:solidFill>
                  <a:schemeClr val="accent2"/>
                </a:solidFill>
              </a:rPr>
              <a:t>paires</a:t>
            </a:r>
            <a:r>
              <a:rPr lang="fr-BE"/>
              <a:t>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La première balise (ouvrante) est la balise de début: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La seconde balise (fermante) est la balise de fin: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Les balises sont écrites en minuscule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http://www.w3schools.com/tags/default.asp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éléments</a:t>
            </a:r>
            <a:endParaRPr/>
          </a:p>
        </p:txBody>
      </p:sp>
      <p:sp>
        <p:nvSpPr>
          <p:cNvPr id="563" name="Google Shape;563;p5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Un élément commence par une balise ouvrante et se termine par une balise fermante.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 contenu de l'élément est tout ce qui se trouve entre les balises ouvrante et fermante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Certains éléments n'ont pas de contenu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Ils sont fermés dès la balise ouvrante (balise auto fermante)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Ex.: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&lt;br/&gt;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Les éléments peuvent avoir des attributs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attributs</a:t>
            </a:r>
            <a:endParaRPr/>
          </a:p>
        </p:txBody>
      </p:sp>
      <p:sp>
        <p:nvSpPr>
          <p:cNvPr id="569" name="Google Shape;569;p56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Un attribut fournit de l'information supplémentaire vis-à-vis d'un élément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Les attributs sont toujours définis dans les balises ouvrantes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Un attribut est une paire: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nom="valeur"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fr-BE">
                <a:latin typeface="Calibri"/>
                <a:ea typeface="Calibri"/>
                <a:cs typeface="Calibri"/>
                <a:sym typeface="Calibri"/>
              </a:rPr>
              <a:t>Exemple avec Balise-Element-Attribut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7"/>
          <p:cNvSpPr txBox="1"/>
          <p:nvPr/>
        </p:nvSpPr>
        <p:spPr>
          <a:xfrm>
            <a:off x="466724" y="2219375"/>
            <a:ext cx="10525125" cy="677078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”titre1”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”red”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Mon titre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57"/>
          <p:cNvSpPr txBox="1"/>
          <p:nvPr/>
        </p:nvSpPr>
        <p:spPr>
          <a:xfrm>
            <a:off x="180974" y="3533774"/>
            <a:ext cx="7162801" cy="1661963"/>
          </a:xfrm>
          <a:prstGeom prst="rect">
            <a:avLst/>
          </a:prstGeom>
          <a:solidFill>
            <a:srgbClr val="F9F4E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”titre1”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”red”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Mon titre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57"/>
          <p:cNvSpPr txBox="1"/>
          <p:nvPr/>
        </p:nvSpPr>
        <p:spPr>
          <a:xfrm>
            <a:off x="6222670" y="4211152"/>
            <a:ext cx="5849340" cy="2646848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”titre1”</a:t>
            </a:r>
            <a:endParaRPr sz="32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”red”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	Mon titre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&lt;h1&gt;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62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Illustration Balise-Element-Attribut</a:t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 rot="-5400000">
            <a:off x="4055991" y="499164"/>
            <a:ext cx="300300" cy="6726382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4" name="Google Shape;584;p58"/>
          <p:cNvSpPr txBox="1"/>
          <p:nvPr/>
        </p:nvSpPr>
        <p:spPr>
          <a:xfrm>
            <a:off x="3225423" y="4012505"/>
            <a:ext cx="196143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Balise ouvrante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5" name="Google Shape;585;p58"/>
          <p:cNvSpPr txBox="1"/>
          <p:nvPr/>
        </p:nvSpPr>
        <p:spPr>
          <a:xfrm>
            <a:off x="9790452" y="3894276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Balise fermante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6" name="Google Shape;586;p58"/>
          <p:cNvSpPr/>
          <p:nvPr/>
        </p:nvSpPr>
        <p:spPr>
          <a:xfrm rot="-5400000">
            <a:off x="8666450" y="2821977"/>
            <a:ext cx="300300" cy="20583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7" name="Google Shape;587;p58"/>
          <p:cNvSpPr/>
          <p:nvPr/>
        </p:nvSpPr>
        <p:spPr>
          <a:xfrm rot="-5400000">
            <a:off x="10366752" y="3462576"/>
            <a:ext cx="286200" cy="7554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8" name="Google Shape;588;p58"/>
          <p:cNvSpPr txBox="1"/>
          <p:nvPr/>
        </p:nvSpPr>
        <p:spPr>
          <a:xfrm>
            <a:off x="7926350" y="3912177"/>
            <a:ext cx="172520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Contenu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9" name="Google Shape;589;p58"/>
          <p:cNvSpPr/>
          <p:nvPr/>
        </p:nvSpPr>
        <p:spPr>
          <a:xfrm rot="-5400000">
            <a:off x="5848256" y="-73089"/>
            <a:ext cx="222948" cy="10296897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0" name="Google Shape;590;p58"/>
          <p:cNvSpPr txBox="1"/>
          <p:nvPr/>
        </p:nvSpPr>
        <p:spPr>
          <a:xfrm>
            <a:off x="4811050" y="5186834"/>
            <a:ext cx="1941726" cy="61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Element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1" name="Google Shape;591;p58"/>
          <p:cNvSpPr/>
          <p:nvPr/>
        </p:nvSpPr>
        <p:spPr>
          <a:xfrm rot="5400000">
            <a:off x="2963541" y="1808800"/>
            <a:ext cx="300300" cy="20961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2" name="Google Shape;592;p58"/>
          <p:cNvSpPr txBox="1"/>
          <p:nvPr/>
        </p:nvSpPr>
        <p:spPr>
          <a:xfrm>
            <a:off x="2380804" y="1955897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Attribut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6096000" y="1955897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Valeur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d’attribut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4" name="Google Shape;594;p58"/>
          <p:cNvSpPr txBox="1"/>
          <p:nvPr/>
        </p:nvSpPr>
        <p:spPr>
          <a:xfrm>
            <a:off x="4591513" y="1955897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Nom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d’attribut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5" name="Google Shape;595;p58"/>
          <p:cNvSpPr/>
          <p:nvPr/>
        </p:nvSpPr>
        <p:spPr>
          <a:xfrm rot="5400000">
            <a:off x="5160763" y="2371035"/>
            <a:ext cx="300300" cy="9420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6" name="Google Shape;596;p58"/>
          <p:cNvSpPr/>
          <p:nvPr/>
        </p:nvSpPr>
        <p:spPr>
          <a:xfrm rot="5400000">
            <a:off x="6665250" y="2562912"/>
            <a:ext cx="300300" cy="5169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7" name="Google Shape;597;p58"/>
          <p:cNvSpPr/>
          <p:nvPr/>
        </p:nvSpPr>
        <p:spPr>
          <a:xfrm rot="5400000">
            <a:off x="1116399" y="2547249"/>
            <a:ext cx="300300" cy="3600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8" name="Google Shape;598;p58"/>
          <p:cNvSpPr txBox="1"/>
          <p:nvPr/>
        </p:nvSpPr>
        <p:spPr>
          <a:xfrm>
            <a:off x="547149" y="1955897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Type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d’élément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9" name="Google Shape;599;p58"/>
          <p:cNvSpPr txBox="1"/>
          <p:nvPr/>
        </p:nvSpPr>
        <p:spPr>
          <a:xfrm>
            <a:off x="738887" y="3006499"/>
            <a:ext cx="10525125" cy="677078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”titre1”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”red”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Mon titre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Imbrication des balises</a:t>
            </a:r>
            <a:endParaRPr/>
          </a:p>
        </p:txBody>
      </p:sp>
      <p:pic>
        <p:nvPicPr>
          <p:cNvPr id="605" name="Google Shape;605;p5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7449" y="1591295"/>
            <a:ext cx="9837863" cy="49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Imbrication des balises</a:t>
            </a:r>
            <a:endParaRPr/>
          </a:p>
        </p:txBody>
      </p:sp>
      <p:sp>
        <p:nvSpPr>
          <p:cNvPr id="611" name="Google Shape;611;p60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Cherchez les erreurs :-)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is my first paragraph.&lt;p&gt;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</p:txBody>
      </p:sp>
      <p:sp>
        <p:nvSpPr>
          <p:cNvPr id="612" name="Google Shape;612;p60"/>
          <p:cNvSpPr/>
          <p:nvPr/>
        </p:nvSpPr>
        <p:spPr>
          <a:xfrm>
            <a:off x="8666922" y="4035254"/>
            <a:ext cx="1490869" cy="984007"/>
          </a:xfrm>
          <a:custGeom>
            <a:avLst/>
            <a:gdLst/>
            <a:ahLst/>
            <a:cxnLst/>
            <a:rect l="l" t="t" r="r" b="b"/>
            <a:pathLst>
              <a:path w="1490869" h="984007" extrusionOk="0">
                <a:moveTo>
                  <a:pt x="824948" y="49729"/>
                </a:moveTo>
                <a:cubicBezTo>
                  <a:pt x="808383" y="43103"/>
                  <a:pt x="792834" y="32881"/>
                  <a:pt x="775252" y="29850"/>
                </a:cubicBezTo>
                <a:cubicBezTo>
                  <a:pt x="477967" y="-21406"/>
                  <a:pt x="545593" y="-1312"/>
                  <a:pt x="208721" y="49729"/>
                </a:cubicBezTo>
                <a:cubicBezTo>
                  <a:pt x="149086" y="92798"/>
                  <a:pt x="73954" y="120088"/>
                  <a:pt x="29817" y="178937"/>
                </a:cubicBezTo>
                <a:cubicBezTo>
                  <a:pt x="-591" y="219481"/>
                  <a:pt x="0" y="277344"/>
                  <a:pt x="0" y="328024"/>
                </a:cubicBezTo>
                <a:cubicBezTo>
                  <a:pt x="0" y="378704"/>
                  <a:pt x="9234" y="430799"/>
                  <a:pt x="29817" y="477111"/>
                </a:cubicBezTo>
                <a:cubicBezTo>
                  <a:pt x="112039" y="662111"/>
                  <a:pt x="209280" y="765442"/>
                  <a:pt x="397565" y="854798"/>
                </a:cubicBezTo>
                <a:cubicBezTo>
                  <a:pt x="685312" y="991356"/>
                  <a:pt x="803068" y="967244"/>
                  <a:pt x="1113182" y="984007"/>
                </a:cubicBezTo>
                <a:cubicBezTo>
                  <a:pt x="1199321" y="964129"/>
                  <a:pt x="1296167" y="970470"/>
                  <a:pt x="1371600" y="924372"/>
                </a:cubicBezTo>
                <a:cubicBezTo>
                  <a:pt x="1492099" y="850734"/>
                  <a:pt x="1479883" y="676427"/>
                  <a:pt x="1490869" y="566563"/>
                </a:cubicBezTo>
                <a:cubicBezTo>
                  <a:pt x="1436281" y="467312"/>
                  <a:pt x="1363385" y="309289"/>
                  <a:pt x="1272208" y="228633"/>
                </a:cubicBezTo>
                <a:cubicBezTo>
                  <a:pt x="1228800" y="190234"/>
                  <a:pt x="1176534" y="161671"/>
                  <a:pt x="1123121" y="139181"/>
                </a:cubicBezTo>
                <a:cubicBezTo>
                  <a:pt x="1049712" y="108272"/>
                  <a:pt x="972569" y="85506"/>
                  <a:pt x="894521" y="69607"/>
                </a:cubicBezTo>
                <a:cubicBezTo>
                  <a:pt x="762519" y="42718"/>
                  <a:pt x="606518" y="31526"/>
                  <a:pt x="467139" y="19911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3" name="Google Shape;613;p60"/>
          <p:cNvSpPr/>
          <p:nvPr/>
        </p:nvSpPr>
        <p:spPr>
          <a:xfrm>
            <a:off x="675861" y="4721087"/>
            <a:ext cx="2684737" cy="1359158"/>
          </a:xfrm>
          <a:custGeom>
            <a:avLst/>
            <a:gdLst/>
            <a:ahLst/>
            <a:cxnLst/>
            <a:rect l="l" t="t" r="r" b="b"/>
            <a:pathLst>
              <a:path w="2684737" h="1359158" extrusionOk="0">
                <a:moveTo>
                  <a:pt x="99391" y="168965"/>
                </a:moveTo>
                <a:cubicBezTo>
                  <a:pt x="89452" y="185530"/>
                  <a:pt x="75920" y="200415"/>
                  <a:pt x="69574" y="218661"/>
                </a:cubicBezTo>
                <a:cubicBezTo>
                  <a:pt x="6472" y="400081"/>
                  <a:pt x="18171" y="416338"/>
                  <a:pt x="0" y="616226"/>
                </a:cubicBezTo>
                <a:cubicBezTo>
                  <a:pt x="7072" y="807165"/>
                  <a:pt x="-20681" y="913233"/>
                  <a:pt x="89452" y="1073426"/>
                </a:cubicBezTo>
                <a:cubicBezTo>
                  <a:pt x="188126" y="1216952"/>
                  <a:pt x="362620" y="1276920"/>
                  <a:pt x="526774" y="1302026"/>
                </a:cubicBezTo>
                <a:cubicBezTo>
                  <a:pt x="632126" y="1318139"/>
                  <a:pt x="1484937" y="1347372"/>
                  <a:pt x="1600200" y="1351722"/>
                </a:cubicBezTo>
                <a:cubicBezTo>
                  <a:pt x="1620047" y="1351430"/>
                  <a:pt x="2287809" y="1390574"/>
                  <a:pt x="2484782" y="1292087"/>
                </a:cubicBezTo>
                <a:cubicBezTo>
                  <a:pt x="2543601" y="1262677"/>
                  <a:pt x="2584173" y="1205948"/>
                  <a:pt x="2633869" y="1162878"/>
                </a:cubicBezTo>
                <a:cubicBezTo>
                  <a:pt x="2650434" y="1109869"/>
                  <a:pt x="2678537" y="1059161"/>
                  <a:pt x="2683565" y="1003852"/>
                </a:cubicBezTo>
                <a:cubicBezTo>
                  <a:pt x="2693452" y="895095"/>
                  <a:pt x="2638810" y="738066"/>
                  <a:pt x="2594113" y="646043"/>
                </a:cubicBezTo>
                <a:cubicBezTo>
                  <a:pt x="2544066" y="543004"/>
                  <a:pt x="2447084" y="416688"/>
                  <a:pt x="2365513" y="337930"/>
                </a:cubicBezTo>
                <a:cubicBezTo>
                  <a:pt x="2316378" y="290489"/>
                  <a:pt x="2261948" y="248584"/>
                  <a:pt x="2206487" y="208722"/>
                </a:cubicBezTo>
                <a:cubicBezTo>
                  <a:pt x="2091539" y="126103"/>
                  <a:pt x="2001409" y="73495"/>
                  <a:pt x="1858617" y="49696"/>
                </a:cubicBezTo>
                <a:cubicBezTo>
                  <a:pt x="1783383" y="37157"/>
                  <a:pt x="1706277" y="41094"/>
                  <a:pt x="1630017" y="39756"/>
                </a:cubicBezTo>
                <a:lnTo>
                  <a:pt x="725556" y="29817"/>
                </a:lnTo>
                <a:cubicBezTo>
                  <a:pt x="434088" y="5528"/>
                  <a:pt x="566650" y="14916"/>
                  <a:pt x="327991" y="0"/>
                </a:cubicBezTo>
                <a:cubicBezTo>
                  <a:pt x="299397" y="4085"/>
                  <a:pt x="184632" y="-7919"/>
                  <a:pt x="159026" y="49696"/>
                </a:cubicBezTo>
                <a:cubicBezTo>
                  <a:pt x="150841" y="68111"/>
                  <a:pt x="151587" y="89333"/>
                  <a:pt x="149087" y="109330"/>
                </a:cubicBezTo>
                <a:cubicBezTo>
                  <a:pt x="148265" y="115905"/>
                  <a:pt x="149087" y="122583"/>
                  <a:pt x="149087" y="129209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&lt;html&gt;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Structure du document &lt;html&gt;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8F4E4C6-FB98-E1EC-2B56-C95FD4012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19" name="Google Shape;619;p61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"/>
          <p:cNvSpPr txBox="1">
            <a:spLocks noGrp="1"/>
          </p:cNvSpPr>
          <p:nvPr>
            <p:ph type="title"/>
          </p:nvPr>
        </p:nvSpPr>
        <p:spPr>
          <a:xfrm>
            <a:off x="247650" y="365125"/>
            <a:ext cx="11944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Structure du document : Balise de structuration</a:t>
            </a:r>
            <a:endParaRPr/>
          </a:p>
        </p:txBody>
      </p:sp>
      <p:sp>
        <p:nvSpPr>
          <p:cNvPr id="625" name="Google Shape;625;p6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fr-BE"/>
              <a:t>	- Balise racine</a:t>
            </a:r>
            <a:br>
              <a:rPr lang="fr-BE"/>
            </a:b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 </a:t>
            </a:r>
            <a:r>
              <a:rPr lang="fr-BE"/>
              <a:t>	- Information sur la page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 </a:t>
            </a:r>
            <a:r>
              <a:rPr lang="fr-BE"/>
              <a:t>		- Titre de la page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&lt;meta&gt;</a:t>
            </a:r>
            <a:r>
              <a:rPr lang="fr-BE"/>
              <a:t>		- Informations suppl. (langue,...)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&lt;link&gt;</a:t>
            </a:r>
            <a:r>
              <a:rPr lang="fr-BE"/>
              <a:t>		- Lien vers ressource externe (CSS…)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fr-BE"/>
              <a:t>		- Code à executer par le client (JavaScript)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r>
              <a:rPr lang="fr-BE"/>
              <a:t>		- Permet de définir un style CSS</a:t>
            </a:r>
            <a:br>
              <a:rPr lang="fr-BE"/>
            </a:b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 </a:t>
            </a:r>
            <a:r>
              <a:rPr lang="fr-BE"/>
              <a:t>	- Corps de la page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	</a:t>
            </a:r>
            <a:r>
              <a:rPr lang="fr-BE"/>
              <a:t>	- Définit une division, une section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lang="fr-BE"/>
              <a:t>		- Permet de découper une partie de texte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Structure du document</a:t>
            </a:r>
            <a:endParaRPr/>
          </a:p>
        </p:txBody>
      </p:sp>
      <p:sp>
        <p:nvSpPr>
          <p:cNvPr id="631" name="Google Shape;631;p6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</p:txBody>
      </p:sp>
      <p:pic>
        <p:nvPicPr>
          <p:cNvPr id="632" name="Google Shape;63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581976"/>
            <a:ext cx="8478727" cy="50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6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5236" y="1581976"/>
            <a:ext cx="2227164" cy="239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&lt;head&gt;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&lt;title&gt;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&lt;meta&gt;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&lt;link&gt;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&lt;style&gt;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&lt;body&gt;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4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Structure du &lt;body&gt;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8F4E4C6-FB98-E1EC-2B56-C95FD4012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19" name="Google Shape;619;p61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4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Balises mères : </a:t>
            </a: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 </a:t>
            </a:r>
            <a:r>
              <a:rPr lang="fr-BE"/>
              <a:t>et </a:t>
            </a: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endParaRPr/>
          </a:p>
        </p:txBody>
      </p:sp>
      <p:sp>
        <p:nvSpPr>
          <p:cNvPr id="665" name="Google Shape;665;p68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36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définir une division dans un document HTML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grouper des éléments de type "block"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formater avec CSS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grouper des éléments de type "inline"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formater avec CSS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Balises filles</a:t>
            </a:r>
            <a:endParaRPr/>
          </a:p>
        </p:txBody>
      </p:sp>
      <p:sp>
        <p:nvSpPr>
          <p:cNvPr id="639" name="Google Shape;639;p6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6495661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Structure du body avec HTML5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FR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aside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-171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u="sng">
                <a:solidFill>
                  <a:schemeClr val="hlink"/>
                </a:solidFill>
                <a:hlinkClick r:id="rId3"/>
              </a:rPr>
              <a:t>Informations supplémentaires</a:t>
            </a:r>
            <a:endParaRPr/>
          </a:p>
        </p:txBody>
      </p:sp>
      <p:pic>
        <p:nvPicPr>
          <p:cNvPr id="640" name="Google Shape;640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7400" y="135582"/>
            <a:ext cx="3611326" cy="34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6138" y="3731369"/>
            <a:ext cx="41338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&lt;nav&gt;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&lt;article&gt;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&lt;section&gt;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&lt;aside&gt;</a:t>
            </a:r>
            <a:r>
              <a:rPr lang="fr-BE"/>
              <a:t>,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&lt;footer&gt;</a:t>
            </a:r>
            <a:r>
              <a:rPr lang="fr-BE"/>
              <a:t>.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&lt;div&gt;</a:t>
            </a:r>
            <a:r>
              <a:rPr lang="fr-BE"/>
              <a:t>, et éventuellement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&lt;span&gt;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/>
              <a:t>2. HTML &amp; HTML 5</a:t>
            </a:r>
          </a:p>
        </p:txBody>
      </p:sp>
      <p:sp>
        <p:nvSpPr>
          <p:cNvPr id="514" name="Google Shape;514;p4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rmAutofit/>
          </a:bodyPr>
          <a:lstStyle/>
          <a:p>
            <a:pPr lvl="0"/>
            <a:endParaRPr lang="fr-BE"/>
          </a:p>
        </p:txBody>
      </p:sp>
      <p:pic>
        <p:nvPicPr>
          <p:cNvPr id="515" name="Google Shape;515;p47">
            <a:hlinkClick r:id="rId3"/>
          </p:cNvPr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3000" y="768350"/>
            <a:ext cx="2159000" cy="216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Les balises de présentation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AB3EFF1-C5FF-3368-4309-708D85D53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53" name="Google Shape;653;p66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balises principales</a:t>
            </a:r>
            <a:endParaRPr/>
          </a:p>
        </p:txBody>
      </p:sp>
      <p:sp>
        <p:nvSpPr>
          <p:cNvPr id="659" name="Google Shape;659;p67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Niveaux de titre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Paragraphes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Listes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Tableaux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Liens hypertextes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Images</a:t>
            </a:r>
            <a:endParaRPr/>
          </a:p>
          <a:p>
            <a:pPr marL="228594" lvl="0" indent="-171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Niveaux de titre: </a:t>
            </a:r>
            <a:r>
              <a:rPr lang="fr-BE" sz="3600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&lt;h1&gt;...&lt;h6&gt;</a:t>
            </a:r>
            <a:endParaRPr/>
          </a:p>
        </p:txBody>
      </p:sp>
      <p:sp>
        <p:nvSpPr>
          <p:cNvPr id="671" name="Google Shape;671;p6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36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 </a:t>
            </a:r>
            <a:r>
              <a:rPr lang="fr-BE"/>
              <a:t>à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&lt;h6&gt; </a:t>
            </a:r>
            <a:r>
              <a:rPr lang="fr-BE"/>
              <a:t>permet de définir différents niveaux de titres du plus important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fr-BE"/>
              <a:t>, au moins important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&lt;h6&gt; 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Les headings sont extrêmement important: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Pour la structure de la page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Pas pour la mise en forme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Utilisés par les moteurs de recherche 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Pas d'attributs particuliers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&lt;h1&gt;</a:t>
            </a:r>
            <a:r>
              <a:rPr lang="fr-BE"/>
              <a:t> à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&lt;h6&gt;</a:t>
            </a:r>
            <a:r>
              <a:rPr lang="fr-BE"/>
              <a:t>, en fonction de la structure du document. </a:t>
            </a:r>
          </a:p>
          <a:p>
            <a:r>
              <a:rPr lang="fr-BE"/>
              <a:t>Remarque : Dans la majorité des documents, il suffit d'utiliser les niveaux 1 et 2, parfois 3.</a:t>
            </a:r>
          </a:p>
        </p:txBody>
      </p:sp>
    </p:spTree>
    <p:extLst>
      <p:ext uri="{BB962C8B-B14F-4D97-AF65-F5344CB8AC3E}">
        <p14:creationId xmlns:p14="http://schemas.microsoft.com/office/powerpoint/2010/main" val="162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Paragraphes: </a:t>
            </a:r>
            <a:r>
              <a:rPr lang="fr-BE" sz="3600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/>
          </a:p>
        </p:txBody>
      </p:sp>
      <p:sp>
        <p:nvSpPr>
          <p:cNvPr id="677" name="Google Shape;677;p70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Définit un paragraphe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Pas d'attributs particuliers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&lt;p&gt;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06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Listes: </a:t>
            </a:r>
            <a:r>
              <a:rPr lang="fr-BE" sz="3600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/>
          </a:p>
        </p:txBody>
      </p:sp>
      <p:sp>
        <p:nvSpPr>
          <p:cNvPr id="683" name="Google Shape;683;p71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36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&lt;ul&gt; </a:t>
            </a:r>
            <a:r>
              <a:rPr lang="fr-BE"/>
              <a:t>permet de définir une liste non-ordonnée (unordered list)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Définition de la liste: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Définition d'un élément de la liste: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Pas d'attributs particuliers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&lt;ul&gt;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&lt;li&gt;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9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Listes: </a:t>
            </a:r>
            <a:r>
              <a:rPr lang="fr-BE" sz="3600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/>
          </a:p>
        </p:txBody>
      </p:sp>
      <p:sp>
        <p:nvSpPr>
          <p:cNvPr id="689" name="Google Shape;689;p7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ts val="36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&lt;ol&gt; </a:t>
            </a:r>
            <a:r>
              <a:rPr lang="fr-BE"/>
              <a:t>permet de définir une liste ordonnée (ordered list)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Définition de la liste: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Définition d'un élément de la liste: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Pas d'attributs particuliers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&lt;ol&gt;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&lt;li&gt;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72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Introduction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595B3B2-DB39-BACF-B1B8-9881344F5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pic>
        <p:nvPicPr>
          <p:cNvPr id="521" name="Google Shape;521;p48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Tableaux: </a:t>
            </a:r>
            <a:r>
              <a:rPr lang="fr-BE" sz="3600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</p:txBody>
      </p:sp>
      <p:sp>
        <p:nvSpPr>
          <p:cNvPr id="695" name="Google Shape;695;p73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Un tableau est un ensemble de lignes, constituées chacunes d'un ensemble de cellules</a:t>
            </a:r>
            <a:endParaRPr/>
          </a:p>
          <a:p>
            <a:pPr marL="228594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Définition d'un tableau: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&lt;table&gt;&lt;/table&gt;</a:t>
            </a:r>
            <a:endParaRPr/>
          </a:p>
          <a:p>
            <a:pPr marL="228594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Définition d'une ligne: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&lt;tr&gt;&lt;/tr&gt;</a:t>
            </a:r>
            <a:endParaRPr/>
          </a:p>
          <a:p>
            <a:pPr marL="228594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Définition d'une cellule: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&lt;td&gt;&lt;/td&gt;</a:t>
            </a:r>
            <a:endParaRPr/>
          </a:p>
          <a:p>
            <a:pPr marL="685783" lvl="1" indent="-22859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Une cellule peut contenir: Texte, Liens, Images,Listes...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Tableaux: </a:t>
            </a:r>
            <a:r>
              <a:rPr lang="fr-BE" sz="3600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r>
              <a:rPr lang="fr-BE"/>
              <a:t> : exemple</a:t>
            </a:r>
            <a:endParaRPr/>
          </a:p>
        </p:txBody>
      </p:sp>
      <p:sp>
        <p:nvSpPr>
          <p:cNvPr id="701" name="Google Shape;701;p7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&lt;td&gt;a&lt;/td&gt;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&lt;td&gt;b&lt;/td&gt;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&lt;td&gt;c&lt;/td&gt;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&lt;td&gt;d&lt;/td&gt;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Tableaux: </a:t>
            </a: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</p:txBody>
      </p:sp>
      <p:graphicFrame>
        <p:nvGraphicFramePr>
          <p:cNvPr id="707" name="Google Shape;707;p75"/>
          <p:cNvGraphicFramePr/>
          <p:nvPr/>
        </p:nvGraphicFramePr>
        <p:xfrm>
          <a:off x="1647825" y="1599275"/>
          <a:ext cx="8595575" cy="5030115"/>
        </p:xfrm>
        <a:graphic>
          <a:graphicData uri="http://schemas.openxmlformats.org/drawingml/2006/table">
            <a:tbl>
              <a:tblPr firstRow="1">
                <a:noFill/>
                <a:tableStyleId>{2B2C186B-2315-4D39-8BE8-DEBBAA6589EE}</a:tableStyleId>
              </a:tblPr>
              <a:tblGrid>
                <a:gridCol w="176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Balise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Description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Position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&lt;table&gt;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Element racine d'un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&lt;th&gt;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une cellule de l'en-tête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&lt;tr&gt;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une ligne du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&lt;td&gt;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une cellule du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&lt;caption&gt;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une légende au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&lt;colgroup&gt;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groupe de colonnes sujettes à un format particulier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Après </a:t>
                      </a: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&lt;caption&gt; </a:t>
                      </a:r>
                      <a:r>
                        <a:rPr lang="fr-BE" sz="1800" u="none" strike="noStrike" cap="none"/>
                        <a:t>et avant </a:t>
                      </a: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&lt;tr&gt;&lt;thead&gt;&lt;tbody&gt;&lt;tfoot&gt;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&lt;col&gt;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des propriétés pour chaque colonne d'un colgroup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&lt;thead&gt;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Groupe l'en-tête d'un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&lt;tbody&gt;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Groupe le corps d'un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&lt;tfoot&gt;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Groupe le bas du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&lt;table&gt;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&lt;tr&gt;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&lt;th&gt;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&lt;td&gt;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Images: </a:t>
            </a: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endParaRPr/>
          </a:p>
        </p:txBody>
      </p:sp>
      <p:sp>
        <p:nvSpPr>
          <p:cNvPr id="719" name="Google Shape;719;p77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spcCol="360000" anchor="t" anchorCtr="0">
            <a:normAutofit fontScale="92500"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Insérer des images dans une page web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Deux attributs obligatoires: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fr-BE"/>
              <a:t> (le lien vers l'image)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fr-BE"/>
              <a:t> (un texte alternatif à l'image)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Autres attributs: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fr-BE"/>
              <a:t> (largeur de l'image)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3333"/>
              <a:buChar char="•"/>
            </a:pPr>
            <a:r>
              <a:rPr lang="fr-BE"/>
              <a:t>Ex: </a:t>
            </a: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width="200"</a:t>
            </a:r>
            <a:endParaRPr sz="30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fr-BE"/>
              <a:t> (hauteur de l'image)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Ex: </a:t>
            </a:r>
            <a:r>
              <a:rPr lang="fr-BE" sz="3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height="200"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Conseils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Mettre sur le site l'image de la bonne taille , par ex. 200px * 200px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Eviter les images de grande taille , par ex.  4000px * 4000px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843C-C891-5028-17F7-C3F22EF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Image fixe : </a:t>
            </a:r>
            <a:r>
              <a:rPr lang="fr-BE">
                <a:sym typeface="Courier New"/>
              </a:rPr>
              <a:t>formats principaux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825382-D9DD-0D4B-C6F1-08201B66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5086629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JPEG</a:t>
            </a:r>
          </a:p>
          <a:p>
            <a:pPr lvl="1"/>
            <a:r>
              <a:rPr lang="en-US" i="1"/>
              <a:t>Joint Photographic Expert Group image</a:t>
            </a:r>
            <a:endParaRPr lang="fr-BE" i="1"/>
          </a:p>
          <a:p>
            <a:pPr lvl="1"/>
            <a:r>
              <a:rPr lang="fr-BE"/>
              <a:t>photo, images et visuels colorés</a:t>
            </a:r>
          </a:p>
          <a:p>
            <a:pPr lvl="1"/>
            <a:r>
              <a:rPr lang="fr-BE"/>
              <a:t>format le plus utilisé sur le web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compression avec perte</a:t>
            </a:r>
          </a:p>
          <a:p>
            <a:r>
              <a:rPr lang="fr-BE"/>
              <a:t>PNG</a:t>
            </a:r>
          </a:p>
          <a:p>
            <a:pPr lvl="1"/>
            <a:r>
              <a:rPr lang="fr-BE" i="1"/>
              <a:t>Portable Network Graphics</a:t>
            </a:r>
          </a:p>
          <a:p>
            <a:pPr lvl="1"/>
            <a:r>
              <a:rPr lang="fr-BE"/>
              <a:t>photo, fond transparent, logo</a:t>
            </a:r>
          </a:p>
          <a:p>
            <a:pPr lvl="1"/>
            <a:r>
              <a:rPr lang="fr-BE"/>
              <a:t>compression sans perte</a:t>
            </a:r>
          </a:p>
          <a:p>
            <a:r>
              <a:rPr lang="fr-BE"/>
              <a:t>WebP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Google</a:t>
            </a:r>
            <a:r>
              <a:rPr lang="fr-BE"/>
              <a:t> </a:t>
            </a:r>
            <a:r>
              <a:rPr lang="fr-BE" i="1"/>
              <a:t>Web Picture format</a:t>
            </a:r>
          </a:p>
          <a:p>
            <a:pPr lvl="1"/>
            <a:r>
              <a:rPr lang="fr-BE"/>
              <a:t>photo, graphique, fond transparent</a:t>
            </a:r>
          </a:p>
          <a:p>
            <a:pPr lvl="1"/>
            <a:r>
              <a:rPr lang="fr-BE"/>
              <a:t>performance meilleure que PNG ou JPEG</a:t>
            </a:r>
          </a:p>
          <a:p>
            <a:pPr lvl="1"/>
            <a:r>
              <a:rPr lang="fr-BE"/>
              <a:t>compression sans perte ou avec perte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compatibilité navigateur non assurée</a:t>
            </a:r>
          </a:p>
          <a:p>
            <a:r>
              <a:rPr lang="fr-BE"/>
              <a:t>Jpeg 2000 et Jpeg XR</a:t>
            </a:r>
          </a:p>
          <a:p>
            <a:pPr lvl="1"/>
            <a:r>
              <a:rPr lang="fr-BE"/>
              <a:t>amélioration du format JPEG</a:t>
            </a:r>
          </a:p>
          <a:p>
            <a:pPr lvl="1"/>
            <a:r>
              <a:rPr lang="fr-BE"/>
              <a:t>fond transparent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compatibilité navigateur non assurée</a:t>
            </a:r>
          </a:p>
          <a:p>
            <a:r>
              <a:rPr lang="fr-BE"/>
              <a:t>AVIF </a:t>
            </a:r>
          </a:p>
          <a:p>
            <a:pPr lvl="1"/>
            <a:r>
              <a:rPr lang="fr-BE" i="1"/>
              <a:t>AV1 Image File Format</a:t>
            </a:r>
          </a:p>
          <a:p>
            <a:pPr lvl="1"/>
            <a:r>
              <a:rPr lang="fr-BE"/>
              <a:t>images et images animées, fond transparent</a:t>
            </a:r>
          </a:p>
          <a:p>
            <a:pPr lvl="1"/>
            <a:r>
              <a:rPr lang="fr-BE"/>
              <a:t>performance meilleure que PNG ou JPEG</a:t>
            </a:r>
          </a:p>
          <a:p>
            <a:pPr lvl="1"/>
            <a:r>
              <a:rPr lang="fr-BE"/>
              <a:t>format d'image libre de droits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compatibilité navigateur non assurée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pas de rendu progressif</a:t>
            </a:r>
          </a:p>
          <a:p>
            <a:pPr marL="571500" lvl="1" indent="0">
              <a:buNone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922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843C-C891-5028-17F7-C3F22EF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Image animée : </a:t>
            </a:r>
            <a:r>
              <a:rPr lang="fr-BE">
                <a:sym typeface="Courier New"/>
              </a:rPr>
              <a:t>formats principaux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825382-D9DD-0D4B-C6F1-08201B66B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/>
              <a:t>GIF</a:t>
            </a:r>
          </a:p>
          <a:p>
            <a:pPr lvl="1"/>
            <a:r>
              <a:rPr lang="fr-BE" i="1"/>
              <a:t>Graphics Interchange Format</a:t>
            </a:r>
          </a:p>
          <a:p>
            <a:pPr lvl="1"/>
            <a:r>
              <a:rPr lang="fr-BE"/>
              <a:t>image simple animée</a:t>
            </a:r>
          </a:p>
          <a:p>
            <a:pPr lvl="1"/>
            <a:r>
              <a:rPr lang="fr-BE"/>
              <a:t>fortement utilisé sur les réseaux sociaux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moins performant que les autres formats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limitation à 256 couleurs</a:t>
            </a:r>
          </a:p>
          <a:p>
            <a:r>
              <a:rPr lang="fr-BE"/>
              <a:t>APNG</a:t>
            </a:r>
          </a:p>
          <a:p>
            <a:pPr lvl="1"/>
            <a:r>
              <a:rPr lang="fr-BE" i="1"/>
              <a:t>Animated Portable Network Graphics</a:t>
            </a:r>
          </a:p>
          <a:p>
            <a:pPr lvl="1"/>
            <a:r>
              <a:rPr lang="fr-BE"/>
              <a:t>séquence d'animation sans perte</a:t>
            </a:r>
          </a:p>
          <a:p>
            <a:r>
              <a:rPr lang="fr-BE"/>
              <a:t>AVIF</a:t>
            </a:r>
          </a:p>
          <a:p>
            <a:pPr lvl="1"/>
            <a:r>
              <a:rPr lang="fr-BE"/>
              <a:t>performance meilleure que GIF ou APNG</a:t>
            </a:r>
          </a:p>
          <a:p>
            <a:r>
              <a:rPr lang="fr-BE"/>
              <a:t>WebP</a:t>
            </a:r>
          </a:p>
          <a:p>
            <a:pPr lvl="1"/>
            <a:r>
              <a:rPr lang="fr-BE"/>
              <a:t>performance meilleure que GIF ou APNG</a:t>
            </a:r>
          </a:p>
        </p:txBody>
      </p:sp>
    </p:spTree>
    <p:extLst>
      <p:ext uri="{BB962C8B-B14F-4D97-AF65-F5344CB8AC3E}">
        <p14:creationId xmlns:p14="http://schemas.microsoft.com/office/powerpoint/2010/main" val="6816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843C-C891-5028-17F7-C3F22EF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Image vectorielle : </a:t>
            </a:r>
            <a:r>
              <a:rPr lang="fr-BE">
                <a:sym typeface="Courier New"/>
              </a:rPr>
              <a:t>formats principaux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825382-D9DD-0D4B-C6F1-08201B66B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fr-BE"/>
              <a:t>SVG</a:t>
            </a:r>
          </a:p>
          <a:p>
            <a:pPr lvl="1"/>
            <a:r>
              <a:rPr lang="fr-BE" i="1"/>
              <a:t>Scalable Vector Graphics</a:t>
            </a:r>
          </a:p>
          <a:p>
            <a:pPr lvl="1"/>
            <a:r>
              <a:rPr lang="fr-BE"/>
              <a:t>éléments d'interface utilisateur, icônes, diagrammes, etc.</a:t>
            </a:r>
          </a:p>
          <a:p>
            <a:pPr lvl="1"/>
            <a:r>
              <a:rPr lang="fr-BE"/>
              <a:t>dessin de précision à différentes tailles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0AF7D-23F6-FA6A-06BA-32E9614C1B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solidFill>
            <a:schemeClr val="accent6">
              <a:lumMod val="90000"/>
            </a:schemeClr>
          </a:solidFill>
        </p:spPr>
        <p:txBody>
          <a:bodyPr/>
          <a:lstStyle/>
          <a:p>
            <a:r>
              <a:rPr lang="fr-BE"/>
              <a:t>Références</a:t>
            </a:r>
          </a:p>
          <a:p>
            <a:pPr lvl="1"/>
            <a:r>
              <a:rPr lang="fr-BE">
                <a:hlinkClick r:id="rId2"/>
              </a:rPr>
              <a:t>Net Concept, article </a:t>
            </a:r>
            <a:endParaRPr lang="fr-BE"/>
          </a:p>
          <a:p>
            <a:pPr lvl="1"/>
            <a:r>
              <a:rPr lang="fr-BE">
                <a:hlinkClick r:id="rId3"/>
              </a:rPr>
              <a:t>Mozilla, </a:t>
            </a:r>
            <a:r>
              <a:rPr lang="en-US">
                <a:hlinkClick r:id="rId3"/>
              </a:rPr>
              <a:t>Image file type and format guide</a:t>
            </a: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Images: </a:t>
            </a:r>
            <a:r>
              <a:rPr lang="fr-BE">
                <a:solidFill>
                  <a:srgbClr val="A8723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&lt;figure&gt;</a:t>
            </a:r>
            <a:r>
              <a:rPr lang="fr-BE">
                <a:sym typeface="Courier New"/>
              </a:rPr>
              <a:t> et </a:t>
            </a:r>
            <a:r>
              <a:rPr lang="fr-BE">
                <a:solidFill>
                  <a:srgbClr val="A8723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&lt;figcaption&gt;</a:t>
            </a:r>
            <a:endParaRPr>
              <a:latin typeface="Consolas" panose="020B0609020204030204" pitchFamily="49" charset="0"/>
            </a:endParaRPr>
          </a:p>
        </p:txBody>
      </p:sp>
      <p:sp>
        <p:nvSpPr>
          <p:cNvPr id="719" name="Google Shape;719;p77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spcCol="3600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Marquer des images dans une page web</a:t>
            </a:r>
          </a:p>
          <a:p>
            <a:pPr marL="685794" lvl="1" indent="-228594">
              <a:spcBef>
                <a:spcPts val="0"/>
              </a:spcBef>
              <a:buSzPct val="100000"/>
            </a:pPr>
            <a:r>
              <a:rPr lang="fr-BE"/>
              <a:t>superset de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&lt;img&gt;</a:t>
            </a:r>
          </a:p>
          <a:p>
            <a:pPr marL="228594" indent="-228594">
              <a:spcBef>
                <a:spcPts val="0"/>
              </a:spcBef>
              <a:buSzPct val="100000"/>
            </a:pPr>
            <a:r>
              <a:rPr lang="fr-BE"/>
              <a:t>Intéressant pour les légendes</a:t>
            </a:r>
          </a:p>
          <a:p>
            <a:pPr marL="228594" indent="-228594">
              <a:spcBef>
                <a:spcPts val="0"/>
              </a:spcBef>
              <a:buSzPct val="100000"/>
            </a:pPr>
            <a:r>
              <a:rPr lang="fr-BE"/>
              <a:t>Exemple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BE" sz="24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figure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 &lt;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img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src="pic_trulli.jpg&gt;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 &lt;</a:t>
            </a:r>
            <a:r>
              <a:rPr lang="fr-BE" sz="2400">
                <a:solidFill>
                  <a:schemeClr val="accent5"/>
                </a:solidFill>
                <a:latin typeface="Consolas" panose="020B0609020204030204" pitchFamily="49" charset="0"/>
              </a:rPr>
              <a:t>figcaption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Fig.1: Trulli, Puglia, Italy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fr-BE" sz="2400">
                <a:solidFill>
                  <a:schemeClr val="accent5"/>
                </a:solidFill>
                <a:latin typeface="Consolas" panose="020B0609020204030204" pitchFamily="49" charset="0"/>
              </a:rPr>
              <a:t>figcaption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fr-BE" sz="24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figure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256048-41E6-88A1-1348-59938E09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32" y="2823127"/>
            <a:ext cx="5076074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&lt;img&gt;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&lt;figure&gt;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&lt;figcaption&gt;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73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Introduction à HTML</a:t>
            </a:r>
            <a:endParaRPr/>
          </a:p>
        </p:txBody>
      </p:sp>
      <p:sp>
        <p:nvSpPr>
          <p:cNvPr id="527" name="Google Shape;527;p4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Langage pour décrire et structurer des pages web: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Acronyme de Hyper Text Markup Language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Langage de balisage (</a:t>
            </a:r>
            <a:r>
              <a:rPr lang="fr-BE" i="1"/>
              <a:t>"markup language"</a:t>
            </a:r>
            <a:r>
              <a:rPr lang="fr-BE"/>
              <a:t>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Un langage de balisage est composé d'éléments de balisage (tags) pour déterminer le début et la fin d'une séquence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Lien, lien relatif, lien absolu.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14F8592-EFFB-3B30-9679-38BD5C466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25" name="Google Shape;725;p78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Liens: </a:t>
            </a: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endParaRPr/>
          </a:p>
        </p:txBody>
      </p:sp>
      <p:sp>
        <p:nvSpPr>
          <p:cNvPr id="713" name="Google Shape;713;p76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La balise </a:t>
            </a:r>
            <a:r>
              <a:rPr lang="fr-BE" sz="35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fr-BE" sz="3500"/>
              <a:t> </a:t>
            </a:r>
            <a:r>
              <a:rPr lang="fr-BE"/>
              <a:t>définit un lien hypertexte. Elle est utilisée pour (entre autre) lier des pages internet les unes aux autres.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L'attribut le plus important des balises </a:t>
            </a:r>
            <a:r>
              <a:rPr lang="fr-BE" sz="35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fr-BE"/>
              <a:t> est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fr-BE"/>
              <a:t> qui définit la déstination du lien.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L'attribut target définit où le lien sera ouvert</a:t>
            </a:r>
            <a:endParaRPr/>
          </a:p>
          <a:p>
            <a:pPr marL="685783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500"/>
              <a:buChar char="•"/>
            </a:pPr>
            <a:r>
              <a:rPr lang="fr-BE" sz="35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target=”_blank” </a:t>
            </a:r>
            <a:r>
              <a:rPr lang="fr-BE"/>
              <a:t>	- Nouvel onglet</a:t>
            </a:r>
            <a:endParaRPr/>
          </a:p>
          <a:p>
            <a:pPr marL="685783" lvl="1" indent="-222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500"/>
              <a:buChar char="•"/>
            </a:pPr>
            <a:r>
              <a:rPr lang="fr-BE" sz="35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target=”_self”</a:t>
            </a:r>
            <a:r>
              <a:rPr lang="fr-BE"/>
              <a:t>		- Même onglet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Lien absolu</a:t>
            </a:r>
            <a:endParaRPr/>
          </a:p>
        </p:txBody>
      </p:sp>
      <p:sp>
        <p:nvSpPr>
          <p:cNvPr id="731" name="Google Shape;731;p7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Référence qui ne tient pas compte de la position actuelle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Exemple: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De n'importe où, on veut faire un lien vers la page 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http://www.isfce.org/index.php?pg=aide_reussite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On écrit alors</a:t>
            </a:r>
            <a:br>
              <a:rPr lang="fr-BE"/>
            </a:b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href=”http://www.isfce.org/index.php? pg=aide_reussite”&gt; Information&lt;/a&gt;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Lien relatif</a:t>
            </a:r>
            <a:endParaRPr/>
          </a:p>
        </p:txBody>
      </p:sp>
      <p:sp>
        <p:nvSpPr>
          <p:cNvPr id="737" name="Google Shape;73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3945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Référence qui tient compte de la position actuelle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Exemple: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On veut faire un lien vers la page du même site</a:t>
            </a:r>
            <a:br>
              <a:rPr lang="fr-BE"/>
            </a:b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http://www.isfce.org/index.php?pg=aide_reussite</a:t>
            </a:r>
            <a:endParaRPr sz="24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On écrit alors</a:t>
            </a:r>
            <a:br>
              <a:rPr lang="fr-BE"/>
            </a:b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</a:t>
            </a: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./</a:t>
            </a: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index.php?pg=aide_reussite”&gt;Information&lt;/a&gt;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sp>
        <p:nvSpPr>
          <p:cNvPr id="738" name="Google Shape;738;p80"/>
          <p:cNvSpPr txBox="1"/>
          <p:nvPr/>
        </p:nvSpPr>
        <p:spPr>
          <a:xfrm>
            <a:off x="3406254" y="5204589"/>
            <a:ext cx="6629400" cy="1508475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./	Répertoire actuel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../	Répertoire parent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../../	Répertoire parent du répertoire parent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&lt;a&gt;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3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Exemple exhaustif : AlanTuring.html</a:t>
            </a:r>
            <a:endParaRPr/>
          </a:p>
        </p:txBody>
      </p:sp>
      <p:pic>
        <p:nvPicPr>
          <p:cNvPr id="744" name="Google Shape;744;p8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90688"/>
            <a:ext cx="411480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8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4800" y="1690688"/>
            <a:ext cx="411480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8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2000" y="1690688"/>
            <a:ext cx="3960000" cy="43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Annexes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5A668B-0D3E-27FA-CDE8-F329A003F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52" name="Google Shape;752;p82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Attributs globaux</a:t>
            </a:r>
            <a:endParaRPr/>
          </a:p>
        </p:txBody>
      </p:sp>
      <p:graphicFrame>
        <p:nvGraphicFramePr>
          <p:cNvPr id="758" name="Google Shape;758;p83"/>
          <p:cNvGraphicFramePr/>
          <p:nvPr/>
        </p:nvGraphicFramePr>
        <p:xfrm>
          <a:off x="2152650" y="1714501"/>
          <a:ext cx="7562850" cy="442341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25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lt1"/>
                          </a:solidFill>
                        </a:rPr>
                        <a:t>Attribut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28575" marR="28575" marT="28575" marB="28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accesskey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raccourci pour activer l'élément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ou plusieurs noms de class (référence à des classes CSS)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contenteditable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un contenu peut-être modifié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(contextmenu)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menu contextuel pour un élément (click droit)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la direction du texte pour une élément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draggable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un élément peut-être utilisé en "drag-&amp;-drop"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Attributs globaux</a:t>
            </a:r>
            <a:endParaRPr/>
          </a:p>
        </p:txBody>
      </p:sp>
      <p:graphicFrame>
        <p:nvGraphicFramePr>
          <p:cNvPr id="764" name="Google Shape;764;p84"/>
          <p:cNvGraphicFramePr/>
          <p:nvPr/>
        </p:nvGraphicFramePr>
        <p:xfrm>
          <a:off x="1762125" y="1874250"/>
          <a:ext cx="8086725" cy="354330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27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(dropzone)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</a:t>
                      </a:r>
                      <a:r>
                        <a:rPr lang="fr-BE" sz="1800" u="none" strike="noStrike" cap="non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un</a:t>
                      </a:r>
                      <a:r>
                        <a:rPr lang="fr-BE" sz="1800" u="none" strike="noStrike" cap="none"/>
                        <a:t> élément "draggué" est déplacé, copié...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hidden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qu'un élément peut être caché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Détermine un identifiant </a:t>
                      </a:r>
                      <a:r>
                        <a:rPr lang="fr-BE" sz="1800" b="1" u="sng" strike="noStrike" cap="none">
                          <a:solidFill>
                            <a:schemeClr val="dk2"/>
                          </a:solidFill>
                        </a:rPr>
                        <a:t>unique </a:t>
                      </a:r>
                      <a:r>
                        <a:rPr lang="fr-BE" sz="1800" u="none" strike="noStrike" cap="none"/>
                        <a:t>pour un élément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lang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la langue du contenu d'un élément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spellcheck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un élément doit être vérifié grammaticalement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style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style CSS pour l'élément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Attributs globaux</a:t>
            </a:r>
            <a:endParaRPr/>
          </a:p>
        </p:txBody>
      </p:sp>
      <p:graphicFrame>
        <p:nvGraphicFramePr>
          <p:cNvPr id="770" name="Google Shape;770;p85"/>
          <p:cNvGraphicFramePr/>
          <p:nvPr/>
        </p:nvGraphicFramePr>
        <p:xfrm>
          <a:off x="1714500" y="2569575"/>
          <a:ext cx="8477250" cy="232029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tabindex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l'ordre de tabulation d'un élément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title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des informations supplémentaires (tooltip)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translate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le contenu d'un élément doit être traduit lorsqu'une page est localisée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versions de la norme HTML</a:t>
            </a:r>
            <a:endParaRPr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0FC8037-48E7-FA7A-D7A7-8A7109AAF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46921"/>
              </p:ext>
            </p:extLst>
          </p:nvPr>
        </p:nvGraphicFramePr>
        <p:xfrm>
          <a:off x="1993899" y="2183969"/>
          <a:ext cx="4565522" cy="3926205"/>
        </p:xfrm>
        <a:graphic>
          <a:graphicData uri="http://schemas.openxmlformats.org/drawingml/2006/table">
            <a:tbl>
              <a:tblPr firstRow="1" bandRow="1">
                <a:tableStyleId>{BBDC0CC7-FDA1-45CE-8ADA-BC2AC701C15A}</a:tableStyleId>
              </a:tblPr>
              <a:tblGrid>
                <a:gridCol w="2738317">
                  <a:extLst>
                    <a:ext uri="{9D8B030D-6E8A-4147-A177-3AD203B41FA5}">
                      <a16:colId xmlns:a16="http://schemas.microsoft.com/office/drawing/2014/main" val="2016010975"/>
                    </a:ext>
                  </a:extLst>
                </a:gridCol>
                <a:gridCol w="1827205">
                  <a:extLst>
                    <a:ext uri="{9D8B030D-6E8A-4147-A177-3AD203B41FA5}">
                      <a16:colId xmlns:a16="http://schemas.microsoft.com/office/drawing/2014/main" val="294753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72784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1.0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1993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367100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2.0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1995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41693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3.2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1997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402075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4.01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1999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339470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5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2012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29046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5.3</a:t>
                      </a:r>
                      <a:endParaRPr lang="fr-BE"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257293607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28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développement continu</a:t>
                      </a:r>
                    </a:p>
                  </a:txBody>
                  <a:tcPr marL="20825" marR="208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200447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28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HTML 6</a:t>
                      </a: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alibri"/>
                          <a:sym typeface="Arial"/>
                        </a:rPr>
                        <a:t>?</a:t>
                      </a: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33624163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7B36B6C-6B27-3F64-1239-F3B5021ED5AA}"/>
              </a:ext>
            </a:extLst>
          </p:cNvPr>
          <p:cNvSpPr/>
          <p:nvPr/>
        </p:nvSpPr>
        <p:spPr>
          <a:xfrm>
            <a:off x="9405256" y="4324126"/>
            <a:ext cx="24237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i="0" u="none" strike="noStrike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ne pas oublier le XHTML </a:t>
            </a:r>
            <a:endParaRPr lang="fr-BE" sz="2400" b="0" cap="none" spc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 type de document</a:t>
            </a:r>
            <a:endParaRPr/>
          </a:p>
        </p:txBody>
      </p:sp>
      <p:sp>
        <p:nvSpPr>
          <p:cNvPr id="539" name="Google Shape;539;p51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Information à placer au début d’un document web afin de déclarer au navigateur la version HTML utilisée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HTML5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 strike="sngStrike"/>
              <a:t>HTML 4.01</a:t>
            </a:r>
            <a:endParaRPr strike="sngStrike"/>
          </a:p>
          <a:p>
            <a:pPr marL="457189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3200"/>
              <a:buNone/>
            </a:pPr>
            <a:r>
              <a:rPr lang="fr-BE" b="1" strike="sngStrik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HTML 4.01 Transitional//EN" "http://www.w3.org/TR/html4/loose.dtd"&gt;</a:t>
            </a:r>
            <a:endParaRPr b="1" strike="sngStrike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Validation du code HTML</a:t>
            </a:r>
            <a:endParaRPr/>
          </a:p>
        </p:txBody>
      </p:sp>
      <p:sp>
        <p:nvSpPr>
          <p:cNvPr id="545" name="Google Shape;545;p5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Le W3C met à disposition un outils permettant de vérifier la compatibilité d’un document avec une norme HTML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http://validator.w3.org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 : fil rouge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Répertoire "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12 structure HTML"</a:t>
            </a:r>
            <a:endParaRPr lang="fr-BE"/>
          </a:p>
          <a:p>
            <a:pPr lvl="1"/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exo11_AlanTuring.txt</a:t>
            </a:r>
            <a:r>
              <a:rPr lang="fr-BE"/>
              <a:t> à télécharger</a:t>
            </a:r>
          </a:p>
          <a:p>
            <a:r>
              <a:rPr lang="fr-BE"/>
              <a:t>Ce fichier est purement textuel et sera converti en HTML et CSS tout au long du cours.</a:t>
            </a:r>
          </a:p>
        </p:txBody>
      </p:sp>
    </p:spTree>
    <p:extLst>
      <p:ext uri="{BB962C8B-B14F-4D97-AF65-F5344CB8AC3E}">
        <p14:creationId xmlns:p14="http://schemas.microsoft.com/office/powerpoint/2010/main" val="34016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2233</Words>
  <Application>Microsoft Office PowerPoint</Application>
  <PresentationFormat>Grand écran</PresentationFormat>
  <Paragraphs>398</Paragraphs>
  <Slides>59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5" baseType="lpstr">
      <vt:lpstr>Consolas</vt:lpstr>
      <vt:lpstr>Courier New</vt:lpstr>
      <vt:lpstr>Arial</vt:lpstr>
      <vt:lpstr>Calibri</vt:lpstr>
      <vt:lpstr>Garamond</vt:lpstr>
      <vt:lpstr>burotix</vt:lpstr>
      <vt:lpstr>Bachelier en Informatique de Gestion  WEB : principes de base</vt:lpstr>
      <vt:lpstr>Table des matières</vt:lpstr>
      <vt:lpstr>2. HTML &amp; HTML 5</vt:lpstr>
      <vt:lpstr>Introduction</vt:lpstr>
      <vt:lpstr>Introduction à HTML</vt:lpstr>
      <vt:lpstr>Les versions de la norme HTML</vt:lpstr>
      <vt:lpstr>Le type de document</vt:lpstr>
      <vt:lpstr>Validation du code HTML</vt:lpstr>
      <vt:lpstr>Exercice : fil rouge</vt:lpstr>
      <vt:lpstr>Exercice : fil rouge</vt:lpstr>
      <vt:lpstr>Exercice</vt:lpstr>
      <vt:lpstr>Concept de balise</vt:lpstr>
      <vt:lpstr>Les balises</vt:lpstr>
      <vt:lpstr>Les éléments</vt:lpstr>
      <vt:lpstr>Les attributs</vt:lpstr>
      <vt:lpstr>Exemple avec Balise-Element-Attribut</vt:lpstr>
      <vt:lpstr>Exercice</vt:lpstr>
      <vt:lpstr>Illustration Balise-Element-Attribut</vt:lpstr>
      <vt:lpstr>Imbrication des balises</vt:lpstr>
      <vt:lpstr>Imbrication des balises</vt:lpstr>
      <vt:lpstr>Exercice</vt:lpstr>
      <vt:lpstr>Structure du document &lt;html&gt;</vt:lpstr>
      <vt:lpstr>Structure du document : Balise de structuration</vt:lpstr>
      <vt:lpstr>Structure du document</vt:lpstr>
      <vt:lpstr>Exercice</vt:lpstr>
      <vt:lpstr>Structure du &lt;body&gt;</vt:lpstr>
      <vt:lpstr>Balises mères : &lt;div&gt; et &lt;span&gt;</vt:lpstr>
      <vt:lpstr>Balises filles</vt:lpstr>
      <vt:lpstr>Exercice</vt:lpstr>
      <vt:lpstr>Les balises de présentation</vt:lpstr>
      <vt:lpstr>Les balises principales</vt:lpstr>
      <vt:lpstr>Niveaux de titre: &lt;h1&gt;...&lt;h6&gt;</vt:lpstr>
      <vt:lpstr>Exercice</vt:lpstr>
      <vt:lpstr>Paragraphes: &lt;p&gt;</vt:lpstr>
      <vt:lpstr>Exercice</vt:lpstr>
      <vt:lpstr>Listes: &lt;ul&gt;</vt:lpstr>
      <vt:lpstr>Exercice</vt:lpstr>
      <vt:lpstr>Listes: &lt;ol&gt;</vt:lpstr>
      <vt:lpstr>Exercice</vt:lpstr>
      <vt:lpstr>Tableaux: &lt;table&gt;</vt:lpstr>
      <vt:lpstr>Tableaux: &lt;table&gt; : exemple</vt:lpstr>
      <vt:lpstr>Tableaux: &lt;table&gt;</vt:lpstr>
      <vt:lpstr>Exercice</vt:lpstr>
      <vt:lpstr>Images: &lt;img&gt;</vt:lpstr>
      <vt:lpstr>Image fixe : formats principaux</vt:lpstr>
      <vt:lpstr>Image animée : formats principaux</vt:lpstr>
      <vt:lpstr>Image vectorielle : formats principaux</vt:lpstr>
      <vt:lpstr>Images: &lt;figure&gt; et &lt;figcaption&gt;</vt:lpstr>
      <vt:lpstr>Exercice</vt:lpstr>
      <vt:lpstr>Lien, lien relatif, lien absolu.</vt:lpstr>
      <vt:lpstr>Liens: &lt;a&gt;</vt:lpstr>
      <vt:lpstr>Lien absolu</vt:lpstr>
      <vt:lpstr>Lien relatif</vt:lpstr>
      <vt:lpstr>Exercice</vt:lpstr>
      <vt:lpstr>Exemple exhaustif : AlanTuring.html</vt:lpstr>
      <vt:lpstr>Annexes</vt:lpstr>
      <vt:lpstr>Attributs globaux</vt:lpstr>
      <vt:lpstr>Attributs globaux</vt:lpstr>
      <vt:lpstr>Attributs globaux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WEB : principes de base</dc:title>
  <dc:creator>Alain Wafflard</dc:creator>
  <cp:lastModifiedBy>Alain Wafflard</cp:lastModifiedBy>
  <cp:revision>25</cp:revision>
  <dcterms:created xsi:type="dcterms:W3CDTF">2020-03-25T16:50:36Z</dcterms:created>
  <dcterms:modified xsi:type="dcterms:W3CDTF">2024-04-23T21:30:17Z</dcterms:modified>
</cp:coreProperties>
</file>