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6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</p:sldIdLst>
  <p:sldSz cx="12192000" cy="6858000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Garamond" panose="02020404030301010803" pitchFamily="18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3. CSS" id="{72C1F14A-F1AD-4CF0-91D5-55077920189E}">
          <p14:sldIdLst>
            <p14:sldId id="256"/>
            <p14:sldId id="26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8" roundtripDataSignature="AMtx7mhLedDgW04K3VEM+zrhJBihBUP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C0CC7-FDA1-45CE-8ADA-BC2AC701C15A}">
  <a:tblStyle styleId="{BBDC0CC7-FDA1-45CE-8ADA-BC2AC701C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2C186B-2315-4D39-8BE8-DEBBAA6589EE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584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170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16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17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2" name="Google Shape;822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8" name="Google Shape;828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1" name="Google Shape;841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4" name="Google Shape;854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8" name="Google Shape;878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1" name="Google Shape;891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7" name="Google Shape;897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0" name="Google Shape;910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" name="Google Shape;922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4" name="Google Shape;934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0" name="Google Shape;940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6" name="Google Shape;946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2" name="Google Shape;952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8" name="Google Shape;958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4" name="Google Shape;964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0" name="Google Shape;970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2" name="Google Shape;982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8" name="Google Shape;988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4" name="Google Shape;994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6" name="Google Shape;1006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2" name="Google Shape;1012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" name="Google Shape;1048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5" name="Google Shape;1055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2" name="Google Shape;1062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9" name="Google Shape;1069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5" name="Google Shape;1075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5" name="Google Shape;1085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1" name="Google Shape;1091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6" name="Google Shape;786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7" name="Google Shape;1097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3" name="Google Shape;1103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9" name="Google Shape;1109;p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52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2" name="Google Shape;792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" name="Google Shape;798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 preserve="1">
  <p:cSld name="Diapositive de titr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9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0"/>
          <p:cNvSpPr>
            <a:spLocks noGrp="1"/>
          </p:cNvSpPr>
          <p:nvPr>
            <p:ph type="pic" idx="2"/>
          </p:nvPr>
        </p:nvSpPr>
        <p:spPr>
          <a:xfrm>
            <a:off x="9000000" y="720000"/>
            <a:ext cx="2160000" cy="216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-Section Header">
  <p:cSld name="Sub-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1"/>
          <p:cNvSpPr txBox="1"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1"/>
          <p:cNvSpPr>
            <a:spLocks noGrp="1"/>
          </p:cNvSpPr>
          <p:nvPr>
            <p:ph type="pic" idx="2"/>
          </p:nvPr>
        </p:nvSpPr>
        <p:spPr>
          <a:xfrm>
            <a:off x="9000000" y="720000"/>
            <a:ext cx="1440000" cy="14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5"/>
          <p:cNvSpPr txBox="1">
            <a:spLocks noGrp="1"/>
          </p:cNvSpPr>
          <p:nvPr>
            <p:ph type="body" idx="2"/>
          </p:nvPr>
        </p:nvSpPr>
        <p:spPr>
          <a:xfrm>
            <a:off x="6172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preserve="1" userDrawn="1">
  <p:cSld name="1_Comparaison_3col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175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 b="1" i="0" u="none" strike="noStrike" cap="none">
                <a:solidFill>
                  <a:schemeClr val="accent5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pic>
        <p:nvPicPr>
          <p:cNvPr id="12" name="Google Shape;12;p1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830515" y="5719725"/>
            <a:ext cx="1046571" cy="9144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names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css/the-ultimate-guide-to-flexbox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w3docs.com/learn-css/the-ultimate-guide-to-flexbox.html#flex-wrap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aramond"/>
              <a:buNone/>
            </a:pPr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WEB : principes de base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Enseignement supérieur économique de type court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29 U32 D1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/>
              <a:t>Code ISFCE : 4IWPB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6" y="289351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Insertion du CSS dans chacune des balises</a:t>
            </a:r>
            <a:endParaRPr/>
          </a:p>
        </p:txBody>
      </p:sp>
      <p:sp>
        <p:nvSpPr>
          <p:cNvPr id="819" name="Google Shape;819;p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	&lt;meta charset="utf-8" /&gt;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	&lt;title&gt;Titre de ma page&lt;/title&gt;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	&lt;h1 </a:t>
            </a: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style="font-size: 25px;"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&gt;Ceci est un titre&lt;/h1&gt;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	&lt;p </a:t>
            </a: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style="color: blue;"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&gt;Ceci est mon paragraphe&lt;/p&gt;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	&lt;p&gt;Ceci est un autre paragraphe&lt;/p&gt;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Les couleurs (hexadécimal)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02801F-F289-B381-2310-48BC44A76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825" name="Google Shape;825;p9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couleurs en hexadecimal</a:t>
            </a:r>
            <a:endParaRPr/>
          </a:p>
        </p:txBody>
      </p:sp>
      <p:sp>
        <p:nvSpPr>
          <p:cNvPr id="831" name="Google Shape;831;p9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Le système décimal est un système de numération en base 10.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br>
              <a:rPr lang="fr-BE"/>
            </a:br>
            <a:r>
              <a:rPr lang="fr-BE">
                <a:solidFill>
                  <a:schemeClr val="accent2"/>
                </a:solidFill>
              </a:rPr>
              <a:t>{0, 1, 2, 3, 4, 5, 6, 7, 8, 9}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sp>
        <p:nvSpPr>
          <p:cNvPr id="832" name="Google Shape;832;p95"/>
          <p:cNvSpPr txBox="1">
            <a:spLocks noGrp="1"/>
          </p:cNvSpPr>
          <p:nvPr>
            <p:ph type="body" idx="2"/>
          </p:nvPr>
        </p:nvSpPr>
        <p:spPr>
          <a:xfrm>
            <a:off x="6172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Le système hexadécimal est un système de numération en base 16.</a:t>
            </a:r>
            <a:br>
              <a:rPr lang="fr-BE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fr-BE">
                <a:solidFill>
                  <a:schemeClr val="accent2"/>
                </a:solidFill>
              </a:rPr>
              <a:t>{0, 1, 2, 3, 4, 5, 6, 7, 8, </a:t>
            </a:r>
            <a:br>
              <a:rPr lang="fr-BE">
                <a:solidFill>
                  <a:schemeClr val="accent2"/>
                </a:solidFill>
              </a:rPr>
            </a:br>
            <a:r>
              <a:rPr lang="fr-BE">
                <a:solidFill>
                  <a:schemeClr val="accent2"/>
                </a:solidFill>
              </a:rPr>
              <a:t>  9, A, B, C, D, E, F}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couleurs en hexadecimal</a:t>
            </a:r>
            <a:endParaRPr/>
          </a:p>
        </p:txBody>
      </p:sp>
      <p:sp>
        <p:nvSpPr>
          <p:cNvPr id="838" name="Google Shape;838;p96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Que valent les nombres hexadécimaux suivants dans le système décimal ?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A6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FF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couleurs en hexadecimal</a:t>
            </a:r>
            <a:endParaRPr/>
          </a:p>
        </p:txBody>
      </p:sp>
      <p:sp>
        <p:nvSpPr>
          <p:cNvPr id="844" name="Google Shape;844;p97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Augmenter la valeur d'une couleur, augmente son </a:t>
            </a:r>
            <a:r>
              <a:rPr lang="fr-BE">
                <a:solidFill>
                  <a:schemeClr val="accent2"/>
                </a:solidFill>
              </a:rPr>
              <a:t>intensité.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sp>
        <p:nvSpPr>
          <p:cNvPr id="845" name="Google Shape;845;p97"/>
          <p:cNvSpPr txBox="1"/>
          <p:nvPr/>
        </p:nvSpPr>
        <p:spPr>
          <a:xfrm>
            <a:off x="3478373" y="3688650"/>
            <a:ext cx="51429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6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#00FF00</a:t>
            </a:r>
            <a:endParaRPr sz="60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6" name="Google Shape;846;p97"/>
          <p:cNvSpPr/>
          <p:nvPr/>
        </p:nvSpPr>
        <p:spPr>
          <a:xfrm rot="5400000">
            <a:off x="5223723" y="4331346"/>
            <a:ext cx="405900" cy="87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47" name="Google Shape;847;p97"/>
          <p:cNvSpPr/>
          <p:nvPr/>
        </p:nvSpPr>
        <p:spPr>
          <a:xfrm rot="5400000">
            <a:off x="6985348" y="4331346"/>
            <a:ext cx="405900" cy="87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48" name="Google Shape;848;p97"/>
          <p:cNvSpPr/>
          <p:nvPr/>
        </p:nvSpPr>
        <p:spPr>
          <a:xfrm rot="-5405082">
            <a:off x="6096423" y="3252450"/>
            <a:ext cx="405900" cy="87240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49" name="Google Shape;849;p97"/>
          <p:cNvSpPr txBox="1"/>
          <p:nvPr/>
        </p:nvSpPr>
        <p:spPr>
          <a:xfrm>
            <a:off x="4842423" y="4970496"/>
            <a:ext cx="116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Rouge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0" name="Google Shape;850;p97"/>
          <p:cNvSpPr txBox="1"/>
          <p:nvPr/>
        </p:nvSpPr>
        <p:spPr>
          <a:xfrm>
            <a:off x="5715123" y="3027899"/>
            <a:ext cx="116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Vert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1" name="Google Shape;851;p97"/>
          <p:cNvSpPr txBox="1"/>
          <p:nvPr/>
        </p:nvSpPr>
        <p:spPr>
          <a:xfrm>
            <a:off x="6604048" y="4970496"/>
            <a:ext cx="116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Bleu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noms de couleurs</a:t>
            </a:r>
            <a:endParaRPr/>
          </a:p>
        </p:txBody>
      </p:sp>
      <p:sp>
        <p:nvSpPr>
          <p:cNvPr id="857" name="Google Shape;857;p98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Couleurs standards 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white (#FFFFFF)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black (#000000)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red (#FF0000)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lime (green) (#00FF00)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blue (#0000FF)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140 noms (prédéfinis) de couleurs 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u="sng">
                <a:solidFill>
                  <a:schemeClr val="hlink"/>
                </a:solidFill>
                <a:hlinkClick r:id="rId3"/>
              </a:rPr>
              <a:t>https://www.w3schools.com/colors/colors_names.asp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Structure du CSS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7246B1-AB91-9655-1EB3-DD82F0201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863" name="Google Shape;863;p9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Structure générale du CSS</a:t>
            </a:r>
            <a:endParaRPr/>
          </a:p>
        </p:txBody>
      </p:sp>
      <p:sp>
        <p:nvSpPr>
          <p:cNvPr id="869" name="Google Shape;869;p100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selecteur1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propriete1: valeur;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propriete2: valeur;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propriete3: valeur;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selecteur2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propriete1: valeur;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propriete2: valeur;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Exemple de CSS</a:t>
            </a:r>
            <a:endParaRPr/>
          </a:p>
        </p:txBody>
      </p:sp>
      <p:sp>
        <p:nvSpPr>
          <p:cNvPr id="875" name="Google Shape;875;p101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font-size: 25px;  </a:t>
            </a:r>
            <a:r>
              <a:rPr lang="fr-BE" sz="24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/* unités obligatoires */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color: #550099;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4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Les sélecteurs CSS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B28A6A1-C52F-B5BE-EBB7-C3ACE6896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27B58E-CDE7-816E-D273-6252ACB3BEC6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882" name="Google Shape;882;p10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9538" y="720725"/>
            <a:ext cx="1439862" cy="14398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 sélecteur CSS de type</a:t>
            </a:r>
            <a:endParaRPr/>
          </a:p>
        </p:txBody>
      </p:sp>
      <p:sp>
        <p:nvSpPr>
          <p:cNvPr id="888" name="Google Shape;888;p103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Le sélecteur de </a:t>
            </a:r>
            <a:r>
              <a:rPr lang="fr-BE">
                <a:solidFill>
                  <a:schemeClr val="accent2"/>
                </a:solidFill>
              </a:rPr>
              <a:t>type</a:t>
            </a:r>
            <a:r>
              <a:rPr lang="fr-BE"/>
              <a:t> permet de cibler les </a:t>
            </a:r>
            <a:r>
              <a:rPr lang="fr-BE">
                <a:solidFill>
                  <a:schemeClr val="accent2"/>
                </a:solidFill>
              </a:rPr>
              <a:t>éléments</a:t>
            </a:r>
            <a:r>
              <a:rPr lang="fr-BE"/>
              <a:t> d'une page web.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CSS: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color: #FF00FF;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HTML: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&gt;Mon titre&lt;/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 sélecteur CSS d'ID</a:t>
            </a:r>
            <a:endParaRPr/>
          </a:p>
        </p:txBody>
      </p:sp>
      <p:sp>
        <p:nvSpPr>
          <p:cNvPr id="894" name="Google Shape;894;p104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Le sélecteur </a:t>
            </a:r>
            <a:r>
              <a:rPr lang="fr-BE">
                <a:solidFill>
                  <a:schemeClr val="accent2"/>
                </a:solidFill>
              </a:rPr>
              <a:t>d'ID</a:t>
            </a:r>
            <a:r>
              <a:rPr lang="fr-BE"/>
              <a:t> permet de cibler un élément par son identifiant.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Un seul élément du document HTML a un ID donné.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CSS: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#nom_id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color: #FF00FF;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HTML: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id="nom_id"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&gt;Mon titre&lt;/h1&gt;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 sélecteur CSS de classe</a:t>
            </a:r>
            <a:endParaRPr/>
          </a:p>
        </p:txBody>
      </p:sp>
      <p:sp>
        <p:nvSpPr>
          <p:cNvPr id="900" name="Google Shape;900;p10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Les sélecteurs de classe peuvent cibler plusieurs éléments d'une même classe.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CSS: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.nom_classe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color: #FF00FF;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HTML: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nom_classe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"&gt;Mon titre&lt;/h1&gt;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nom_classe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"&gt;Mon paragraphe&lt;/p&gt;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 sélecteur CSS de classe</a:t>
            </a:r>
            <a:endParaRPr/>
          </a:p>
        </p:txBody>
      </p:sp>
      <p:sp>
        <p:nvSpPr>
          <p:cNvPr id="906" name="Google Shape;906;p10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8388927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sz="2800"/>
              <a:t>Plusieurs classes peuvent être associées à un élément.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sz="2800"/>
              <a:t>HTML: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&lt;h1 class="</a:t>
            </a: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nom_classe1 nom_classe2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Mon titre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br>
              <a:rPr lang="fr-BE" sz="2400"/>
            </a:br>
            <a:endParaRPr sz="2400"/>
          </a:p>
        </p:txBody>
      </p:sp>
      <p:sp>
        <p:nvSpPr>
          <p:cNvPr id="907" name="Google Shape;907;p106"/>
          <p:cNvSpPr txBox="1">
            <a:spLocks noGrp="1"/>
          </p:cNvSpPr>
          <p:nvPr>
            <p:ph type="body" idx="2"/>
          </p:nvPr>
        </p:nvSpPr>
        <p:spPr>
          <a:xfrm>
            <a:off x="5290457" y="3606285"/>
            <a:ext cx="6458196" cy="323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sz="2800"/>
              <a:t>CSS:</a:t>
            </a:r>
            <a:endParaRPr sz="2800"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.nom_classe1 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color: #FF00FF;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.nom_classe2 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text-decoration:underline;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 sélecteur CSS descendant</a:t>
            </a:r>
            <a:endParaRPr/>
          </a:p>
        </p:txBody>
      </p:sp>
      <p:sp>
        <p:nvSpPr>
          <p:cNvPr id="913" name="Google Shape;913;p107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Cibler des éléments </a:t>
            </a:r>
            <a:r>
              <a:rPr lang="fr-BE">
                <a:solidFill>
                  <a:schemeClr val="accent2"/>
                </a:solidFill>
              </a:rPr>
              <a:t>encastrés</a:t>
            </a:r>
            <a:r>
              <a:rPr lang="fr-BE"/>
              <a:t> dans d'autres éléments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CSS: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sz="3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div a</a:t>
            </a:r>
            <a:r>
              <a:rPr lang="fr-BE" sz="3000"/>
              <a:t>    /* cible = balises </a:t>
            </a: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fr-BE" sz="3000"/>
              <a:t> encastrées dans balises </a:t>
            </a: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fr-BE" sz="3000"/>
              <a:t> */</a:t>
            </a:r>
            <a:endParaRPr sz="30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color: #FF00FF;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HTML: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1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&lt;a&gt;Lien 1&lt;/a&gt; </a:t>
            </a:r>
            <a:r>
              <a:rPr lang="fr-BE" sz="3100"/>
              <a:t>: non ciblé</a:t>
            </a:r>
            <a:endParaRPr sz="31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sz="31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&lt;div&gt;&lt;a&gt;</a:t>
            </a:r>
            <a:r>
              <a:rPr lang="fr-BE" sz="31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&lt;p&gt;Lien 2&lt;/p&gt;</a:t>
            </a:r>
            <a:r>
              <a:rPr lang="fr-BE" sz="31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&lt;/a&gt;&lt;/div&gt;</a:t>
            </a:r>
            <a:r>
              <a:rPr lang="fr-BE" sz="31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100"/>
              <a:t>: </a:t>
            </a:r>
            <a:r>
              <a:rPr lang="fr-BE" sz="3100">
                <a:solidFill>
                  <a:schemeClr val="accent2"/>
                </a:solidFill>
              </a:rPr>
              <a:t>ciblé</a:t>
            </a:r>
            <a:endParaRPr sz="31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sz="31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fr-BE" sz="31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fr-BE" sz="31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r>
              <a:rPr lang="fr-BE" sz="31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Lien 3</a:t>
            </a:r>
            <a:r>
              <a:rPr lang="fr-BE" sz="31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r>
              <a:rPr lang="fr-BE" sz="31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r>
              <a:rPr lang="fr-BE" sz="31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fr-BE" sz="31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100">
                <a:solidFill>
                  <a:schemeClr val="accent2"/>
                </a:solidFill>
              </a:rPr>
              <a:t>: ciblé</a:t>
            </a:r>
            <a:endParaRPr sz="31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0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 sélecteur CSS descendant direct</a:t>
            </a:r>
            <a:endParaRPr/>
          </a:p>
        </p:txBody>
      </p:sp>
      <p:sp>
        <p:nvSpPr>
          <p:cNvPr id="919" name="Google Shape;919;p108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Cibler des éléments </a:t>
            </a:r>
            <a:r>
              <a:rPr lang="fr-BE">
                <a:solidFill>
                  <a:schemeClr val="accent2"/>
                </a:solidFill>
              </a:rPr>
              <a:t>encastrés directement </a:t>
            </a:r>
            <a:r>
              <a:rPr lang="fr-BE"/>
              <a:t>dans d'autres éléments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CSS: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sz="33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div &gt; a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color: #FF00FF;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HTML: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&lt;a&gt;Lien 1&lt;/a&gt; </a:t>
            </a:r>
            <a:r>
              <a:rPr lang="fr-BE" sz="3300"/>
              <a:t>: non ciblé</a:t>
            </a:r>
            <a:endParaRPr sz="33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sz="33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&lt;div&gt;&lt;a&gt;</a:t>
            </a: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&lt;p&gt;Lien 2&lt;/p&gt;</a:t>
            </a:r>
            <a:r>
              <a:rPr lang="fr-BE" sz="33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&lt;/a&gt;&lt;/div&gt;</a:t>
            </a: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fr-BE" sz="3300"/>
              <a:t>: </a:t>
            </a:r>
            <a:r>
              <a:rPr lang="fr-BE" sz="3300">
                <a:solidFill>
                  <a:schemeClr val="accent2"/>
                </a:solidFill>
              </a:rPr>
              <a:t>ciblé</a:t>
            </a:r>
            <a:endParaRPr sz="33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&lt;div&gt;&lt;p&gt;&lt;a&gt;Lien 3&lt;/a&gt;&lt;/p&gt;&lt;/div&gt; 	</a:t>
            </a:r>
            <a:r>
              <a:rPr lang="fr-BE" sz="3300"/>
              <a:t>: non ciblé</a:t>
            </a:r>
            <a:endParaRPr sz="33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-3428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 sélecteur CSS adjacent</a:t>
            </a:r>
            <a:endParaRPr/>
          </a:p>
        </p:txBody>
      </p:sp>
      <p:sp>
        <p:nvSpPr>
          <p:cNvPr id="925" name="Google Shape;925;p109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Cibler des éléments </a:t>
            </a:r>
            <a:r>
              <a:rPr lang="fr-BE">
                <a:solidFill>
                  <a:schemeClr val="accent2"/>
                </a:solidFill>
              </a:rPr>
              <a:t>situés directement après </a:t>
            </a:r>
            <a:r>
              <a:rPr lang="fr-BE"/>
              <a:t>un autre élément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CSS: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sz="33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 + a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color: #FF00FF;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3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HTML: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BE" sz="33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&gt;Texte de paragraphe&lt;/</a:t>
            </a:r>
            <a:r>
              <a:rPr lang="fr-BE" sz="33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fr-BE" sz="3300"/>
              <a:t>: non ciblé</a:t>
            </a:r>
            <a:endParaRPr sz="33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sz="33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&lt;a&gt;Lien 1&lt;/a&gt;</a:t>
            </a: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300"/>
              <a:t>: </a:t>
            </a:r>
            <a:r>
              <a:rPr lang="fr-BE" sz="3300">
                <a:solidFill>
                  <a:schemeClr val="accent2"/>
                </a:solidFill>
              </a:rPr>
              <a:t>ciblé</a:t>
            </a:r>
            <a:endParaRPr sz="33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&lt;a&gt;Lien 2&lt;/a&gt; </a:t>
            </a:r>
            <a:r>
              <a:rPr lang="fr-BE" sz="3300"/>
              <a:t>: non ciblé</a:t>
            </a:r>
            <a:endParaRPr sz="33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3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 sélecteur CSS de pseudo-élément</a:t>
            </a:r>
            <a:endParaRPr/>
          </a:p>
        </p:txBody>
      </p:sp>
      <p:sp>
        <p:nvSpPr>
          <p:cNvPr id="931" name="Google Shape;931;p110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Cibler des éléments 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qui satisfont certaines </a:t>
            </a:r>
            <a:r>
              <a:rPr lang="fr-BE">
                <a:solidFill>
                  <a:schemeClr val="accent2"/>
                </a:solidFill>
              </a:rPr>
              <a:t>propriétés, </a:t>
            </a:r>
            <a:r>
              <a:rPr lang="fr-BE"/>
              <a:t>ou </a:t>
            </a:r>
            <a:endParaRPr/>
          </a:p>
          <a:p>
            <a:pPr marL="685783" lvl="1" indent="-228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sujets à certains </a:t>
            </a:r>
            <a:r>
              <a:rPr lang="fr-BE">
                <a:solidFill>
                  <a:schemeClr val="accent2"/>
                </a:solidFill>
              </a:rPr>
              <a:t>évènements</a:t>
            </a:r>
            <a:endParaRPr>
              <a:solidFill>
                <a:schemeClr val="accent2"/>
              </a:solidFill>
            </a:endParaRPr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CSS: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 sz="3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a:hover	</a:t>
            </a:r>
            <a:r>
              <a:rPr lang="fr-BE"/>
              <a:t>/* Sélectionne l'élément au passage de la souris */</a:t>
            </a:r>
            <a:endParaRPr sz="30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color: #FF00FF;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HTML: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&lt;a&gt;Lien 1&lt;/a&gt;</a:t>
            </a:r>
            <a:endParaRPr sz="30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&lt;ul&gt;&lt;li&gt;&lt;a&gt;Lien 2&lt;/a&gt;&lt;/li&gt;&lt;/ul&gt;</a:t>
            </a:r>
            <a:endParaRPr sz="30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 sélecteur CSS de pseudo-élément</a:t>
            </a:r>
            <a:endParaRPr/>
          </a:p>
        </p:txBody>
      </p:sp>
      <p:graphicFrame>
        <p:nvGraphicFramePr>
          <p:cNvPr id="937" name="Google Shape;937;p111"/>
          <p:cNvGraphicFramePr/>
          <p:nvPr/>
        </p:nvGraphicFramePr>
        <p:xfrm>
          <a:off x="916131" y="1623139"/>
          <a:ext cx="9613325" cy="5281760"/>
        </p:xfrm>
        <a:graphic>
          <a:graphicData uri="http://schemas.openxmlformats.org/drawingml/2006/table">
            <a:tbl>
              <a:tblPr>
                <a:noFill/>
                <a:tableStyleId>{BBDC0CC7-FDA1-45CE-8ADA-BC2AC701C15A}</a:tableStyleId>
              </a:tblPr>
              <a:tblGrid>
                <a:gridCol w="169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:link</a:t>
                      </a:r>
                      <a:endParaRPr sz="1800" b="1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Tous les liens non visités (&lt;a&gt;)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:visited</a:t>
                      </a:r>
                      <a:endParaRPr sz="1800" b="1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Tous les liens visités (&lt;a&gt;)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:active</a:t>
                      </a:r>
                      <a:endParaRPr sz="1800" b="1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Le lien actif (au click du lien, &lt;a&gt;)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:hover</a:t>
                      </a:r>
                      <a:endParaRPr sz="1800" b="1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Sélectionne l'élément au passage de la souris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:focus</a:t>
                      </a:r>
                      <a:endParaRPr sz="1800" b="1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Sélectionne l'élément qui a le focus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:first-letter</a:t>
                      </a:r>
                      <a:endParaRPr sz="1800" b="1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Sélectionne la première lettre de l'élément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:first-line</a:t>
                      </a:r>
                      <a:endParaRPr sz="1800" b="1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Sélectionne la première ligne de l'élément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:first-child</a:t>
                      </a:r>
                      <a:endParaRPr sz="1800" b="1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Sélectionne l'élément qui est le premier enfant de son parent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:nth-child(</a:t>
                      </a:r>
                      <a:r>
                        <a:rPr lang="fr-BE" sz="1800" b="1" i="1" u="none" strike="noStrike" cap="none">
                          <a:solidFill>
                            <a:schemeClr val="dk2"/>
                          </a:solidFill>
                        </a:rPr>
                        <a:t>x</a:t>
                      </a: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)</a:t>
                      </a:r>
                      <a:endParaRPr sz="1800" b="1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Sélectionne l'élément qui est le xième enfant de son parent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:checked</a:t>
                      </a:r>
                      <a:endParaRPr sz="1800" b="1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Sélectionne les inputs qui sont "checked"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:not(</a:t>
                      </a:r>
                      <a:r>
                        <a:rPr lang="fr-BE" sz="1800" b="1" i="1" u="none" strike="noStrike" cap="none">
                          <a:solidFill>
                            <a:schemeClr val="dk2"/>
                          </a:solidFill>
                        </a:rPr>
                        <a:t>selector</a:t>
                      </a: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</a:rPr>
                        <a:t>)</a:t>
                      </a:r>
                      <a:endParaRPr sz="1800" b="1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Sélectionne tous les éléments qui ne sont pas sélectionné par le </a:t>
                      </a:r>
                      <a:r>
                        <a:rPr lang="fr-BE" sz="1800" i="1" u="none" strike="noStrike" cap="none"/>
                        <a:t>selector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...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...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Les propriétés d'une CSS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8DCBFB3-3B14-992B-E01B-F09E141A9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943" name="Google Shape;943;p11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lang="fr-BE"/>
              <a:t>14. Cascading Style Sheet (CSS)</a:t>
            </a:r>
            <a:endParaRPr/>
          </a:p>
        </p:txBody>
      </p:sp>
      <p:sp>
        <p:nvSpPr>
          <p:cNvPr id="776" name="Google Shape;776;p8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fr-BE"/>
              <a:t>Introduction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fr-BE"/>
              <a:t>Insérer du CSS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fr-BE"/>
              <a:t>couleurs (hexadécimal)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fr-BE"/>
              <a:t>Structure du CSS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fr-BE"/>
              <a:t>Les sélecteurs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fr-BE"/>
              <a:t>Les propriétés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pic>
        <p:nvPicPr>
          <p:cNvPr id="777" name="Google Shape;777;p86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552" r="-20552"/>
          <a:stretch/>
        </p:blipFill>
        <p:spPr>
          <a:xfrm>
            <a:off x="10031413" y="720725"/>
            <a:ext cx="2160587" cy="215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propriétés - Background</a:t>
            </a:r>
            <a:endParaRPr/>
          </a:p>
        </p:txBody>
      </p:sp>
      <p:sp>
        <p:nvSpPr>
          <p:cNvPr id="949" name="Google Shape;949;p113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 #b0c4de;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 url('paper.gif');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background-repeat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no-repeat;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repeat-x;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repeat-y;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background-position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right;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left;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top;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bottom;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(combinaison - ex.: right top)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propriétés - Text</a:t>
            </a:r>
            <a:endParaRPr/>
          </a:p>
        </p:txBody>
      </p:sp>
      <p:sp>
        <p:nvSpPr>
          <p:cNvPr id="955" name="Google Shape;955;p114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 #b0c4de;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center;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left;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right;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justify;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none;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overline;			/*Barre au dessus*/</a:t>
            </a:r>
            <a:b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fr-BE" sz="24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line-through;		/*Texte barré*/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underline;			/*Texte souligné*/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uppercase;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lowercase;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capitalize;</a:t>
            </a:r>
            <a:endParaRPr sz="24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propriétés - Font</a:t>
            </a:r>
            <a:endParaRPr/>
          </a:p>
        </p:txBody>
      </p:sp>
      <p:sp>
        <p:nvSpPr>
          <p:cNvPr id="961" name="Google Shape;961;p11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:"Times New Roman", Times, serif;</a:t>
            </a:r>
            <a:endParaRPr/>
          </a:p>
          <a:p>
            <a:pPr marL="228594" lvl="0" indent="-228594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font-style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normal | italic | oblique;</a:t>
            </a:r>
            <a:endParaRPr/>
          </a:p>
          <a:p>
            <a:pPr marL="228594" lvl="0" indent="-228594" algn="l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&lt;N&gt;px; /* absolu : &lt;N&gt; = nombre pixels */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&lt;N&gt;%;  /* relatif : &lt;N&gt; = pourcentage de </a:t>
            </a:r>
            <a:b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la police par défaut */ 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small|large|... 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&lt;N&gt;em; /* découvrez par vous-même */ 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&lt;N&gt;pt; /* découvrez par vous-même */ </a:t>
            </a:r>
            <a:endParaRPr/>
          </a:p>
          <a:p>
            <a:pPr marL="228594" lvl="0" indent="-2285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sz="3200"/>
              <a:t>Exemple</a:t>
            </a:r>
            <a:endParaRPr/>
          </a:p>
          <a:p>
            <a:pPr marL="457189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font-size:200px;</a:t>
            </a:r>
            <a:endParaRPr/>
          </a:p>
          <a:p>
            <a:pPr marL="457189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font-size:small;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propriétés - List</a:t>
            </a:r>
            <a:endParaRPr/>
          </a:p>
        </p:txBody>
      </p:sp>
      <p:sp>
        <p:nvSpPr>
          <p:cNvPr id="967" name="Google Shape;967;p116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Permet de définir la puce d'une liste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fr-BE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list-style-type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circle;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square;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none;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9F9D"/>
              </a:buClr>
              <a:buSzPts val="3600"/>
              <a:buChar char="•"/>
            </a:pPr>
            <a:r>
              <a:rPr lang="fr-BE"/>
              <a:t>exos 03-08 et 03-09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propriétés - Border</a:t>
            </a:r>
            <a:endParaRPr/>
          </a:p>
        </p:txBody>
      </p:sp>
      <p:sp>
        <p:nvSpPr>
          <p:cNvPr id="973" name="Google Shape;973;p117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•"/>
            </a:pPr>
            <a:r>
              <a:rPr lang="fr-BE" sz="26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border-position</a:t>
            </a:r>
            <a: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 top, bottom, left, right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•"/>
            </a:pPr>
            <a:r>
              <a:rPr lang="fr-BE" sz="26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border-style</a:t>
            </a:r>
            <a: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 solid, double, dashed, ...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•"/>
            </a:pPr>
            <a:r>
              <a:rPr lang="fr-BE" sz="26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border-size</a:t>
            </a:r>
            <a: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…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•"/>
            </a:pPr>
            <a:r>
              <a:rPr lang="fr-BE" sz="26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border-color</a:t>
            </a:r>
            <a: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…</a:t>
            </a:r>
            <a:endParaRPr sz="26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•"/>
            </a:pPr>
            <a:r>
              <a:rPr lang="fr-BE" sz="26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: collapse, separate</a:t>
            </a:r>
            <a:b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800"/>
              <a:t>/* coller les bordures des cellules d'un tableau */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Exemple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600"/>
              <a:buNone/>
            </a:pPr>
            <a: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border: 1px #FF00FF solid; </a:t>
            </a:r>
            <a:r>
              <a:rPr lang="fr-BE" sz="2800"/>
              <a:t>/* shorcut */</a:t>
            </a:r>
            <a:endParaRPr sz="26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600"/>
              <a:buNone/>
            </a:pPr>
            <a: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border-top: 2px #AACCFF solid;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propriétés - Les dimensions</a:t>
            </a:r>
            <a:endParaRPr/>
          </a:p>
        </p:txBody>
      </p:sp>
      <p:sp>
        <p:nvSpPr>
          <p:cNvPr id="979" name="Google Shape;979;p118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600"/>
              <a:buChar char="•"/>
            </a:pPr>
            <a: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height:200px; </a:t>
            </a:r>
            <a:r>
              <a:rPr lang="fr-BE" sz="2800"/>
              <a:t>/* Hauteur de l'élément */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600"/>
              <a:buChar char="•"/>
            </a:pPr>
            <a: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width:200px;	</a:t>
            </a:r>
            <a:r>
              <a:rPr lang="fr-BE" sz="2800"/>
              <a:t>/* Largeur de l'élément */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Autres propriétés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800"/>
              <a:buChar char="•"/>
            </a:pPr>
            <a:r>
              <a:rPr lang="fr-BE" sz="28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max-height,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800"/>
              <a:buChar char="•"/>
            </a:pPr>
            <a:r>
              <a:rPr lang="fr-BE" sz="28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min-height,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800"/>
              <a:buChar char="•"/>
            </a:pPr>
            <a:r>
              <a:rPr lang="fr-BE" sz="28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max-width,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800"/>
              <a:buChar char="•"/>
            </a:pPr>
            <a:r>
              <a:rPr lang="fr-BE" sz="28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min-width</a:t>
            </a:r>
            <a:endParaRPr sz="28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propriétés - depuis CSS3</a:t>
            </a:r>
            <a:endParaRPr/>
          </a:p>
        </p:txBody>
      </p:sp>
      <p:sp>
        <p:nvSpPr>
          <p:cNvPr id="985" name="Google Shape;985;p119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600"/>
              <a:buChar char="•"/>
            </a:pPr>
            <a: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 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600"/>
              <a:buChar char="•"/>
            </a:pPr>
            <a:r>
              <a:rPr lang="fr-BE" sz="26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linear-gradient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Références 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http://gradients.glrzad.com/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http://www.colorzilla.com/gradient-editor/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9F9D"/>
              </a:buClr>
              <a:buSzPts val="3600"/>
              <a:buChar char="•"/>
            </a:pPr>
            <a:r>
              <a:rPr lang="fr-BE"/>
              <a:t>Cf exos 03-12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propriétés - Les transitions</a:t>
            </a:r>
            <a:endParaRPr/>
          </a:p>
        </p:txBody>
      </p:sp>
      <p:sp>
        <p:nvSpPr>
          <p:cNvPr id="991" name="Google Shape;991;p120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transition: [nom_propriété] [durée],</a:t>
            </a:r>
            <a:b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[nom_propriété] [durée], … ;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Exemple: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1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transition: width 2s, color 2s, height 1s;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Exemple pour animer une transition de manière fluide 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color: #FF00FF;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a:hover 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color: #00FFFF;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transition: color 2s;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28594" lvl="0" indent="-3428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594" lvl="0" indent="-3428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propriétés - Les arrondis</a:t>
            </a:r>
            <a:endParaRPr/>
          </a:p>
        </p:txBody>
      </p:sp>
      <p:sp>
        <p:nvSpPr>
          <p:cNvPr id="997" name="Google Shape;997;p121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fr-BE"/>
              <a:t> permet d'arrondir les angles d'une bordure d'un certain nombre de pixels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Exemple 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border-radius: 5px;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border-radius: 5px 5px 5px 5px;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border-radius: [haut-gauche] </a:t>
            </a:r>
            <a:b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[haut-droite] </a:t>
            </a:r>
            <a:b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[bas-droite] </a:t>
            </a:r>
            <a:b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[bas-gauche];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propriétés - Les préfixes</a:t>
            </a:r>
            <a:endParaRPr/>
          </a:p>
        </p:txBody>
      </p:sp>
      <p:sp>
        <p:nvSpPr>
          <p:cNvPr id="1003" name="Google Shape;1003;p122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Les propriétés du CSS3 demandent parfois (de moins en moins …) un préfixe lié au navigateur du client.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Exemple :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transition: width 2s;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-moz-transition: width 2s; 	</a:t>
            </a:r>
            <a:r>
              <a:rPr lang="fr-BE"/>
              <a:t>/* Firefox 4 */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-webkit-transition: width 2s; 	</a:t>
            </a:r>
            <a:r>
              <a:rPr lang="fr-BE"/>
              <a:t>/* Safari Chrome */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-o-transition: width 2s; 		</a:t>
            </a:r>
            <a:r>
              <a:rPr lang="fr-BE"/>
              <a:t>/* Opera */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Références 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http://caniuse.com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Introduction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813B742-087D-AE6A-8507-4328B021A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83" name="Google Shape;783;p8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5" b="365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 positionnement en CSS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3CAEA12-FD67-3940-8C15-E104321DD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09" name="Google Shape;1009;p12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 modèle de boîte</a:t>
            </a:r>
            <a:endParaRPr/>
          </a:p>
        </p:txBody>
      </p:sp>
      <p:sp>
        <p:nvSpPr>
          <p:cNvPr id="1015" name="Google Shape;1015;p124"/>
          <p:cNvSpPr/>
          <p:nvPr/>
        </p:nvSpPr>
        <p:spPr>
          <a:xfrm>
            <a:off x="3483000" y="2802000"/>
            <a:ext cx="5226000" cy="2564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016" name="Google Shape;1016;p124"/>
          <p:cNvCxnSpPr>
            <a:stCxn id="1015" idx="0"/>
          </p:cNvCxnSpPr>
          <p:nvPr/>
        </p:nvCxnSpPr>
        <p:spPr>
          <a:xfrm rot="10800000">
            <a:off x="6096000" y="1600200"/>
            <a:ext cx="0" cy="1201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17" name="Google Shape;1017;p124"/>
          <p:cNvSpPr txBox="1"/>
          <p:nvPr/>
        </p:nvSpPr>
        <p:spPr>
          <a:xfrm>
            <a:off x="4396200" y="2068350"/>
            <a:ext cx="169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margin-top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018" name="Google Shape;1018;p124"/>
          <p:cNvCxnSpPr>
            <a:endCxn id="1015" idx="2"/>
          </p:cNvCxnSpPr>
          <p:nvPr/>
        </p:nvCxnSpPr>
        <p:spPr>
          <a:xfrm rot="10800000">
            <a:off x="6096000" y="5366100"/>
            <a:ext cx="0" cy="1201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19" name="Google Shape;1019;p124"/>
          <p:cNvCxnSpPr>
            <a:stCxn id="1015" idx="3"/>
          </p:cNvCxnSpPr>
          <p:nvPr/>
        </p:nvCxnSpPr>
        <p:spPr>
          <a:xfrm>
            <a:off x="8709000" y="4084050"/>
            <a:ext cx="1501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20" name="Google Shape;1020;p124"/>
          <p:cNvCxnSpPr>
            <a:stCxn id="1015" idx="1"/>
          </p:cNvCxnSpPr>
          <p:nvPr/>
        </p:nvCxnSpPr>
        <p:spPr>
          <a:xfrm rot="10800000">
            <a:off x="1981200" y="4084050"/>
            <a:ext cx="1501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21" name="Google Shape;1021;p124"/>
          <p:cNvSpPr/>
          <p:nvPr/>
        </p:nvSpPr>
        <p:spPr>
          <a:xfrm>
            <a:off x="4028100" y="3388350"/>
            <a:ext cx="4135800" cy="1391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022" name="Google Shape;1022;p124"/>
          <p:cNvCxnSpPr>
            <a:stCxn id="1015" idx="1"/>
            <a:endCxn id="1021" idx="1"/>
          </p:cNvCxnSpPr>
          <p:nvPr/>
        </p:nvCxnSpPr>
        <p:spPr>
          <a:xfrm>
            <a:off x="3483000" y="4084050"/>
            <a:ext cx="5451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23" name="Google Shape;1023;p124"/>
          <p:cNvCxnSpPr>
            <a:stCxn id="1015" idx="3"/>
            <a:endCxn id="1021" idx="3"/>
          </p:cNvCxnSpPr>
          <p:nvPr/>
        </p:nvCxnSpPr>
        <p:spPr>
          <a:xfrm rot="10800000">
            <a:off x="8163900" y="4084050"/>
            <a:ext cx="5451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24" name="Google Shape;1024;p124"/>
          <p:cNvCxnSpPr>
            <a:stCxn id="1021" idx="0"/>
            <a:endCxn id="1015" idx="0"/>
          </p:cNvCxnSpPr>
          <p:nvPr/>
        </p:nvCxnSpPr>
        <p:spPr>
          <a:xfrm rot="10800000">
            <a:off x="6096000" y="2801850"/>
            <a:ext cx="0" cy="586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25" name="Google Shape;1025;p124"/>
          <p:cNvCxnSpPr>
            <a:stCxn id="1015" idx="2"/>
            <a:endCxn id="1021" idx="2"/>
          </p:cNvCxnSpPr>
          <p:nvPr/>
        </p:nvCxnSpPr>
        <p:spPr>
          <a:xfrm rot="10800000">
            <a:off x="6096000" y="4779600"/>
            <a:ext cx="0" cy="586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26" name="Google Shape;1026;p124"/>
          <p:cNvSpPr txBox="1"/>
          <p:nvPr/>
        </p:nvSpPr>
        <p:spPr>
          <a:xfrm>
            <a:off x="4028100" y="5738400"/>
            <a:ext cx="206775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margin-bottom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27" name="Google Shape;1027;p124"/>
          <p:cNvSpPr txBox="1"/>
          <p:nvPr/>
        </p:nvSpPr>
        <p:spPr>
          <a:xfrm>
            <a:off x="8890650" y="3626850"/>
            <a:ext cx="1865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margin-right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28" name="Google Shape;1028;p124"/>
          <p:cNvSpPr txBox="1"/>
          <p:nvPr/>
        </p:nvSpPr>
        <p:spPr>
          <a:xfrm>
            <a:off x="1551709" y="3626850"/>
            <a:ext cx="174964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margin-left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29" name="Google Shape;1029;p124"/>
          <p:cNvSpPr txBox="1"/>
          <p:nvPr/>
        </p:nvSpPr>
        <p:spPr>
          <a:xfrm>
            <a:off x="4230255" y="2783451"/>
            <a:ext cx="18656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padding-top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0" name="Google Shape;1030;p124"/>
          <p:cNvSpPr txBox="1"/>
          <p:nvPr/>
        </p:nvSpPr>
        <p:spPr>
          <a:xfrm>
            <a:off x="3943927" y="4844325"/>
            <a:ext cx="215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padding-bottom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1" name="Google Shape;1031;p124"/>
          <p:cNvSpPr txBox="1"/>
          <p:nvPr/>
        </p:nvSpPr>
        <p:spPr>
          <a:xfrm rot="-5400000">
            <a:off x="7379559" y="4670447"/>
            <a:ext cx="200398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padding-right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2" name="Google Shape;1032;p124"/>
          <p:cNvSpPr txBox="1"/>
          <p:nvPr/>
        </p:nvSpPr>
        <p:spPr>
          <a:xfrm rot="-5400000">
            <a:off x="2757762" y="4790400"/>
            <a:ext cx="1869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padding-left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033" name="Google Shape;1033;p124"/>
          <p:cNvCxnSpPr/>
          <p:nvPr/>
        </p:nvCxnSpPr>
        <p:spPr>
          <a:xfrm>
            <a:off x="4053600" y="3336950"/>
            <a:ext cx="4084800" cy="0"/>
          </a:xfrm>
          <a:prstGeom prst="straightConnector1">
            <a:avLst/>
          </a:prstGeom>
          <a:noFill/>
          <a:ln w="19050" cap="flat" cmpd="sng">
            <a:solidFill>
              <a:srgbClr val="A87235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4" name="Google Shape;1034;p124"/>
          <p:cNvSpPr txBox="1"/>
          <p:nvPr/>
        </p:nvSpPr>
        <p:spPr>
          <a:xfrm>
            <a:off x="6657300" y="2907965"/>
            <a:ext cx="113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width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035" name="Google Shape;1035;p124"/>
          <p:cNvCxnSpPr/>
          <p:nvPr/>
        </p:nvCxnSpPr>
        <p:spPr>
          <a:xfrm rot="10800000">
            <a:off x="8057250" y="3402900"/>
            <a:ext cx="0" cy="1362300"/>
          </a:xfrm>
          <a:prstGeom prst="straightConnector1">
            <a:avLst/>
          </a:prstGeom>
          <a:noFill/>
          <a:ln w="19050" cap="flat" cmpd="sng">
            <a:solidFill>
              <a:srgbClr val="A87235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6" name="Google Shape;1036;p124"/>
          <p:cNvSpPr txBox="1"/>
          <p:nvPr/>
        </p:nvSpPr>
        <p:spPr>
          <a:xfrm>
            <a:off x="8163900" y="3336938"/>
            <a:ext cx="113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height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037" name="Google Shape;1037;p124"/>
          <p:cNvCxnSpPr/>
          <p:nvPr/>
        </p:nvCxnSpPr>
        <p:spPr>
          <a:xfrm>
            <a:off x="2636925" y="2812375"/>
            <a:ext cx="797100" cy="42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8" name="Google Shape;1038;p124"/>
          <p:cNvSpPr txBox="1"/>
          <p:nvPr/>
        </p:nvSpPr>
        <p:spPr>
          <a:xfrm>
            <a:off x="1551709" y="2386140"/>
            <a:ext cx="140244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border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9" name="Google Shape;1039;p124"/>
          <p:cNvSpPr txBox="1"/>
          <p:nvPr/>
        </p:nvSpPr>
        <p:spPr>
          <a:xfrm>
            <a:off x="4842450" y="3855450"/>
            <a:ext cx="250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CONTENU</a:t>
            </a:r>
            <a:endParaRPr sz="3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Propriété : Overflow</a:t>
            </a:r>
            <a:endParaRPr/>
          </a:p>
        </p:txBody>
      </p:sp>
      <p:sp>
        <p:nvSpPr>
          <p:cNvPr id="1045" name="Google Shape;1045;p12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Définir le comportement à adopter lorsque le contenu dépasse l’espace disponible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overflow: visible;	</a:t>
            </a:r>
            <a:r>
              <a:rPr lang="fr-BE"/>
              <a:t>/* montre ce qui dépasse */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overflow: hidden;</a:t>
            </a:r>
            <a:r>
              <a:rPr lang="fr-BE"/>
              <a:t>	/* cache ce qui dépasse */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overflow: scroll;</a:t>
            </a:r>
            <a:r>
              <a:rPr lang="fr-BE"/>
              <a:t>	/* affiche scrollbar */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overflow: auto;</a:t>
            </a:r>
            <a:r>
              <a:rPr lang="fr-BE"/>
              <a:t>		/* scrollbar si dépassement */</a:t>
            </a:r>
          </a:p>
          <a:p>
            <a:pPr marL="228583" indent="-228594">
              <a:spcBef>
                <a:spcPts val="500"/>
              </a:spcBef>
              <a:buClr>
                <a:srgbClr val="A87235"/>
              </a:buClr>
              <a:buSzPts val="3200"/>
            </a:pPr>
            <a:r>
              <a:rPr lang="fr-BE"/>
              <a:t>Propriétés voisines :</a:t>
            </a:r>
          </a:p>
          <a:p>
            <a:pPr marL="685783" lvl="1" indent="-228594">
              <a:buClr>
                <a:srgbClr val="A87235"/>
              </a:buClr>
              <a:buSzPts val="3200"/>
            </a:pPr>
            <a:r>
              <a:rPr lang="fr-BE" b="1">
                <a:solidFill>
                  <a:srgbClr val="A87235"/>
                </a:solidFill>
                <a:latin typeface="Courier New"/>
                <a:cs typeface="Courier New"/>
              </a:rPr>
              <a:t>text-overflow</a:t>
            </a:r>
          </a:p>
          <a:p>
            <a:pPr marL="685783" lvl="1" indent="-228594">
              <a:buClr>
                <a:srgbClr val="A87235"/>
              </a:buClr>
              <a:buSzPts val="3200"/>
            </a:pPr>
            <a:r>
              <a:rPr lang="fr-BE" b="1">
                <a:solidFill>
                  <a:srgbClr val="A87235"/>
                </a:solidFill>
                <a:latin typeface="Courier New"/>
                <a:cs typeface="Courier New"/>
              </a:rPr>
              <a:t>white-space</a:t>
            </a:r>
            <a:endParaRPr b="1">
              <a:solidFill>
                <a:srgbClr val="A87235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Propriété : Display</a:t>
            </a:r>
            <a:endParaRPr/>
          </a:p>
        </p:txBody>
      </p:sp>
      <p:sp>
        <p:nvSpPr>
          <p:cNvPr id="1051" name="Google Shape;1051;p126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Définir l'espace occupé par l'élément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display: block;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Un élément "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fr-BE"/>
              <a:t>" occupe </a:t>
            </a:r>
            <a:r>
              <a:rPr lang="fr-BE">
                <a:solidFill>
                  <a:schemeClr val="accent2"/>
                </a:solidFill>
              </a:rPr>
              <a:t>toute la largeur disponible</a:t>
            </a:r>
            <a:endParaRPr>
              <a:solidFill>
                <a:schemeClr val="accent2"/>
              </a:solidFill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Retour à la ligne avant et après l'élément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Applicable aux éléments pouvant se voir spécifier une dimension déterminée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Exemple de balise par défaut de ce type 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&lt;h1&gt;, &lt;div&gt;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9F9D"/>
              </a:buClr>
              <a:buSzPct val="100000"/>
              <a:buChar char="•"/>
            </a:pPr>
            <a:r>
              <a:rPr lang="fr-BE"/>
              <a:t>exos 03-05</a:t>
            </a:r>
            <a:endParaRPr>
              <a:sym typeface="Courier New"/>
            </a:endParaRPr>
          </a:p>
          <a:p>
            <a:pPr marL="228594" lvl="0" indent="-6622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3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2" name="Google Shape;1052;p12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18262" y="1234609"/>
            <a:ext cx="4537075" cy="4704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Propriété : Display</a:t>
            </a:r>
            <a:endParaRPr/>
          </a:p>
        </p:txBody>
      </p:sp>
      <p:sp>
        <p:nvSpPr>
          <p:cNvPr id="1058" name="Google Shape;1058;p12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5181600" cy="503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Définir l'espace occupé par l'élément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display: inline;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Un élément "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fr-BE"/>
              <a:t>" n'occupe </a:t>
            </a:r>
            <a:r>
              <a:rPr lang="fr-BE">
                <a:solidFill>
                  <a:schemeClr val="accent2"/>
                </a:solidFill>
              </a:rPr>
              <a:t>que la largeur nécessaire</a:t>
            </a:r>
            <a:endParaRPr>
              <a:solidFill>
                <a:schemeClr val="accent2"/>
              </a:solidFill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Encastrable dans un autre élément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pas de retour à la ligne obligé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Dimension de l'élément non spécifiée !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Dimension calculée par le navigateur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Exemple de balise par défaut de ce type : </a:t>
            </a: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&lt;a&gt;, &lt;span&gt;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9F9D"/>
              </a:buClr>
              <a:buSzPct val="100000"/>
              <a:buChar char="•"/>
            </a:pPr>
            <a:r>
              <a:rPr lang="fr-BE"/>
              <a:t>exos 03-22</a:t>
            </a:r>
            <a:endParaRPr/>
          </a:p>
        </p:txBody>
      </p:sp>
      <p:pic>
        <p:nvPicPr>
          <p:cNvPr id="1059" name="Google Shape;1059;p12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91299" y="2621280"/>
            <a:ext cx="4524829" cy="1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Propriété : Display</a:t>
            </a:r>
            <a:endParaRPr/>
          </a:p>
        </p:txBody>
      </p:sp>
      <p:sp>
        <p:nvSpPr>
          <p:cNvPr id="1065" name="Google Shape;1065;p128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display: inline-block;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L'élément est placé comme un élément inline, càd encastré dans son parent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Dimension de l'élément spécifiable … c'est justement son intérêt !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Exemple : les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&lt;label&gt; </a:t>
            </a:r>
            <a:r>
              <a:rPr lang="fr-BE"/>
              <a:t>qui seront ainsi tous alignés dans un formulaire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9F9D"/>
              </a:buClr>
              <a:buSzPct val="100000"/>
              <a:buChar char="•"/>
            </a:pPr>
            <a:r>
              <a:rPr lang="fr-BE"/>
              <a:t>exos 03-22</a:t>
            </a:r>
            <a:endParaRPr/>
          </a:p>
          <a:p>
            <a:pPr marL="228594" lvl="0" indent="-171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066" name="Google Shape;1066;p12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600960"/>
            <a:ext cx="5866153" cy="2308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Propriété : Display</a:t>
            </a:r>
            <a:endParaRPr/>
          </a:p>
        </p:txBody>
      </p:sp>
      <p:sp>
        <p:nvSpPr>
          <p:cNvPr id="1072" name="Google Shape;1072;p129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36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display: none;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N'affiche pas l'élément.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La page se comporte comme si l'élément n'était pas présent.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Autres possibilités</a:t>
            </a:r>
            <a:endParaRPr sz="2400"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table;</a:t>
            </a:r>
            <a:endParaRPr sz="2000">
              <a:solidFill>
                <a:srgbClr val="A87235"/>
              </a:solidFill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table-row;</a:t>
            </a:r>
            <a:endParaRPr sz="2000">
              <a:solidFill>
                <a:srgbClr val="A87235"/>
              </a:solidFill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list-item;</a:t>
            </a:r>
            <a:endParaRPr sz="2000">
              <a:solidFill>
                <a:srgbClr val="A87235"/>
              </a:solidFill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>
                <a:solidFill>
                  <a:srgbClr val="A87235"/>
                </a:solidFill>
              </a:rPr>
              <a:t>...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9F9D"/>
              </a:buClr>
              <a:buSzPts val="2400"/>
              <a:buChar char="•"/>
            </a:pPr>
            <a:r>
              <a:rPr lang="fr-BE"/>
              <a:t>exos 03-22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Propriété : Display : le modèle flex</a:t>
            </a:r>
            <a:endParaRPr/>
          </a:p>
        </p:txBody>
      </p:sp>
      <p:sp>
        <p:nvSpPr>
          <p:cNvPr id="1078" name="Google Shape;1078;p130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5181600" cy="302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display: flex;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u="sng">
                <a:solidFill>
                  <a:schemeClr val="hlink"/>
                </a:solidFill>
                <a:hlinkClick r:id="rId3"/>
              </a:rPr>
              <a:t>The Ultimate Guide to Flexbox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4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flex-wrap: wrap;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u="sng">
                <a:solidFill>
                  <a:schemeClr val="hlink"/>
                </a:solidFill>
                <a:hlinkClick r:id="rId4"/>
              </a:rPr>
              <a:t>The flex-wrap property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9F9D"/>
              </a:buClr>
              <a:buSzPts val="2400"/>
              <a:buChar char="•"/>
            </a:pPr>
            <a:r>
              <a:rPr lang="fr-BE"/>
              <a:t>exos 03-23</a:t>
            </a:r>
            <a:endParaRPr/>
          </a:p>
          <a:p>
            <a:pPr marL="228594" lvl="0" indent="-761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594" lvl="0" indent="-761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pic>
        <p:nvPicPr>
          <p:cNvPr id="1079" name="Google Shape;1079;p13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83703" y="4623812"/>
            <a:ext cx="4142857" cy="198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1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94164" y="5617907"/>
            <a:ext cx="8933333" cy="1063628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13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82" name="Google Shape;1082;p1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2620" y="1690688"/>
            <a:ext cx="5942857" cy="30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Propriété : Position</a:t>
            </a:r>
            <a:endParaRPr/>
          </a:p>
        </p:txBody>
      </p:sp>
      <p:sp>
        <p:nvSpPr>
          <p:cNvPr id="1088" name="Google Shape;1088;p131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Positionner un élément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4 méthodes de positionnement différentes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static, fixed, relative, absolute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z-index: 2;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Définir l'ordre de chevauchement (quel élément se trouve au dessus d'un autre)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Au plus la valeur est élévée, au plus l'élément se trouve au dessus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9F9D"/>
              </a:buClr>
              <a:buSzPts val="3600"/>
              <a:buChar char="•"/>
            </a:pPr>
            <a:r>
              <a:rPr lang="fr-BE"/>
              <a:t>exos 03-24 et 03-26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Propriété : Position</a:t>
            </a:r>
            <a:endParaRPr/>
          </a:p>
        </p:txBody>
      </p:sp>
      <p:sp>
        <p:nvSpPr>
          <p:cNvPr id="1094" name="Google Shape;1094;p132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228594" lvl="0" indent="-228594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800"/>
              <a:buChar char="•"/>
            </a:pPr>
            <a:r>
              <a:rPr lang="fr-BE" sz="28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position: static;</a:t>
            </a:r>
            <a:endParaRPr sz="28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positionnement par défaut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positionné suivant le </a:t>
            </a:r>
            <a:r>
              <a:rPr lang="fr-BE" sz="2400">
                <a:solidFill>
                  <a:schemeClr val="accent2"/>
                </a:solidFill>
              </a:rPr>
              <a:t>flux normal </a:t>
            </a:r>
            <a:r>
              <a:rPr lang="fr-BE" sz="2400"/>
              <a:t>de la page</a:t>
            </a:r>
            <a:endParaRPr sz="2400"/>
          </a:p>
          <a:p>
            <a:pPr marL="228594" lvl="0" indent="-228594" algn="l" rtl="0">
              <a:lnSpc>
                <a:spcPct val="71428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800"/>
              <a:buChar char="•"/>
            </a:pPr>
            <a:r>
              <a:rPr lang="fr-BE" sz="28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position: fixed;</a:t>
            </a:r>
            <a:endParaRPr sz="28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positionnement par rapport à la </a:t>
            </a:r>
            <a:r>
              <a:rPr lang="fr-BE" sz="2400">
                <a:solidFill>
                  <a:schemeClr val="accent2"/>
                </a:solidFill>
              </a:rPr>
              <a:t>fenêtre</a:t>
            </a:r>
            <a:r>
              <a:rPr lang="fr-BE" sz="2400"/>
              <a:t> du navigateur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propriétés 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left, right, top, bottom </a:t>
            </a:r>
            <a:r>
              <a:rPr lang="fr-BE" sz="2400"/>
              <a:t>utilisées pour spécifier l'emplacement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retiré du flux normal de la page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éléments superposables à d'autres</a:t>
            </a:r>
            <a:endParaRPr/>
          </a:p>
          <a:p>
            <a:pPr marL="685783" lvl="1" indent="-76193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685783" lvl="1" indent="-76193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685783" lvl="1" indent="-76193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594" lvl="0" indent="-228594" algn="l" rtl="0">
              <a:lnSpc>
                <a:spcPct val="71428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800"/>
              <a:buChar char="•"/>
            </a:pPr>
            <a:r>
              <a:rPr lang="fr-BE" sz="28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position: relative;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positionnement par rapport à sa </a:t>
            </a:r>
            <a:r>
              <a:rPr lang="fr-BE" sz="2400">
                <a:solidFill>
                  <a:schemeClr val="accent2"/>
                </a:solidFill>
              </a:rPr>
              <a:t>position normale</a:t>
            </a:r>
            <a:endParaRPr/>
          </a:p>
          <a:p>
            <a:pPr marL="685783" lvl="1" indent="-228594" algn="l" rtl="0">
              <a:lnSpc>
                <a:spcPct val="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déplaçable (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left, right</a:t>
            </a:r>
            <a:r>
              <a:rPr lang="fr-BE"/>
              <a:t>, …) </a:t>
            </a:r>
            <a:endParaRPr sz="2400"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superposables à d'autres éléments, mais espace d'origine préservé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souvent utilisé comme container pour des éléments positionnés de manière absolue</a:t>
            </a:r>
            <a:endParaRPr/>
          </a:p>
          <a:p>
            <a:pPr marL="228594" lvl="0" indent="-228594" algn="l" rtl="0">
              <a:lnSpc>
                <a:spcPct val="71428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800"/>
              <a:buChar char="•"/>
            </a:pPr>
            <a:r>
              <a:rPr lang="fr-BE" sz="28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position: absolute;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positionnement relativement au </a:t>
            </a:r>
            <a:r>
              <a:rPr lang="fr-BE" sz="2400">
                <a:solidFill>
                  <a:schemeClr val="accent2"/>
                </a:solidFill>
              </a:rPr>
              <a:t>premier parent non static </a:t>
            </a:r>
            <a:r>
              <a:rPr lang="fr-BE" sz="2400"/>
              <a:t>ou sinon, à l'élément 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marL="685783" lvl="1" indent="-228594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retiré du flux normal de la page</a:t>
            </a:r>
            <a:endParaRPr/>
          </a:p>
          <a:p>
            <a:pPr marL="685783" lvl="1" indent="-76193" algn="l" rtl="0">
              <a:lnSpc>
                <a:spcPct val="833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Introduction</a:t>
            </a:r>
            <a:endParaRPr/>
          </a:p>
        </p:txBody>
      </p:sp>
      <p:sp>
        <p:nvSpPr>
          <p:cNvPr id="789" name="Google Shape;789;p88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Le CSS permet de définir la mise en forme des pages web.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L'utilisation de feuilles de style </a:t>
            </a:r>
            <a:r>
              <a:rPr lang="fr-BE">
                <a:solidFill>
                  <a:schemeClr val="accent2"/>
                </a:solidFill>
              </a:rPr>
              <a:t>externe</a:t>
            </a:r>
            <a:r>
              <a:rPr lang="fr-BE"/>
              <a:t> permet d'épargner le développeur web d'un laborieux travail de mise en page puisque la mise en forme de toutes les pages web peut être modifiée de manière </a:t>
            </a:r>
            <a:r>
              <a:rPr lang="fr-BE">
                <a:solidFill>
                  <a:schemeClr val="accent2"/>
                </a:solidFill>
              </a:rPr>
              <a:t>centralisée.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Quelques outils 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http://caniuse.com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http://www.w3schools.com/cssref/default.asp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http://www.colorzilla.com/gradient-editor/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http://colorschemedesigner.com/</a:t>
            </a:r>
            <a:endParaRPr/>
          </a:p>
          <a:p>
            <a:pPr marL="228594" lvl="0" indent="-171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Propriété : Visibility</a:t>
            </a:r>
            <a:endParaRPr/>
          </a:p>
        </p:txBody>
      </p:sp>
      <p:sp>
        <p:nvSpPr>
          <p:cNvPr id="1100" name="Google Shape;1100;p133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36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visibility: visible;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Affiche l'élément - comportement par défaut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visibility: hidden;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N’affiche pas l'élément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L'emplacement réservé à ce dernier est toujours présent même s'il est caché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Centrer un élément</a:t>
            </a:r>
            <a:endParaRPr/>
          </a:p>
        </p:txBody>
      </p:sp>
      <p:sp>
        <p:nvSpPr>
          <p:cNvPr id="1106" name="Google Shape;1106;p134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BE" sz="3200"/>
              <a:t>CSS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.center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margin:auto;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text-align:center;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width:50%;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border:red solid 1px;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height:50px;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vertical-align:middle;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BE" sz="3200"/>
              <a:t>HTML: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class="center"&gt;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mon titre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/>
          </a:p>
          <a:p>
            <a:pPr marL="228594" lvl="0" indent="-253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sz="3200"/>
              <a:t>Essayez ce code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sz="3200"/>
              <a:t>Quelle propriété est inutile dans ce contexte-ci ? </a:t>
            </a:r>
            <a:br>
              <a:rPr lang="fr-BE" sz="3200"/>
            </a:br>
            <a:r>
              <a:rPr lang="fr-BE" sz="3200"/>
              <a:t>Pourquoi 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Exemples</a:t>
            </a:r>
            <a:endParaRPr/>
          </a:p>
        </p:txBody>
      </p:sp>
      <p:sp>
        <p:nvSpPr>
          <p:cNvPr id="1113" name="Google Shape;1113;p13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6221627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VOO 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Desigual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Edwin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pic>
        <p:nvPicPr>
          <p:cNvPr id="1114" name="Google Shape;1114;p13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2354" y="681036"/>
            <a:ext cx="3823589" cy="237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13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2354" y="3748717"/>
            <a:ext cx="3823589" cy="27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135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190" y="3753853"/>
            <a:ext cx="4842949" cy="270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Insérer le CSS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F61B219-2924-25F4-0BE0-38F1D8EBF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95" name="Google Shape;795;p8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Insertion du CSS</a:t>
            </a:r>
            <a:endParaRPr/>
          </a:p>
        </p:txBody>
      </p:sp>
      <p:sp>
        <p:nvSpPr>
          <p:cNvPr id="801" name="Google Shape;801;p90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Trois méthodes 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dans un fichier externe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.css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dans la balise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i="1"/>
              <a:t>inline</a:t>
            </a:r>
            <a:r>
              <a:rPr lang="fr-BE"/>
              <a:t>, dans chacune des balises (avec l'attribut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fr-BE"/>
              <a:t>)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Ces trois méthodes ne sont pas exclusives.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Insertion du CSS dans un fichier .css</a:t>
            </a:r>
            <a:endParaRPr/>
          </a:p>
        </p:txBody>
      </p:sp>
      <p:sp>
        <p:nvSpPr>
          <p:cNvPr id="807" name="Google Shape;807;p91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&lt;meta charset="utf-8" /&gt;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href="style.css" /&gt;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&lt;title&gt;Titre de ma page&lt;/title&gt;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  <a:p>
            <a:pPr marL="228594" lvl="0" indent="-6857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Insertion du CSS dans la balise &lt;head&gt;</a:t>
            </a:r>
            <a:endParaRPr/>
          </a:p>
        </p:txBody>
      </p:sp>
      <p:sp>
        <p:nvSpPr>
          <p:cNvPr id="813" name="Google Shape;813;p92"/>
          <p:cNvSpPr txBox="1">
            <a:spLocks noGrp="1"/>
          </p:cNvSpPr>
          <p:nvPr>
            <p:ph type="body" idx="1"/>
          </p:nvPr>
        </p:nvSpPr>
        <p:spPr>
          <a:xfrm>
            <a:off x="838200" y="1520828"/>
            <a:ext cx="10515600" cy="509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&lt;meta charset="utf-8" /&gt;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&lt;style&gt;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p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color: blue;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h1 {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font-size: 25px;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&lt;/style&gt;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&lt;title&gt;Titre de ma page&lt;/title&gt;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 … &lt;/body&gt;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2000"/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  <a:p>
            <a:pPr marL="228594" lvl="0" indent="-1650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2540</Words>
  <Application>Microsoft Office PowerPoint</Application>
  <PresentationFormat>Grand écran</PresentationFormat>
  <Paragraphs>487</Paragraphs>
  <Slides>52</Slides>
  <Notes>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7" baseType="lpstr">
      <vt:lpstr>Garamond</vt:lpstr>
      <vt:lpstr>Courier New</vt:lpstr>
      <vt:lpstr>Arial</vt:lpstr>
      <vt:lpstr>Calibri</vt:lpstr>
      <vt:lpstr>burotix</vt:lpstr>
      <vt:lpstr>Bachelier en Informatique de Gestion  WEB : principes de base</vt:lpstr>
      <vt:lpstr>Table des matières</vt:lpstr>
      <vt:lpstr>14. Cascading Style Sheet (CSS)</vt:lpstr>
      <vt:lpstr>Introduction</vt:lpstr>
      <vt:lpstr>Introduction</vt:lpstr>
      <vt:lpstr>Insérer le CSS</vt:lpstr>
      <vt:lpstr>Insertion du CSS</vt:lpstr>
      <vt:lpstr>Insertion du CSS dans un fichier .css</vt:lpstr>
      <vt:lpstr>Insertion du CSS dans la balise &lt;head&gt;</vt:lpstr>
      <vt:lpstr>Insertion du CSS dans chacune des balises</vt:lpstr>
      <vt:lpstr>Les couleurs (hexadécimal)</vt:lpstr>
      <vt:lpstr>Les couleurs en hexadecimal</vt:lpstr>
      <vt:lpstr>Les couleurs en hexadecimal</vt:lpstr>
      <vt:lpstr>Les couleurs en hexadecimal</vt:lpstr>
      <vt:lpstr>Les noms de couleurs</vt:lpstr>
      <vt:lpstr>Structure du CSS</vt:lpstr>
      <vt:lpstr>Structure générale du CSS</vt:lpstr>
      <vt:lpstr>Exemple de CSS</vt:lpstr>
      <vt:lpstr>Les sélecteurs CSS</vt:lpstr>
      <vt:lpstr>Le sélecteur CSS de type</vt:lpstr>
      <vt:lpstr>Le sélecteur CSS d'ID</vt:lpstr>
      <vt:lpstr>Le sélecteur CSS de classe</vt:lpstr>
      <vt:lpstr>Le sélecteur CSS de classe</vt:lpstr>
      <vt:lpstr>Le sélecteur CSS descendant</vt:lpstr>
      <vt:lpstr>Le sélecteur CSS descendant direct</vt:lpstr>
      <vt:lpstr>Le sélecteur CSS adjacent</vt:lpstr>
      <vt:lpstr>Le sélecteur CSS de pseudo-élément</vt:lpstr>
      <vt:lpstr>Le sélecteur CSS de pseudo-élément</vt:lpstr>
      <vt:lpstr>Les propriétés d'une CSS</vt:lpstr>
      <vt:lpstr>Les propriétés - Background</vt:lpstr>
      <vt:lpstr>Les propriétés - Text</vt:lpstr>
      <vt:lpstr>Les propriétés - Font</vt:lpstr>
      <vt:lpstr>Les propriétés - List</vt:lpstr>
      <vt:lpstr>Les propriétés - Border</vt:lpstr>
      <vt:lpstr>Les propriétés - Les dimensions</vt:lpstr>
      <vt:lpstr>Les propriétés - depuis CSS3</vt:lpstr>
      <vt:lpstr>Les propriétés - Les transitions</vt:lpstr>
      <vt:lpstr>Les propriétés - Les arrondis</vt:lpstr>
      <vt:lpstr>Les propriétés - Les préfixes</vt:lpstr>
      <vt:lpstr>Le positionnement en CSS</vt:lpstr>
      <vt:lpstr>Le modèle de boîte</vt:lpstr>
      <vt:lpstr>Propriété : Overflow</vt:lpstr>
      <vt:lpstr>Propriété : Display</vt:lpstr>
      <vt:lpstr>Propriété : Display</vt:lpstr>
      <vt:lpstr>Propriété : Display</vt:lpstr>
      <vt:lpstr>Propriété : Display</vt:lpstr>
      <vt:lpstr>Propriété : Display : le modèle flex</vt:lpstr>
      <vt:lpstr>Propriété : Position</vt:lpstr>
      <vt:lpstr>Propriété : Position</vt:lpstr>
      <vt:lpstr>Propriété : Visibility</vt:lpstr>
      <vt:lpstr>Centrer un élément</vt:lpstr>
      <vt:lpstr>Exemples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WEB : principes de base</dc:title>
  <dc:creator>Alain Wafflard</dc:creator>
  <cp:lastModifiedBy>Alain Wafflard</cp:lastModifiedBy>
  <cp:revision>25</cp:revision>
  <dcterms:created xsi:type="dcterms:W3CDTF">2020-03-25T16:50:36Z</dcterms:created>
  <dcterms:modified xsi:type="dcterms:W3CDTF">2023-11-12T23:28:26Z</dcterms:modified>
</cp:coreProperties>
</file>