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547" r:id="rId2"/>
    <p:sldId id="550" r:id="rId3"/>
    <p:sldId id="302" r:id="rId4"/>
    <p:sldId id="539" r:id="rId5"/>
    <p:sldId id="257" r:id="rId6"/>
    <p:sldId id="524" r:id="rId7"/>
    <p:sldId id="543" r:id="rId8"/>
    <p:sldId id="523" r:id="rId9"/>
    <p:sldId id="537" r:id="rId10"/>
    <p:sldId id="536" r:id="rId11"/>
    <p:sldId id="538" r:id="rId12"/>
    <p:sldId id="542" r:id="rId13"/>
    <p:sldId id="540" r:id="rId14"/>
    <p:sldId id="267" r:id="rId15"/>
    <p:sldId id="532" r:id="rId16"/>
    <p:sldId id="541" r:id="rId17"/>
    <p:sldId id="533" r:id="rId18"/>
    <p:sldId id="260" r:id="rId19"/>
    <p:sldId id="529" r:id="rId20"/>
    <p:sldId id="525" r:id="rId21"/>
    <p:sldId id="528" r:id="rId22"/>
    <p:sldId id="530" r:id="rId23"/>
    <p:sldId id="262" r:id="rId24"/>
    <p:sldId id="269" r:id="rId25"/>
    <p:sldId id="544" r:id="rId26"/>
    <p:sldId id="545" r:id="rId27"/>
    <p:sldId id="270" r:id="rId28"/>
    <p:sldId id="546" r:id="rId29"/>
    <p:sldId id="271" r:id="rId30"/>
    <p:sldId id="263" r:id="rId31"/>
  </p:sldIdLst>
  <p:sldSz cx="12192000" cy="6858000"/>
  <p:notesSz cx="6858000" cy="9144000"/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74473-E200-497B-BF91-4E8E975C195C}" type="datetimeFigureOut">
              <a:rPr lang="fr-BE" smtClean="0"/>
              <a:t>13-11-23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95E09-329D-44B7-A1A4-68218A2969E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171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1</a:t>
            </a:fld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GESTIONNAIRE DE BASE DE DONNEES – NIVEAU ELEMENTAIRE - MS ACCESS</a:t>
            </a: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Professeur : Alain Wafflard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9364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59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2052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31619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6595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5630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0096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4931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1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14937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119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B6BE8-0DCD-4AD0-AED2-B05480B88744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57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aramond"/>
              <a:buNone/>
            </a:pPr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 dirty="0"/>
              <a:t>WEB : principes de base</a:t>
            </a:r>
            <a:endParaRPr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fr-BE" sz="3200" dirty="0"/>
              <a:t>Enseignement supérieur économique de type court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fr-BE" sz="3200" dirty="0"/>
              <a:t>Code </a:t>
            </a:r>
            <a:r>
              <a:rPr lang="fr-BE" sz="3200" dirty="0" err="1"/>
              <a:t>FWB</a:t>
            </a:r>
            <a:r>
              <a:rPr lang="fr-BE" sz="3200"/>
              <a:t> : 7534 29 U32 D1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fr-BE" sz="3200"/>
              <a:t>Code ISFCE : 4IWPB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endParaRPr sz="3200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596" y="289351"/>
            <a:ext cx="1674557" cy="167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6E0D2-C19A-4F57-91DA-0F1B0CF3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Viewport </a:t>
            </a:r>
            <a:endParaRPr lang="fr-BE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0320A1-254F-40E9-91C4-4353F454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pour contrôler la mise en page sur les navigateurs mobiles</a:t>
            </a:r>
          </a:p>
          <a:p>
            <a:pPr lvl="1"/>
            <a:r>
              <a:rPr lang="fr-BE"/>
              <a:t>Viewport : la surface de la fenêtre du navigateur.</a:t>
            </a:r>
          </a:p>
          <a:p>
            <a:pPr lvl="1"/>
            <a:r>
              <a:rPr lang="fr-BE"/>
              <a:t>width : taille du viewport</a:t>
            </a:r>
          </a:p>
          <a:p>
            <a:pPr lvl="2"/>
            <a:r>
              <a:rPr lang="fr-BE"/>
              <a:t>réglée à une valeur fixe de pixels, comme width=600</a:t>
            </a:r>
          </a:p>
          <a:p>
            <a:pPr lvl="2"/>
            <a:r>
              <a:rPr lang="fr-BE"/>
              <a:t>réglée automatiquement à la valeur de device-width du terminal.</a:t>
            </a:r>
          </a:p>
          <a:p>
            <a:pPr lvl="1"/>
            <a:r>
              <a:rPr lang="fr-BE"/>
              <a:t>initial-scale : niveau de zoom</a:t>
            </a:r>
          </a:p>
          <a:p>
            <a:pPr lvl="2"/>
            <a:r>
              <a:rPr lang="fr-BE"/>
              <a:t>propriétés maximum-scale, minimum-scale, user-scalable </a:t>
            </a:r>
          </a:p>
          <a:p>
            <a:r>
              <a:rPr lang="fr-BE"/>
              <a:t>inclure dans le doc HTML, sous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457189" lvl="1" indent="0">
              <a:buNone/>
            </a:pPr>
            <a:r>
              <a:rPr lang="en-US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 name="viewport" </a:t>
            </a:r>
          </a:p>
          <a:p>
            <a:pPr marL="457189" lvl="1" indent="0">
              <a:buNone/>
            </a:pPr>
            <a:r>
              <a:rPr lang="en-US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content="width=device-width, initial-scale=1"&gt;</a:t>
            </a:r>
          </a:p>
          <a:p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1958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6E0D2-C19A-4F57-91DA-0F1B0CF3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CSS propres </a:t>
            </a:r>
            <a:endParaRPr lang="fr-BE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0320A1-254F-40E9-91C4-4353F454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Intégrer ses propres CSS</a:t>
            </a:r>
          </a:p>
          <a:p>
            <a:pPr lvl="1"/>
            <a:r>
              <a:rPr lang="fr-BE"/>
              <a:t>sous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après</a:t>
            </a:r>
            <a:r>
              <a:rPr lang="fr-BE"/>
              <a:t> le link bootstrap</a:t>
            </a:r>
          </a:p>
          <a:p>
            <a:pPr marL="457189" lvl="1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href="css/mes_styles.css" rel="stylesheet"&gt;</a:t>
            </a:r>
          </a:p>
          <a:p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6799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2DF64-BF1B-82CF-54A6-CB1CC024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Exo 02 : template de base 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56D6A7-5B62-2E4B-C278-3EE63FB67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 lang="fr"&gt;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&lt;!-- Required meta tags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&lt;meta charset="utf-8"&gt;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&lt;meta name="viewport" content="width=device-width, initial-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scale=1"&gt;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&lt;!-- Bootstrap CSS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href="https://cdn.jsdelivr.net/npm/bootstrap@5.1.3/dist/css/bootstrap.min.css" rel="stylesheet" integrity="sha384-1BmE4kWBq78iYhFldvKuhfTAU6auU8tT94WrHftjDbrCEXSU1oBoqyl2QvZ6jIW3" crossorigin="anonymous"&gt;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&lt;title&gt;Hello, world!&lt;/title&gt;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&lt;h1&gt;Hello, world!&lt;/h1&gt;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17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7C249-0300-8C93-31DC-F06D2B40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Layout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2C9F4C-C614-E194-119B-52639856A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E066D8-37F9-998F-1256-59E3CE9A1AC0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6" r="1009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25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BDC035-ABD7-B410-5985-F764057E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Layout &amp; breakpoint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6C15A7-119E-289D-19C8-C69E810A7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BE"/>
              <a:t>layout</a:t>
            </a:r>
          </a:p>
          <a:p>
            <a:pPr lvl="1"/>
            <a:r>
              <a:rPr lang="fr-BE"/>
              <a:t>organisation des éléments de la page</a:t>
            </a:r>
          </a:p>
          <a:p>
            <a:pPr lvl="1"/>
            <a:r>
              <a:rPr lang="fr-BE"/>
              <a:t>système de grille flexible invisible</a:t>
            </a:r>
          </a:p>
          <a:p>
            <a:pPr lvl="1"/>
            <a:r>
              <a:rPr lang="fr-BE"/>
              <a:t>division de la page en 12 colonnes (col) et rangées (row).</a:t>
            </a:r>
          </a:p>
          <a:p>
            <a:pPr lvl="1"/>
            <a:r>
              <a:rPr lang="fr-BE"/>
              <a:t>positionnement des éléments de la page en fonction de ces 12 colonnes</a:t>
            </a:r>
          </a:p>
          <a:p>
            <a:pPr lvl="1"/>
            <a:r>
              <a:rPr lang="fr-BE"/>
              <a:t>affichage adapté à toutes les tailles d'écran</a:t>
            </a:r>
          </a:p>
          <a:p>
            <a:r>
              <a:rPr lang="fr-BE"/>
              <a:t>breakpoint</a:t>
            </a:r>
          </a:p>
          <a:p>
            <a:pPr lvl="1"/>
            <a:r>
              <a:rPr lang="fr-BE"/>
              <a:t>point de rupture dans la mise en page </a:t>
            </a:r>
          </a:p>
          <a:p>
            <a:pPr lvl="2"/>
            <a:r>
              <a:rPr lang="fr-BE"/>
              <a:t>(re)positionnement ou (ré)organisation des éléments, fonction de la taille de l'écran</a:t>
            </a:r>
          </a:p>
          <a:p>
            <a:pPr lvl="1"/>
            <a:r>
              <a:rPr lang="fr-BE"/>
              <a:t>via classes CSS pré-définies</a:t>
            </a:r>
          </a:p>
        </p:txBody>
      </p:sp>
    </p:spTree>
    <p:extLst>
      <p:ext uri="{BB962C8B-B14F-4D97-AF65-F5344CB8AC3E}">
        <p14:creationId xmlns:p14="http://schemas.microsoft.com/office/powerpoint/2010/main" val="416395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DE05C2-EFB5-E4FA-1ED0-F2A705C2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Layout : 12 colonnes par rangée </a:t>
            </a:r>
          </a:p>
        </p:txBody>
      </p:sp>
      <p:pic>
        <p:nvPicPr>
          <p:cNvPr id="1026" name="Picture 2" descr="Le système de grille Bootstrap">
            <a:extLst>
              <a:ext uri="{FF2B5EF4-FFF2-40B4-BE49-F238E27FC236}">
                <a16:creationId xmlns:a16="http://schemas.microsoft.com/office/drawing/2014/main" id="{E8F1B31C-2AFE-AE9A-4744-E1634C0AE0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334" y="1690688"/>
            <a:ext cx="7487332" cy="4486275"/>
          </a:xfrm>
        </p:spPr>
      </p:pic>
    </p:spTree>
    <p:extLst>
      <p:ext uri="{BB962C8B-B14F-4D97-AF65-F5344CB8AC3E}">
        <p14:creationId xmlns:p14="http://schemas.microsoft.com/office/powerpoint/2010/main" val="74889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CF7D1-A060-5415-2C73-B78146FF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Layout : les tailles d'écran</a:t>
            </a:r>
            <a:endParaRPr lang="fr-BE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C54517C-ED04-09C8-5ECC-24EF94165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0556"/>
              </p:ext>
            </p:extLst>
          </p:nvPr>
        </p:nvGraphicFramePr>
        <p:xfrm>
          <a:off x="609600" y="1845426"/>
          <a:ext cx="11049000" cy="42064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79900">
                  <a:extLst>
                    <a:ext uri="{9D8B030D-6E8A-4147-A177-3AD203B41FA5}">
                      <a16:colId xmlns:a16="http://schemas.microsoft.com/office/drawing/2014/main" val="3843923042"/>
                    </a:ext>
                  </a:extLst>
                </a:gridCol>
                <a:gridCol w="1598043">
                  <a:extLst>
                    <a:ext uri="{9D8B030D-6E8A-4147-A177-3AD203B41FA5}">
                      <a16:colId xmlns:a16="http://schemas.microsoft.com/office/drawing/2014/main" val="991968506"/>
                    </a:ext>
                  </a:extLst>
                </a:gridCol>
                <a:gridCol w="2905310">
                  <a:extLst>
                    <a:ext uri="{9D8B030D-6E8A-4147-A177-3AD203B41FA5}">
                      <a16:colId xmlns:a16="http://schemas.microsoft.com/office/drawing/2014/main" val="2916397253"/>
                    </a:ext>
                  </a:extLst>
                </a:gridCol>
                <a:gridCol w="2665747">
                  <a:extLst>
                    <a:ext uri="{9D8B030D-6E8A-4147-A177-3AD203B41FA5}">
                      <a16:colId xmlns:a16="http://schemas.microsoft.com/office/drawing/2014/main" val="2438310021"/>
                    </a:ext>
                  </a:extLst>
                </a:gridCol>
              </a:tblGrid>
              <a:tr h="600915">
                <a:tc>
                  <a:txBody>
                    <a:bodyPr/>
                    <a:lstStyle/>
                    <a:p>
                      <a:pPr algn="ctr"/>
                      <a:r>
                        <a:rPr lang="fr-BE" sz="2300"/>
                        <a:t>taille de l'écran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300"/>
                        <a:t>symbôle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300"/>
                        <a:t>symbôle expliqué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300"/>
                        <a:t>application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extLst>
                  <a:ext uri="{0D108BD9-81ED-4DB2-BD59-A6C34878D82A}">
                    <a16:rowId xmlns:a16="http://schemas.microsoft.com/office/drawing/2014/main" val="2430939311"/>
                  </a:ext>
                </a:extLst>
              </a:tr>
              <a:tr h="600915">
                <a:tc>
                  <a:txBody>
                    <a:bodyPr/>
                    <a:lstStyle/>
                    <a:p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petite (&lt; 576 px)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xs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extra small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r>
                        <a:rPr lang="fr-FR" sz="2300"/>
                        <a:t>smartphone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extLst>
                  <a:ext uri="{0D108BD9-81ED-4DB2-BD59-A6C34878D82A}">
                    <a16:rowId xmlns:a16="http://schemas.microsoft.com/office/drawing/2014/main" val="2908948074"/>
                  </a:ext>
                </a:extLst>
              </a:tr>
              <a:tr h="6009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moyenne (&gt; 576 px)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lvl="0"/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sm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lvl="0"/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small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2300" b="0">
                          <a:solidFill>
                            <a:srgbClr val="374151"/>
                          </a:solidFill>
                          <a:effectLst/>
                        </a:rPr>
                        <a:t>tablette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extLst>
                  <a:ext uri="{0D108BD9-81ED-4DB2-BD59-A6C34878D82A}">
                    <a16:rowId xmlns:a16="http://schemas.microsoft.com/office/drawing/2014/main" val="246584351"/>
                  </a:ext>
                </a:extLst>
              </a:tr>
              <a:tr h="600915">
                <a:tc>
                  <a:txBody>
                    <a:bodyPr/>
                    <a:lstStyle/>
                    <a:p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moyenne à grande (&gt; 768 px)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md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medium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r>
                        <a:rPr lang="fr-FR" sz="2300"/>
                        <a:t>laptop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extLst>
                  <a:ext uri="{0D108BD9-81ED-4DB2-BD59-A6C34878D82A}">
                    <a16:rowId xmlns:a16="http://schemas.microsoft.com/office/drawing/2014/main" val="4032486760"/>
                  </a:ext>
                </a:extLst>
              </a:tr>
              <a:tr h="6009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large (&gt; 992 px)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lvl="0"/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lg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lvl="0"/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large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2300" b="0">
                          <a:solidFill>
                            <a:srgbClr val="374151"/>
                          </a:solidFill>
                          <a:effectLst/>
                        </a:rPr>
                        <a:t>desktop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extLst>
                  <a:ext uri="{0D108BD9-81ED-4DB2-BD59-A6C34878D82A}">
                    <a16:rowId xmlns:a16="http://schemas.microsoft.com/office/drawing/2014/main" val="3038923354"/>
                  </a:ext>
                </a:extLst>
              </a:tr>
              <a:tr h="600915">
                <a:tc>
                  <a:txBody>
                    <a:bodyPr/>
                    <a:lstStyle/>
                    <a:p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très large (&gt; 1200 px)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lvl="0"/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xl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lvl="0"/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extra large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300" b="0">
                          <a:solidFill>
                            <a:srgbClr val="374151"/>
                          </a:solidFill>
                          <a:effectLst/>
                        </a:rPr>
                        <a:t>desktop</a:t>
                      </a:r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 à écran large 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extLst>
                  <a:ext uri="{0D108BD9-81ED-4DB2-BD59-A6C34878D82A}">
                    <a16:rowId xmlns:a16="http://schemas.microsoft.com/office/drawing/2014/main" val="4249207485"/>
                  </a:ext>
                </a:extLst>
              </a:tr>
              <a:tr h="600915">
                <a:tc>
                  <a:txBody>
                    <a:bodyPr/>
                    <a:lstStyle/>
                    <a:p>
                      <a:r>
                        <a:rPr lang="fr-FR" sz="2300"/>
                        <a:t>t</a:t>
                      </a:r>
                      <a:r>
                        <a:rPr lang="fr-BE" sz="2300"/>
                        <a:t>rès très large (&gt; 1400px)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xxl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extra extra large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300" b="0">
                          <a:solidFill>
                            <a:srgbClr val="374151"/>
                          </a:solidFill>
                          <a:effectLst/>
                        </a:rPr>
                        <a:t>desktop</a:t>
                      </a:r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 à écran large 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extLst>
                  <a:ext uri="{0D108BD9-81ED-4DB2-BD59-A6C34878D82A}">
                    <a16:rowId xmlns:a16="http://schemas.microsoft.com/office/drawing/2014/main" val="972466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2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DBC46-CEFA-4A8C-7998-0CFA0903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Layout : code HTML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835E790-715E-7543-0FBA-10454387FE6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752600"/>
            <a:ext cx="105156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9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F84535-1E31-690F-93FE-63B757DA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Layout :  container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7E9257-31E7-1CBB-5FAB-730E5254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BE"/>
              <a:t>Pour définir comment le contenu se positionne et s'aligne par rapport à l'écran</a:t>
            </a:r>
          </a:p>
          <a:p>
            <a:r>
              <a:rPr lang="fr-BE"/>
              <a:t>classes CSS prédéfinies 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.container</a:t>
            </a:r>
          </a:p>
          <a:p>
            <a:pPr lvl="2"/>
            <a:r>
              <a:rPr lang="fr-BE"/>
              <a:t>largeur fixe maximale</a:t>
            </a:r>
          </a:p>
          <a:p>
            <a:pPr lvl="2"/>
            <a:r>
              <a:rPr lang="fr-BE"/>
              <a:t>attribut CSS : max-width</a:t>
            </a:r>
          </a:p>
          <a:p>
            <a:pPr lvl="1"/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.container-fluid</a:t>
            </a:r>
          </a:p>
          <a:p>
            <a:pPr lvl="2"/>
            <a:r>
              <a:rPr lang="fr-BE"/>
              <a:t>toute la largeur de la page occupée </a:t>
            </a:r>
            <a:br>
              <a:rPr lang="fr-BE"/>
            </a:br>
            <a:r>
              <a:rPr lang="fr-BE"/>
              <a:t>par le contenu (attribut CSS : width)</a:t>
            </a:r>
          </a:p>
          <a:p>
            <a:pPr lvl="2"/>
            <a:r>
              <a:rPr lang="fr-BE"/>
              <a:t>width:100%;</a:t>
            </a:r>
          </a:p>
          <a:p>
            <a:pPr lvl="1"/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.container-{breakpoint}</a:t>
            </a:r>
          </a:p>
          <a:p>
            <a:pPr lvl="2"/>
            <a:r>
              <a:rPr lang="fr-BE"/>
              <a:t>toute la largeur occupée par le </a:t>
            </a:r>
            <a:br>
              <a:rPr lang="fr-BE"/>
            </a:br>
            <a:r>
              <a:rPr lang="fr-BE"/>
              <a:t>contenu jusqu'au breakpoint</a:t>
            </a:r>
          </a:p>
          <a:p>
            <a:pPr lvl="2"/>
            <a:r>
              <a:rPr lang="fr-BE"/>
              <a:t>width:100%;</a:t>
            </a:r>
          </a:p>
          <a:p>
            <a:r>
              <a:rPr lang="fr-BE"/>
              <a:t>Toujours utiliser une 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.container</a:t>
            </a:r>
            <a:r>
              <a:rPr lang="fr-BE"/>
              <a:t> ou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.container-fluid</a:t>
            </a:r>
            <a:r>
              <a:rPr lang="fr-BE"/>
              <a:t> pour envelopper toutes les lignes et colonnes de votre grille Bootstrap.</a:t>
            </a:r>
          </a:p>
          <a:p>
            <a:endParaRPr lang="fr-BE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90C09E7B-B8F1-5DE4-4FA7-AF7637831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9129"/>
              </p:ext>
            </p:extLst>
          </p:nvPr>
        </p:nvGraphicFramePr>
        <p:xfrm>
          <a:off x="6511437" y="2112756"/>
          <a:ext cx="3446951" cy="31488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2911">
                  <a:extLst>
                    <a:ext uri="{9D8B030D-6E8A-4147-A177-3AD203B41FA5}">
                      <a16:colId xmlns:a16="http://schemas.microsoft.com/office/drawing/2014/main" val="3843923042"/>
                    </a:ext>
                  </a:extLst>
                </a:gridCol>
                <a:gridCol w="2284040">
                  <a:extLst>
                    <a:ext uri="{9D8B030D-6E8A-4147-A177-3AD203B41FA5}">
                      <a16:colId xmlns:a16="http://schemas.microsoft.com/office/drawing/2014/main" val="991968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BE" sz="2000"/>
                        <a:t>symbôle</a:t>
                      </a:r>
                      <a:endParaRPr lang="fr-BE" sz="20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/>
                        <a:t>.container : </a:t>
                      </a:r>
                      <a:br>
                        <a:rPr lang="fr-FR" sz="2000"/>
                      </a:br>
                      <a:r>
                        <a:rPr lang="fr-FR" sz="2000"/>
                        <a:t>max-width</a:t>
                      </a:r>
                      <a:endParaRPr lang="fr-BE" sz="20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939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BE" sz="2000" b="0">
                          <a:solidFill>
                            <a:srgbClr val="374151"/>
                          </a:solidFill>
                          <a:effectLst/>
                        </a:rPr>
                        <a:t>xs</a:t>
                      </a:r>
                      <a:endParaRPr lang="fr-BE" sz="20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/>
                        <a:t>aucune limite</a:t>
                      </a:r>
                      <a:endParaRPr lang="fr-BE" sz="20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48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/>
                      <a:r>
                        <a:rPr lang="fr-BE" sz="2000" b="0">
                          <a:solidFill>
                            <a:srgbClr val="374151"/>
                          </a:solidFill>
                          <a:effectLst/>
                        </a:rPr>
                        <a:t>sm</a:t>
                      </a:r>
                      <a:endParaRPr lang="fr-BE" sz="20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/>
                        <a:t>540px</a:t>
                      </a:r>
                      <a:endParaRPr lang="fr-BE" sz="20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4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BE" sz="2000" b="0">
                          <a:solidFill>
                            <a:srgbClr val="374151"/>
                          </a:solidFill>
                          <a:effectLst/>
                        </a:rPr>
                        <a:t>md</a:t>
                      </a:r>
                      <a:endParaRPr lang="fr-BE" sz="20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/>
                        <a:t>720px</a:t>
                      </a:r>
                      <a:endParaRPr lang="fr-BE" sz="20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486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/>
                      <a:r>
                        <a:rPr lang="fr-BE" sz="2000" b="0">
                          <a:solidFill>
                            <a:srgbClr val="374151"/>
                          </a:solidFill>
                          <a:effectLst/>
                        </a:rPr>
                        <a:t>lg</a:t>
                      </a:r>
                      <a:endParaRPr lang="fr-BE" sz="20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>
                          <a:solidFill>
                            <a:srgbClr val="374151"/>
                          </a:solidFill>
                          <a:effectLst/>
                        </a:rPr>
                        <a:t>960px</a:t>
                      </a:r>
                      <a:endParaRPr lang="fr-BE" sz="20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23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/>
                      <a:r>
                        <a:rPr lang="fr-BE" sz="2000" b="0">
                          <a:solidFill>
                            <a:srgbClr val="374151"/>
                          </a:solidFill>
                          <a:effectLst/>
                        </a:rPr>
                        <a:t>xl</a:t>
                      </a:r>
                      <a:endParaRPr lang="fr-BE" sz="20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/>
                        <a:t>1140px</a:t>
                      </a:r>
                      <a:endParaRPr lang="fr-BE" sz="20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207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xxl</a:t>
                      </a:r>
                      <a:endParaRPr lang="fr-BE" sz="20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/>
                        <a:t>1320px</a:t>
                      </a:r>
                      <a:endParaRPr lang="fr-BE" sz="20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66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18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55B76-6BE4-910E-16BA-7B47C6BC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Layout : row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4BE171-C414-166A-44A8-C6A27FF97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Pour créer des lignes horizontales de contenu dans une grille Bootstrap. </a:t>
            </a:r>
          </a:p>
          <a:p>
            <a:r>
              <a:rPr lang="fr-BE"/>
              <a:t>classes CSS prédéfinies 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.row</a:t>
            </a:r>
          </a:p>
          <a:p>
            <a:r>
              <a:rPr lang="fr-BE"/>
              <a:t>Utilisée en conjonction avec la 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</a:t>
            </a:r>
            <a:r>
              <a:rPr lang="fr-BE"/>
              <a:t> pour créer des colonnes dans une grille. 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310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Frameworks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</p:spPr>
        <p:txBody>
          <a:bodyPr anchor="t"/>
          <a:lstStyle/>
          <a:p>
            <a:pPr lvl="0"/>
            <a:r>
              <a:rPr lang="fr-FR"/>
              <a:t>Côté Client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Framework jQuery</a:t>
            </a:r>
          </a:p>
          <a:p>
            <a:pPr marL="114300" lvl="0" indent="0">
              <a:buNone/>
            </a:pPr>
            <a:r>
              <a:rPr lang="fr-BE" sz="2400"/>
              <a:t>19. AJAX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</p:spPr>
        <p:txBody>
          <a:bodyPr anchor="t"/>
          <a:lstStyle/>
          <a:p>
            <a:r>
              <a:rPr lang="fr-BE"/>
              <a:t>Côté Serveur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Base de données SQL</a:t>
            </a:r>
          </a:p>
          <a:p>
            <a:pPr marL="114300" lvl="0" indent="0">
              <a:buNone/>
            </a:pPr>
            <a:r>
              <a:rPr lang="fr-BE" sz="2400"/>
              <a:t>25. Données XML</a:t>
            </a:r>
          </a:p>
          <a:p>
            <a:pPr marL="114300" lvl="0" indent="0">
              <a:buNone/>
            </a:pPr>
            <a:r>
              <a:rPr lang="fr-BE" sz="2400"/>
              <a:t>26. Données JSON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3A9D5-DC70-1001-4EFB-86F1CC94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Layout : col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BBA6D4-A2EA-8FDF-6F94-16C066AAD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04438" cy="4351338"/>
          </a:xfrm>
        </p:spPr>
        <p:txBody>
          <a:bodyPr>
            <a:normAutofit fontScale="70000" lnSpcReduction="20000"/>
          </a:bodyPr>
          <a:lstStyle/>
          <a:p>
            <a:r>
              <a:rPr lang="fr-BE"/>
              <a:t>Pour répartir les éléments sur la rangée </a:t>
            </a:r>
          </a:p>
          <a:p>
            <a:r>
              <a:rPr lang="fr-BE"/>
              <a:t>classes CSS prédéfinies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.col-[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 size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]-[</a:t>
            </a:r>
            <a:r>
              <a:rPr lang="fr-BE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 cols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2"/>
            <a:r>
              <a:rPr lang="fr-BE"/>
              <a:t>largeur de la colonne fonction de la taille de l'écran et du recouvrement de la grille</a:t>
            </a:r>
          </a:p>
          <a:p>
            <a:pPr lvl="1"/>
            <a:r>
              <a:rPr lang="fr-BE"/>
              <a:t>.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</a:p>
          <a:p>
            <a:pPr lvl="2"/>
            <a:r>
              <a:rPr lang="fr-BE"/>
              <a:t>toutes les colonnes de la même largeur 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col-auto</a:t>
            </a:r>
          </a:p>
          <a:p>
            <a:pPr lvl="2"/>
            <a:r>
              <a:rPr lang="fr-BE"/>
              <a:t>…</a:t>
            </a:r>
          </a:p>
          <a:p>
            <a:r>
              <a:rPr lang="fr-BE"/>
              <a:t>Seules les colonnes peuvent être des enfants immédiats de lignes.</a:t>
            </a:r>
          </a:p>
          <a:p>
            <a:r>
              <a:rPr lang="fr-BE"/>
              <a:t>Le contenu doit être placé dans les colonnes.</a:t>
            </a:r>
          </a:p>
          <a:p>
            <a:pPr lvl="1"/>
            <a:endParaRPr lang="fr-BE"/>
          </a:p>
          <a:p>
            <a:endParaRPr lang="fr-BE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37D5D0A-C66F-A3F4-3DE7-119C27253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52972"/>
              </p:ext>
            </p:extLst>
          </p:nvPr>
        </p:nvGraphicFramePr>
        <p:xfrm>
          <a:off x="7203832" y="645051"/>
          <a:ext cx="4542692" cy="2560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20354">
                  <a:extLst>
                    <a:ext uri="{9D8B030D-6E8A-4147-A177-3AD203B41FA5}">
                      <a16:colId xmlns:a16="http://schemas.microsoft.com/office/drawing/2014/main" val="3843923042"/>
                    </a:ext>
                  </a:extLst>
                </a:gridCol>
                <a:gridCol w="1222338">
                  <a:extLst>
                    <a:ext uri="{9D8B030D-6E8A-4147-A177-3AD203B41FA5}">
                      <a16:colId xmlns:a16="http://schemas.microsoft.com/office/drawing/2014/main" val="991968506"/>
                    </a:ext>
                  </a:extLst>
                </a:gridCol>
              </a:tblGrid>
              <a:tr h="314711">
                <a:tc>
                  <a:txBody>
                    <a:bodyPr/>
                    <a:lstStyle/>
                    <a:p>
                      <a:pPr algn="ctr"/>
                      <a:r>
                        <a:rPr lang="fr-BE" sz="1800"/>
                        <a:t>taille de l'écran</a:t>
                      </a:r>
                      <a:endParaRPr lang="fr-BE" sz="18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800"/>
                        <a:t>symbôle</a:t>
                      </a:r>
                      <a:endParaRPr lang="fr-BE" sz="18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939311"/>
                  </a:ext>
                </a:extLst>
              </a:tr>
              <a:tr h="314711">
                <a:tc>
                  <a:txBody>
                    <a:bodyPr/>
                    <a:lstStyle/>
                    <a:p>
                      <a:r>
                        <a:rPr lang="fr-BE" sz="1800" b="0">
                          <a:solidFill>
                            <a:srgbClr val="374151"/>
                          </a:solidFill>
                          <a:effectLst/>
                        </a:rPr>
                        <a:t>très petite (&lt; 576 px)</a:t>
                      </a:r>
                      <a:endParaRPr lang="fr-BE" sz="18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800" b="0">
                          <a:solidFill>
                            <a:srgbClr val="374151"/>
                          </a:solidFill>
                          <a:effectLst/>
                        </a:rPr>
                        <a:t>xs</a:t>
                      </a:r>
                      <a:endParaRPr lang="fr-BE" sz="18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48074"/>
                  </a:ext>
                </a:extLst>
              </a:tr>
              <a:tr h="314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0">
                          <a:solidFill>
                            <a:srgbClr val="374151"/>
                          </a:solidFill>
                          <a:effectLst/>
                        </a:rPr>
                        <a:t>moyenne (&gt; 576 px)</a:t>
                      </a:r>
                      <a:endParaRPr lang="fr-BE" sz="18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BE" sz="1800" b="0">
                          <a:solidFill>
                            <a:srgbClr val="374151"/>
                          </a:solidFill>
                          <a:effectLst/>
                        </a:rPr>
                        <a:t>sm</a:t>
                      </a:r>
                      <a:endParaRPr lang="fr-BE" sz="18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4351"/>
                  </a:ext>
                </a:extLst>
              </a:tr>
              <a:tr h="314711">
                <a:tc>
                  <a:txBody>
                    <a:bodyPr/>
                    <a:lstStyle/>
                    <a:p>
                      <a:r>
                        <a:rPr lang="fr-BE" sz="1800" b="0">
                          <a:solidFill>
                            <a:srgbClr val="374151"/>
                          </a:solidFill>
                          <a:effectLst/>
                        </a:rPr>
                        <a:t>moyenne à grande (&gt; 768 px)</a:t>
                      </a:r>
                      <a:endParaRPr lang="fr-BE" sz="18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800" b="0">
                          <a:solidFill>
                            <a:srgbClr val="374151"/>
                          </a:solidFill>
                          <a:effectLst/>
                        </a:rPr>
                        <a:t>md</a:t>
                      </a:r>
                      <a:endParaRPr lang="fr-BE" sz="18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486760"/>
                  </a:ext>
                </a:extLst>
              </a:tr>
              <a:tr h="314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0">
                          <a:solidFill>
                            <a:srgbClr val="374151"/>
                          </a:solidFill>
                          <a:effectLst/>
                        </a:rPr>
                        <a:t>large (&gt; 992 px)</a:t>
                      </a:r>
                      <a:endParaRPr lang="fr-BE" sz="18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BE" sz="1800" b="0">
                          <a:solidFill>
                            <a:srgbClr val="374151"/>
                          </a:solidFill>
                          <a:effectLst/>
                        </a:rPr>
                        <a:t>lg</a:t>
                      </a:r>
                      <a:endParaRPr lang="fr-BE" sz="18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23354"/>
                  </a:ext>
                </a:extLst>
              </a:tr>
              <a:tr h="314711">
                <a:tc>
                  <a:txBody>
                    <a:bodyPr/>
                    <a:lstStyle/>
                    <a:p>
                      <a:r>
                        <a:rPr lang="fr-BE" sz="1800" b="0">
                          <a:solidFill>
                            <a:srgbClr val="374151"/>
                          </a:solidFill>
                          <a:effectLst/>
                        </a:rPr>
                        <a:t>très large (&gt; 1200 px)</a:t>
                      </a:r>
                      <a:endParaRPr lang="fr-BE" sz="18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BE" sz="1800" b="0">
                          <a:solidFill>
                            <a:srgbClr val="374151"/>
                          </a:solidFill>
                          <a:effectLst/>
                        </a:rPr>
                        <a:t>xl</a:t>
                      </a:r>
                      <a:endParaRPr lang="fr-BE" sz="18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207485"/>
                  </a:ext>
                </a:extLst>
              </a:tr>
              <a:tr h="314711">
                <a:tc>
                  <a:txBody>
                    <a:bodyPr/>
                    <a:lstStyle/>
                    <a:p>
                      <a:r>
                        <a:rPr lang="fr-FR" sz="1800"/>
                        <a:t>t</a:t>
                      </a:r>
                      <a:r>
                        <a:rPr lang="fr-BE" sz="1800"/>
                        <a:t>rès très large (&gt; 1400px)</a:t>
                      </a:r>
                      <a:endParaRPr lang="fr-BE" sz="18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xxl</a:t>
                      </a:r>
                      <a:endParaRPr lang="fr-BE" sz="18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66623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60D6B12-582A-B8EB-2F35-A30AB9581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586307"/>
              </p:ext>
            </p:extLst>
          </p:nvPr>
        </p:nvGraphicFramePr>
        <p:xfrm>
          <a:off x="8950326" y="3485297"/>
          <a:ext cx="141580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806">
                  <a:extLst>
                    <a:ext uri="{9D8B030D-6E8A-4147-A177-3AD203B41FA5}">
                      <a16:colId xmlns:a16="http://schemas.microsoft.com/office/drawing/2014/main" val="3297449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>
                          <a:latin typeface="Garamond" panose="02020404030301010803" pitchFamily="18" charset="0"/>
                        </a:rPr>
                        <a:t>nombre de colonnes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8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BE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0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BE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3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BE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23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BE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1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BE">
                          <a:latin typeface="Garamond" panose="02020404030301010803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35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BE">
                          <a:latin typeface="Garamond" panose="02020404030301010803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78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13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3A9D5-DC70-1001-4EFB-86F1CC94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Layout : col : exemples 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BBA6D4-A2EA-8FDF-6F94-16C066AAD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Nom de la classe : 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.col-[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 size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]-[</a:t>
            </a:r>
            <a:r>
              <a:rPr lang="fr-BE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 cols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fr-BE"/>
              <a:t>Exemple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.col-md-4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fr-BE"/>
              <a:t> : colonne 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</a:t>
            </a:r>
            <a:r>
              <a:rPr lang="fr-BE"/>
              <a:t> : taille de l'écran moyenne à grande, par ex. un laptop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fr-BE"/>
              <a:t> : quatre colonnes </a:t>
            </a:r>
          </a:p>
          <a:p>
            <a:pPr lvl="1"/>
            <a:r>
              <a:rPr lang="fr-BE"/>
              <a:t>Explication : </a:t>
            </a:r>
            <a:r>
              <a:rPr lang="fr-BE" i="1"/>
              <a:t>Sur un écran de laptop, l'élément occupe 4 colonnes sur 12, càd un tiers de l'écran.</a:t>
            </a:r>
          </a:p>
          <a:p>
            <a:r>
              <a:rPr lang="fr-BE"/>
              <a:t>Exemple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.col-xs-12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fr-BE"/>
              <a:t> : colonne 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fr-BE"/>
              <a:t> : écran très petit , par ex. un smartphone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fr-BE"/>
              <a:t> : douze colonnes</a:t>
            </a:r>
          </a:p>
          <a:p>
            <a:pPr lvl="1"/>
            <a:r>
              <a:rPr lang="fr-BE"/>
              <a:t>Explication : </a:t>
            </a:r>
            <a:r>
              <a:rPr lang="fr-BE" i="1"/>
              <a:t>Sur un écran de smartphone, l'élément occupe 12 colonnes sur 12, càd toute la largeur de l'écran.</a:t>
            </a:r>
          </a:p>
        </p:txBody>
      </p:sp>
    </p:spTree>
    <p:extLst>
      <p:ext uri="{BB962C8B-B14F-4D97-AF65-F5344CB8AC3E}">
        <p14:creationId xmlns:p14="http://schemas.microsoft.com/office/powerpoint/2010/main" val="13672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103F2-9A95-A791-EC23-88926EC0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Layout : exo 12 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FC5C63-74F1-D6F0-779B-36DA13877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Grille de deux colonnes égales :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class="container"&gt;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class="row"&gt;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&lt;div class="col-sm-6"&gt;Colonne 1&lt;/div&gt;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&lt;div class="col-sm-6"&gt;Colonne 2&lt;/div&gt;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fr-BE"/>
              <a:t>Explication :</a:t>
            </a:r>
          </a:p>
          <a:p>
            <a:pPr lvl="1"/>
            <a:r>
              <a:rPr lang="fr-BE"/>
              <a:t>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.container</a:t>
            </a:r>
          </a:p>
          <a:p>
            <a:pPr lvl="2"/>
            <a:r>
              <a:rPr lang="fr-BE"/>
              <a:t>layout de largeur fixe</a:t>
            </a:r>
          </a:p>
          <a:p>
            <a:pPr lvl="1"/>
            <a:r>
              <a:rPr lang="fr-BE"/>
              <a:t>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.row</a:t>
            </a:r>
            <a:r>
              <a:rPr lang="fr-BE"/>
              <a:t> enveloppant deux éléments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fr-BE"/>
              <a:t> de 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.col-sm-6</a:t>
            </a:r>
          </a:p>
          <a:p>
            <a:pPr lvl="2"/>
            <a:r>
              <a:rPr lang="fr-BE"/>
              <a:t>chaque colonne prend la moitié de la largeur de l'écran pour les tailles d'écran moyennes.</a:t>
            </a:r>
          </a:p>
        </p:txBody>
      </p:sp>
    </p:spTree>
    <p:extLst>
      <p:ext uri="{BB962C8B-B14F-4D97-AF65-F5344CB8AC3E}">
        <p14:creationId xmlns:p14="http://schemas.microsoft.com/office/powerpoint/2010/main" val="374955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6AB69-B8F5-E7C8-FAB4-D1CADDC1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Layout : exo 14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075C8A-F41E-18D6-FB68-575B4BF91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BE"/>
              <a:t>Grille avec quatre articles à présenter 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class="container-fluid"&gt;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&lt;div class="row"&gt;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&lt;article 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class="col-xs-12 col-sm-6 col-md-4 col-lg-3"&gt;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&lt;p&gt;Lorem ipsum dolor sit amet, … &lt;/p&gt;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&lt;/article&gt; …</a:t>
            </a:r>
          </a:p>
          <a:p>
            <a:r>
              <a:rPr lang="fr-BE"/>
              <a:t>Explication : </a:t>
            </a:r>
          </a:p>
          <a:p>
            <a:pPr lvl="1"/>
            <a:r>
              <a:rPr lang="fr-BE"/>
              <a:t>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.container-fluid</a:t>
            </a:r>
          </a:p>
          <a:p>
            <a:pPr lvl="2"/>
            <a:r>
              <a:rPr lang="fr-BE"/>
              <a:t>layout prenant toute la largeur de l'écran</a:t>
            </a:r>
          </a:p>
          <a:p>
            <a:pPr lvl="1"/>
            <a:r>
              <a:rPr lang="fr-BE"/>
              <a:t>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.row </a:t>
            </a:r>
            <a:r>
              <a:rPr lang="fr-BE"/>
              <a:t>enveloppant une série d'éléments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&lt;article&gt; </a:t>
            </a:r>
            <a:r>
              <a:rPr lang="fr-BE"/>
              <a:t>de classe </a:t>
            </a:r>
          </a:p>
          <a:p>
            <a:pPr lvl="2"/>
            <a:r>
              <a:rPr lang="fr-BE" sz="29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.col-xs-12 </a:t>
            </a:r>
            <a:r>
              <a:rPr lang="fr-BE"/>
              <a:t>: chaque article prend toute la largeur de l'écran du smartphone </a:t>
            </a:r>
          </a:p>
          <a:p>
            <a:pPr lvl="2"/>
            <a:r>
              <a:rPr lang="fr-BE" sz="29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.col-sm-6 </a:t>
            </a:r>
            <a:r>
              <a:rPr lang="fr-BE"/>
              <a:t>: chaque article prend la moitié de l'écran de la tablette </a:t>
            </a:r>
          </a:p>
          <a:p>
            <a:pPr lvl="2"/>
            <a:r>
              <a:rPr lang="fr-BE" sz="29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.col-md-4 </a:t>
            </a:r>
            <a:r>
              <a:rPr lang="fr-BE"/>
              <a:t>: chaque article prend un tiers de l'écran d'un laptop</a:t>
            </a:r>
          </a:p>
          <a:p>
            <a:pPr lvl="2"/>
            <a:r>
              <a:rPr lang="fr-BE" sz="29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.col-lg-3 </a:t>
            </a:r>
            <a:r>
              <a:rPr lang="fr-BE"/>
              <a:t>: chaque article prend un quart de l'écran d'un desktop </a:t>
            </a:r>
          </a:p>
        </p:txBody>
      </p:sp>
    </p:spTree>
    <p:extLst>
      <p:ext uri="{BB962C8B-B14F-4D97-AF65-F5344CB8AC3E}">
        <p14:creationId xmlns:p14="http://schemas.microsoft.com/office/powerpoint/2010/main" val="406788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FB9CE-9043-F29A-4EEA-6A7DB919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Layout : col : autres options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F168A9-F8EC-C321-806C-0993217E7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0689"/>
            <a:ext cx="5694575" cy="4486276"/>
          </a:xfrm>
        </p:spPr>
        <p:txBody>
          <a:bodyPr>
            <a:normAutofit fontScale="70000" lnSpcReduction="20000"/>
          </a:bodyPr>
          <a:lstStyle/>
          <a:p>
            <a:r>
              <a:rPr lang="fr-BE"/>
              <a:t>options d'alignement etc.</a:t>
            </a:r>
          </a:p>
          <a:p>
            <a:pPr lvl="1"/>
            <a:r>
              <a:rPr lang="fr-BE"/>
              <a:t>modèle "flexbox"</a:t>
            </a:r>
          </a:p>
          <a:p>
            <a:r>
              <a:rPr lang="fr-BE"/>
              <a:t>alignement vertical du texte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.align-items-start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.align-items-center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.align-items-end</a:t>
            </a:r>
          </a:p>
          <a:p>
            <a:r>
              <a:rPr lang="fr-BE"/>
              <a:t>alignement horizontal du texte</a:t>
            </a:r>
          </a:p>
          <a:p>
            <a:pPr lvl="1"/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.justify-content-start</a:t>
            </a:r>
          </a:p>
          <a:p>
            <a:pPr lvl="1"/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.justify-content-center</a:t>
            </a:r>
          </a:p>
          <a:p>
            <a:pPr lvl="1"/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.justify-content-end</a:t>
            </a:r>
            <a:r>
              <a:rPr lang="fr-BE"/>
              <a:t>, etc.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fr-BE"/>
              <a:t>à surveiller</a:t>
            </a:r>
          </a:p>
          <a:p>
            <a:pPr lvl="1"/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.align-self</a:t>
            </a:r>
          </a:p>
          <a:p>
            <a:pPr lvl="1"/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.align-content</a:t>
            </a:r>
          </a:p>
          <a:p>
            <a:pPr lvl="1"/>
            <a:endParaRPr lang="fr-BE"/>
          </a:p>
          <a:p>
            <a:endParaRPr lang="fr-BE"/>
          </a:p>
          <a:p>
            <a:endParaRPr lang="fr-BE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F14B9FC-82F7-3870-0179-9371B591B2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60469"/>
            <a:ext cx="5181600" cy="2746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9614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5067E8-F01E-8B4C-387A-4E4997D4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Layout : pull &amp; push : exo 18</a:t>
            </a:r>
            <a:endParaRPr lang="fr-BE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7CC4B4-243B-34F4-918F-6B75BAF54C12}"/>
              </a:ext>
            </a:extLst>
          </p:cNvPr>
          <p:cNvSpPr txBox="1"/>
          <p:nvPr/>
        </p:nvSpPr>
        <p:spPr>
          <a:xfrm>
            <a:off x="1204537" y="3668315"/>
            <a:ext cx="2681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accent5"/>
                </a:solidFill>
              </a:rPr>
              <a:t>sur écran large : OK </a:t>
            </a:r>
            <a:endParaRPr lang="fr-BE">
              <a:solidFill>
                <a:schemeClr val="accent5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4FF189C-38DB-41FC-0CC3-FA59E5A07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93" y="1690688"/>
            <a:ext cx="4114555" cy="18129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1103796-623C-2B70-54A9-17B7B61BD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323" y="2684467"/>
            <a:ext cx="3091916" cy="40136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69CFBA6-8232-D4CD-15A6-7FDE2D068F69}"/>
              </a:ext>
            </a:extLst>
          </p:cNvPr>
          <p:cNvSpPr txBox="1"/>
          <p:nvPr/>
        </p:nvSpPr>
        <p:spPr>
          <a:xfrm>
            <a:off x="4992324" y="2135519"/>
            <a:ext cx="3091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>
                    <a:lumMod val="50000"/>
                  </a:schemeClr>
                </a:solidFill>
              </a:rPr>
              <a:t>sur écran mobile : KO</a:t>
            </a:r>
            <a:endParaRPr lang="fr-BE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7AB1238E-FBFA-2EFA-7247-81B60A40F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585" y="2597185"/>
            <a:ext cx="3179065" cy="41009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F50F7F8-E6FD-6BE4-01C4-F518211DC9FC}"/>
              </a:ext>
            </a:extLst>
          </p:cNvPr>
          <p:cNvSpPr txBox="1"/>
          <p:nvPr/>
        </p:nvSpPr>
        <p:spPr>
          <a:xfrm>
            <a:off x="8800585" y="2017584"/>
            <a:ext cx="2864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accent5"/>
                </a:solidFill>
              </a:rPr>
              <a:t>sur écran mobile : OK</a:t>
            </a:r>
            <a:endParaRPr lang="fr-BE">
              <a:solidFill>
                <a:schemeClr val="accent5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6E998C8-4341-68A3-1131-EEACBB5CAD6B}"/>
              </a:ext>
            </a:extLst>
          </p:cNvPr>
          <p:cNvSpPr txBox="1"/>
          <p:nvPr/>
        </p:nvSpPr>
        <p:spPr>
          <a:xfrm>
            <a:off x="7589254" y="1547138"/>
            <a:ext cx="184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highlight>
                  <a:srgbClr val="FFFF00"/>
                </a:highlight>
              </a:rPr>
              <a:t>à compléter </a:t>
            </a:r>
            <a:endParaRPr lang="fr-BE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5424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7C249-0300-8C93-31DC-F06D2B40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Contenu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D969D9-A494-1C87-ECD7-8EF2764C2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B7ABE7D-DAF1-0DFD-B298-A273BF901BF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6" r="1009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15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4DC94-5DF4-364A-978D-00B173AB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Contenu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A65B86-9F97-370D-F632-339B8B6D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Les balises HTML élémentaires ont un nouveau style prédéfini.</a:t>
            </a:r>
          </a:p>
          <a:p>
            <a:pPr lvl="1"/>
            <a:r>
              <a:rPr lang="fr-BE"/>
              <a:t>Heading</a:t>
            </a:r>
          </a:p>
          <a:p>
            <a:pPr lvl="1"/>
            <a:r>
              <a:rPr lang="fr-BE"/>
              <a:t>Image</a:t>
            </a:r>
          </a:p>
          <a:p>
            <a:pPr lvl="1"/>
            <a:r>
              <a:rPr lang="fr-BE"/>
              <a:t>Table</a:t>
            </a:r>
          </a:p>
          <a:p>
            <a:pPr lvl="1"/>
            <a:r>
              <a:rPr lang="fr-BE"/>
              <a:t>Figure </a:t>
            </a:r>
          </a:p>
          <a:p>
            <a:pPr lvl="1"/>
            <a:r>
              <a:rPr lang="fr-BE"/>
              <a:t>Forms</a:t>
            </a:r>
          </a:p>
          <a:p>
            <a:pPr lvl="1"/>
            <a:r>
              <a:rPr lang="fr-BE"/>
              <a:t>Liste à puce</a:t>
            </a:r>
          </a:p>
          <a:p>
            <a:pPr lvl="1"/>
            <a:r>
              <a:rPr lang="fr-BE"/>
              <a:t>Liste numérotée</a:t>
            </a:r>
          </a:p>
        </p:txBody>
      </p:sp>
    </p:spTree>
    <p:extLst>
      <p:ext uri="{BB962C8B-B14F-4D97-AF65-F5344CB8AC3E}">
        <p14:creationId xmlns:p14="http://schemas.microsoft.com/office/powerpoint/2010/main" val="270842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7C249-0300-8C93-31DC-F06D2B40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Composants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F9C435-8846-9FC5-21B7-2C80B62F6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1A9C937-C92D-8F11-C81D-BC9B053125A1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6" r="1009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27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C8553-7F0B-F6DB-496C-E9DE2B85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Composants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B77A25-D8A2-73AE-E966-F7033281E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 lnSpcReduction="20000"/>
          </a:bodyPr>
          <a:lstStyle/>
          <a:p>
            <a:r>
              <a:rPr lang="fr-BE"/>
              <a:t>Accordion</a:t>
            </a:r>
          </a:p>
          <a:p>
            <a:r>
              <a:rPr lang="fr-BE"/>
              <a:t>Alerts</a:t>
            </a:r>
          </a:p>
          <a:p>
            <a:r>
              <a:rPr lang="fr-BE"/>
              <a:t>Badge</a:t>
            </a:r>
          </a:p>
          <a:p>
            <a:r>
              <a:rPr lang="fr-BE"/>
              <a:t>Breadcrumb</a:t>
            </a:r>
          </a:p>
          <a:p>
            <a:r>
              <a:rPr lang="fr-BE"/>
              <a:t>Button</a:t>
            </a:r>
          </a:p>
          <a:p>
            <a:r>
              <a:rPr lang="fr-BE"/>
              <a:t>Button group</a:t>
            </a:r>
          </a:p>
          <a:p>
            <a:r>
              <a:rPr lang="fr-BE"/>
              <a:t>Card</a:t>
            </a:r>
          </a:p>
          <a:p>
            <a:r>
              <a:rPr lang="fr-BE"/>
              <a:t>Carousel</a:t>
            </a:r>
          </a:p>
          <a:p>
            <a:r>
              <a:rPr lang="fr-BE"/>
              <a:t>Close button</a:t>
            </a:r>
          </a:p>
          <a:p>
            <a:r>
              <a:rPr lang="fr-BE"/>
              <a:t>Collapse</a:t>
            </a:r>
          </a:p>
          <a:p>
            <a:r>
              <a:rPr lang="fr-BE"/>
              <a:t>Dropdowns</a:t>
            </a:r>
          </a:p>
          <a:p>
            <a:r>
              <a:rPr lang="fr-BE"/>
              <a:t>List group</a:t>
            </a:r>
          </a:p>
          <a:p>
            <a:r>
              <a:rPr lang="fr-BE"/>
              <a:t>Jumbotron</a:t>
            </a:r>
          </a:p>
          <a:p>
            <a:r>
              <a:rPr lang="fr-BE"/>
              <a:t>Modal</a:t>
            </a:r>
          </a:p>
          <a:p>
            <a:r>
              <a:rPr lang="fr-BE"/>
              <a:t>Navbar</a:t>
            </a:r>
          </a:p>
          <a:p>
            <a:r>
              <a:rPr lang="fr-BE"/>
              <a:t>Navs &amp; tabs</a:t>
            </a:r>
          </a:p>
          <a:p>
            <a:r>
              <a:rPr lang="fr-BE"/>
              <a:t>Offcanvas</a:t>
            </a:r>
          </a:p>
          <a:p>
            <a:r>
              <a:rPr lang="fr-BE"/>
              <a:t>Pagination</a:t>
            </a:r>
          </a:p>
          <a:p>
            <a:r>
              <a:rPr lang="fr-BE"/>
              <a:t>Placeholders</a:t>
            </a:r>
          </a:p>
          <a:p>
            <a:r>
              <a:rPr lang="fr-BE"/>
              <a:t>Popovers</a:t>
            </a:r>
          </a:p>
          <a:p>
            <a:r>
              <a:rPr lang="fr-BE"/>
              <a:t>Progress</a:t>
            </a:r>
          </a:p>
          <a:p>
            <a:r>
              <a:rPr lang="fr-BE"/>
              <a:t>Scrollspy</a:t>
            </a:r>
          </a:p>
          <a:p>
            <a:r>
              <a:rPr lang="fr-BE"/>
              <a:t>Spinners</a:t>
            </a:r>
          </a:p>
          <a:p>
            <a:r>
              <a:rPr lang="fr-BE"/>
              <a:t>Toasts</a:t>
            </a:r>
          </a:p>
          <a:p>
            <a:r>
              <a:rPr lang="fr-BE"/>
              <a:t>Tooltips</a:t>
            </a:r>
          </a:p>
        </p:txBody>
      </p:sp>
    </p:spTree>
    <p:extLst>
      <p:ext uri="{BB962C8B-B14F-4D97-AF65-F5344CB8AC3E}">
        <p14:creationId xmlns:p14="http://schemas.microsoft.com/office/powerpoint/2010/main" val="309477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7"/>
          <p:cNvSpPr txBox="1"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fr-BE"/>
              <a:t>15. Adaptabilité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55FE3E-5A54-9E97-11A1-B822721F4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/>
              <a:t>Bootstrap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27E820-3EE6-B51E-EC38-1C16507EC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285" y="217488"/>
            <a:ext cx="2281311" cy="181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4F7D3-6D31-88A3-981A-B5432EF9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Composant : bouton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217DED-6ACB-6B60-C0EB-FA34A6550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class="btn btn-success"&gt; success &lt;/button&gt;</a:t>
            </a:r>
          </a:p>
          <a:p>
            <a:r>
              <a:rPr lang="en-US"/>
              <a:t>classe CSS prédéfinies</a:t>
            </a:r>
          </a:p>
          <a:p>
            <a:pPr lvl="1"/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.btn</a:t>
            </a:r>
            <a:r>
              <a:rPr lang="en-US"/>
              <a:t> : </a:t>
            </a:r>
            <a:r>
              <a:rPr lang="fr-BE"/>
              <a:t> base pour tous les boutons</a:t>
            </a:r>
          </a:p>
          <a:p>
            <a:pPr lvl="2"/>
            <a:r>
              <a:rPr lang="fr-BE"/>
              <a:t>couleur de fond, couleur de texte, bordure, …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btn-success</a:t>
            </a:r>
          </a:p>
          <a:p>
            <a:pPr lvl="2"/>
            <a:r>
              <a:rPr lang="fr-BE"/>
              <a:t>couleur de fond verte</a:t>
            </a:r>
          </a:p>
          <a:p>
            <a:pPr lvl="1"/>
            <a:r>
              <a:rPr lang="fr-BE"/>
              <a:t>Chaque sémantique a une classe dédiée :</a:t>
            </a: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9EFDB38B-16B1-F404-B831-56F55DAC7E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89208"/>
              </p:ext>
            </p:extLst>
          </p:nvPr>
        </p:nvGraphicFramePr>
        <p:xfrm>
          <a:off x="7979792" y="4544407"/>
          <a:ext cx="3982822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83240">
                  <a:extLst>
                    <a:ext uri="{9D8B030D-6E8A-4147-A177-3AD203B41FA5}">
                      <a16:colId xmlns:a16="http://schemas.microsoft.com/office/drawing/2014/main" val="925441447"/>
                    </a:ext>
                  </a:extLst>
                </a:gridCol>
                <a:gridCol w="1999582">
                  <a:extLst>
                    <a:ext uri="{9D8B030D-6E8A-4147-A177-3AD203B41FA5}">
                      <a16:colId xmlns:a16="http://schemas.microsoft.com/office/drawing/2014/main" val="2812619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/>
                        <a:t>couleur ou effet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407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b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.btn-success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/>
                        <a:t>vert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09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.btn-primary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/>
                        <a:t>bleu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96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 sz="1800" b="1" kern="120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.btn-danger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/>
                        <a:t>rouge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36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BE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695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7C249-0300-8C93-31DC-F06D2B40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Installation et configuration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81862E-6AD2-C052-B03E-532716AD5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B65718-D3EC-BCDD-DFA3-46DD6CCFB66C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6" r="1009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33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F6510-F92F-ECF8-7E76-3FE4C6C4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Caractéristiques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2799F4-CC55-9CA3-ABE0-62D2DA57E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fr-BE"/>
              <a:t>Framework CSS open-source très populaire.</a:t>
            </a:r>
          </a:p>
          <a:p>
            <a:r>
              <a:rPr lang="fr-BE"/>
              <a:t>But : concevoir des sites web </a:t>
            </a:r>
          </a:p>
          <a:p>
            <a:pPr lvl="1"/>
            <a:r>
              <a:rPr lang="fr-BE"/>
              <a:t>responsives</a:t>
            </a:r>
          </a:p>
          <a:p>
            <a:pPr lvl="1"/>
            <a:r>
              <a:rPr lang="fr-BE"/>
              <a:t>esthétiquement plaisants</a:t>
            </a:r>
          </a:p>
          <a:p>
            <a:pPr lvl="1"/>
            <a:r>
              <a:rPr lang="fr-BE"/>
              <a:t>rapidement et facilement </a:t>
            </a:r>
          </a:p>
          <a:p>
            <a:r>
              <a:rPr lang="fr-BE"/>
              <a:t>Éléments de conception communs </a:t>
            </a:r>
          </a:p>
          <a:p>
            <a:pPr lvl="1"/>
            <a:r>
              <a:rPr lang="fr-BE"/>
              <a:t>boutons, formulaires, modèles de navigation, etc. </a:t>
            </a:r>
          </a:p>
          <a:p>
            <a:pPr lvl="1"/>
            <a:r>
              <a:rPr lang="fr-BE"/>
              <a:t>Grille de 12 colonnes </a:t>
            </a:r>
          </a:p>
          <a:p>
            <a:pPr lvl="1"/>
            <a:r>
              <a:rPr lang="fr-BE"/>
              <a:t>Nombreux styles prédéfinis </a:t>
            </a:r>
          </a:p>
          <a:p>
            <a:pPr lvl="1"/>
            <a:r>
              <a:rPr lang="fr-BE"/>
              <a:t>Styles toujours customisables </a:t>
            </a:r>
          </a:p>
          <a:p>
            <a:r>
              <a:rPr lang="fr-BE"/>
              <a:t>Fonctionnalités interactives basées sur JavaScript</a:t>
            </a:r>
          </a:p>
          <a:p>
            <a:pPr lvl="1"/>
            <a:r>
              <a:rPr lang="fr-BE"/>
              <a:t>carrousels,  modales, onglets, etc.</a:t>
            </a:r>
          </a:p>
          <a:p>
            <a:r>
              <a:rPr lang="fr-BE"/>
              <a:t>Compatible avec la plupart des navigateurs modernes</a:t>
            </a:r>
          </a:p>
        </p:txBody>
      </p:sp>
    </p:spTree>
    <p:extLst>
      <p:ext uri="{BB962C8B-B14F-4D97-AF65-F5344CB8AC3E}">
        <p14:creationId xmlns:p14="http://schemas.microsoft.com/office/powerpoint/2010/main" val="105571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F6510-F92F-ECF8-7E76-3FE4C6C4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Caractéristiques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2799F4-CC55-9CA3-ABE0-62D2DA57E3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Mars 2023 : version 5.2</a:t>
            </a:r>
          </a:p>
          <a:p>
            <a:r>
              <a:rPr lang="fr-BE"/>
              <a:t>Développé par Twitter </a:t>
            </a:r>
          </a:p>
          <a:p>
            <a:pPr lvl="1"/>
            <a:r>
              <a:rPr lang="fr-BE"/>
              <a:t>"one framework, every device"</a:t>
            </a:r>
          </a:p>
          <a:p>
            <a:r>
              <a:rPr lang="fr-BE"/>
              <a:t>Constamment mis à jour </a:t>
            </a:r>
          </a:p>
          <a:p>
            <a:pPr lvl="1"/>
            <a:r>
              <a:rPr lang="fr-BE"/>
              <a:t>pour inclure les dernières tendances de conception</a:t>
            </a:r>
          </a:p>
          <a:p>
            <a:r>
              <a:rPr lang="fr-BE"/>
              <a:t>Documentation </a:t>
            </a:r>
          </a:p>
          <a:p>
            <a:r>
              <a:rPr lang="fr-BE"/>
              <a:t>Communauté de développeurs </a:t>
            </a:r>
          </a:p>
          <a:p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7918D4-14EF-830F-9D9B-23295AAB7E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Compétiteurs</a:t>
            </a:r>
          </a:p>
          <a:p>
            <a:pPr lvl="1"/>
            <a:r>
              <a:rPr lang="fr-BE"/>
              <a:t>Foundation  (foundation.zurb.com)</a:t>
            </a:r>
          </a:p>
          <a:p>
            <a:pPr lvl="1"/>
            <a:r>
              <a:rPr lang="fr-BE"/>
              <a:t>elasticss</a:t>
            </a:r>
          </a:p>
          <a:p>
            <a:pPr lvl="1"/>
            <a:r>
              <a:rPr lang="fr-BE"/>
              <a:t>Knacss</a:t>
            </a:r>
          </a:p>
          <a:p>
            <a:pPr lvl="1"/>
            <a:r>
              <a:rPr lang="fr-BE"/>
              <a:t>Blueprint</a:t>
            </a:r>
          </a:p>
          <a:p>
            <a:pPr lvl="1"/>
            <a:r>
              <a:rPr lang="fr-BE"/>
              <a:t>960 Grid System</a:t>
            </a:r>
          </a:p>
          <a:p>
            <a:pPr lvl="1"/>
            <a:r>
              <a:rPr lang="fr-BE"/>
              <a:t>YUI</a:t>
            </a:r>
          </a:p>
          <a:p>
            <a:pPr lvl="1"/>
            <a:r>
              <a:rPr lang="fr-BE"/>
              <a:t>52Framework</a:t>
            </a:r>
          </a:p>
          <a:p>
            <a:pPr lvl="1"/>
            <a:r>
              <a:rPr lang="fr-BE"/>
              <a:t>inuitcss</a:t>
            </a:r>
          </a:p>
          <a:p>
            <a:pPr lvl="1"/>
            <a:r>
              <a:rPr lang="fr-BE"/>
              <a:t>elements</a:t>
            </a:r>
          </a:p>
          <a:p>
            <a:pPr lvl="1"/>
            <a:r>
              <a:rPr lang="fr-BE"/>
              <a:t>BlueTrip</a:t>
            </a:r>
          </a:p>
          <a:p>
            <a:pPr lvl="1"/>
            <a:r>
              <a:rPr lang="fr-BE"/>
              <a:t>ez-css …</a:t>
            </a:r>
          </a:p>
        </p:txBody>
      </p:sp>
    </p:spTree>
    <p:extLst>
      <p:ext uri="{BB962C8B-B14F-4D97-AF65-F5344CB8AC3E}">
        <p14:creationId xmlns:p14="http://schemas.microsoft.com/office/powerpoint/2010/main" val="283318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E4DB4-C1E2-5B82-C108-10A96E7A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Tutoriels</a:t>
            </a:r>
            <a:endParaRPr lang="fr-BE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9B38E85-8572-490E-B148-1C412F1F7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APC Pédagogie</a:t>
            </a:r>
          </a:p>
          <a:p>
            <a:pPr lvl="1"/>
            <a:r>
              <a:rPr lang="fr-BE"/>
              <a:t>https://apcpedagogie.com/cours-et-tutoriels/les_cours/cours-de-programmation/le-bootstrap/</a:t>
            </a:r>
          </a:p>
          <a:p>
            <a:r>
              <a:rPr lang="fr-BE"/>
              <a:t>Get started with Bootstrap</a:t>
            </a:r>
          </a:p>
          <a:p>
            <a:pPr lvl="1"/>
            <a:r>
              <a:rPr lang="fr-BE"/>
              <a:t>https://getbootstrap.com/docs/5.2/getting-started/introduction/</a:t>
            </a:r>
          </a:p>
          <a:p>
            <a:r>
              <a:rPr lang="fr-BE"/>
              <a:t>W3Schools</a:t>
            </a:r>
          </a:p>
          <a:p>
            <a:pPr lvl="1"/>
            <a:r>
              <a:rPr lang="fr-BE"/>
              <a:t>https://www.w3schools.com/bootstrap/</a:t>
            </a:r>
          </a:p>
        </p:txBody>
      </p:sp>
    </p:spTree>
    <p:extLst>
      <p:ext uri="{BB962C8B-B14F-4D97-AF65-F5344CB8AC3E}">
        <p14:creationId xmlns:p14="http://schemas.microsoft.com/office/powerpoint/2010/main" val="46476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6E0D2-C19A-4F57-91DA-0F1B0CF3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Installation locale</a:t>
            </a:r>
            <a:endParaRPr lang="fr-BE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0320A1-254F-40E9-91C4-4353F454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getbootstrap.com</a:t>
            </a:r>
          </a:p>
          <a:p>
            <a:pPr lvl="1"/>
            <a:r>
              <a:rPr lang="fr-BE"/>
              <a:t>download bootstrap</a:t>
            </a:r>
          </a:p>
          <a:p>
            <a:r>
              <a:rPr lang="fr-BE"/>
              <a:t>inclure dans le doc HTML, sous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457189" lvl="1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</a:p>
          <a:p>
            <a:pPr marL="914377" lvl="2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href="css/bootstrap/bootstrap.min.css" </a:t>
            </a:r>
          </a:p>
          <a:p>
            <a:pPr marL="914377" lvl="2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rel="stylesheet"   </a:t>
            </a:r>
          </a:p>
          <a:p>
            <a:pPr marL="914377" lvl="2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integrity="sha384-rbsA2VBKQhggwzxH7pPCaAqO46MgnOM80zW1RWuH61DGLwZJEdK2Kadq2F9CUG65"  </a:t>
            </a:r>
          </a:p>
          <a:p>
            <a:pPr marL="914377" lvl="2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crossorigin="anonymous"&gt;</a:t>
            </a:r>
          </a:p>
          <a:p>
            <a:pPr lvl="1"/>
            <a:endParaRPr lang="fr-BE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2935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6E0D2-C19A-4F57-91DA-0F1B0CF3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Installation remote</a:t>
            </a:r>
            <a:endParaRPr lang="fr-BE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0320A1-254F-40E9-91C4-4353F454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via content delivery network (CDN)</a:t>
            </a:r>
          </a:p>
          <a:p>
            <a:r>
              <a:rPr lang="fr-BE"/>
              <a:t>inclure dans le doc HTML, sous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457189" lvl="1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&lt;link</a:t>
            </a:r>
          </a:p>
          <a:p>
            <a:pPr marL="914377" lvl="2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href="https://cdn.jsdelivr.net/npm/bootstrap@5.1.3/dist/css/bootstrap.min.css" </a:t>
            </a:r>
          </a:p>
          <a:p>
            <a:pPr marL="914377" lvl="2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rel="stylesheet" </a:t>
            </a:r>
          </a:p>
          <a:p>
            <a:pPr marL="914377" lvl="2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integrity="sha384-1BmE4kWBq78iYhFldvKuhfTAU6auU8tT94WrHftjDbrCEXSU1oBoqyl2QvZ6jIW3"</a:t>
            </a:r>
          </a:p>
          <a:p>
            <a:pPr marL="914377" lvl="2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crossorigin="anonymous"&gt;</a:t>
            </a:r>
          </a:p>
          <a:p>
            <a:pPr lvl="1"/>
            <a:endParaRPr lang="fr-BE"/>
          </a:p>
          <a:p>
            <a:pPr lvl="1"/>
            <a:endParaRPr lang="fr-BE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2405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2.potm" id="{6D89F597-8B8C-4F0C-8DF3-DDF130C750C4}" vid="{125088A4-7B94-4011-ADDC-52FCB334EBB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burotix2022</Template>
  <TotalTime>6273</TotalTime>
  <Words>1585</Words>
  <Application>Microsoft Office PowerPoint</Application>
  <PresentationFormat>Grand écran</PresentationFormat>
  <Paragraphs>342</Paragraphs>
  <Slides>30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Courier New</vt:lpstr>
      <vt:lpstr>Garamond</vt:lpstr>
      <vt:lpstr>Wingdings</vt:lpstr>
      <vt:lpstr>burotix</vt:lpstr>
      <vt:lpstr>Bachelier en Informatique de Gestion  WEB : principes de base</vt:lpstr>
      <vt:lpstr>Table des matières</vt:lpstr>
      <vt:lpstr>15. Adaptabilité</vt:lpstr>
      <vt:lpstr>Installation et configuration</vt:lpstr>
      <vt:lpstr>Caractéristiques</vt:lpstr>
      <vt:lpstr>Caractéristiques</vt:lpstr>
      <vt:lpstr>Tutoriels</vt:lpstr>
      <vt:lpstr>Installation locale</vt:lpstr>
      <vt:lpstr>Installation remote</vt:lpstr>
      <vt:lpstr>Viewport </vt:lpstr>
      <vt:lpstr>CSS propres </vt:lpstr>
      <vt:lpstr>Exo 02 : template de base </vt:lpstr>
      <vt:lpstr>Layout</vt:lpstr>
      <vt:lpstr>Layout &amp; breakpoint</vt:lpstr>
      <vt:lpstr>Layout : 12 colonnes par rangée </vt:lpstr>
      <vt:lpstr>Layout : les tailles d'écran</vt:lpstr>
      <vt:lpstr>Layout : code HTML </vt:lpstr>
      <vt:lpstr>Layout :  container</vt:lpstr>
      <vt:lpstr>Layout : row</vt:lpstr>
      <vt:lpstr>Layout : col</vt:lpstr>
      <vt:lpstr>Layout : col : exemples </vt:lpstr>
      <vt:lpstr>Layout : exo 12 </vt:lpstr>
      <vt:lpstr>Layout : exo 14</vt:lpstr>
      <vt:lpstr>Layout : col : autres options</vt:lpstr>
      <vt:lpstr>Layout : pull &amp; push : exo 18</vt:lpstr>
      <vt:lpstr>Contenu</vt:lpstr>
      <vt:lpstr>Contenu </vt:lpstr>
      <vt:lpstr>Composants</vt:lpstr>
      <vt:lpstr>Composants</vt:lpstr>
      <vt:lpstr>Composant : bouton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Alain Wafflard</dc:creator>
  <cp:lastModifiedBy>Alain Wafflard</cp:lastModifiedBy>
  <cp:revision>51</cp:revision>
  <dcterms:created xsi:type="dcterms:W3CDTF">2023-03-10T10:39:10Z</dcterms:created>
  <dcterms:modified xsi:type="dcterms:W3CDTF">2023-11-12T23:28:14Z</dcterms:modified>
</cp:coreProperties>
</file>