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75"/>
  </p:notesMasterIdLst>
  <p:sldIdLst>
    <p:sldId id="473" r:id="rId2"/>
    <p:sldId id="260" r:id="rId3"/>
    <p:sldId id="474" r:id="rId4"/>
    <p:sldId id="566" r:id="rId5"/>
    <p:sldId id="47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484" r:id="rId15"/>
    <p:sldId id="275" r:id="rId16"/>
    <p:sldId id="276" r:id="rId17"/>
    <p:sldId id="277" r:id="rId18"/>
    <p:sldId id="509" r:id="rId19"/>
    <p:sldId id="486" r:id="rId20"/>
    <p:sldId id="280" r:id="rId21"/>
    <p:sldId id="282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510" r:id="rId37"/>
    <p:sldId id="299" r:id="rId38"/>
    <p:sldId id="511" r:id="rId39"/>
    <p:sldId id="300" r:id="rId40"/>
    <p:sldId id="301" r:id="rId41"/>
    <p:sldId id="302" r:id="rId42"/>
    <p:sldId id="488" r:id="rId43"/>
    <p:sldId id="513" r:id="rId44"/>
    <p:sldId id="303" r:id="rId45"/>
    <p:sldId id="514" r:id="rId46"/>
    <p:sldId id="304" r:id="rId47"/>
    <p:sldId id="480" r:id="rId48"/>
    <p:sldId id="305" r:id="rId49"/>
    <p:sldId id="487" r:id="rId50"/>
    <p:sldId id="489" r:id="rId51"/>
    <p:sldId id="490" r:id="rId52"/>
    <p:sldId id="482" r:id="rId53"/>
    <p:sldId id="481" r:id="rId54"/>
    <p:sldId id="284" r:id="rId55"/>
    <p:sldId id="285" r:id="rId56"/>
    <p:sldId id="483" r:id="rId57"/>
    <p:sldId id="491" r:id="rId58"/>
    <p:sldId id="493" r:id="rId59"/>
    <p:sldId id="494" r:id="rId60"/>
    <p:sldId id="497" r:id="rId61"/>
    <p:sldId id="492" r:id="rId62"/>
    <p:sldId id="498" r:id="rId63"/>
    <p:sldId id="499" r:id="rId64"/>
    <p:sldId id="496" r:id="rId65"/>
    <p:sldId id="500" r:id="rId66"/>
    <p:sldId id="501" r:id="rId67"/>
    <p:sldId id="502" r:id="rId68"/>
    <p:sldId id="503" r:id="rId69"/>
    <p:sldId id="504" r:id="rId70"/>
    <p:sldId id="517" r:id="rId71"/>
    <p:sldId id="515" r:id="rId72"/>
    <p:sldId id="516" r:id="rId73"/>
    <p:sldId id="518" r:id="rId74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Javascript" id="{7EB60391-1B3D-4FA7-8FB2-72C533B979D9}">
          <p14:sldIdLst>
            <p14:sldId id="473"/>
            <p14:sldId id="260"/>
            <p14:sldId id="474"/>
            <p14:sldId id="566"/>
            <p14:sldId id="476"/>
            <p14:sldId id="262"/>
            <p14:sldId id="265"/>
            <p14:sldId id="267"/>
            <p14:sldId id="268"/>
            <p14:sldId id="269"/>
            <p14:sldId id="270"/>
            <p14:sldId id="272"/>
            <p14:sldId id="273"/>
            <p14:sldId id="484"/>
            <p14:sldId id="275"/>
            <p14:sldId id="276"/>
            <p14:sldId id="277"/>
            <p14:sldId id="509"/>
            <p14:sldId id="486"/>
            <p14:sldId id="280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510"/>
            <p14:sldId id="299"/>
            <p14:sldId id="511"/>
            <p14:sldId id="300"/>
            <p14:sldId id="301"/>
            <p14:sldId id="302"/>
            <p14:sldId id="488"/>
            <p14:sldId id="513"/>
            <p14:sldId id="303"/>
            <p14:sldId id="514"/>
            <p14:sldId id="304"/>
            <p14:sldId id="480"/>
            <p14:sldId id="305"/>
            <p14:sldId id="487"/>
            <p14:sldId id="489"/>
            <p14:sldId id="490"/>
            <p14:sldId id="482"/>
            <p14:sldId id="481"/>
            <p14:sldId id="284"/>
            <p14:sldId id="285"/>
            <p14:sldId id="483"/>
            <p14:sldId id="491"/>
            <p14:sldId id="493"/>
            <p14:sldId id="494"/>
            <p14:sldId id="497"/>
            <p14:sldId id="492"/>
            <p14:sldId id="498"/>
            <p14:sldId id="499"/>
            <p14:sldId id="496"/>
            <p14:sldId id="500"/>
            <p14:sldId id="501"/>
            <p14:sldId id="502"/>
            <p14:sldId id="503"/>
            <p14:sldId id="504"/>
            <p14:sldId id="517"/>
            <p14:sldId id="515"/>
            <p14:sldId id="516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97" d="100"/>
          <a:sy n="97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13-11-23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IjEceDIP/15/edi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itAqEmuT/2/edi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3f0751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3f0751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6004ff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6004ff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df5ec1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df5ec1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0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6004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6004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3f07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3f07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df5ec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df5ec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6004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6004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1df5e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1df5ec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df5ec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df5ec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df5ec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df5ec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1df5ec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1df5ec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b55e1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b55e1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55e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55e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df5ec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df5ec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6003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6003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df5e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df5e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6004b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6004b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3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6004bf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6004bf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004bf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004bf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004bf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004bf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5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6003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6003e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79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516fa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516fa1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62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f6004b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f6004b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1df5ec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1df5ec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6004b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f6004b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http://jsbin.com/IjEceDIP/18/edit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http://jsbin.com/itAqEmuT/2/edit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9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3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003e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003e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7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00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2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6003e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6003e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003e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003e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003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003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20133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20133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388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2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.node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k12.atmos.washington.edu/~ovens/javascript/jseg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doob.com/projects/chromeexperiments/google_gravity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7534 30 U32 D1</a:t>
            </a:r>
          </a:p>
          <a:p>
            <a:r>
              <a:rPr lang="fr-BE" sz="3200" dirty="0"/>
              <a:t>Code ISFCE : 4IPDW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 </a:t>
            </a:r>
            <a:r>
              <a:rPr lang="fr-BE">
                <a:sym typeface="Calibri"/>
              </a:rPr>
              <a:t>: exo01</a:t>
            </a:r>
            <a:endParaRPr lang="fr-BE" dirty="0"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sz="half" idx="1"/>
          </p:nvPr>
        </p:nvSpPr>
        <p:spPr>
          <a:xfrm>
            <a:off x="250257" y="1825625"/>
            <a:ext cx="5769543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OK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    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840128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KO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   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pic>
        <p:nvPicPr>
          <p:cNvPr id="10" name="Graphique 9" descr="Pouce en haut">
            <a:extLst>
              <a:ext uri="{FF2B5EF4-FFF2-40B4-BE49-F238E27FC236}">
                <a16:creationId xmlns:a16="http://schemas.microsoft.com/office/drawing/2014/main" id="{1F527505-C38F-4468-8DF5-D7B1996E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30" y="5055973"/>
            <a:ext cx="914400" cy="914400"/>
          </a:xfrm>
          <a:prstGeom prst="rect">
            <a:avLst/>
          </a:prstGeom>
        </p:spPr>
      </p:pic>
      <p:pic>
        <p:nvPicPr>
          <p:cNvPr id="12" name="Graphique 11" descr="Main levée">
            <a:extLst>
              <a:ext uri="{FF2B5EF4-FFF2-40B4-BE49-F238E27FC236}">
                <a16:creationId xmlns:a16="http://schemas.microsoft.com/office/drawing/2014/main" id="{537F31A6-D717-4BCA-A524-573F952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980" y="49423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Code interne/externe </a:t>
            </a:r>
            <a:r>
              <a:rPr lang="fr-BE">
                <a:sym typeface="Calibri"/>
              </a:rPr>
              <a:t>: exo02</a:t>
            </a:r>
            <a:endParaRPr lang="fr-BE" dirty="0">
              <a:sym typeface="Calibri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Créez une page HTML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_alert_inline.html" </a:t>
            </a:r>
            <a:r>
              <a:rPr lang="fr-BE" dirty="0">
                <a:sym typeface="Calibri"/>
              </a:rPr>
              <a:t>contenant le script JS suivant :</a:t>
            </a:r>
            <a:br>
              <a:rPr lang="fr-BE" dirty="0">
                <a:sym typeface="Calibri"/>
              </a:rPr>
            </a:b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("Bienvenue sur mon site");</a:t>
            </a:r>
          </a:p>
          <a:p>
            <a:r>
              <a:rPr lang="fr-BE" dirty="0">
                <a:sym typeface="Calibri"/>
              </a:rPr>
              <a:t>Migrer ce script dans un fichier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_alert_outline.js"</a:t>
            </a:r>
            <a:r>
              <a:rPr lang="fr-BE" dirty="0">
                <a:sym typeface="Calibri"/>
              </a:rPr>
              <a:t> et faites y appel dans votre page HTML</a:t>
            </a:r>
          </a:p>
          <a:p>
            <a:r>
              <a:rPr lang="fr-BE" dirty="0">
                <a:sym typeface="Calibri"/>
              </a:rPr>
              <a:t>Solution sur burotix.be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Variables </a:t>
            </a:r>
            <a:r>
              <a:rPr lang="fr-BE" dirty="0">
                <a:sym typeface="Calibri"/>
              </a:rPr>
              <a:t>et Typage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9B2C08-6237-AC0F-3C18-82BC8F74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FBD8D72B-2687-498B-8298-063AA9596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Typage dynamique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 dirty="0">
                <a:sym typeface="Calibri"/>
              </a:rPr>
              <a:t>JavaScript : langage à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typage dynamique</a:t>
            </a:r>
          </a:p>
          <a:p>
            <a:pPr lvl="1"/>
            <a:r>
              <a:rPr lang="fr-BE" dirty="0">
                <a:sym typeface="Calibri"/>
              </a:rPr>
              <a:t>Type d'une variable défini au runtime </a:t>
            </a:r>
          </a:p>
          <a:p>
            <a:pPr lvl="1"/>
            <a:r>
              <a:rPr lang="fr-BE" dirty="0">
                <a:sym typeface="Calibri"/>
              </a:rPr>
              <a:t>Type d'une variable changeable en cours d'exécution (comme en PHP)</a:t>
            </a:r>
          </a:p>
          <a:p>
            <a:r>
              <a:rPr lang="fr-BE" dirty="0">
                <a:sym typeface="Calibri"/>
              </a:rPr>
              <a:t>Nom des variables</a:t>
            </a:r>
          </a:p>
          <a:p>
            <a:pPr lvl="1"/>
            <a:r>
              <a:rPr lang="fr-BE" dirty="0">
                <a:sym typeface="Calibri"/>
              </a:rPr>
              <a:t>1</a:t>
            </a:r>
            <a:r>
              <a:rPr lang="fr-BE" baseline="30000" dirty="0">
                <a:sym typeface="Calibri"/>
              </a:rPr>
              <a:t>er</a:t>
            </a:r>
            <a:r>
              <a:rPr lang="fr-BE" dirty="0">
                <a:sym typeface="Calibri"/>
              </a:rPr>
              <a:t> caractère : une lettre,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pPr lvl="1"/>
            <a:r>
              <a:rPr lang="fr-BE" dirty="0">
                <a:sym typeface="Calibri"/>
              </a:rPr>
              <a:t>caractères suivants : alphanumériques,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r>
              <a:rPr lang="fr-BE" dirty="0">
                <a:sym typeface="Calibri"/>
              </a:rPr>
              <a:t>Exemples: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mon_texte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"mon texte d’initialisation";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...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mon_texte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2;</a:t>
            </a: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Scalaires </a:t>
            </a:r>
            <a:r>
              <a:rPr lang="fr-BE">
                <a:sym typeface="Calibri"/>
              </a:rPr>
              <a:t>: exo03 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Boolean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fr-BE" dirty="0"/>
          </a:p>
          <a:p>
            <a:r>
              <a:rPr lang="en-US" dirty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 dirty="0"/>
              <a:t>type qui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>
                <a:solidFill>
                  <a:schemeClr val="accent2"/>
                </a:solidFill>
              </a:rPr>
              <a:t>nombre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pour un nombre entier en base décimale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nombreEntier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dirty="0">
                <a:sym typeface="Courier New"/>
              </a:rPr>
              <a:t>forme littérale pour un nombre réel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nombreReel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11.435;</a:t>
            </a:r>
          </a:p>
          <a:p>
            <a:r>
              <a:rPr lang="en-US" dirty="0">
                <a:solidFill>
                  <a:schemeClr val="accent2"/>
                </a:solidFill>
              </a:rPr>
              <a:t>String</a:t>
            </a:r>
            <a:endParaRPr lang="fr-BE" dirty="0"/>
          </a:p>
          <a:p>
            <a:pPr lvl="1"/>
            <a:r>
              <a:rPr lang="fr-BE" dirty="0"/>
              <a:t>t</a:t>
            </a:r>
            <a:r>
              <a:rPr lang="en-US" dirty="0" err="1"/>
              <a:t>ype</a:t>
            </a:r>
            <a:r>
              <a:rPr lang="en-US" dirty="0"/>
              <a:t> qui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chaîne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caractères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d’une chaine de caractères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chaineCaracteres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"des caractères";</a:t>
            </a:r>
          </a:p>
        </p:txBody>
      </p:sp>
    </p:spTree>
    <p:extLst>
      <p:ext uri="{BB962C8B-B14F-4D97-AF65-F5344CB8AC3E}">
        <p14:creationId xmlns:p14="http://schemas.microsoft.com/office/powerpoint/2010/main" val="42478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ourier New"/>
              </a:rPr>
              <a:t>Forme littérale d’un tableau indexé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tableau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[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"Premier élément"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	 "Second élément"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];</a:t>
            </a:r>
          </a:p>
          <a:p>
            <a:r>
              <a:rPr lang="fr-BE" dirty="0">
                <a:sym typeface="Courier New"/>
              </a:rPr>
              <a:t>Forme littérale d’un tableau associatif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tableauAssociatif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{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"cle1"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"valeur1"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"cle2"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"valeur2"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};</a:t>
            </a:r>
          </a:p>
          <a:p>
            <a:pPr lvl="1"/>
            <a:r>
              <a:rPr lang="fr-BE" dirty="0">
                <a:sym typeface="Courier New"/>
              </a:rPr>
              <a:t>note: à l'origine de la norme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rgbClr val="38761D"/>
                </a:solidFill>
                <a:latin typeface="Courier New"/>
                <a:cs typeface="Courier New"/>
                <a:sym typeface="Courier New"/>
              </a:rPr>
              <a:t>// Initialisation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monTableau2 = [</a:t>
            </a:r>
            <a:r>
              <a:rPr lang="fr-BE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BE" b="1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Pierre"</a:t>
            </a:r>
            <a:r>
              <a:rPr lang="fr-BE" b="1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BE" b="1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"Paul</a:t>
            </a:r>
            <a:r>
              <a:rPr lang="fr-BE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];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rgbClr val="38761D"/>
                </a:solidFill>
                <a:latin typeface="Courier New"/>
                <a:cs typeface="Courier New"/>
                <a:sym typeface="Courier New"/>
              </a:rPr>
              <a:t>// Ajouter un élément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monTableau2.</a:t>
            </a:r>
            <a:r>
              <a:rPr lang="fr-BE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BE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"Jacques"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rgbClr val="38761D"/>
                </a:solidFill>
                <a:latin typeface="Courier New"/>
                <a:cs typeface="Courier New"/>
                <a:sym typeface="Courier New"/>
              </a:rPr>
              <a:t>// Lire un élément - Index commence à 0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 nom = monTableau2[</a:t>
            </a:r>
            <a:r>
              <a:rPr lang="fr-BE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lang="fr-BE" i="1" dirty="0">
                <a:solidFill>
                  <a:srgbClr val="38761D"/>
                </a:solidFill>
                <a:latin typeface="Courier New"/>
                <a:cs typeface="Courier New"/>
                <a:sym typeface="Courier New"/>
              </a:rPr>
              <a:t>// Longueur du tableau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 err="1">
                <a:solidFill>
                  <a:schemeClr val="accent5"/>
                </a:solidFill>
                <a:latin typeface="Courier New"/>
                <a:cs typeface="Courier New"/>
                <a:sym typeface="Courier New"/>
              </a:rPr>
              <a:t>alert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(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monTableau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[2]=" 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+ nom +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"\n"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 +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latin typeface="Courier New"/>
                <a:cs typeface="Courier New"/>
                <a:sym typeface="Courier New"/>
              </a:rPr>
              <a:t>     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"longueur monTableau2=" 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+ monTableau2.</a:t>
            </a:r>
            <a:r>
              <a:rPr lang="fr-BE" b="1" dirty="0">
                <a:solidFill>
                  <a:schemeClr val="accent5"/>
                </a:solidFill>
                <a:latin typeface="Courier New"/>
                <a:cs typeface="Courier New"/>
                <a:sym typeface="Courier New"/>
              </a:rPr>
              <a:t>length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 );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rgbClr val="38761D"/>
                </a:solidFill>
                <a:latin typeface="Courier New"/>
                <a:cs typeface="Courier New"/>
                <a:sym typeface="Courier New"/>
              </a:rPr>
              <a:t>// Tableau associatif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monTableau3 = </a:t>
            </a:r>
            <a:r>
              <a:rPr lang="fr-BE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monTableau3[</a:t>
            </a:r>
            <a:r>
              <a:rPr lang="fr-BE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"Lundi"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fr-BE" b="1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"Soupe"</a:t>
            </a:r>
            <a:r>
              <a:rPr lang="fr-BE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b="1" dirty="0" err="1">
                <a:solidFill>
                  <a:schemeClr val="accent5"/>
                </a:solidFill>
                <a:latin typeface="Courier New"/>
                <a:cs typeface="Courier New"/>
                <a:sym typeface="Courier New"/>
              </a:rPr>
              <a:t>alert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(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"monTableau3[Lundi]=" 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+ monTableau3[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ourier New"/>
              </a:rPr>
              <a:t>"Lundi"</a:t>
            </a:r>
            <a:r>
              <a:rPr lang="fr-BE" b="1" dirty="0">
                <a:latin typeface="Courier New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</a:t>
            </a:r>
            <a:endParaRPr lang="fr-BE"/>
          </a:p>
        </p:txBody>
      </p:sp>
      <p:sp>
        <p:nvSpPr>
          <p:cNvPr id="175" name="Google Shape;175;p2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Opérateurs d'affectation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</a:t>
            </a:r>
          </a:p>
          <a:p>
            <a:r>
              <a:rPr lang="fr-BE" dirty="0">
                <a:sym typeface="Calibri"/>
              </a:rPr>
              <a:t>Opérateurs de calcul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+	-	*	/	%</a:t>
            </a:r>
          </a:p>
          <a:p>
            <a:r>
              <a:rPr lang="fr-BE" dirty="0">
                <a:sym typeface="Calibri"/>
              </a:rPr>
              <a:t>Opérateurs de comparaison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==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	&lt;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&gt;=	&lt;=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74345-7006-40DE-82E3-D812AB304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 de concaténation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+</a:t>
            </a:r>
          </a:p>
          <a:p>
            <a:r>
              <a:rPr lang="fr-BE" dirty="0">
                <a:sym typeface="Calibri"/>
              </a:rPr>
              <a:t>Opérateurs logiques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  <a:r>
              <a:rPr lang="fr-BE" dirty="0">
                <a:sym typeface="Calibri"/>
              </a:rPr>
              <a:t>		Négation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&amp;&amp;</a:t>
            </a:r>
            <a:r>
              <a:rPr lang="fr-BE" dirty="0">
                <a:sym typeface="Calibri"/>
              </a:rPr>
              <a:t>		ET-logique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||</a:t>
            </a:r>
            <a:r>
              <a:rPr lang="fr-BE" dirty="0">
                <a:sym typeface="Calibri"/>
              </a:rPr>
              <a:t>		OU-logique</a:t>
            </a: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Structures </a:t>
            </a:r>
            <a:r>
              <a:rPr lang="fr-BE" dirty="0">
                <a:sym typeface="Calibri"/>
              </a:rPr>
              <a:t>de contrôle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592B1C6-A1B4-6765-391E-1BBAE9D69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1E1A867-4523-4A46-85CB-AFD7605C66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Branchement : if, switch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BE" sz="4500" dirty="0">
                <a:sym typeface="Calibri"/>
              </a:rPr>
              <a:t>Control "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if</a:t>
            </a:r>
            <a:r>
              <a:rPr lang="fr-BE" sz="4500" dirty="0">
                <a:sym typeface="Calibri"/>
              </a:rPr>
              <a:t>"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i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fr-BE" dirty="0">
              <a:sym typeface="Calibri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BE" sz="4500" dirty="0">
                <a:sym typeface="Calibri"/>
              </a:rPr>
              <a:t>Control "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switch</a:t>
            </a:r>
            <a:r>
              <a:rPr lang="fr-BE" sz="4500" dirty="0">
                <a:sym typeface="Calibri"/>
              </a:rPr>
              <a:t> 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case</a:t>
            </a:r>
            <a:r>
              <a:rPr lang="fr-BE" sz="4500" dirty="0">
                <a:sym typeface="Calibri"/>
              </a:rPr>
              <a:t>" :</a:t>
            </a:r>
            <a:br>
              <a:rPr lang="fr-BE" sz="4500" dirty="0">
                <a:sym typeface="Calibri"/>
              </a:rPr>
            </a:br>
            <a:r>
              <a:rPr lang="fr-BE" sz="4500" dirty="0">
                <a:sym typeface="Calibri"/>
              </a:rPr>
              <a:t>exo15-07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5"/>
                </a:solidFill>
                <a:latin typeface="Courier New"/>
                <a:cs typeface="Courier New"/>
              </a:rPr>
              <a:t>var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$x = 50 ;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switch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($x) {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case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1 :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('1');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break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case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5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('5');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break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default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('default');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		</a:t>
            </a:r>
            <a:r>
              <a:rPr lang="fr-BE" sz="3700" b="1" dirty="0">
                <a:solidFill>
                  <a:schemeClr val="accent2"/>
                </a:solidFill>
                <a:latin typeface="Courier New"/>
                <a:cs typeface="Courier New"/>
              </a:rPr>
              <a:t>break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Boucle : for, </a:t>
            </a:r>
            <a:r>
              <a:rPr lang="fr-BE" dirty="0" err="1">
                <a:sym typeface="Calibri"/>
              </a:rPr>
              <a:t>while</a:t>
            </a:r>
            <a:r>
              <a:rPr lang="fr-BE" dirty="0">
                <a:sym typeface="Calibri"/>
              </a:rPr>
              <a:t> 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Boucle "</a:t>
            </a:r>
            <a:r>
              <a:rPr lang="fr-BE" sz="28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dirty="0">
                <a:sym typeface="Calibri"/>
              </a:rPr>
              <a:t>"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 </a:t>
            </a:r>
            <a:r>
              <a:rPr lang="fr-BE" sz="28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initialisation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8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condition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 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8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incrémentation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)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...</a:t>
            </a:r>
            <a:endParaRPr lang="fr-BE" sz="2800" i="1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  <a:sym typeface="Calibri"/>
            </a:endParaRP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  <a:p>
            <a:r>
              <a:rPr lang="fr-BE" dirty="0">
                <a:sym typeface="Calibri"/>
              </a:rPr>
              <a:t>Exemple 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(var </a:t>
            </a:r>
            <a:r>
              <a:rPr lang="fr-BE" sz="29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=0; </a:t>
            </a:r>
            <a:r>
              <a:rPr lang="fr-BE" sz="29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&lt;5; </a:t>
            </a:r>
            <a:r>
              <a:rPr lang="fr-BE" sz="29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i++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 </a:t>
            </a:r>
          </a:p>
          <a:p>
            <a:pPr marL="457189" lvl="1" indent="0">
              <a:buNone/>
            </a:pP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</a:t>
            </a:r>
            <a:r>
              <a:rPr lang="fr-BE" sz="29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alert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('</a:t>
            </a:r>
            <a:r>
              <a:rPr lang="fr-BE" sz="29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Itér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n°' + </a:t>
            </a:r>
            <a:r>
              <a:rPr lang="fr-BE" sz="29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);</a:t>
            </a:r>
          </a:p>
          <a:p>
            <a:pPr marL="457189" lvl="1" indent="0">
              <a:buNone/>
            </a:pPr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Boucle "</a:t>
            </a:r>
            <a:r>
              <a:rPr lang="fr-BE" sz="2800" b="1" dirty="0" err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while</a:t>
            </a:r>
            <a:r>
              <a:rPr lang="fr-BE" dirty="0">
                <a:sym typeface="Calibri"/>
              </a:rPr>
              <a:t>"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800" i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BE" dirty="0">
                <a:sym typeface="Courier New"/>
              </a:rPr>
              <a:t>Exemple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 nombre = 0;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nombre &lt; 10 )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nombre++;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lang="fr-BE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Fonctions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68CB44-3B47-4C60-4760-4336E23D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19D8063D-A902-49DF-8657-1FEDE97FA5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Fonctions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Déclaration de la fonction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r>
              <a:rPr lang="fr-BE" dirty="0"/>
              <a:t>Appel de la fonction</a:t>
            </a:r>
          </a:p>
        </p:txBody>
      </p:sp>
      <p:sp>
        <p:nvSpPr>
          <p:cNvPr id="212" name="Google Shape;212;p35"/>
          <p:cNvSpPr txBox="1"/>
          <p:nvPr/>
        </p:nvSpPr>
        <p:spPr>
          <a:xfrm>
            <a:off x="3036749" y="2367750"/>
            <a:ext cx="6151800" cy="2626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i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 b="1" i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i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 = (</a:t>
            </a:r>
            <a:r>
              <a:rPr lang="en" sz="1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) * c;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i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</p:txBody>
      </p:sp>
      <p:cxnSp>
        <p:nvCxnSpPr>
          <p:cNvPr id="213" name="Google Shape;213;p35"/>
          <p:cNvCxnSpPr>
            <a:cxnSpLocks/>
            <a:endCxn id="215" idx="1"/>
          </p:cNvCxnSpPr>
          <p:nvPr/>
        </p:nvCxnSpPr>
        <p:spPr>
          <a:xfrm flipV="1">
            <a:off x="5532599" y="1179497"/>
            <a:ext cx="520720" cy="12995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15" name="Google Shape;215;p35"/>
          <p:cNvSpPr txBox="1"/>
          <p:nvPr/>
        </p:nvSpPr>
        <p:spPr>
          <a:xfrm>
            <a:off x="6053319" y="902513"/>
            <a:ext cx="2757306" cy="5539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Nom de la fonction</a:t>
            </a:r>
            <a:endParaRPr dirty="0"/>
          </a:p>
        </p:txBody>
      </p:sp>
      <p:sp>
        <p:nvSpPr>
          <p:cNvPr id="216" name="Google Shape;216;p35"/>
          <p:cNvSpPr/>
          <p:nvPr/>
        </p:nvSpPr>
        <p:spPr>
          <a:xfrm rot="5400000">
            <a:off x="5749794" y="1304024"/>
            <a:ext cx="225600" cy="3219900"/>
          </a:xfrm>
          <a:prstGeom prst="rightBrace">
            <a:avLst>
              <a:gd name="adj1" fmla="val 97719"/>
              <a:gd name="adj2" fmla="val 3658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6321358" y="3058964"/>
            <a:ext cx="3539566" cy="305914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18" name="Google Shape;218;p35"/>
          <p:cNvSpPr txBox="1"/>
          <p:nvPr/>
        </p:nvSpPr>
        <p:spPr>
          <a:xfrm>
            <a:off x="9974723" y="2722831"/>
            <a:ext cx="1776989" cy="8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Signature de la fonction</a:t>
            </a:r>
            <a:endParaRPr dirty="0"/>
          </a:p>
        </p:txBody>
      </p:sp>
      <p:sp>
        <p:nvSpPr>
          <p:cNvPr id="219" name="Google Shape;219;p35"/>
          <p:cNvSpPr/>
          <p:nvPr/>
        </p:nvSpPr>
        <p:spPr>
          <a:xfrm>
            <a:off x="2875054" y="3235820"/>
            <a:ext cx="467100" cy="1255735"/>
          </a:xfrm>
          <a:prstGeom prst="leftBrace">
            <a:avLst>
              <a:gd name="adj1" fmla="val 31022"/>
              <a:gd name="adj2" fmla="val 518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346040" y="3367277"/>
            <a:ext cx="1529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Corps de</a:t>
            </a:r>
            <a:endParaRPr dirty="0"/>
          </a:p>
          <a:p>
            <a:r>
              <a:rPr lang="en" dirty="0"/>
              <a:t>la fonction</a:t>
            </a:r>
            <a:endParaRPr dirty="0"/>
          </a:p>
        </p:txBody>
      </p:sp>
      <p:sp>
        <p:nvSpPr>
          <p:cNvPr id="222" name="Google Shape;222;p35"/>
          <p:cNvSpPr txBox="1"/>
          <p:nvPr/>
        </p:nvSpPr>
        <p:spPr>
          <a:xfrm>
            <a:off x="4745032" y="5213460"/>
            <a:ext cx="3624300" cy="16004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 =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 rot="10800000">
            <a:off x="5162550" y="3348897"/>
            <a:ext cx="4822950" cy="960291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24" name="Google Shape;224;p35"/>
          <p:cNvSpPr txBox="1"/>
          <p:nvPr/>
        </p:nvSpPr>
        <p:spPr>
          <a:xfrm>
            <a:off x="10042400" y="3974170"/>
            <a:ext cx="13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Variable locale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</a:t>
            </a:r>
            <a:r>
              <a:rPr lang="fr-BE" dirty="0">
                <a:sym typeface="Calibri"/>
              </a:rPr>
              <a:t>Object Model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80C8CD-5AA2-AC02-152C-41BF042B9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54FADEE-A67B-4700-B86B-FAE5FD4B8C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4A4B9BCD-38D0-1A42-71C9-ADBCAB9E3B89}"/>
              </a:ext>
            </a:extLst>
          </p:cNvPr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58" y="4589464"/>
            <a:ext cx="3311013" cy="20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Object Model</a:t>
            </a:r>
          </a:p>
        </p:txBody>
      </p:sp>
      <p:sp>
        <p:nvSpPr>
          <p:cNvPr id="250" name="Google Shape;250;p3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L’API du DOM (Document Object Model) permet d’accéder à une page Web et de manipuler son contenu, sa structure et ses styles.</a:t>
            </a:r>
          </a:p>
          <a:p>
            <a:r>
              <a:rPr lang="fr-BE" dirty="0">
                <a:sym typeface="Calibri"/>
              </a:rPr>
              <a:t>DOM présente un document sous la forme d'un arbre de nœuds.</a:t>
            </a:r>
          </a:p>
          <a:p>
            <a:r>
              <a:rPr lang="fr-BE" dirty="0">
                <a:sym typeface="Calibri"/>
                <a:hlinkClick r:id="rId3"/>
              </a:rPr>
              <a:t>https://developer.mozilla.org/en-US/docs/DOM/DOM_Reference</a:t>
            </a:r>
            <a:br>
              <a:rPr lang="fr-BE" dirty="0">
                <a:sym typeface="Calibri"/>
              </a:rPr>
            </a:b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</a:t>
            </a: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5" y="1460157"/>
            <a:ext cx="8802129" cy="51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Objets du DOM</a:t>
            </a:r>
          </a:p>
        </p:txBody>
      </p:sp>
      <p:sp>
        <p:nvSpPr>
          <p:cNvPr id="263" name="Google Shape;263;p4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DOM Document</a:t>
            </a:r>
          </a:p>
          <a:p>
            <a:pPr lvl="1"/>
            <a:r>
              <a:rPr lang="fr-BE" dirty="0">
                <a:sym typeface="Calibri"/>
              </a:rPr>
              <a:t>Nœud racine du document HTML</a:t>
            </a:r>
          </a:p>
          <a:p>
            <a:r>
              <a:rPr lang="fr-BE" dirty="0">
                <a:sym typeface="Calibri"/>
              </a:rPr>
              <a:t>DOM Node</a:t>
            </a:r>
          </a:p>
          <a:p>
            <a:pPr lvl="1"/>
            <a:r>
              <a:rPr lang="fr-BE" dirty="0">
                <a:sym typeface="Calibri"/>
              </a:rPr>
              <a:t>Arborescence du document HTML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Element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Contenu d'un nœud DOM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p, div, a, table,</a:t>
            </a:r>
            <a:r>
              <a:rPr lang="fr-BE" dirty="0">
                <a:sym typeface="Calibri"/>
              </a:rPr>
              <a:t> …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Attribute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Attribut d'un élément HTML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href, id, class,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Open Sans"/>
              </a:rPr>
              <a:t>DOM Document</a:t>
            </a:r>
          </a:p>
        </p:txBody>
      </p:sp>
      <p:sp>
        <p:nvSpPr>
          <p:cNvPr id="269" name="Google Shape;269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L'objet Document est l'élément racine d'un document (ex. page web, document XML)</a:t>
            </a:r>
          </a:p>
          <a:p>
            <a:r>
              <a:rPr lang="fr-BE" dirty="0">
                <a:sym typeface="Calibri"/>
              </a:rPr>
              <a:t>Il hérite des méthodes et propriétés de l'objet Noeud (cf. slides suivants)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ayant l'attribut id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demo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fontScale="925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une collection d'éléments ayant le nom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("div");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for( 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)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+ ": " +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].id 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4BA11C-4CB3-43BC-96B1-1A2BA2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17. </a:t>
            </a:r>
            <a:r>
              <a:rPr lang="fr-BE" dirty="0"/>
              <a:t>Javascript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C5F38-518F-4AEC-8F4D-32A63335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Architecture</a:t>
            </a:r>
          </a:p>
          <a:p>
            <a:r>
              <a:rPr lang="fr-BE" dirty="0"/>
              <a:t>Variables et Typage</a:t>
            </a:r>
          </a:p>
          <a:p>
            <a:r>
              <a:rPr lang="fr-BE" dirty="0"/>
              <a:t>Structures de contrôle</a:t>
            </a:r>
          </a:p>
          <a:p>
            <a:r>
              <a:rPr lang="fr-BE" dirty="0"/>
              <a:t>Fonctions</a:t>
            </a:r>
          </a:p>
          <a:p>
            <a:r>
              <a:rPr lang="fr-BE" dirty="0"/>
              <a:t>Document Object Model</a:t>
            </a:r>
          </a:p>
          <a:p>
            <a:r>
              <a:rPr lang="fr-BE" dirty="0"/>
              <a:t>Évènements DOM-0</a:t>
            </a:r>
          </a:p>
          <a:p>
            <a:r>
              <a:rPr lang="fr-BE" dirty="0"/>
              <a:t>Évènements DOM-2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E58F81-FD05-4FBC-89E0-AF3636A9CE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7016" y="233106"/>
            <a:ext cx="169068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7" name="Google Shape;287;p4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répondant au sélecteur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exampleclass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 une collection d'éléments répondant au sélecteur CSS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div.red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Créer un élément et le retourner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btn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Représenter un nœud dans un document HTML</a:t>
            </a:r>
          </a:p>
          <a:p>
            <a:r>
              <a:rPr lang="fr-BE" dirty="0">
                <a:sym typeface="Open Sans"/>
              </a:rPr>
              <a:t>Il existe 12 types de nœuds HTML, dont: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Comment</a:t>
            </a:r>
          </a:p>
          <a:p>
            <a:r>
              <a:rPr lang="fr-BE" dirty="0">
                <a:sym typeface="Open Sans"/>
                <a:hlinkClick r:id="rId3"/>
              </a:rPr>
              <a:t>https://developer.mozilla.org/en-US/docs/Web/API/Node.nodeType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9ED62194-80C7-43E4-87AB-11D86B4CEF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Propriétés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textContent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texte d'un nœud et de ses descendants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76F68D9-E8CF-4237-A334-C367A0BD49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200" y="1445125"/>
            <a:ext cx="11353800" cy="4731839"/>
          </a:xfrm>
        </p:spPr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appendChild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en tant que dernier enfant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1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"je suis un nouvel élément";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document.getElementsByTagName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body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")[0];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DB48F766-1B53-4171-A6DC-A6584D712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>
                <a:sym typeface="Open Sans"/>
              </a:rPr>
              <a:t>Que fait le code JS suivant ? Exemple 2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  <a:p>
            <a:r>
              <a:rPr lang="fr-BE" dirty="0">
                <a:sym typeface="Courier New"/>
              </a:rPr>
              <a:t>https://www.w3schools.com/js/js_htmldom_nodes.asp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83C6A15-5C74-4999-A5FF-3324EA2B9A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3" name="Google Shape;323;p5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juste avant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 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Return 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  <a:p>
            <a:endParaRPr lang="fr-BE" dirty="0"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18117D2-F2EE-4767-B0D0-DD54AE1B49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 fontScale="92500" lnSpcReduction="20000"/>
          </a:bodyPr>
          <a:lstStyle/>
          <a:p>
            <a:r>
              <a:rPr lang="fr-BE" dirty="0">
                <a:sym typeface="Open Sans"/>
              </a:rPr>
              <a:t>Que fait le code JS suivant ? Exemple 3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insertBefore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53F7AF21-90D5-401F-8D16-47ED8584C2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removeChild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Supprimer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o=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myList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  <a:p>
            <a:pPr marL="457189" lvl="1" indent="0">
              <a:buNone/>
            </a:pP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o.removeChild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o.childNodes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[0]);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C5FEBB6-8F12-4F60-A453-EB1F459EBB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2FF3F-2A35-4D00-8715-40FEFC1F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9886F3-B5F1-7813-763C-C365C4B4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40AB037-9899-4884-AF88-698EFC7895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endParaRPr lang="fr-BE"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Open Sans"/>
              </a:rPr>
              <a:t>Manipuler les attributs</a:t>
            </a:r>
          </a:p>
          <a:p>
            <a:endParaRPr lang="fr-BE" dirty="0">
              <a:sym typeface="Courier New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2582560"/>
            <a:ext cx="11598875" cy="28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attrName,attrValue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l'attribut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lang="fr-BE" dirty="0"/>
              <a:t> avec la valeur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attrValue</a:t>
            </a:r>
            <a:r>
              <a:rPr lang="fr-BE"/>
              <a:t> </a:t>
            </a:r>
            <a:br>
              <a:rPr lang="fr-BE"/>
            </a:br>
            <a:r>
              <a:rPr lang="fr-BE"/>
              <a:t>au </a:t>
            </a:r>
            <a:r>
              <a:rPr lang="fr-BE" dirty="0"/>
              <a:t>nœud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</a:t>
            </a:r>
            <a:r>
              <a:rPr lang="fr-BE" dirty="0"/>
              <a:t>.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attrName</a:t>
            </a:r>
            <a:r>
              <a:rPr lang="fr-BE" dirty="0">
                <a:sym typeface="Open Sans"/>
              </a:rPr>
              <a:t> : le nom de l'attribut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attrValue</a:t>
            </a:r>
            <a:r>
              <a:rPr lang="fr-BE" dirty="0">
                <a:sym typeface="Open Sans"/>
              </a:rPr>
              <a:t> : la valeur de l'attribut</a:t>
            </a:r>
          </a:p>
          <a:p>
            <a:r>
              <a:rPr lang="fr-BE" dirty="0">
                <a:sym typeface="Open Sans"/>
              </a:rPr>
              <a:t>Exemple : </a:t>
            </a:r>
            <a:r>
              <a:rPr lang="fr-BE" dirty="0"/>
              <a:t>Pour appliquer la classe "</a:t>
            </a:r>
            <a:r>
              <a:rPr lang="fr-BE" dirty="0" err="1"/>
              <a:t>democlass</a:t>
            </a:r>
            <a:r>
              <a:rPr lang="fr-BE" dirty="0"/>
              <a:t>" au premier élément H1 du document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("H1")[0].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previousElementSibling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précédent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nextElementSibling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suivant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endParaRPr lang="fr-BE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Open Sans"/>
              </a:rPr>
              <a:t>Que fait le code JS suivant ? Exemple 4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f =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nextElementSibling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 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previousElementSibling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69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8" name="Google Shape;348;p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childElementCount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d’éléments enfants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firstElementChild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premier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lastElementChild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dernier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children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une collection (</a:t>
            </a:r>
            <a:r>
              <a:rPr lang="fr-BE" dirty="0" err="1">
                <a:sym typeface="Open Sans"/>
              </a:rPr>
              <a:t>HTMLCollection</a:t>
            </a:r>
            <a:r>
              <a:rPr lang="fr-BE" dirty="0">
                <a:sym typeface="Open Sans"/>
              </a:rPr>
              <a:t>) contenant les éléments enfants d'un élément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5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&lt;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is a third paragraph.&lt;/p&gt; 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e.childElementCount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.children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-2].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new";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2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HTML Element</a:t>
            </a:r>
          </a:p>
        </p:txBody>
      </p:sp>
      <p:sp>
        <p:nvSpPr>
          <p:cNvPr id="354" name="Google Shape;35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innerHTML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Accéder ou remplacer complètement le contenu d’un élément par celui spécifié dans une chaîne de caractères.</a:t>
            </a:r>
          </a:p>
          <a:p>
            <a:endParaRPr lang="fr-BE" dirty="0"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NodeList - Propriété</a:t>
            </a:r>
          </a:p>
        </p:txBody>
      </p:sp>
      <p:sp>
        <p:nvSpPr>
          <p:cNvPr id="373" name="Google Shape;373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de </a:t>
            </a:r>
            <a:r>
              <a:rPr lang="fr-BE" dirty="0" err="1">
                <a:sym typeface="Open Sans"/>
              </a:rPr>
              <a:t>noeud</a:t>
            </a:r>
            <a:r>
              <a:rPr lang="fr-BE" dirty="0">
                <a:sym typeface="Open Sans"/>
              </a:rPr>
              <a:t> dans une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tableur : </a:t>
            </a:r>
            <a:r>
              <a:rPr lang="fr-BE"/>
              <a:t>exercice 21</a:t>
            </a:r>
            <a:endParaRPr lang="fr-BE"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exo21</a:t>
            </a:r>
            <a:r>
              <a:rPr lang="fr-BE" dirty="0"/>
              <a:t>_start.php </a:t>
            </a:r>
          </a:p>
          <a:p>
            <a:r>
              <a:rPr lang="fr-BE" dirty="0"/>
              <a:t>Développez un tableur en javascript </a:t>
            </a:r>
            <a:br>
              <a:rPr lang="fr-BE" dirty="0"/>
            </a:br>
            <a:r>
              <a:rPr lang="fr-BE" dirty="0"/>
              <a:t>… qui doit seulement faire l’addition de trois cellules. </a:t>
            </a:r>
          </a:p>
          <a:p>
            <a:r>
              <a:rPr lang="fr-BE" dirty="0"/>
              <a:t>Le total doit être remis à jour automatiquement si une des trois cellules est  modifiée.</a:t>
            </a: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900" y="4691558"/>
            <a:ext cx="5083261" cy="21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que 10" descr="Visage noir inquiet">
            <a:extLst>
              <a:ext uri="{FF2B5EF4-FFF2-40B4-BE49-F238E27FC236}">
                <a16:creationId xmlns:a16="http://schemas.microsoft.com/office/drawing/2014/main" id="{0E498CAD-BEBD-4715-B6C6-BE30FA0B2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790" y="2166442"/>
            <a:ext cx="360000" cy="360000"/>
          </a:xfrm>
          <a:prstGeom prst="rect">
            <a:avLst/>
          </a:prstGeom>
        </p:spPr>
      </p:pic>
      <p:pic>
        <p:nvPicPr>
          <p:cNvPr id="13" name="Graphique 12" descr="Visage blanc portant des lunettes de soleil">
            <a:extLst>
              <a:ext uri="{FF2B5EF4-FFF2-40B4-BE49-F238E27FC236}">
                <a16:creationId xmlns:a16="http://schemas.microsoft.com/office/drawing/2014/main" id="{5D044837-048B-4AFD-9E60-4434A5E17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0886" y="261591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22E69-EE5C-40B0-937E-70EB7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le "div filler" </a:t>
            </a:r>
            <a:r>
              <a:rPr lang="fr-BE"/>
              <a:t>: exo 22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73FF-9BD9-45E8-973E-402E790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exo22_</a:t>
            </a:r>
            <a:r>
              <a:rPr lang="fr-BE" dirty="0"/>
              <a:t>start.html </a:t>
            </a:r>
          </a:p>
          <a:p>
            <a:r>
              <a:rPr lang="fr-BE" dirty="0"/>
              <a:t>Affichez dans une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dirty="0"/>
              <a:t> la liste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 </a:t>
            </a:r>
          </a:p>
          <a:p>
            <a:r>
              <a:rPr lang="fr-BE" dirty="0"/>
              <a:t>Créez par Javascript </a:t>
            </a:r>
          </a:p>
          <a:p>
            <a:pPr lvl="1"/>
            <a:r>
              <a:rPr lang="fr-BE" dirty="0"/>
              <a:t>un nouveau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 à la fin du document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: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 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fr-BE" dirty="0"/>
              <a:t> : "je suis un nouvel élément"</a:t>
            </a:r>
          </a:p>
          <a:p>
            <a:r>
              <a:rPr lang="fr-BE" dirty="0"/>
              <a:t>Faites que le bouton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lang="fr-BE" dirty="0"/>
              <a:t>" ajoute le contenu de l'input 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ifContenu</a:t>
            </a:r>
            <a:r>
              <a:rPr lang="fr-BE" dirty="0"/>
              <a:t>" au div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959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B59958-9445-4647-A444-2152415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fr-BE" dirty="0"/>
              <a:t>Exemples de page web </a:t>
            </a:r>
            <a:r>
              <a:rPr lang="fr-BE" dirty="0" err="1"/>
              <a:t>javascriptée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5FB963-C668-4E62-897F-93FEAE6D8DB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20885" y="1371479"/>
            <a:ext cx="10350230" cy="5486521"/>
          </a:xfrm>
          <a:prstGeom prst="rect">
            <a:avLst/>
          </a:prstGeom>
          <a:noFill/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9197FC1-F59F-46A8-A88A-E9C072DFE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90" y="3051304"/>
            <a:ext cx="360000" cy="50675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D34ACE7-C2EC-4B40-BEA1-74B55C816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0155" y="5233143"/>
            <a:ext cx="360000" cy="50675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339FE8AF-AF23-4149-9FE2-0BFEC4FA9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6" y="3861361"/>
            <a:ext cx="360000" cy="50675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B4C0B19-2455-42DE-92F9-2D63FEFA5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2458" y="3208538"/>
            <a:ext cx="360000" cy="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9D82-219F-4E36-A049-76B30F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Sibling </a:t>
            </a:r>
            <a:r>
              <a:rPr lang="fr-BE"/>
              <a:t>: exo 24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B068-C6F3-4A8F-8C96-5C660A5B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exo24</a:t>
            </a:r>
            <a:r>
              <a:rPr lang="fr-BE" dirty="0"/>
              <a:t>_start.html </a:t>
            </a:r>
          </a:p>
          <a:p>
            <a:r>
              <a:rPr lang="fr-BE" dirty="0"/>
              <a:t>Voici en image ce qui doit se passer quand on clique sur le bouton : inversion du contenu des deux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C5F58A-C069-4002-9E05-9F78D5FF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4" y="3642961"/>
            <a:ext cx="2330890" cy="154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CCE6A5-C671-4577-9FA6-5126BFD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8" y="3678680"/>
            <a:ext cx="2427565" cy="1475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FE946-0541-4E56-9472-B345C9E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7" y="3642961"/>
            <a:ext cx="2330890" cy="154739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154312-7679-4760-8866-A118594E4C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1304" y="4416660"/>
            <a:ext cx="775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0EEE9-1E8C-47F2-9C86-44B8F209EE2C}"/>
              </a:ext>
            </a:extLst>
          </p:cNvPr>
          <p:cNvCxnSpPr>
            <a:cxnSpLocks/>
          </p:cNvCxnSpPr>
          <p:nvPr/>
        </p:nvCxnSpPr>
        <p:spPr>
          <a:xfrm>
            <a:off x="6936039" y="4450107"/>
            <a:ext cx="752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2EEEE57-044A-A5A6-C61D-5F9184FD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CF071C5F-9794-4599-A849-B32DE52AA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D559-7273-432F-96C1-0A4F8BD8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 focus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702E7-F3BE-49B7-BF99-969C1D2A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Propriété d'un élément </a:t>
            </a:r>
            <a:r>
              <a:rPr lang="fr-BE" dirty="0">
                <a:solidFill>
                  <a:schemeClr val="accent2"/>
                </a:solidFill>
              </a:rPr>
              <a:t>ciblé</a:t>
            </a:r>
          </a:p>
          <a:p>
            <a:r>
              <a:rPr lang="fr-BE" dirty="0"/>
              <a:t>Un élément ciblé reçoit tous les événements de votre clavier.</a:t>
            </a:r>
          </a:p>
          <a:p>
            <a:pPr lvl="1"/>
            <a:r>
              <a:rPr lang="fr-BE" dirty="0"/>
              <a:t>Seulement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&lt;input&gt;, &lt;select&gt;, 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fr-BE" dirty="0"/>
              <a:t> (et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Exemple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</a:p>
          <a:p>
            <a:pPr lvl="1"/>
            <a:r>
              <a:rPr lang="fr-BE" dirty="0"/>
              <a:t>si vous cliquez dessus alors l'input possède le </a:t>
            </a:r>
            <a:r>
              <a:rPr lang="fr-BE" dirty="0">
                <a:solidFill>
                  <a:schemeClr val="accent2"/>
                </a:solidFill>
              </a:rPr>
              <a:t>focus</a:t>
            </a:r>
          </a:p>
          <a:p>
            <a:pPr lvl="1"/>
            <a:r>
              <a:rPr lang="fr-BE" dirty="0"/>
              <a:t>si vous tapez des caractères sur votre clavier, </a:t>
            </a:r>
            <a:br>
              <a:rPr lang="fr-BE" dirty="0"/>
            </a:br>
            <a:r>
              <a:rPr lang="fr-BE" dirty="0"/>
              <a:t>alors vous les voyez s'afficher dans l'input en question.</a:t>
            </a:r>
          </a:p>
        </p:txBody>
      </p:sp>
    </p:spTree>
    <p:extLst>
      <p:ext uri="{BB962C8B-B14F-4D97-AF65-F5344CB8AC3E}">
        <p14:creationId xmlns:p14="http://schemas.microsoft.com/office/powerpoint/2010/main" val="34364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les types</a:t>
            </a:r>
          </a:p>
        </p:txBody>
      </p:sp>
      <p:graphicFrame>
        <p:nvGraphicFramePr>
          <p:cNvPr id="231" name="Google Shape;231;p36"/>
          <p:cNvGraphicFramePr/>
          <p:nvPr>
            <p:extLst>
              <p:ext uri="{D42A27DB-BD31-4B8C-83A1-F6EECF244321}">
                <p14:modId xmlns:p14="http://schemas.microsoft.com/office/powerpoint/2010/main" val="1331062482"/>
              </p:ext>
            </p:extLst>
          </p:nvPr>
        </p:nvGraphicFramePr>
        <p:xfrm>
          <a:off x="106107" y="1709095"/>
          <a:ext cx="5854598" cy="479231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64184">
                  <a:extLst>
                    <a:ext uri="{9D8B030D-6E8A-4147-A177-3AD203B41FA5}">
                      <a16:colId xmlns:a16="http://schemas.microsoft.com/office/drawing/2014/main" val="2305631316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Click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Click de souris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Dblclick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ondblclick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 click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Focus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onfocus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reçoit le focus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 err="1">
                          <a:solidFill>
                            <a:schemeClr val="accent2"/>
                          </a:solidFill>
                          <a:sym typeface="Calibri"/>
                        </a:rPr>
                        <a:t>Blur</a:t>
                      </a:r>
                      <a:endParaRPr lang="fr-BE" b="1" dirty="0">
                        <a:solidFill>
                          <a:schemeClr val="accent2"/>
                        </a:solidFill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onblur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perd le focus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54201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Change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onchange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contenu d'un champ 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est modifié</a:t>
                      </a: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SELECT RADIO)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6047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/>
                        <a:t>Input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Taper un caractère dans un champ de texte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3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Select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onselect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Du texte est sélectionné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INPUT, TEXTAREA)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13162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Keydown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onkeydown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pressée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Keypress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onkeypress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de caractère est pressée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Keyup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onkeyup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relâchée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36"/>
          <p:cNvGraphicFramePr/>
          <p:nvPr/>
        </p:nvGraphicFramePr>
        <p:xfrm>
          <a:off x="6096000" y="1690688"/>
          <a:ext cx="5930589" cy="49640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08278">
                  <a:extLst>
                    <a:ext uri="{9D8B030D-6E8A-4147-A177-3AD203B41FA5}">
                      <a16:colId xmlns:a16="http://schemas.microsoft.com/office/drawing/2014/main" val="10150958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page ou l'image est chargée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Unload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onunload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L'utilisateur sort de la page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256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onresize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taille de la fenêtre est réajustée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34764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onmousedown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pressé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onmousemove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est bougée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Mouseout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onmouseout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sort d'un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onmouseover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survole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Mouseup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onmouseup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relaché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onerror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 une erreur apparaît lors du chargement de la page, d'une image...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&amp; HTML</a:t>
            </a:r>
          </a:p>
        </p:txBody>
      </p:sp>
      <p:sp>
        <p:nvSpPr>
          <p:cNvPr id="229" name="Google Shape;229;p36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Méthode historique mais pédagogique</a:t>
            </a:r>
          </a:p>
          <a:p>
            <a:pPr lvl="1"/>
            <a:r>
              <a:rPr lang="fr-BE"/>
              <a:t>Attribut </a:t>
            </a:r>
            <a:r>
              <a:rPr lang="fr-BE" dirty="0"/>
              <a:t>spécifique à placer dans chaque élément soumis à un évènement 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()”&gt;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dirty="0">
                <a:sym typeface="Courier New"/>
              </a:rPr>
              <a:t>Exemple avec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('Voici le contenu de l\'élément que vous avez cliqué :\n\n' +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);"&gt;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Cliquez-moi !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endParaRPr lang="fr-BE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</a:t>
            </a:r>
            <a:r>
              <a:rPr lang="fr-BE">
                <a:sym typeface="Calibri"/>
              </a:rPr>
              <a:t>: exo 31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Fichier </a:t>
            </a:r>
            <a:r>
              <a:rPr lang="fr-BE">
                <a:sym typeface="Calibri"/>
              </a:rPr>
              <a:t>: exo31</a:t>
            </a:r>
            <a:r>
              <a:rPr lang="fr-BE" dirty="0">
                <a:sym typeface="Calibri"/>
              </a:rPr>
              <a:t>_start.php</a:t>
            </a:r>
          </a:p>
          <a:p>
            <a:r>
              <a:rPr lang="fr-BE" dirty="0">
                <a:sym typeface="Calibri"/>
              </a:rPr>
              <a:t>Start : l'utilisateur peut appuyer sur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 même avec l'input non rempli.</a:t>
            </a:r>
          </a:p>
          <a:p>
            <a:r>
              <a:rPr lang="fr-BE" dirty="0">
                <a:sym typeface="Calibri"/>
              </a:rPr>
              <a:t>Solution : vérifier que l'utilisateur a bien renseigné une adresse mail dès qu'il clique sur le bouton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".</a:t>
            </a:r>
          </a:p>
          <a:p>
            <a:r>
              <a:rPr lang="fr-BE" dirty="0">
                <a:sym typeface="Calibri"/>
              </a:rPr>
              <a:t>Tuyau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onblur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Conflit entre évènements : </a:t>
            </a:r>
            <a:r>
              <a:rPr lang="fr-BE">
                <a:sym typeface="Calibri"/>
              </a:rPr>
              <a:t>exemple 33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ym typeface="Calibri"/>
              </a:rPr>
              <a:t>Déterminez dans le code ci-dessous si l'utilisateur atterrira sur le site indiqué ou non. </a:t>
            </a:r>
          </a:p>
          <a:p>
            <a:r>
              <a:rPr lang="fr-BE" dirty="0">
                <a:sym typeface="Calibri"/>
              </a:rPr>
              <a:t>C-à-d : A votre avis, cliquer sur le lien revient-il </a:t>
            </a:r>
          </a:p>
          <a:p>
            <a:pPr lvl="1"/>
            <a:r>
              <a:rPr lang="fr-BE" dirty="0">
                <a:sym typeface="Calibri"/>
              </a:rPr>
              <a:t>À suivre le lien ?</a:t>
            </a:r>
          </a:p>
          <a:p>
            <a:pPr lvl="1"/>
            <a:r>
              <a:rPr lang="fr-BE" dirty="0">
                <a:sym typeface="Calibri"/>
              </a:rPr>
              <a:t>À exécuter le code JS ?</a:t>
            </a:r>
          </a:p>
          <a:p>
            <a:pPr lvl="1"/>
            <a:r>
              <a:rPr lang="fr-BE" dirty="0">
                <a:sym typeface="Calibri"/>
              </a:rPr>
              <a:t>À faire les deux ? Mais alors, dans quel ordre ?</a:t>
            </a:r>
          </a:p>
          <a:p>
            <a:r>
              <a:rPr lang="fr-BE" dirty="0">
                <a:sym typeface="Calibri"/>
              </a:rPr>
              <a:t>Déduisez-en le sens de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return</a:t>
            </a:r>
            <a:r>
              <a:rPr lang="fr-BE" dirty="0">
                <a:sym typeface="Calibri"/>
              </a:rPr>
              <a:t>. </a:t>
            </a:r>
          </a:p>
          <a:p>
            <a:pPr lvl="1"/>
            <a:endParaRPr lang="fr-BE" dirty="0">
              <a:sym typeface="Calibri"/>
            </a:endParaRP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&lt;a  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"http://www.burotix.be"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('Clic !'); return false;"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Lien vers burotix.be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00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 </a:t>
            </a:r>
            <a:r>
              <a:rPr lang="fr-BE" dirty="0">
                <a:sym typeface="Calibri"/>
              </a:rPr>
              <a:t>&amp; DOM-0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C6A3E2-1203-2B27-C511-4D0F3723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07FA35DC-8914-4941-AC99-257E94F56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FR" altLang="fr-FR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548" y="4841144"/>
            <a:ext cx="7298724" cy="20168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tout d'abord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accède ensuite à sa propriété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BE" sz="2800" dirty="0"/>
              <a:t> à laquelle on assigne une fonction anonyme 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AC78BF-10D1-4296-A3DA-2D9B77B28386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7F28C-D696-4257-A637-0F7934446F0A}"/>
              </a:ext>
            </a:extLst>
          </p:cNvPr>
          <p:cNvSpPr txBox="1"/>
          <p:nvPr/>
        </p:nvSpPr>
        <p:spPr>
          <a:xfrm>
            <a:off x="6096000" y="199056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935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DE0C-8CF3-4CFA-8195-56C13AA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le principe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83A6E1-2E9B-4F51-89C8-C4E88B5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On définit les événements non plus dans le code HTML mais directement en JavaScript. </a:t>
            </a:r>
          </a:p>
          <a:p>
            <a:r>
              <a:rPr lang="fr-BE" dirty="0"/>
              <a:t>Un évènement de chaque événement standard se traduit par une propriété dudit élément dont le nom est précédé par les deux lettres « on ». </a:t>
            </a:r>
          </a:p>
          <a:p>
            <a:r>
              <a:rPr lang="fr-BE" dirty="0"/>
              <a:t>Cette propriété prend pour valeur</a:t>
            </a:r>
          </a:p>
          <a:p>
            <a:pPr lvl="1"/>
            <a:r>
              <a:rPr lang="fr-BE" dirty="0"/>
              <a:t>soit le nom d'une fonction</a:t>
            </a:r>
          </a:p>
          <a:p>
            <a:pPr lvl="1"/>
            <a:r>
              <a:rPr lang="fr-BE" dirty="0"/>
              <a:t>soit une fonction anonyme avec un code fourni immédiatement</a:t>
            </a:r>
          </a:p>
        </p:txBody>
      </p:sp>
    </p:spTree>
    <p:extLst>
      <p:ext uri="{BB962C8B-B14F-4D97-AF65-F5344CB8AC3E}">
        <p14:creationId xmlns:p14="http://schemas.microsoft.com/office/powerpoint/2010/main" val="24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Exemples d'utilisation du JavaScript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Exemple de base:</a:t>
            </a:r>
          </a:p>
          <a:p>
            <a:pPr lvl="1"/>
            <a:r>
              <a:rPr lang="fr-BE" dirty="0">
                <a:hlinkClick r:id="rId3"/>
              </a:rPr>
              <a:t>http://www-k12.atmos.washington.edu/~ovens/javascript/jseg28.html</a:t>
            </a:r>
            <a:endParaRPr lang="fr-BE" dirty="0"/>
          </a:p>
          <a:p>
            <a:r>
              <a:rPr lang="fr-BE" dirty="0"/>
              <a:t>Template</a:t>
            </a:r>
          </a:p>
          <a:p>
            <a:pPr lvl="1"/>
            <a:r>
              <a:rPr lang="fr-BE" dirty="0"/>
              <a:t>http://www.philippagregory.com/books</a:t>
            </a:r>
          </a:p>
          <a:p>
            <a:r>
              <a:rPr lang="fr-BE" dirty="0"/>
              <a:t>Animation</a:t>
            </a:r>
          </a:p>
          <a:p>
            <a:pPr lvl="1"/>
            <a:r>
              <a:rPr lang="fr-BE" dirty="0"/>
              <a:t>http://hereistoday.com/</a:t>
            </a:r>
          </a:p>
          <a:p>
            <a:pPr lvl="1"/>
            <a:r>
              <a:rPr lang="fr-BE" dirty="0"/>
              <a:t>http://the389.com/experiment/</a:t>
            </a:r>
          </a:p>
          <a:p>
            <a:pPr lvl="1"/>
            <a:r>
              <a:rPr lang="fr-BE" dirty="0">
                <a:hlinkClick r:id="rId4"/>
              </a:rPr>
              <a:t>http://mrdoob.com/projects/chromeexperiments/google_gravity/</a:t>
            </a:r>
            <a:endParaRPr lang="fr-BE" dirty="0"/>
          </a:p>
          <a:p>
            <a:pPr lvl="1"/>
            <a:r>
              <a:rPr lang="fr-BE" dirty="0"/>
              <a:t>http://gridster.net/demos/adding-widgets-dynamically.html</a:t>
            </a:r>
          </a:p>
          <a:p>
            <a:r>
              <a:rPr lang="fr-BE" dirty="0"/>
              <a:t>3D</a:t>
            </a:r>
          </a:p>
          <a:p>
            <a:pPr lvl="1"/>
            <a:r>
              <a:rPr lang="fr-BE" dirty="0"/>
              <a:t>http://shapejs.shapeways.com/creator/?li=devhome_main</a:t>
            </a:r>
          </a:p>
          <a:p>
            <a:pPr lvl="1"/>
            <a:r>
              <a:rPr lang="fr-BE" dirty="0"/>
              <a:t>http://mrdoob.github.com/three.js/examples/webgl_materials_cars.html</a:t>
            </a:r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Pratique et simple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Vieux (sic)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Impossible de créer plusieurs fois le même événement</a:t>
            </a:r>
          </a:p>
        </p:txBody>
      </p:sp>
    </p:spTree>
    <p:extLst>
      <p:ext uri="{BB962C8B-B14F-4D97-AF65-F5344CB8AC3E}">
        <p14:creationId xmlns:p14="http://schemas.microsoft.com/office/powerpoint/2010/main" val="84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Evènement </a:t>
            </a:r>
            <a:r>
              <a:rPr lang="fr-BE" dirty="0">
                <a:sym typeface="Calibri"/>
              </a:rPr>
              <a:t>&amp; DOM-2</a:t>
            </a:r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A54AE313-8398-48CD-BB61-56731EC2C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480" b="14480"/>
          <a:stretch>
            <a:fillRect/>
          </a:stretch>
        </p:blipFill>
        <p:spPr>
          <a:xfrm>
            <a:off x="8999538" y="720725"/>
            <a:ext cx="1439862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9" y="4389120"/>
            <a:ext cx="8534401" cy="24688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utilise la méthode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avec comme paramètres</a:t>
            </a:r>
          </a:p>
          <a:p>
            <a:pPr lvl="1"/>
            <a:r>
              <a:rPr lang="fr-BE" sz="2400" dirty="0"/>
              <a:t>nom de l'événement (sans les lettres « on ») ;  p.ex.: 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BE" sz="2400" dirty="0"/>
              <a:t>fonction à exécuter (nommée ou anonyme);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C9EF08-337F-48C9-A0F8-6AF646C8B249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6679A-71FD-4A27-9A8D-9488CF865702}"/>
              </a:ext>
            </a:extLst>
          </p:cNvPr>
          <p:cNvSpPr txBox="1"/>
          <p:nvPr/>
        </p:nvSpPr>
        <p:spPr>
          <a:xfrm>
            <a:off x="6096000" y="198094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32348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l'exemple, une alternative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51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91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3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Création multiple d'un même évènement</a:t>
            </a:r>
          </a:p>
          <a:p>
            <a:r>
              <a:rPr lang="fr-BE" dirty="0">
                <a:solidFill>
                  <a:schemeClr val="accent2"/>
                </a:solidFill>
              </a:rPr>
              <a:t>Gestion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>
                <a:solidFill>
                  <a:schemeClr val="accent2"/>
                </a:solidFill>
              </a:rPr>
              <a:t>.</a:t>
            </a:r>
          </a:p>
          <a:p>
            <a:r>
              <a:rPr lang="fr-BE" dirty="0">
                <a:solidFill>
                  <a:schemeClr val="accent2"/>
                </a:solidFill>
              </a:rPr>
              <a:t>A utiliser surtout lors de l'intégration de librairies multiples au sein de votre site web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Lourdeur du code </a:t>
            </a:r>
          </a:p>
        </p:txBody>
      </p:sp>
    </p:spTree>
    <p:extLst>
      <p:ext uri="{BB962C8B-B14F-4D97-AF65-F5344CB8AC3E}">
        <p14:creationId xmlns:p14="http://schemas.microsoft.com/office/powerpoint/2010/main" val="1985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1E9B-7B6C-4153-8447-786EC42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7ADDC-2477-4D02-9242-25AC72FD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8437606" cy="51673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Premier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Deuxième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deux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41AB1-A5FE-4F2E-A850-20E9CD1D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0231" y="1631093"/>
            <a:ext cx="3513221" cy="393230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Ordre de déclenchement aléatoire, fonction du navigateur.</a:t>
            </a:r>
          </a:p>
          <a:p>
            <a:pPr lvl="1"/>
            <a:r>
              <a:rPr lang="fr-BE" dirty="0"/>
              <a:t>Peut-être dans l'ordre de création (mais pas sûr)</a:t>
            </a:r>
          </a:p>
        </p:txBody>
      </p:sp>
    </p:spTree>
    <p:extLst>
      <p:ext uri="{BB962C8B-B14F-4D97-AF65-F5344CB8AC3E}">
        <p14:creationId xmlns:p14="http://schemas.microsoft.com/office/powerpoint/2010/main" val="302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97F2-4C76-4764-A180-7479988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Suppression d'un évènement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F127D-8D35-4387-B46A-AAEAA0B75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/>
              <a:t>Méthode </a:t>
            </a:r>
            <a:r>
              <a:rPr lang="fr-FR" altLang="fr-F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fr-FR" altLang="fr-FR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crée l'événement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supprime l'événement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 lui repassant les mêmes paramètres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972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texte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Si on attribue 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à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</a:t>
            </a:r>
            <a:r>
              <a:rPr lang="de-DE" dirty="0"/>
              <a:t> et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</a:t>
            </a:r>
            <a:r>
              <a:rPr lang="fr-BE"/>
              <a:t>à</a:t>
            </a:r>
            <a:r>
              <a:rPr lang="de-DE"/>
              <a:t>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de-DE"/>
              <a:t>,</a:t>
            </a:r>
            <a:r>
              <a:rPr lang="fr-BE"/>
              <a:t> </a:t>
            </a:r>
            <a:endParaRPr lang="fr-BE" dirty="0"/>
          </a:p>
          <a:p>
            <a:r>
              <a:rPr lang="fr-BE"/>
              <a:t>Si on </a:t>
            </a:r>
            <a:r>
              <a:rPr lang="fr-BE" dirty="0"/>
              <a:t>clique sur "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</a:t>
            </a:r>
            <a:r>
              <a:rPr lang="de-DE"/>
              <a:t>" …</a:t>
            </a:r>
          </a:p>
          <a:p>
            <a:r>
              <a:rPr lang="de-DE"/>
              <a:t>Q</a:t>
            </a:r>
            <a:r>
              <a:rPr lang="fr-BE"/>
              <a:t>uel </a:t>
            </a:r>
            <a:r>
              <a:rPr lang="fr-BE" dirty="0"/>
              <a:t>événement se déclenchera-t-il en premier ?</a:t>
            </a:r>
          </a:p>
        </p:txBody>
      </p:sp>
    </p:spTree>
    <p:extLst>
      <p:ext uri="{BB962C8B-B14F-4D97-AF65-F5344CB8AC3E}">
        <p14:creationId xmlns:p14="http://schemas.microsoft.com/office/powerpoint/2010/main" val="84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Réponse.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Mode </a:t>
            </a:r>
            <a:r>
              <a:rPr lang="fr-BE" dirty="0">
                <a:solidFill>
                  <a:schemeClr val="accent2"/>
                </a:solidFill>
              </a:rPr>
              <a:t>capture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 dirty="0"/>
              <a:t> 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Mode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 </a:t>
            </a:r>
            <a:r>
              <a:rPr lang="fr-BE" dirty="0"/>
              <a:t>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fr-BE" dirty="0"/>
              <a:t>Par </a:t>
            </a:r>
            <a:r>
              <a:rPr lang="fr-BE" dirty="0" err="1"/>
              <a:t>défault</a:t>
            </a:r>
            <a:r>
              <a:rPr lang="fr-BE" dirty="0"/>
              <a:t> :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Propagation d'un évènement </a:t>
            </a:r>
            <a:r>
              <a:rPr lang="fr-BE"/>
              <a:t>: exo40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15" y="1347537"/>
            <a:ext cx="11833185" cy="551046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id="capt1"&gt;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id="capt2"&gt;capture&lt;/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id="boul1"&gt;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id="boul2"&gt;bouillonnement&lt;/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capt1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('capt2'),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('boul2');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45EC-7013-400F-9050-22B414A5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881" y="4864444"/>
            <a:ext cx="6011119" cy="1993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BE" sz="2400" dirty="0"/>
              <a:t>La méthode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comporte un troisième paramètre, de type </a:t>
            </a:r>
            <a:r>
              <a:rPr lang="fr-BE" sz="2400" dirty="0" err="1"/>
              <a:t>boolean</a:t>
            </a:r>
            <a:r>
              <a:rPr lang="fr-BE" sz="2400" dirty="0"/>
              <a:t> :</a:t>
            </a:r>
          </a:p>
          <a:p>
            <a:pPr lvl="1"/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/>
              <a:t> si mode capture </a:t>
            </a:r>
          </a:p>
          <a:p>
            <a:pPr lvl="1"/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2400" dirty="0"/>
              <a:t> si mode </a:t>
            </a:r>
            <a:r>
              <a:rPr lang="fr-BE" sz="2400" dirty="0" err="1"/>
              <a:t>bubbling</a:t>
            </a:r>
            <a:r>
              <a:rPr lang="fr-BE" sz="2400" dirty="0"/>
              <a:t> (par défaut)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8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Références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Calibri"/>
              </a:rPr>
              <a:t>Ressources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  <a:hlinkClick r:id="rId3"/>
              </a:rPr>
              <a:t>OpenClassRooms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w3schools</a:t>
            </a:r>
          </a:p>
          <a:p>
            <a:pPr lvl="1"/>
            <a:r>
              <a:rPr lang="en-US" dirty="0">
                <a:sym typeface="Calibri"/>
              </a:rPr>
              <a:t>MDN</a:t>
            </a:r>
          </a:p>
          <a:p>
            <a:pPr lvl="1"/>
            <a:r>
              <a:rPr lang="en-US" dirty="0">
                <a:sym typeface="Calibri"/>
              </a:rPr>
              <a:t>Developpez.com</a:t>
            </a:r>
          </a:p>
          <a:p>
            <a:pPr lvl="1"/>
            <a:r>
              <a:rPr lang="en-US" dirty="0">
                <a:sym typeface="Calibri"/>
              </a:rPr>
              <a:t>CommentCaMarche.net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C53B6B5-6288-4995-A987-CCD68324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2665" cy="4351339"/>
          </a:xfrm>
        </p:spPr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Outils:</a:t>
            </a:r>
          </a:p>
          <a:p>
            <a:pPr lvl="1"/>
            <a:r>
              <a:rPr lang="fr-BE" dirty="0" err="1">
                <a:sym typeface="Calibri"/>
              </a:rPr>
              <a:t>JSBin</a:t>
            </a:r>
            <a:r>
              <a:rPr lang="fr-BE" dirty="0">
                <a:sym typeface="Calibri"/>
              </a:rPr>
              <a:t>: http://jsbin.com</a:t>
            </a:r>
          </a:p>
          <a:p>
            <a:pPr lvl="1"/>
            <a:r>
              <a:rPr lang="fr-BE" dirty="0" err="1">
                <a:sym typeface="Calibri"/>
              </a:rPr>
              <a:t>JSFiddle</a:t>
            </a:r>
            <a:r>
              <a:rPr lang="fr-BE" dirty="0">
                <a:sym typeface="Calibri"/>
              </a:rPr>
              <a:t>: http://jsfiddle.net/</a:t>
            </a:r>
          </a:p>
          <a:p>
            <a:pPr lvl="1"/>
            <a:r>
              <a:rPr lang="fr-BE" dirty="0" err="1">
                <a:sym typeface="Calibri"/>
              </a:rPr>
              <a:t>Rubular</a:t>
            </a:r>
            <a:r>
              <a:rPr lang="fr-BE" dirty="0">
                <a:sym typeface="Calibri"/>
              </a:rPr>
              <a:t>: http://rubular.com/</a:t>
            </a:r>
          </a:p>
          <a:p>
            <a:pPr lvl="1"/>
            <a:r>
              <a:rPr lang="fr-BE" dirty="0">
                <a:sym typeface="Calibri"/>
              </a:rPr>
              <a:t>Chrome: Console </a:t>
            </a:r>
            <a:r>
              <a:rPr lang="fr-BE" dirty="0" err="1">
                <a:sym typeface="Calibri"/>
              </a:rPr>
              <a:t>debug</a:t>
            </a: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9FF30B-CB4A-4646-AFF7-6E6801D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</a:t>
            </a:r>
            <a:r>
              <a:rPr lang="fr-BE" dirty="0"/>
              <a:t>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4FFE5-5648-A4A4-FE5C-EF3D94B6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FFD6C5B-66FB-4ECB-9940-CCF462586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675F-6B60-44FD-806B-32B75E6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1D04AB-26A4-43EA-9D95-3D19310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Utilité : Fournir les informations sur l'événement déclenché, par ex. :</a:t>
            </a:r>
          </a:p>
          <a:p>
            <a:pPr lvl="1"/>
            <a:r>
              <a:rPr lang="fr-BE" dirty="0"/>
              <a:t>touches enfoncées</a:t>
            </a:r>
          </a:p>
          <a:p>
            <a:pPr lvl="1"/>
            <a:r>
              <a:rPr lang="fr-BE" dirty="0"/>
              <a:t>coordonnées du curseur</a:t>
            </a:r>
          </a:p>
          <a:p>
            <a:pPr lvl="1"/>
            <a:r>
              <a:rPr lang="fr-BE" dirty="0"/>
              <a:t>élément qui a déclenché l'événement, …</a:t>
            </a:r>
          </a:p>
          <a:p>
            <a:r>
              <a:rPr lang="fr-BE" dirty="0"/>
              <a:t>Accessible seulement </a:t>
            </a:r>
          </a:p>
          <a:p>
            <a:pPr lvl="1"/>
            <a:r>
              <a:rPr lang="fr-BE" dirty="0"/>
              <a:t>lorsqu'un événement est déclenché</a:t>
            </a:r>
          </a:p>
          <a:p>
            <a:pPr lvl="1"/>
            <a:r>
              <a:rPr lang="fr-BE" dirty="0"/>
              <a:t>via une fonction exécutée par l'événement concerné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5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Exemple: </a:t>
            </a:r>
          </a:p>
          <a:p>
            <a:pPr marL="457189" lvl="1" indent="0">
              <a:buNone/>
            </a:pP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Affiche le type de l'événement (click, etc.)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dirty="0"/>
              <a:t>Argument «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dirty="0"/>
              <a:t> » : référence vers l'objet «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 ».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 :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type de l'événement (click, </a:t>
            </a:r>
            <a:r>
              <a:rPr lang="fr-BE" dirty="0" err="1"/>
              <a:t>mouseover</a:t>
            </a:r>
            <a:r>
              <a:rPr lang="fr-BE" dirty="0"/>
              <a:t>, etc.)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élément déclencheur de l'événement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position du curseur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quelconque frappée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textuelle frappée</a:t>
            </a:r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Emplacement du code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idx="1"/>
          </p:nvPr>
        </p:nvSpPr>
        <p:spPr>
          <a:xfrm>
            <a:off x="846437" y="1428649"/>
            <a:ext cx="11345563" cy="4731839"/>
          </a:xfrm>
        </p:spPr>
        <p:txBody>
          <a:bodyPr>
            <a:normAutofit fontScale="92500"/>
          </a:bodyPr>
          <a:lstStyle/>
          <a:p>
            <a:r>
              <a:rPr lang="fr-BE" dirty="0">
                <a:sym typeface="Calibri"/>
              </a:rPr>
              <a:t>Dans une page HTML: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BE" sz="3000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fr-BE" sz="3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var </a:t>
            </a:r>
            <a:r>
              <a:rPr lang="fr-BE" sz="3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189" lvl="1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fr-BE" sz="3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r>
              <a:rPr lang="fr-BE" dirty="0">
                <a:sym typeface="Calibri"/>
              </a:rPr>
              <a:t>Dans un fichier externe: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BE" sz="3000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000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"script.js" 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lang="fr-BE" sz="3000" dirty="0">
              <a:sym typeface="Courier New"/>
            </a:endParaRPr>
          </a:p>
          <a:p>
            <a:r>
              <a:rPr lang="fr-BE" dirty="0">
                <a:sym typeface="Calibri"/>
              </a:rPr>
              <a:t>Dans un attribut événement - A éviter !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fr-BE" sz="3000" dirty="0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"var </a:t>
            </a:r>
            <a:r>
              <a:rPr lang="fr-BE" sz="3000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; ..."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BE" sz="3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Accueil</a:t>
            </a:r>
            <a:r>
              <a:rPr lang="fr-BE" sz="3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lang="fr-BE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Remarque :</a:t>
            </a:r>
          </a:p>
          <a:p>
            <a:pPr lvl="1"/>
            <a:r>
              <a:rPr lang="fr-BE" dirty="0">
                <a:sym typeface="Calibri"/>
              </a:rPr>
              <a:t>code JS exécuté par le navigateur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séquentiellement</a:t>
            </a:r>
            <a:r>
              <a:rPr lang="fr-BE" dirty="0">
                <a:sym typeface="Calibri"/>
              </a:rPr>
              <a:t> à la lecture de la page web.</a:t>
            </a:r>
          </a:p>
          <a:p>
            <a:pPr lvl="1"/>
            <a:r>
              <a:rPr lang="fr-BE" dirty="0">
                <a:sym typeface="Calibri"/>
              </a:rPr>
              <a:t>=&gt; Attention à l'emplacement du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7760</TotalTime>
  <Words>3981</Words>
  <Application>Microsoft Office PowerPoint</Application>
  <PresentationFormat>Grand écran</PresentationFormat>
  <Paragraphs>658</Paragraphs>
  <Slides>73</Slides>
  <Notes>52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73</vt:i4>
      </vt:variant>
      <vt:variant>
        <vt:lpstr>Diaporamas personnalisés</vt:lpstr>
      </vt:variant>
      <vt:variant>
        <vt:i4>1</vt:i4>
      </vt:variant>
    </vt:vector>
  </HeadingPairs>
  <TitlesOfParts>
    <vt:vector size="79" baseType="lpstr">
      <vt:lpstr>Arial</vt:lpstr>
      <vt:lpstr>Calibri</vt:lpstr>
      <vt:lpstr>Courier New</vt:lpstr>
      <vt:lpstr>Garamond</vt:lpstr>
      <vt:lpstr>burotix</vt:lpstr>
      <vt:lpstr>Bachelier en Informatique de Gestion  Projet de Développement Web</vt:lpstr>
      <vt:lpstr>Table des matières</vt:lpstr>
      <vt:lpstr>17. Javascript</vt:lpstr>
      <vt:lpstr>Architecture</vt:lpstr>
      <vt:lpstr>Exemples de page web javascriptée</vt:lpstr>
      <vt:lpstr>Exemples d'utilisation du JavaScript</vt:lpstr>
      <vt:lpstr>Références</vt:lpstr>
      <vt:lpstr>Emplacement du code</vt:lpstr>
      <vt:lpstr>Emplacement du code</vt:lpstr>
      <vt:lpstr>Emplacement du code : exo01</vt:lpstr>
      <vt:lpstr>Code interne/externe : exo02</vt:lpstr>
      <vt:lpstr>Variables et Typage</vt:lpstr>
      <vt:lpstr>Typage dynamique</vt:lpstr>
      <vt:lpstr>Scalaires : exo03 </vt:lpstr>
      <vt:lpstr>Tableaux : exo04</vt:lpstr>
      <vt:lpstr>Tableaux : exo04</vt:lpstr>
      <vt:lpstr>Opérateurs</vt:lpstr>
      <vt:lpstr>Structures de contrôle</vt:lpstr>
      <vt:lpstr>Branchement : if, switch</vt:lpstr>
      <vt:lpstr>Boucle : for, while </vt:lpstr>
      <vt:lpstr>Fonctions</vt:lpstr>
      <vt:lpstr>Fonctions</vt:lpstr>
      <vt:lpstr>Document Object Model</vt:lpstr>
      <vt:lpstr>Document Object Model</vt:lpstr>
      <vt:lpstr>Exemple</vt:lpstr>
      <vt:lpstr>Objets du DOM</vt:lpstr>
      <vt:lpstr>DOM Document</vt:lpstr>
      <vt:lpstr>DOM Document - Méthode</vt:lpstr>
      <vt:lpstr>DOM Document - Méthode</vt:lpstr>
      <vt:lpstr>DOM Document - Méthode</vt:lpstr>
      <vt:lpstr>DOM Document - Méthode</vt:lpstr>
      <vt:lpstr>DOM Document - Méthode</vt:lpstr>
      <vt:lpstr>DOM Node</vt:lpstr>
      <vt:lpstr>DOM Node - Propriétés</vt:lpstr>
      <vt:lpstr>DOM Node - Méthode</vt:lpstr>
      <vt:lpstr>DOM Node - Méthode</vt:lpstr>
      <vt:lpstr>DOM Node - Méthode</vt:lpstr>
      <vt:lpstr>DOM Node - Méthode</vt:lpstr>
      <vt:lpstr>DOM Node - Méthode</vt:lpstr>
      <vt:lpstr>DOM Element</vt:lpstr>
      <vt:lpstr>DOM Element - Propriétés</vt:lpstr>
      <vt:lpstr>DOM Element - Propriétés</vt:lpstr>
      <vt:lpstr>DOM Element - Propriétés</vt:lpstr>
      <vt:lpstr>DOM Element - Propriétés</vt:lpstr>
      <vt:lpstr>DOM Element - Propriétés</vt:lpstr>
      <vt:lpstr>DOM HTML Element</vt:lpstr>
      <vt:lpstr>DOM NodeList - Propriété</vt:lpstr>
      <vt:lpstr>Application : tableur : exercice 21</vt:lpstr>
      <vt:lpstr>Application : le "div filler" : exo 22</vt:lpstr>
      <vt:lpstr>Sibling : exo 24</vt:lpstr>
      <vt:lpstr>Évènement</vt:lpstr>
      <vt:lpstr>Evènement : le focus</vt:lpstr>
      <vt:lpstr>Evènement : les types</vt:lpstr>
      <vt:lpstr>Evènement &amp; HTML</vt:lpstr>
      <vt:lpstr>Evènement : exo 31</vt:lpstr>
      <vt:lpstr>Conflit entre évènements : exemple 33</vt:lpstr>
      <vt:lpstr>Évènement &amp; DOM-0</vt:lpstr>
      <vt:lpstr>DOM-0 par l'exemple</vt:lpstr>
      <vt:lpstr>DOM-0 par le principe</vt:lpstr>
      <vt:lpstr>DOM-0 : évaluation</vt:lpstr>
      <vt:lpstr>Evènement &amp; DOM-2</vt:lpstr>
      <vt:lpstr>DOM-2 par l'exemple</vt:lpstr>
      <vt:lpstr>DOM-2 par l'exemple, une alternative</vt:lpstr>
      <vt:lpstr>DOM-2 : évaluation</vt:lpstr>
      <vt:lpstr>Évènements multiples</vt:lpstr>
      <vt:lpstr>Suppression d'un évènement</vt:lpstr>
      <vt:lpstr>Propagation d'un évènement : capture or bubbling ? </vt:lpstr>
      <vt:lpstr>Propagation d'un évènement : capture or bubbling ? Réponse.</vt:lpstr>
      <vt:lpstr>Propagation d'un évènement : exo40</vt:lpstr>
      <vt:lpstr>Objet "Event"</vt:lpstr>
      <vt:lpstr>L'objet "Event"</vt:lpstr>
      <vt:lpstr>L'objet "Event"</vt:lpstr>
      <vt:lpstr>L'objet "Event" : propriétés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147</cp:revision>
  <dcterms:created xsi:type="dcterms:W3CDTF">2020-03-25T17:28:30Z</dcterms:created>
  <dcterms:modified xsi:type="dcterms:W3CDTF">2023-11-12T23:24:07Z</dcterms:modified>
</cp:coreProperties>
</file>