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66"/>
  </p:notesMasterIdLst>
  <p:sldIdLst>
    <p:sldId id="473" r:id="rId2"/>
    <p:sldId id="644" r:id="rId3"/>
    <p:sldId id="429" r:id="rId4"/>
    <p:sldId id="648" r:id="rId5"/>
    <p:sldId id="475" r:id="rId6"/>
    <p:sldId id="432" r:id="rId7"/>
    <p:sldId id="434" r:id="rId8"/>
    <p:sldId id="469" r:id="rId9"/>
    <p:sldId id="470" r:id="rId10"/>
    <p:sldId id="431" r:id="rId11"/>
    <p:sldId id="477" r:id="rId12"/>
    <p:sldId id="289" r:id="rId13"/>
    <p:sldId id="476" r:id="rId14"/>
    <p:sldId id="297" r:id="rId15"/>
    <p:sldId id="478" r:id="rId16"/>
    <p:sldId id="479" r:id="rId17"/>
    <p:sldId id="486" r:id="rId18"/>
    <p:sldId id="485" r:id="rId19"/>
    <p:sldId id="481" r:id="rId20"/>
    <p:sldId id="482" r:id="rId21"/>
    <p:sldId id="645" r:id="rId22"/>
    <p:sldId id="647" r:id="rId23"/>
    <p:sldId id="488" r:id="rId24"/>
    <p:sldId id="489" r:id="rId25"/>
    <p:sldId id="483" r:id="rId26"/>
    <p:sldId id="484" r:id="rId27"/>
    <p:sldId id="487" r:id="rId28"/>
    <p:sldId id="490" r:id="rId29"/>
    <p:sldId id="507" r:id="rId30"/>
    <p:sldId id="508" r:id="rId31"/>
    <p:sldId id="509" r:id="rId32"/>
    <p:sldId id="516" r:id="rId33"/>
    <p:sldId id="515" r:id="rId34"/>
    <p:sldId id="510" r:id="rId35"/>
    <p:sldId id="512" r:id="rId36"/>
    <p:sldId id="511" r:id="rId37"/>
    <p:sldId id="514" r:id="rId38"/>
    <p:sldId id="513" r:id="rId39"/>
    <p:sldId id="643" r:id="rId40"/>
    <p:sldId id="503" r:id="rId41"/>
    <p:sldId id="493" r:id="rId42"/>
    <p:sldId id="501" r:id="rId43"/>
    <p:sldId id="454" r:id="rId44"/>
    <p:sldId id="496" r:id="rId45"/>
    <p:sldId id="495" r:id="rId46"/>
    <p:sldId id="499" r:id="rId47"/>
    <p:sldId id="502" r:id="rId48"/>
    <p:sldId id="506" r:id="rId49"/>
    <p:sldId id="497" r:id="rId50"/>
    <p:sldId id="498" r:id="rId51"/>
    <p:sldId id="500" r:id="rId52"/>
    <p:sldId id="491" r:id="rId53"/>
    <p:sldId id="437" r:id="rId54"/>
    <p:sldId id="438" r:id="rId55"/>
    <p:sldId id="439" r:id="rId56"/>
    <p:sldId id="440" r:id="rId57"/>
    <p:sldId id="504" r:id="rId58"/>
    <p:sldId id="441" r:id="rId59"/>
    <p:sldId id="442" r:id="rId60"/>
    <p:sldId id="443" r:id="rId61"/>
    <p:sldId id="444" r:id="rId62"/>
    <p:sldId id="445" r:id="rId63"/>
    <p:sldId id="447" r:id="rId64"/>
    <p:sldId id="505" r:id="rId65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1. PHP" id="{89F5DA6A-3A35-43F8-90AF-290EBDBF2723}">
          <p14:sldIdLst>
            <p14:sldId id="473"/>
            <p14:sldId id="644"/>
            <p14:sldId id="429"/>
            <p14:sldId id="648"/>
            <p14:sldId id="475"/>
            <p14:sldId id="432"/>
            <p14:sldId id="434"/>
            <p14:sldId id="469"/>
            <p14:sldId id="470"/>
            <p14:sldId id="431"/>
            <p14:sldId id="477"/>
            <p14:sldId id="289"/>
            <p14:sldId id="476"/>
            <p14:sldId id="297"/>
            <p14:sldId id="478"/>
            <p14:sldId id="479"/>
            <p14:sldId id="486"/>
            <p14:sldId id="485"/>
            <p14:sldId id="481"/>
            <p14:sldId id="482"/>
            <p14:sldId id="645"/>
            <p14:sldId id="647"/>
            <p14:sldId id="488"/>
            <p14:sldId id="489"/>
            <p14:sldId id="483"/>
            <p14:sldId id="484"/>
            <p14:sldId id="487"/>
            <p14:sldId id="490"/>
            <p14:sldId id="507"/>
            <p14:sldId id="508"/>
            <p14:sldId id="509"/>
            <p14:sldId id="516"/>
            <p14:sldId id="515"/>
            <p14:sldId id="510"/>
            <p14:sldId id="512"/>
            <p14:sldId id="511"/>
            <p14:sldId id="514"/>
            <p14:sldId id="513"/>
            <p14:sldId id="643"/>
            <p14:sldId id="503"/>
            <p14:sldId id="493"/>
            <p14:sldId id="501"/>
            <p14:sldId id="454"/>
            <p14:sldId id="496"/>
            <p14:sldId id="495"/>
            <p14:sldId id="499"/>
            <p14:sldId id="502"/>
            <p14:sldId id="506"/>
            <p14:sldId id="497"/>
            <p14:sldId id="498"/>
            <p14:sldId id="500"/>
            <p14:sldId id="491"/>
            <p14:sldId id="437"/>
            <p14:sldId id="438"/>
            <p14:sldId id="439"/>
            <p14:sldId id="440"/>
            <p14:sldId id="504"/>
            <p14:sldId id="441"/>
            <p14:sldId id="442"/>
            <p14:sldId id="443"/>
            <p14:sldId id="444"/>
            <p14:sldId id="445"/>
            <p14:sldId id="447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4" autoAdjust="0"/>
    <p:restoredTop sz="86419" autoAdjust="0"/>
  </p:normalViewPr>
  <p:slideViewPr>
    <p:cSldViewPr snapToGrid="0">
      <p:cViewPr varScale="1">
        <p:scale>
          <a:sx n="71" d="100"/>
          <a:sy n="71" d="100"/>
        </p:scale>
        <p:origin x="62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07-10-24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272d102_01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81" name="Google Shape;81;g47272d102_0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68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272d102_023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99" name="Google Shape;99;g47272d102_0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556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152" name="Google Shape;1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2adeb03_1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57" name="Google Shape;257;g472adeb0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36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685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9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93" name="Google Shape;29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406" name="Google Shape;40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406" name="Google Shape;40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26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406" name="Google Shape;40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907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78" name="Google Shape;27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331" name="Google Shape;33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72adeb03_14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477" name="Google Shape;477;g472adeb03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b23d985_07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133" name="Google Shape;133;g3db23d985_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87082e3_0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121" name="Google Shape;121;g4087082e3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78cdc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78cdc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276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c672069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c672069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480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f3ed4854_28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09" name="Google Shape;209;g3f3ed4854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263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87082e3_0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121" name="Google Shape;121;g4087082e3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33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776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8cdcb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8cdcb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250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8cdcb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8cdcb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1682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3075e41_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3075e41_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085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d8db6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d8db6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64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d8db6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d8db6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031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aa5cf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faa5cf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685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d8db6e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8d8db6e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70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8d8db6e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8d8db6e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917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8d8db6e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8d8db6e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627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8d8db6e_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8d8db6e_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8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78cdc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78cdc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47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8d8db6e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8d8db6e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206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87082e3_0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121" name="Google Shape;121;g4087082e3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88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78cdcb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78cdcb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081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8cdcb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8cdcb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8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8cdcb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8cdcb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430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8cdcb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8cdcb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78cdc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78cdc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19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8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151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 spcCol="180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hp.net/manual/fr/funcref.ph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/>
              <a:t>Bachelier en Informatique de Gestion</a:t>
            </a:r>
            <a:br>
              <a:rPr lang="fr-BE"/>
            </a:br>
            <a:br>
              <a:rPr lang="fr-BE"/>
            </a:br>
            <a:r>
              <a:rPr lang="fr-BE"/>
              <a:t>Projet de Développement Web</a:t>
            </a:r>
            <a:endParaRPr lang="fr-BE" noProof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/>
              <a:t>Enseignement supérieur économique de type court</a:t>
            </a:r>
          </a:p>
          <a:p>
            <a:r>
              <a:rPr lang="fr-BE" sz="3200"/>
              <a:t>Code FWB : 7534 30 U32 D3</a:t>
            </a:r>
          </a:p>
          <a:p>
            <a:r>
              <a:rPr lang="fr-BE" sz="3200"/>
              <a:t>Code ISFCE : 4IPW3</a:t>
            </a:r>
            <a:endParaRPr lang="fr-FR" sz="3200"/>
          </a:p>
          <a:p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Bases du langage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C2A9142-5BEC-073C-EC56-A27AA0759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extLst>
              <a:ext uri="{FF2B5EF4-FFF2-40B4-BE49-F238E27FC236}">
                <a16:creationId xmlns:a16="http://schemas.microsoft.com/office/drawing/2014/main" id="{90D2A44E-2899-4544-A993-DC97F5DAB737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5" r="23665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5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Début, fin, instructions, commentaires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fr-BE">
                <a:sym typeface="Calibri"/>
              </a:rPr>
              <a:t>Les scripts (programmes) démarrent toujours par les 2 symboles suivants :</a:t>
            </a:r>
            <a:endParaRPr lang="fr-BE">
              <a:sym typeface="Libre Baskerville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php</a:t>
            </a:r>
            <a:endParaRPr lang="fr-BE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?&gt;</a:t>
            </a:r>
          </a:p>
          <a:p>
            <a:r>
              <a:rPr lang="fr-BE">
                <a:sym typeface="Courier New"/>
              </a:rPr>
              <a:t>Commentaires :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php</a:t>
            </a:r>
            <a:endParaRPr lang="fr-BE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/*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* Ceci est commentaire sur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* plusieurs lignes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*/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Ceci est commentaire sur une seule ligne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?&gt;</a:t>
            </a:r>
          </a:p>
          <a:p>
            <a:r>
              <a:rPr lang="fr-BE">
                <a:sym typeface="Calibri"/>
              </a:rPr>
              <a:t>Les instructions se terminent TOUJOURS par un point-virgule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php</a:t>
            </a:r>
            <a:endParaRPr lang="fr-BE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instruction1;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instruction2;</a:t>
            </a:r>
            <a:endParaRPr lang="fr-BE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?&gt;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86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Messages d’erreur</a:t>
            </a:r>
          </a:p>
        </p:txBody>
      </p:sp>
      <p:sp>
        <p:nvSpPr>
          <p:cNvPr id="102" name="Google Shape;102;p17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>
                <a:sym typeface="Calibri"/>
              </a:rPr>
              <a:t>PHP vous aide à détecter les erreurs dans votre code en écrivant des messages d’erreur. Lisez-les attentivement:</a:t>
            </a:r>
          </a:p>
          <a:p>
            <a:pPr marL="0" indent="0">
              <a:buNone/>
            </a:pPr>
            <a:endParaRPr lang="fr-BE">
              <a:sym typeface="Calibri"/>
            </a:endParaRPr>
          </a:p>
          <a:p>
            <a:pPr marL="457189" lvl="1" indent="0">
              <a:lnSpc>
                <a:spcPct val="100000"/>
              </a:lnSpc>
              <a:buNone/>
            </a:pP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php</a:t>
            </a:r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lnSpc>
                <a:spcPct val="100000"/>
              </a:lnSpc>
              <a:buNone/>
            </a:pP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“Bonjour”</a:t>
            </a:r>
          </a:p>
          <a:p>
            <a:pPr marL="457189" lvl="1" indent="0">
              <a:lnSpc>
                <a:spcPct val="100000"/>
              </a:lnSpc>
              <a:buNone/>
            </a:pP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“Aurevoir”;</a:t>
            </a:r>
          </a:p>
          <a:p>
            <a:pPr marL="457189" lvl="1" indent="0">
              <a:lnSpc>
                <a:spcPct val="100000"/>
              </a:lnSpc>
              <a:buNone/>
            </a:pP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?&gt;</a:t>
            </a:r>
          </a:p>
          <a:p>
            <a:pPr marL="457189" lvl="1" indent="0">
              <a:lnSpc>
                <a:spcPct val="100000"/>
              </a:lnSpc>
              <a:buNone/>
            </a:pPr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lnSpc>
                <a:spcPct val="100000"/>
              </a:lnSpc>
              <a:buNone/>
            </a:pP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Parse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error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: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syntax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error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unexpected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'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' (T_ECHO),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expecting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',' or ';' in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main.php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on line 3</a:t>
            </a:r>
          </a:p>
        </p:txBody>
      </p:sp>
    </p:spTree>
    <p:extLst>
      <p:ext uri="{BB962C8B-B14F-4D97-AF65-F5344CB8AC3E}">
        <p14:creationId xmlns:p14="http://schemas.microsoft.com/office/powerpoint/2010/main" val="12374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A00EA-39FD-4D71-90F4-DBFE2C72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Nom de variable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804A4-3FC5-449B-BCF2-BD583050F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>
                <a:sym typeface="Calibri"/>
              </a:rPr>
              <a:t>Un nom de variable peut comporter des lettres, des chiffres et le caractère 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_</a:t>
            </a:r>
            <a:r>
              <a:rPr lang="fr-BE">
                <a:sym typeface="Calibri"/>
              </a:rPr>
              <a:t> (les espaces ne sont pas autorisés ! )</a:t>
            </a:r>
          </a:p>
          <a:p>
            <a:r>
              <a:rPr lang="fr-BE">
                <a:sym typeface="Calibri"/>
              </a:rPr>
              <a:t>Un nom de variable doit commencer par un 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</a:t>
            </a:r>
            <a:r>
              <a:rPr lang="fr-BE">
                <a:sym typeface="Calibri"/>
              </a:rPr>
              <a:t> suivi d’une lettre ou du caractère 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_</a:t>
            </a:r>
          </a:p>
          <a:p>
            <a:r>
              <a:rPr lang="fr-BE">
                <a:sym typeface="Calibri"/>
              </a:rPr>
              <a:t>Un nom de variable peut comporter des lettres, des chiffres et le caractère 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_ </a:t>
            </a:r>
            <a:r>
              <a:rPr lang="fr-BE">
                <a:sym typeface="Calibri"/>
              </a:rPr>
              <a:t>(les espaces ne sont pas autorisés!)</a:t>
            </a:r>
          </a:p>
          <a:p>
            <a:r>
              <a:rPr lang="fr-BE">
                <a:sym typeface="Calibri"/>
              </a:rPr>
              <a:t>Les noms de variable sont sensibles à la casse (différence entre minuscule et majuscule)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68B37C-08C5-4A64-A496-0DC2724E26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/>
              <a:t>Correct ou non ? </a:t>
            </a: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 de 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$123Nom_De_Variable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$nom_de_variable_123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nom_de_variable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$toto@mailcity.com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nom_de_variable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$Nom-de-variable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Types de variables scalaires</a:t>
            </a:r>
          </a:p>
        </p:txBody>
      </p:sp>
      <p:sp>
        <p:nvSpPr>
          <p:cNvPr id="155" name="Google Shape;155;p25"/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>
                <a:sym typeface="Calibri"/>
              </a:rPr>
              <a:t>Types numériques : </a:t>
            </a:r>
            <a:br>
              <a:rPr lang="fr-BE">
                <a:sym typeface="Calibri"/>
              </a:rPr>
            </a:br>
            <a:r>
              <a:rPr lang="fr-BE" err="1">
                <a:solidFill>
                  <a:schemeClr val="accent2"/>
                </a:solidFill>
                <a:sym typeface="Calibri"/>
              </a:rPr>
              <a:t>int</a:t>
            </a:r>
            <a:r>
              <a:rPr lang="fr-BE">
                <a:sym typeface="Calibri"/>
              </a:rPr>
              <a:t> ou 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float</a:t>
            </a:r>
            <a:endParaRPr lang="fr-BE">
              <a:solidFill>
                <a:schemeClr val="accent2"/>
              </a:solidFill>
              <a:sym typeface="Calibri"/>
            </a:endParaRP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myAge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 = 16;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yourAge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 = 15.5; </a:t>
            </a:r>
          </a:p>
          <a:p>
            <a:r>
              <a:rPr lang="fr-BE">
                <a:sym typeface="Calibri"/>
              </a:rPr>
              <a:t>Types caractères : </a:t>
            </a:r>
            <a:br>
              <a:rPr lang="fr-BE">
                <a:sym typeface="Calibri"/>
              </a:rPr>
            </a:br>
            <a:r>
              <a:rPr lang="fr-BE">
                <a:solidFill>
                  <a:schemeClr val="accent2"/>
                </a:solidFill>
                <a:sym typeface="Calibri"/>
              </a:rPr>
              <a:t>char</a:t>
            </a:r>
            <a:r>
              <a:rPr lang="fr-BE">
                <a:sym typeface="Calibri"/>
              </a:rPr>
              <a:t>, </a:t>
            </a:r>
            <a:r>
              <a:rPr lang="fr-BE">
                <a:solidFill>
                  <a:schemeClr val="accent2"/>
                </a:solidFill>
                <a:sym typeface="Calibri"/>
              </a:rPr>
              <a:t>string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greeting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 = "Hello!" 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</a:b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fr-BE">
                <a:sym typeface="Calibri"/>
              </a:rPr>
              <a:t>Types logiques : </a:t>
            </a:r>
            <a:br>
              <a:rPr lang="fr-BE">
                <a:sym typeface="Calibri"/>
              </a:rPr>
            </a:br>
            <a:r>
              <a:rPr lang="fr-BE" err="1">
                <a:solidFill>
                  <a:schemeClr val="accent2"/>
                </a:solidFill>
                <a:sym typeface="Calibri"/>
              </a:rPr>
              <a:t>bool</a:t>
            </a:r>
            <a:endParaRPr lang="fr-BE">
              <a:sym typeface="Calibri"/>
            </a:endParaRPr>
          </a:p>
          <a:p>
            <a:pPr marL="457189" lvl="1" indent="-114289">
              <a:lnSpc>
                <a:spcPct val="70000"/>
              </a:lnSpc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hasHair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 = 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true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;</a:t>
            </a:r>
          </a:p>
          <a:p>
            <a:pPr marL="457189" lvl="1" indent="-114289">
              <a:lnSpc>
                <a:spcPct val="70000"/>
              </a:lnSpc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hasHair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 = false;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Constantes</a:t>
            </a:r>
          </a:p>
        </p:txBody>
      </p:sp>
      <p:sp>
        <p:nvSpPr>
          <p:cNvPr id="263" name="Google Shape;263;p35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Par convention, on écrira les constantes en majuscule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define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(PI, 3.14159265);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define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(NOM_ENTREPRISE, “Carrefour”);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 “Bienvenue chez ”;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NOM_ENTREPRISE;</a:t>
            </a:r>
          </a:p>
          <a:p>
            <a:r>
              <a:rPr lang="fr-BE">
                <a:sym typeface="Calibri"/>
              </a:rPr>
              <a:t>Remarque: Contrairement aux variables, il n’y a pas de </a:t>
            </a:r>
            <a:r>
              <a:rPr lang="fr-BE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</a:t>
            </a:r>
            <a:r>
              <a:rPr lang="fr-BE">
                <a:sym typeface="Calibri"/>
              </a:rPr>
              <a:t> devant le nom des constantes</a:t>
            </a:r>
            <a:endParaRPr lang="fr-BE">
              <a:sym typeface="Courier New"/>
            </a:endParaRPr>
          </a:p>
          <a:p>
            <a:endParaRPr lang="fr-BE">
              <a:sym typeface="Courier New"/>
            </a:endParaRPr>
          </a:p>
          <a:p>
            <a:endParaRPr lang="fr-BE"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17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fr-BE" sz="3200">
                <a:sym typeface="Calibri"/>
              </a:rPr>
              <a:t>Affectation</a:t>
            </a:r>
            <a:endParaRPr lang="fr-BE" sz="32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457189" lvl="1" indent="0">
              <a:buNone/>
            </a:pPr>
            <a:r>
              <a:rPr lang="fr-BE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3; </a:t>
            </a:r>
            <a:r>
              <a:rPr lang="fr-BE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// </a:t>
            </a:r>
            <a:r>
              <a:rPr lang="fr-BE" sz="2800" b="1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integer</a:t>
            </a:r>
            <a:endParaRPr lang="fr-BE" sz="28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457189" lvl="1" indent="0">
              <a:buNone/>
            </a:pPr>
            <a:r>
              <a:rPr lang="fr-BE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$y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3.5; </a:t>
            </a:r>
            <a:r>
              <a:rPr lang="fr-BE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// </a:t>
            </a:r>
            <a:r>
              <a:rPr lang="fr-BE" sz="2800" b="1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float</a:t>
            </a:r>
            <a:endParaRPr lang="fr-BE" sz="28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r>
              <a:rPr lang="fr-BE" sz="3200">
                <a:sym typeface="Calibri"/>
              </a:rPr>
              <a:t>Affectation de chaînes de caractères</a:t>
            </a:r>
            <a:endParaRPr lang="fr-BE" sz="32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457189" lvl="1" indent="0">
              <a:buNone/>
            </a:pPr>
            <a:r>
              <a:rPr lang="fr-BE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$s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la variable x vaut </a:t>
            </a:r>
            <a:r>
              <a:rPr lang="fr-BE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.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fr-BE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// output : la variable x vaut 3.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$t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'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la variable x vaut $x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'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fr-BE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// output : la variable x vaut $x.</a:t>
            </a:r>
          </a:p>
          <a:p>
            <a:r>
              <a:rPr lang="fr-BE" sz="3200"/>
              <a:t>Egalité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==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$x + 1</a:t>
            </a:r>
          </a:p>
          <a:p>
            <a:pPr marL="0" indent="0">
              <a:buNone/>
            </a:pP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sz="3200">
                <a:sym typeface="Calibri"/>
              </a:rPr>
              <a:t>Affectation HEREDOC 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$s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&lt;&lt;&lt;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EOT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Hello, World </a:t>
            </a: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!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EOT;</a:t>
            </a:r>
          </a:p>
          <a:p>
            <a:pPr marL="457189" lvl="1" indent="0">
              <a:buNone/>
            </a:pPr>
            <a:r>
              <a:rPr lang="en-US" sz="2800">
                <a:sym typeface="Calibri"/>
              </a:rPr>
              <a:t>NB :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 </a:t>
            </a:r>
            <a:r>
              <a:rPr lang="en-US" sz="2800" err="1">
                <a:sym typeface="Calibri"/>
              </a:rPr>
              <a:t>est</a:t>
            </a:r>
            <a:r>
              <a:rPr lang="en-US" sz="2800">
                <a:sym typeface="Calibri"/>
              </a:rPr>
              <a:t> </a:t>
            </a:r>
            <a:r>
              <a:rPr lang="fr-BE" sz="2800">
                <a:sym typeface="Calibri"/>
              </a:rPr>
              <a:t>interprété</a:t>
            </a:r>
            <a:r>
              <a:rPr lang="en-US" sz="2800">
                <a:sym typeface="Calibri"/>
              </a:rPr>
              <a:t> </a:t>
            </a:r>
            <a:endParaRPr lang="fr-BE" sz="2800">
              <a:sym typeface="Calibri"/>
            </a:endParaRPr>
          </a:p>
          <a:p>
            <a:r>
              <a:rPr lang="fr-BE" sz="3200">
                <a:sym typeface="Calibri"/>
              </a:rPr>
              <a:t>Affectation NOWDOC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$s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&lt;&lt;&lt;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'EEE'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Hello, World $x!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EEE;</a:t>
            </a:r>
          </a:p>
          <a:p>
            <a:pPr marL="457189" lvl="1" indent="0">
              <a:buNone/>
            </a:pPr>
            <a:r>
              <a:rPr lang="en-US" sz="2800">
                <a:sym typeface="Calibri"/>
              </a:rPr>
              <a:t>NB :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</a:t>
            </a:r>
            <a:r>
              <a:rPr lang="en-US" sz="2800">
                <a:sym typeface="Calibri"/>
              </a:rPr>
              <a:t> </a:t>
            </a:r>
            <a:r>
              <a:rPr lang="en-US" sz="2800" err="1">
                <a:sym typeface="Calibri"/>
              </a:rPr>
              <a:t>n’est</a:t>
            </a:r>
            <a:r>
              <a:rPr lang="en-US" sz="2800">
                <a:sym typeface="Calibri"/>
              </a:rPr>
              <a:t> pas </a:t>
            </a:r>
            <a:r>
              <a:rPr lang="en-US" sz="2800" err="1">
                <a:sym typeface="Calibri"/>
              </a:rPr>
              <a:t>interprêté</a:t>
            </a:r>
            <a:r>
              <a:rPr lang="en-US" sz="2800">
                <a:sym typeface="Calibri"/>
              </a:rPr>
              <a:t> </a:t>
            </a:r>
          </a:p>
          <a:p>
            <a:r>
              <a:rPr lang="fr-BE" sz="3200">
                <a:sym typeface="Calibri"/>
              </a:rPr>
              <a:t>Utilisable aussi avec 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echo</a:t>
            </a:r>
            <a:endParaRPr lang="fr-BE" sz="32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457189" lvl="1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echo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&lt;&lt;&lt;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EOT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Hello, World </a:t>
            </a: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!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EOT;</a:t>
            </a:r>
          </a:p>
          <a:p>
            <a:pPr lvl="1"/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indent="0">
              <a:buNone/>
            </a:pPr>
            <a:endParaRPr lang="fr-BE" sz="2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2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>
                <a:sym typeface="Calibri"/>
              </a:rPr>
              <a:t>Ecriture à l’écran </a:t>
            </a:r>
          </a:p>
          <a:p>
            <a:pPr marL="457189" lvl="1" indent="0">
              <a:buNone/>
            </a:pP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echo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$x;</a:t>
            </a:r>
          </a:p>
          <a:p>
            <a:r>
              <a:rPr lang="fr-BE">
                <a:sym typeface="Calibri"/>
              </a:rPr>
              <a:t>Retour à la ligne </a:t>
            </a:r>
          </a:p>
          <a:p>
            <a:pPr marL="457189" lvl="1" indent="0">
              <a:buClr>
                <a:schemeClr val="accent1"/>
              </a:buClr>
              <a:buNone/>
            </a:pP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echo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"\r\n";</a:t>
            </a:r>
            <a:br>
              <a:rPr lang="fr-BE">
                <a:sym typeface="Calibri"/>
              </a:rPr>
            </a:br>
            <a:r>
              <a:rPr lang="fr-BE">
                <a:sym typeface="Calibri"/>
              </a:rPr>
              <a:t>ou </a:t>
            </a:r>
            <a:br>
              <a:rPr lang="fr-BE">
                <a:sym typeface="Calibri"/>
              </a:rPr>
            </a:b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echo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"\n";</a:t>
            </a:r>
          </a:p>
          <a:p>
            <a:pPr marL="457189" lvl="1" indent="0">
              <a:buClr>
                <a:schemeClr val="accent1"/>
              </a:buClr>
              <a:buNone/>
            </a:pPr>
            <a:r>
              <a:rPr lang="fr-BE">
                <a:sym typeface="Calibri"/>
              </a:rPr>
              <a:t>NB : Intérêt réduit en HTML</a:t>
            </a:r>
          </a:p>
          <a:p>
            <a:endParaRPr lang="fr-BE">
              <a:sym typeface="Calibri"/>
            </a:endParaRPr>
          </a:p>
          <a:p>
            <a:r>
              <a:rPr lang="fr-BE">
                <a:sym typeface="Calibri"/>
              </a:rPr>
              <a:t>Autres fonctions d'impression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printf()</a:t>
            </a:r>
          </a:p>
          <a:p>
            <a:pPr lvl="1"/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ob_start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ob_get_contents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…</a:t>
            </a: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indent="0">
              <a:buNone/>
            </a:pP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4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Opérateurs de relation</a:t>
            </a:r>
          </a:p>
        </p:txBody>
      </p:sp>
      <p:graphicFrame>
        <p:nvGraphicFramePr>
          <p:cNvPr id="297" name="Google Shape;297;p40"/>
          <p:cNvGraphicFramePr/>
          <p:nvPr>
            <p:extLst>
              <p:ext uri="{D42A27DB-BD31-4B8C-83A1-F6EECF244321}">
                <p14:modId xmlns:p14="http://schemas.microsoft.com/office/powerpoint/2010/main" val="1365984123"/>
              </p:ext>
            </p:extLst>
          </p:nvPr>
        </p:nvGraphicFramePr>
        <p:xfrm>
          <a:off x="1435265" y="2664377"/>
          <a:ext cx="4816065" cy="310902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1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4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==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égal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!=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différent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strictement inférieur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strictement supérieur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inférieur ou égal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&gt;=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supérieur ou égal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oogle Shape;313;p42">
            <a:extLst>
              <a:ext uri="{FF2B5EF4-FFF2-40B4-BE49-F238E27FC236}">
                <a16:creationId xmlns:a16="http://schemas.microsoft.com/office/drawing/2014/main" id="{E72CB87F-853D-4E39-AD33-7420B5255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467615"/>
              </p:ext>
            </p:extLst>
          </p:nvPr>
        </p:nvGraphicFramePr>
        <p:xfrm>
          <a:off x="6934200" y="2664377"/>
          <a:ext cx="3657600" cy="259085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9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kern="1200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!</a:t>
                      </a:r>
                      <a:endParaRPr sz="2800" u="none" strike="noStrike" kern="1200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négation logique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kern="1200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&amp;&amp;</a:t>
                      </a:r>
                      <a:endParaRPr sz="2800" u="none" strike="noStrike" kern="1200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"et" logique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kern="1200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  <a:endParaRPr sz="2800" u="none" strike="noStrike" kern="1200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"et" logique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kern="1200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||</a:t>
                      </a:r>
                      <a:endParaRPr sz="2800" u="none" strike="noStrike" kern="1200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"ou" logique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kern="1200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800" u="none" strike="noStrike" kern="1200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"ou" logique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Instruction conditionnelle</a:t>
            </a:r>
            <a:endParaRPr lang="fr-BE">
              <a:sym typeface="Libre Baskerville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655F5-4273-4F27-AA4B-DF3BEBFA7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if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 /* CONDITION */ )</a:t>
            </a: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{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/* INSTRUCTIONS 1*/</a:t>
            </a: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8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else</a:t>
            </a:r>
            <a:endParaRPr lang="fr-BE" sz="280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{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/* INSTRUCTIONS 2*/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8EB349-C882-46A2-8822-DF080FAE33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if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 ($a </a:t>
            </a: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==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 1)</a:t>
            </a:r>
            <a:b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{</a:t>
            </a:r>
            <a:b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 'oui, vrai';</a:t>
            </a:r>
            <a:b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8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else</a:t>
            </a:r>
            <a:b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{</a:t>
            </a:r>
            <a:b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 'non, faux';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fr-BE" sz="280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>
                <a:sym typeface="Calibri"/>
              </a:rPr>
              <a:t>Opérateur ternaire</a:t>
            </a:r>
            <a:endParaRPr lang="fr-BE">
              <a:sym typeface="Libre Baskerville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655F5-4273-4F27-AA4B-DF3BEBFA7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3338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if (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sym typeface="Courier New"/>
              </a:rPr>
              <a:t>$a==1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	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echo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 'oui';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}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else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	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echo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 'non';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}</a:t>
            </a:r>
          </a:p>
          <a:p>
            <a:pPr marL="0" indent="0">
              <a:buNone/>
            </a:pP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8EB349-C882-46A2-8822-DF080FAE3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333851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if (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$a==1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2 ;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3 ;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82ACD57A-9463-50B9-8F5A-C0E7D753B3EB}"/>
              </a:ext>
            </a:extLst>
          </p:cNvPr>
          <p:cNvSpPr txBox="1">
            <a:spLocks/>
          </p:cNvSpPr>
          <p:nvPr/>
        </p:nvSpPr>
        <p:spPr>
          <a:xfrm>
            <a:off x="265515" y="5839280"/>
            <a:ext cx="5541523" cy="52322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</a:rPr>
              <a:t>echo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BE" sz="28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$a==1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?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'oui'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: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'non';</a:t>
            </a:r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CD0D04B3-3D34-A15C-1C77-BF88A45A7B9B}"/>
              </a:ext>
            </a:extLst>
          </p:cNvPr>
          <p:cNvSpPr/>
          <p:nvPr/>
        </p:nvSpPr>
        <p:spPr>
          <a:xfrm>
            <a:off x="2739397" y="5029201"/>
            <a:ext cx="593761" cy="58365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92EF6F7-EEAF-7747-3E4F-2DCDBC3B2674}"/>
              </a:ext>
            </a:extLst>
          </p:cNvPr>
          <p:cNvSpPr/>
          <p:nvPr/>
        </p:nvSpPr>
        <p:spPr>
          <a:xfrm>
            <a:off x="8073397" y="5029201"/>
            <a:ext cx="593761" cy="58365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9051ED4B-E419-FB77-DB6A-0720B10E0C16}"/>
              </a:ext>
            </a:extLst>
          </p:cNvPr>
          <p:cNvSpPr txBox="1">
            <a:spLocks/>
          </p:cNvSpPr>
          <p:nvPr/>
        </p:nvSpPr>
        <p:spPr>
          <a:xfrm>
            <a:off x="6172200" y="5831543"/>
            <a:ext cx="4202349" cy="52322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BE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BE" sz="28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$a==1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?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2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: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3 ;</a:t>
            </a:r>
          </a:p>
        </p:txBody>
      </p:sp>
    </p:spTree>
    <p:extLst>
      <p:ext uri="{BB962C8B-B14F-4D97-AF65-F5344CB8AC3E}">
        <p14:creationId xmlns:p14="http://schemas.microsoft.com/office/powerpoint/2010/main" val="230270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>
                <a:sym typeface="Calibri"/>
              </a:rPr>
              <a:t>Opérateur ternaire</a:t>
            </a:r>
            <a:endParaRPr lang="fr-BE">
              <a:sym typeface="Libre Baskerville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655F5-4273-4F27-AA4B-DF3BEBFA7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3338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if (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;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-1 ;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8EB349-C882-46A2-8822-DF080FAE3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333851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if (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isset($a)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;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-1 ;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82ACD57A-9463-50B9-8F5A-C0E7D753B3EB}"/>
              </a:ext>
            </a:extLst>
          </p:cNvPr>
          <p:cNvSpPr txBox="1">
            <a:spLocks/>
          </p:cNvSpPr>
          <p:nvPr/>
        </p:nvSpPr>
        <p:spPr>
          <a:xfrm>
            <a:off x="1345660" y="5839280"/>
            <a:ext cx="3204204" cy="52322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BE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BE" sz="28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?: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-1 ;</a:t>
            </a:r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CD0D04B3-3D34-A15C-1C77-BF88A45A7B9B}"/>
              </a:ext>
            </a:extLst>
          </p:cNvPr>
          <p:cNvSpPr/>
          <p:nvPr/>
        </p:nvSpPr>
        <p:spPr>
          <a:xfrm>
            <a:off x="2739397" y="5029201"/>
            <a:ext cx="593761" cy="58365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92EF6F7-EEAF-7747-3E4F-2DCDBC3B2674}"/>
              </a:ext>
            </a:extLst>
          </p:cNvPr>
          <p:cNvSpPr/>
          <p:nvPr/>
        </p:nvSpPr>
        <p:spPr>
          <a:xfrm>
            <a:off x="8073397" y="5029201"/>
            <a:ext cx="593761" cy="58365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9051ED4B-E419-FB77-DB6A-0720B10E0C16}"/>
              </a:ext>
            </a:extLst>
          </p:cNvPr>
          <p:cNvSpPr txBox="1">
            <a:spLocks/>
          </p:cNvSpPr>
          <p:nvPr/>
        </p:nvSpPr>
        <p:spPr>
          <a:xfrm>
            <a:off x="6768175" y="5831543"/>
            <a:ext cx="3204204" cy="52322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BE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BE" sz="28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??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-1 ;</a:t>
            </a:r>
          </a:p>
        </p:txBody>
      </p:sp>
    </p:spTree>
    <p:extLst>
      <p:ext uri="{BB962C8B-B14F-4D97-AF65-F5344CB8AC3E}">
        <p14:creationId xmlns:p14="http://schemas.microsoft.com/office/powerpoint/2010/main" val="6387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Opérateurs arithmétiques</a:t>
            </a:r>
          </a:p>
        </p:txBody>
      </p:sp>
      <p:graphicFrame>
        <p:nvGraphicFramePr>
          <p:cNvPr id="282" name="Google Shape;282;p38"/>
          <p:cNvGraphicFramePr/>
          <p:nvPr>
            <p:extLst>
              <p:ext uri="{D42A27DB-BD31-4B8C-83A1-F6EECF244321}">
                <p14:modId xmlns:p14="http://schemas.microsoft.com/office/powerpoint/2010/main" val="633961234"/>
              </p:ext>
            </p:extLst>
          </p:nvPr>
        </p:nvGraphicFramePr>
        <p:xfrm>
          <a:off x="975945" y="2060915"/>
          <a:ext cx="10691447" cy="4281426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282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0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 + $b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Addition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 - $b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Soustraction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0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 * $b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Multiplication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 / $b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Division réelle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(</a:t>
                      </a:r>
                      <a:r>
                        <a:rPr lang="fr-BE" sz="280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int</a:t>
                      </a: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) ($a/$b)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ou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intdiv( $a, $b )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Division entière, </a:t>
                      </a: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</a:t>
                      </a:r>
                      <a:r>
                        <a:rPr lang="fr-BE" sz="2800">
                          <a:sym typeface="Calibri"/>
                        </a:rPr>
                        <a:t> et </a:t>
                      </a: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$b</a:t>
                      </a:r>
                      <a:r>
                        <a:rPr lang="fr-BE" sz="2800">
                          <a:sym typeface="Calibri"/>
                        </a:rPr>
                        <a:t> entiers</a:t>
                      </a:r>
                      <a:br>
                        <a:rPr lang="fr-BE" sz="2800">
                          <a:sym typeface="Calibri"/>
                        </a:rPr>
                      </a:br>
                      <a:r>
                        <a:rPr lang="fr-BE" sz="2800">
                          <a:sym typeface="Calibri"/>
                        </a:rPr>
                        <a:t>soit par le "</a:t>
                      </a:r>
                      <a:r>
                        <a:rPr lang="fr-BE" sz="2800" err="1">
                          <a:sym typeface="Calibri"/>
                        </a:rPr>
                        <a:t>cast</a:t>
                      </a:r>
                      <a:r>
                        <a:rPr lang="fr-BE" sz="2800">
                          <a:sym typeface="Calibri"/>
                        </a:rPr>
                        <a:t>" (troncature des décimales)</a:t>
                      </a:r>
                      <a:br>
                        <a:rPr lang="fr-BE" sz="2800">
                          <a:sym typeface="Calibri"/>
                        </a:rPr>
                      </a:br>
                      <a:r>
                        <a:rPr lang="fr-BE" sz="2800">
                          <a:sym typeface="Calibri"/>
                        </a:rPr>
                        <a:t>soit par la fonction dédiée </a:t>
                      </a: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intdiv()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 % $b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Modulo (reste de la division entière)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Ordre de priorité des opérateurs (en bref)</a:t>
            </a:r>
            <a:endParaRPr lang="fr-BE">
              <a:sym typeface="Libre Baskerville"/>
            </a:endParaRPr>
          </a:p>
        </p:txBody>
      </p:sp>
      <p:sp>
        <p:nvSpPr>
          <p:cNvPr id="334" name="Google Shape;334;p45"/>
          <p:cNvSpPr txBox="1">
            <a:spLocks noGrp="1"/>
          </p:cNvSpPr>
          <p:nvPr>
            <p:ph sz="half"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fr-BE">
                <a:sym typeface="Calibri"/>
              </a:rPr>
              <a:t>Opérateurs par priorité :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**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!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*  / 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+  -  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&lt;  &lt;=  &gt;  &gt;=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==  !=  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&amp;&amp;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||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and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or</a:t>
            </a:r>
          </a:p>
          <a:p>
            <a:pPr lvl="1"/>
            <a:endParaRPr lang="fr-BE">
              <a:sym typeface="Calibri"/>
            </a:endParaRPr>
          </a:p>
          <a:p>
            <a:endParaRPr lang="fr-BE">
              <a:sym typeface="Calibri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F4D215-62DE-9999-94BC-B87CF04735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Évolutif (version PHP) !</a:t>
            </a:r>
          </a:p>
          <a:p>
            <a:r>
              <a:rPr lang="fr-BE">
                <a:sym typeface="Calibri"/>
              </a:rPr>
              <a:t>Sans parenthèse : opérateurs de même priorité évalués de gauche à droite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4/2*3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sym typeface="Calibri"/>
              </a:rPr>
              <a:t> </a:t>
            </a:r>
            <a:r>
              <a:rPr lang="fr-BE">
                <a:sym typeface="Calibri"/>
              </a:rPr>
              <a:t>&lt;==&gt;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(4/2)*3</a:t>
            </a:r>
          </a:p>
          <a:p>
            <a:r>
              <a:rPr lang="fr-BE">
                <a:sym typeface="Calibri"/>
              </a:rPr>
              <a:t>Avec parenthèses : ordre d’évaluation des opérateurs explicitement fixé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(5+3)/2</a:t>
            </a:r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>
                <a:sym typeface="Calibri"/>
              </a:rPr>
              <a:t>=&gt; 4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sym typeface="Calibri"/>
              </a:rPr>
              <a:t>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5+3 /2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sym typeface="Calibri"/>
              </a:rPr>
              <a:t> </a:t>
            </a:r>
            <a:r>
              <a:rPr lang="fr-BE">
                <a:sym typeface="Calibri"/>
              </a:rPr>
              <a:t> =&gt; 6.5 </a:t>
            </a:r>
          </a:p>
          <a:p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5744A3-5308-A1BD-A013-6EE544BF8783}"/>
              </a:ext>
            </a:extLst>
          </p:cNvPr>
          <p:cNvSpPr txBox="1"/>
          <p:nvPr/>
        </p:nvSpPr>
        <p:spPr>
          <a:xfrm>
            <a:off x="223735" y="6396335"/>
            <a:ext cx="108268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/>
              <a:t>tous les détails : https://www.php.net/manual/fr/language.operators.precedence.php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 11 : emprunt</a:t>
            </a:r>
            <a:endParaRPr lang="fr-BE">
              <a:sym typeface="Libre Baskerville"/>
            </a:endParaRPr>
          </a:p>
        </p:txBody>
      </p:sp>
      <p:graphicFrame>
        <p:nvGraphicFramePr>
          <p:cNvPr id="481" name="Google Shape;481;p63"/>
          <p:cNvGraphicFramePr/>
          <p:nvPr/>
        </p:nvGraphicFramePr>
        <p:xfrm>
          <a:off x="838200" y="2120233"/>
          <a:ext cx="10515601" cy="3108980"/>
        </p:xfrm>
        <a:graphic>
          <a:graphicData uri="http://schemas.openxmlformats.org/drawingml/2006/table">
            <a:tbl>
              <a:tblPr firstCol="1" bandRow="1">
                <a:noFill/>
              </a:tblPr>
              <a:tblGrid>
                <a:gridCol w="182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Données</a:t>
                      </a:r>
                      <a:endParaRPr sz="2400">
                        <a:latin typeface="+mn-lt"/>
                        <a:sym typeface="Calibri"/>
                      </a:endParaRPr>
                    </a:p>
                  </a:txBody>
                  <a:tcPr marL="95800" marR="958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IN: </a:t>
                      </a:r>
                      <a:endParaRPr sz="2400">
                        <a:latin typeface="+mn-lt"/>
                        <a:sym typeface="Calibri"/>
                      </a:endParaRP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dettesActuelles: integer</a:t>
                      </a:r>
                      <a:endParaRPr sz="2400">
                        <a:latin typeface="+mn-lt"/>
                        <a:sym typeface="Calibri"/>
                      </a:endParaRP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epargne: integer</a:t>
                      </a:r>
                      <a:endParaRPr sz="2400">
                        <a:latin typeface="+mn-lt"/>
                        <a:sym typeface="Calibri"/>
                      </a:endParaRP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prêtDemandé: integer</a:t>
                      </a:r>
                      <a:endParaRPr sz="2400">
                        <a:latin typeface="+mn-lt"/>
                        <a:sym typeface="Calibri"/>
                      </a:endParaRPr>
                    </a:p>
                  </a:txBody>
                  <a:tcPr marL="95800" marR="9580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Interactions</a:t>
                      </a:r>
                      <a:endParaRPr sz="2400">
                        <a:latin typeface="+mn-lt"/>
                        <a:sym typeface="Calibri"/>
                      </a:endParaRPr>
                    </a:p>
                  </a:txBody>
                  <a:tcPr marL="95800" marR="9580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Pour un client donné, demander le montant des dettes, de l’épargne et du prêt demandé</a:t>
                      </a:r>
                      <a:endParaRPr sz="2400">
                        <a:latin typeface="+mn-lt"/>
                        <a:sym typeface="Calibri"/>
                      </a:endParaRP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écrire “Prêt accordé” si le montant des dettes cumulées ne dépassera pas 75% de l’épargne du client sinon écrire “Prêt refusé”</a:t>
                      </a:r>
                      <a:endParaRPr sz="2400">
                        <a:latin typeface="+mn-lt"/>
                        <a:sym typeface="Calibri"/>
                      </a:endParaRPr>
                    </a:p>
                  </a:txBody>
                  <a:tcPr marL="95800" marR="9580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 12 : mini-facture</a:t>
            </a:r>
          </a:p>
        </p:txBody>
      </p:sp>
      <p:sp>
        <p:nvSpPr>
          <p:cNvPr id="136" name="Google Shape;136;p22"/>
          <p:cNvSpPr txBox="1"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fr-BE" b="1">
                <a:solidFill>
                  <a:schemeClr val="accent2"/>
                </a:solidFill>
                <a:sym typeface="Calibri"/>
              </a:rPr>
              <a:t>DONNÉES EN ENTRÉE:</a:t>
            </a:r>
          </a:p>
          <a:p>
            <a:pPr lvl="1"/>
            <a:r>
              <a:rPr lang="fr-BE">
                <a:sym typeface="Calibri"/>
              </a:rPr>
              <a:t>P : prix hors TVA de l’article acheté en €</a:t>
            </a:r>
          </a:p>
          <a:p>
            <a:pPr lvl="1"/>
            <a:r>
              <a:rPr lang="fr-BE">
                <a:sym typeface="Calibri"/>
              </a:rPr>
              <a:t>Q : quantité commandée de l’article en €</a:t>
            </a:r>
          </a:p>
          <a:p>
            <a:pPr lvl="1"/>
            <a:r>
              <a:rPr lang="fr-BE">
                <a:sym typeface="Calibri"/>
              </a:rPr>
              <a:t>T : taux de TVA à appliquer en décimal (ex.: 0.21)</a:t>
            </a:r>
          </a:p>
          <a:p>
            <a:r>
              <a:rPr lang="fr-BE" b="1">
                <a:solidFill>
                  <a:schemeClr val="accent2"/>
                </a:solidFill>
                <a:sym typeface="Calibri"/>
              </a:rPr>
              <a:t>PRE-CONDITIONS</a:t>
            </a:r>
            <a:r>
              <a:rPr lang="fr-BE">
                <a:sym typeface="Calibri"/>
              </a:rPr>
              <a:t>:</a:t>
            </a:r>
          </a:p>
          <a:p>
            <a:pPr lvl="1"/>
            <a:r>
              <a:rPr lang="fr-BE">
                <a:sym typeface="Calibri"/>
              </a:rPr>
              <a:t>P : réel strictement positif </a:t>
            </a:r>
          </a:p>
          <a:p>
            <a:pPr lvl="1"/>
            <a:r>
              <a:rPr lang="fr-BE">
                <a:sym typeface="Calibri"/>
              </a:rPr>
              <a:t>Q : entier strictement positif </a:t>
            </a:r>
          </a:p>
          <a:p>
            <a:pPr lvl="1"/>
            <a:r>
              <a:rPr lang="fr-BE">
                <a:sym typeface="Calibri"/>
              </a:rPr>
              <a:t>T : réel compris entre 0 et 1 </a:t>
            </a:r>
          </a:p>
          <a:p>
            <a:r>
              <a:rPr lang="fr-BE" b="1">
                <a:solidFill>
                  <a:schemeClr val="accent2"/>
                </a:solidFill>
                <a:sym typeface="Calibri"/>
              </a:rPr>
              <a:t>RÉSULTATS</a:t>
            </a:r>
            <a:r>
              <a:rPr lang="fr-BE">
                <a:sym typeface="Calibri"/>
              </a:rPr>
              <a:t>:</a:t>
            </a:r>
          </a:p>
          <a:p>
            <a:pPr lvl="1"/>
            <a:r>
              <a:rPr lang="fr-BE">
                <a:sym typeface="Calibri"/>
              </a:rPr>
              <a:t>Afficher le montant à payer TVA comprise (21%)</a:t>
            </a:r>
          </a:p>
          <a:p>
            <a:pPr lvl="1"/>
            <a:r>
              <a:rPr lang="fr-BE">
                <a:sym typeface="Calibri"/>
              </a:rPr>
              <a:t>Si le montant HTVA est supérieur à 500€, </a:t>
            </a:r>
            <a:br>
              <a:rPr lang="fr-BE">
                <a:sym typeface="Calibri"/>
              </a:rPr>
            </a:br>
            <a:r>
              <a:rPr lang="fr-BE">
                <a:sym typeface="Calibri"/>
              </a:rPr>
              <a:t>alors compter au client une remise de 10% (sur le montant HTVA).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3A43D-000C-4BEE-B0FD-358FAA03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Boucle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D23F1-CD9A-42C4-B072-70C6BBC4F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/>
              <a:t>Boucle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fr-BE"/>
          </a:p>
          <a:p>
            <a:pPr marL="0" indent="0">
              <a:buNone/>
            </a:pP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$cpt = 0 ;</a:t>
            </a:r>
            <a:b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while</a:t>
            </a: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$cpt &lt;= 10 </a:t>
            </a: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{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"$cpt ";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$cpt++;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F58AAB-562F-43F5-9F7B-206CBD5A2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4411" y="1825625"/>
            <a:ext cx="6152605" cy="4351339"/>
          </a:xfrm>
        </p:spPr>
        <p:txBody>
          <a:bodyPr>
            <a:normAutofit/>
          </a:bodyPr>
          <a:lstStyle/>
          <a:p>
            <a:r>
              <a:rPr lang="fr-BE"/>
              <a:t>Boucle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"for"</a:t>
            </a: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$i=0; $i&lt;10; $i++ </a:t>
            </a: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"$i ";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  <a:p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443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Exercices 21 à 25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742950" indent="-742950">
              <a:buFont typeface="+mj-lt"/>
              <a:buAutoNum type="arabicPeriod" startAt="21"/>
            </a:pPr>
            <a:r>
              <a:rPr lang="fr-BE">
                <a:sym typeface="Calibri"/>
              </a:rPr>
              <a:t>Affichez les 100 premiers nombres entiers positif à partir de 0 (inclus)</a:t>
            </a:r>
          </a:p>
          <a:p>
            <a:pPr marL="742950" indent="-742950">
              <a:buFont typeface="+mj-lt"/>
              <a:buAutoNum type="arabicPeriod" startAt="21"/>
            </a:pPr>
            <a:r>
              <a:rPr lang="fr-BE">
                <a:sym typeface="Calibri"/>
              </a:rPr>
              <a:t>Affichez les nombres pairs entre 50 et 80 (inclus)</a:t>
            </a:r>
          </a:p>
          <a:p>
            <a:pPr marL="742950" indent="-742950">
              <a:buFont typeface="+mj-lt"/>
              <a:buAutoNum type="arabicPeriod" startAt="21"/>
            </a:pPr>
            <a:r>
              <a:rPr lang="fr-BE"/>
              <a:t>Affichez les multiples de 5 compris entre </a:t>
            </a:r>
            <a:r>
              <a:rPr lang="fr-BE" i="1"/>
              <a:t>m </a:t>
            </a:r>
            <a:r>
              <a:rPr lang="fr-BE"/>
              <a:t>et </a:t>
            </a:r>
            <a:r>
              <a:rPr lang="fr-BE" i="1"/>
              <a:t>p </a:t>
            </a:r>
            <a:r>
              <a:rPr lang="fr-BE"/>
              <a:t>inclus. On ne sait pas si </a:t>
            </a:r>
            <a:r>
              <a:rPr lang="fr-BE" i="1"/>
              <a:t>m &lt; p</a:t>
            </a:r>
            <a:r>
              <a:rPr lang="fr-BE"/>
              <a:t> ou l'inverse. </a:t>
            </a:r>
          </a:p>
          <a:p>
            <a:pPr marL="742950" indent="-742950">
              <a:buFont typeface="+mj-lt"/>
              <a:buAutoNum type="arabicPeriod" startAt="21"/>
            </a:pPr>
            <a:r>
              <a:rPr lang="fr-BE"/>
              <a:t>Calculez </a:t>
            </a:r>
            <a:r>
              <a:rPr lang="fr-BE" i="1"/>
              <a:t>m*p</a:t>
            </a:r>
            <a:r>
              <a:rPr lang="fr-BE"/>
              <a:t> sans utiliser l'opérateur </a:t>
            </a:r>
            <a:r>
              <a:rPr lang="fr-BE" i="1"/>
              <a:t>"*"</a:t>
            </a:r>
            <a:r>
              <a:rPr lang="fr-BE"/>
              <a:t>.</a:t>
            </a:r>
          </a:p>
          <a:p>
            <a:pPr marL="742950" indent="-742950">
              <a:buFont typeface="+mj-lt"/>
              <a:buAutoNum type="arabicPeriod" startAt="21"/>
            </a:pPr>
            <a:r>
              <a:rPr lang="fr-BE"/>
              <a:t>Calculez </a:t>
            </a:r>
            <a:r>
              <a:rPr lang="fr-BE" i="1"/>
              <a:t>n!</a:t>
            </a:r>
          </a:p>
          <a:p>
            <a:pPr marL="742950" indent="-742950">
              <a:buFont typeface="+mj-lt"/>
              <a:buAutoNum type="arabicPeriod" startAt="21"/>
            </a:pPr>
            <a:endParaRPr lang="fr-BE">
              <a:sym typeface="Calibri"/>
            </a:endParaRPr>
          </a:p>
          <a:p>
            <a:endParaRPr lang="fr-BE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4EB71E8-E50C-4DC3-9A37-FB7DE520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201FB9D-EDD8-4077-EDB4-C00E34F9C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extLst>
              <a:ext uri="{FF2B5EF4-FFF2-40B4-BE49-F238E27FC236}">
                <a16:creationId xmlns:a16="http://schemas.microsoft.com/office/drawing/2014/main" id="{B87530E3-A30A-4CD3-85B9-87B2F036FA90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5" r="23665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5018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21. MiddlewarePHP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/>
              <a:t>PHP en HTML</a:t>
            </a:r>
          </a:p>
          <a:p>
            <a:r>
              <a:rPr lang="fr-BE"/>
              <a:t>Bases du langage PHP</a:t>
            </a:r>
          </a:p>
          <a:p>
            <a:r>
              <a:rPr lang="fr-BE"/>
              <a:t>Manipulation de tableaux</a:t>
            </a:r>
          </a:p>
          <a:p>
            <a:r>
              <a:rPr lang="fr-BE"/>
              <a:t>Manipulation de fichiers</a:t>
            </a:r>
          </a:p>
          <a:p>
            <a:endParaRPr lang="fr-BE"/>
          </a:p>
          <a:p>
            <a:endParaRPr lang="fr-BE"/>
          </a:p>
          <a:p>
            <a:endParaRPr lang="fr-BE"/>
          </a:p>
        </p:txBody>
      </p:sp>
      <p:pic>
        <p:nvPicPr>
          <p:cNvPr id="9" name="Google Shape;39;p8">
            <a:extLst>
              <a:ext uri="{FF2B5EF4-FFF2-40B4-BE49-F238E27FC236}">
                <a16:creationId xmlns:a16="http://schemas.microsoft.com/office/drawing/2014/main" id="{CBB524AB-D237-4CB1-A082-35DF9F6A7C97}"/>
              </a:ext>
            </a:extLst>
          </p:cNvPr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8350" y="720725"/>
            <a:ext cx="2533650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0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1007AD3-2159-461E-9878-7C17283F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Déclaration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6F3D416-211B-4462-925C-FBA895D5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406063" cy="4486276"/>
          </a:xfrm>
        </p:spPr>
        <p:txBody>
          <a:bodyPr numCol="2">
            <a:normAutofit fontScale="92500" lnSpcReduction="20000"/>
          </a:bodyPr>
          <a:lstStyle/>
          <a:p>
            <a:r>
              <a:rPr lang="fr-BE"/>
              <a:t>Nom de fonction valide </a:t>
            </a:r>
          </a:p>
          <a:p>
            <a:pPr lvl="1"/>
            <a:r>
              <a:rPr lang="fr-BE"/>
              <a:t>1</a:t>
            </a:r>
            <a:r>
              <a:rPr lang="fr-BE" baseline="30000"/>
              <a:t>er</a:t>
            </a:r>
            <a:r>
              <a:rPr lang="fr-BE"/>
              <a:t> caractère : lettre ou "_"</a:t>
            </a:r>
          </a:p>
          <a:p>
            <a:pPr lvl="1"/>
            <a:r>
              <a:rPr lang="fr-BE"/>
              <a:t>Ensuite, nombre quelconque de lettres, nombres ou "_"</a:t>
            </a:r>
          </a:p>
          <a:p>
            <a:pPr lvl="1"/>
            <a:r>
              <a:rPr lang="fr-BE"/>
              <a:t>Insensible à la casse</a:t>
            </a:r>
          </a:p>
          <a:p>
            <a:r>
              <a:rPr lang="fr-BE"/>
              <a:t>Déclaration et utilisation indépendantes</a:t>
            </a:r>
          </a:p>
          <a:p>
            <a:pPr lvl="1"/>
            <a:r>
              <a:rPr lang="fr-BE"/>
              <a:t>Non nécessaire de déclarer la fonction avant de l'utiliser</a:t>
            </a:r>
          </a:p>
          <a:p>
            <a:r>
              <a:rPr lang="fr-BE"/>
              <a:t>Portée globale</a:t>
            </a:r>
          </a:p>
          <a:p>
            <a:r>
              <a:rPr lang="fr-BE"/>
              <a:t>Pas de surcharge</a:t>
            </a:r>
          </a:p>
          <a:p>
            <a:pPr lvl="1"/>
            <a:r>
              <a:rPr lang="fr-BE"/>
              <a:t>Destruction ou redéfinition de fonctions déclarées impossible.</a:t>
            </a:r>
          </a:p>
          <a:p>
            <a:r>
              <a:rPr lang="fr-BE"/>
              <a:t>Fonctions récursives autorisées</a:t>
            </a:r>
          </a:p>
          <a:p>
            <a:r>
              <a:rPr lang="fr-BE"/>
              <a:t>Exemple : </a:t>
            </a:r>
          </a:p>
          <a:p>
            <a:pPr marL="457189" lvl="1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"hello world";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>
                <a:solidFill>
                  <a:srgbClr val="0000BB"/>
                </a:solidFill>
                <a:latin typeface="Fira Mono"/>
              </a:rPr>
            </a:br>
            <a:endParaRPr lang="fr-BE" sz="2800"/>
          </a:p>
        </p:txBody>
      </p:sp>
    </p:spTree>
    <p:extLst>
      <p:ext uri="{BB962C8B-B14F-4D97-AF65-F5344CB8AC3E}">
        <p14:creationId xmlns:p14="http://schemas.microsoft.com/office/powerpoint/2010/main" val="15552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B0D39-47D0-4D21-9B4E-D1AFCE2F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Argument de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B9D5D-588D-4D95-A25B-086987A3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/>
              <a:t>Passage d'arguments </a:t>
            </a:r>
          </a:p>
          <a:p>
            <a:pPr lvl="1"/>
            <a:r>
              <a:rPr lang="fr-BE"/>
              <a:t>par valeur (défaut)</a:t>
            </a:r>
          </a:p>
          <a:p>
            <a:pPr lvl="1"/>
            <a:r>
              <a:rPr lang="fr-BE"/>
              <a:t>par référence</a:t>
            </a:r>
          </a:p>
          <a:p>
            <a:pPr lvl="1"/>
            <a:r>
              <a:rPr lang="fr-BE"/>
              <a:t>valeurs d'arguments par défaut possible</a:t>
            </a:r>
          </a:p>
          <a:p>
            <a:pPr lvl="1"/>
            <a:r>
              <a:rPr lang="fr-BE"/>
              <a:t>liste variable d'arguments possible</a:t>
            </a:r>
          </a:p>
        </p:txBody>
      </p:sp>
    </p:spTree>
    <p:extLst>
      <p:ext uri="{BB962C8B-B14F-4D97-AF65-F5344CB8AC3E}">
        <p14:creationId xmlns:p14="http://schemas.microsoft.com/office/powerpoint/2010/main" val="15710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B0D39-47D0-4D21-9B4E-D1AFCE2F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Arguments, </a:t>
            </a:r>
            <a:r>
              <a:rPr lang="en-US"/>
              <a:t>passage par </a:t>
            </a:r>
            <a:r>
              <a:rPr lang="fr-BE"/>
              <a:t>valeur</a:t>
            </a:r>
            <a:r>
              <a:rPr lang="en-US"/>
              <a:t>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B9D5D-588D-4D95-A25B-086987A3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Exemple</a:t>
            </a:r>
            <a:endParaRPr lang="en-US"/>
          </a:p>
          <a:p>
            <a:pPr marL="0" indent="0">
              <a:buNone/>
            </a:pP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//declaration 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24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takes_array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 "$input[0] + $input[1] = ", $input[0]+$input[1];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takes_array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array(4,5)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B0D39-47D0-4D21-9B4E-D1AFCE2F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Arguments, passage par 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B9D5D-588D-4D95-A25B-086987A3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/>
              <a:t>Exemple</a:t>
            </a:r>
          </a:p>
          <a:p>
            <a:pPr marL="0" indent="0">
              <a:buNone/>
            </a:pP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$string 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$string .= ', et un peu plus.';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6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'Ceci est une chaîne';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6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fr-BE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argument = variable !</a:t>
            </a:r>
            <a:br>
              <a:rPr lang="fr-BE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6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fr-BE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'Ceci est une chaîne, et un peu plus.'</a:t>
            </a:r>
            <a:br>
              <a:rPr lang="en-US">
                <a:solidFill>
                  <a:srgbClr val="007700"/>
                </a:solidFill>
                <a:latin typeface="Fira Mono"/>
              </a:rPr>
            </a:b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62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0F101-7449-4B5A-8ABC-CDD13564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Arguments, valeurs par défaut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85CA32F-79AA-4061-A709-472ED41C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Exemple</a:t>
            </a:r>
          </a:p>
          <a:p>
            <a:pPr marL="0" indent="0">
              <a:buNone/>
            </a:pP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servir_cafe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($type = "cappuccino")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"Servir un $type.\n";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servir_cafe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// ' Servir un cappuccino.'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servir_cafe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' Servir un .'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servir_cafe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("espresso")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'Servir un espresso.'</a:t>
            </a:r>
          </a:p>
        </p:txBody>
      </p:sp>
    </p:spTree>
    <p:extLst>
      <p:ext uri="{BB962C8B-B14F-4D97-AF65-F5344CB8AC3E}">
        <p14:creationId xmlns:p14="http://schemas.microsoft.com/office/powerpoint/2010/main" val="3603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07A85-63CE-4EF6-B0B1-6C52030A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Retour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A2F16F-31B6-4A3A-AB9D-31CCE9BDA6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/>
              <a:t>Retour de valeur scalaire, exemple</a:t>
            </a:r>
            <a:br>
              <a:rPr lang="pt-BR"/>
            </a:br>
            <a:endParaRPr lang="pt-BR"/>
          </a:p>
          <a:p>
            <a:pPr marL="0" indent="0">
              <a:buNone/>
            </a:pP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pt-BR" sz="31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</a:t>
            </a: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($num)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t-BR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$num * $num;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</a:t>
            </a:r>
            <a:r>
              <a:rPr lang="pt-BR" sz="31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</a:t>
            </a: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(4); 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31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</a:t>
            </a: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(4); 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Affiche '16'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>
                <a:solidFill>
                  <a:srgbClr val="007700"/>
                </a:solidFill>
                <a:latin typeface="Fira Mono"/>
              </a:rPr>
            </a:b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EE59B1-A984-4AAC-A42D-E9B4638FCB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Retour de valeur complexe, exemple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31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fr-BE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31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 1, 2);</a:t>
            </a: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$un, $de) = </a:t>
            </a:r>
            <a:r>
              <a:rPr lang="fr-BE" sz="31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fr-BE" sz="31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/>
          </a:p>
          <a:p>
            <a:r>
              <a:rPr lang="fr-BE"/>
              <a:t>Remarque : Déclaration des types de retour possible en PHP 7</a:t>
            </a:r>
          </a:p>
        </p:txBody>
      </p:sp>
    </p:spTree>
    <p:extLst>
      <p:ext uri="{BB962C8B-B14F-4D97-AF65-F5344CB8AC3E}">
        <p14:creationId xmlns:p14="http://schemas.microsoft.com/office/powerpoint/2010/main" val="128341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32CB7-9252-480A-9B6E-4A08D707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Fonctions internes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7ED606-9E3B-4275-AA59-E259CCA8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Une seule référence</a:t>
            </a:r>
          </a:p>
          <a:p>
            <a:pPr lvl="1"/>
            <a:r>
              <a:rPr lang="fr-BE">
                <a:hlinkClick r:id="rId2"/>
              </a:rPr>
              <a:t>https://www.php.net/manual/fr/funcref.php</a:t>
            </a:r>
            <a:endParaRPr lang="fr-BE"/>
          </a:p>
          <a:p>
            <a:r>
              <a:rPr lang="fr-BE"/>
              <a:t>Pour connaître les bibliothèques et extensions chargées sur votre serveur </a:t>
            </a:r>
          </a:p>
          <a:p>
            <a:pPr lvl="1"/>
            <a:r>
              <a:rPr lang="en-US"/>
              <a:t>Fonction </a:t>
            </a:r>
            <a:r>
              <a:rPr lang="en-US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phpinfo</a:t>
            </a: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</a:p>
          <a:p>
            <a:pPr lvl="1"/>
            <a:r>
              <a:rPr lang="en-US"/>
              <a:t>Fonction </a:t>
            </a:r>
            <a:r>
              <a:rPr lang="en-US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get_loaded_extensions</a:t>
            </a: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/>
              <a:t>Serveur WAMP : </a:t>
            </a:r>
            <a:r>
              <a:rPr lang="en-US">
                <a:solidFill>
                  <a:schemeClr val="accent2"/>
                </a:solidFill>
              </a:rPr>
              <a:t>localhost</a:t>
            </a:r>
            <a:r>
              <a:rPr lang="en-US"/>
              <a:t> </a:t>
            </a: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donne</a:t>
            </a:r>
            <a:r>
              <a:rPr lang="en-US"/>
              <a:t> </a:t>
            </a:r>
            <a:r>
              <a:rPr lang="en-US" err="1"/>
              <a:t>cette</a:t>
            </a:r>
            <a:r>
              <a:rPr lang="en-US"/>
              <a:t> information </a:t>
            </a:r>
          </a:p>
          <a:p>
            <a:pPr lvl="1"/>
            <a:endParaRPr lang="fr-BE"/>
          </a:p>
          <a:p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B9683C-E7C6-4A2A-96C8-921022A411C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2313" y="5504222"/>
            <a:ext cx="3707027" cy="13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F6812-958A-45C4-AAAC-6C18ADD2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anonyme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3C0A6-715F-4BE9-A3C2-345244DDF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Les fonctions anonymes (ou </a:t>
            </a:r>
            <a:r>
              <a:rPr lang="fr-BE" i="1"/>
              <a:t>closure</a:t>
            </a:r>
            <a:r>
              <a:rPr lang="fr-BE"/>
              <a:t>) permettent la création de fonctions sans préciser leur nom.</a:t>
            </a:r>
          </a:p>
          <a:p>
            <a:r>
              <a:rPr lang="en-US"/>
              <a:t>Usage </a:t>
            </a:r>
            <a:r>
              <a:rPr lang="en-US" err="1"/>
              <a:t>spécifique</a:t>
            </a:r>
            <a:r>
              <a:rPr lang="en-US"/>
              <a:t> : les </a:t>
            </a:r>
            <a:r>
              <a:rPr lang="en-US" i="1"/>
              <a:t>callback</a:t>
            </a:r>
            <a:endParaRPr lang="fr-BE" i="1"/>
          </a:p>
          <a:p>
            <a:r>
              <a:rPr lang="en-US"/>
              <a:t>Exemple</a:t>
            </a:r>
          </a:p>
          <a:p>
            <a:pPr marL="0" indent="0">
              <a:buNone/>
            </a:pP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$greet = function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($name)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("Bonjour %s\r\n", $name);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$greet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('World');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$greet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('PHP');</a:t>
            </a:r>
          </a:p>
        </p:txBody>
      </p:sp>
    </p:spTree>
    <p:extLst>
      <p:ext uri="{BB962C8B-B14F-4D97-AF65-F5344CB8AC3E}">
        <p14:creationId xmlns:p14="http://schemas.microsoft.com/office/powerpoint/2010/main" val="366262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34D86-5047-4468-9EA8-AA1880C5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Typage des arguments de fonction </a:t>
            </a:r>
            <a:br>
              <a:rPr lang="fr-BE"/>
            </a:br>
            <a:r>
              <a:rPr lang="fr-BE"/>
              <a:t>(&gt; PHP 7)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E6E96D-31F7-4ADA-9945-52170529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numCol="2">
            <a:normAutofit fontScale="85000" lnSpcReduction="20000"/>
          </a:bodyPr>
          <a:lstStyle/>
          <a:p>
            <a:r>
              <a:rPr lang="fr-BE">
                <a:solidFill>
                  <a:schemeClr val="accent2"/>
                </a:solidFill>
              </a:rPr>
              <a:t>Par défaut</a:t>
            </a:r>
            <a:r>
              <a:rPr lang="fr-BE"/>
              <a:t>, PHP </a:t>
            </a:r>
            <a:r>
              <a:rPr lang="fr-BE">
                <a:solidFill>
                  <a:schemeClr val="accent2"/>
                </a:solidFill>
              </a:rPr>
              <a:t>convertit</a:t>
            </a:r>
            <a:r>
              <a:rPr lang="fr-BE"/>
              <a:t> le type d'origine vers le type scalaire attendu.</a:t>
            </a:r>
          </a:p>
          <a:p>
            <a:r>
              <a:rPr lang="fr-BE"/>
              <a:t>Le </a:t>
            </a:r>
            <a:r>
              <a:rPr lang="fr-BE">
                <a:solidFill>
                  <a:schemeClr val="accent2"/>
                </a:solidFill>
              </a:rPr>
              <a:t>typage </a:t>
            </a:r>
            <a:r>
              <a:rPr lang="fr-BE"/>
              <a:t>permet à une fonction de requérir qu'un paramètre soit d'un certain type lors de l'appel de celle-ci. </a:t>
            </a:r>
          </a:p>
          <a:p>
            <a:pPr lvl="1"/>
            <a:r>
              <a:rPr lang="fr-BE"/>
              <a:t>PHP 5 : typage des classes et </a:t>
            </a:r>
            <a:r>
              <a:rPr lang="fr-BE" err="1"/>
              <a:t>arrays</a:t>
            </a:r>
            <a:endParaRPr lang="fr-BE"/>
          </a:p>
          <a:p>
            <a:pPr lvl="1"/>
            <a:r>
              <a:rPr lang="fr-BE"/>
              <a:t>PHP 7 : typage des scalaires également</a:t>
            </a:r>
          </a:p>
          <a:p>
            <a:endParaRPr lang="fr-BE"/>
          </a:p>
          <a:p>
            <a:endParaRPr lang="fr-BE"/>
          </a:p>
          <a:p>
            <a:r>
              <a:rPr lang="fr-BE"/>
              <a:t>Activation possible d'un </a:t>
            </a:r>
            <a:r>
              <a:rPr lang="fr-BE">
                <a:solidFill>
                  <a:schemeClr val="accent2"/>
                </a:solidFill>
              </a:rPr>
              <a:t>typage strict </a:t>
            </a:r>
          </a:p>
          <a:p>
            <a:pPr lvl="1"/>
            <a:r>
              <a:rPr lang="fr-BE"/>
              <a:t>Depuis PHP 7</a:t>
            </a:r>
          </a:p>
          <a:p>
            <a:pPr lvl="1"/>
            <a:r>
              <a:rPr lang="fr-BE"/>
              <a:t>Fichier par fichier</a:t>
            </a:r>
          </a:p>
          <a:p>
            <a:pPr lvl="1"/>
            <a:r>
              <a:rPr lang="fr-BE"/>
              <a:t>Uniquement pour les types scalaires</a:t>
            </a:r>
          </a:p>
          <a:p>
            <a:r>
              <a:rPr lang="fr-BE"/>
              <a:t>Principe </a:t>
            </a:r>
          </a:p>
          <a:p>
            <a:pPr lvl="1"/>
            <a:r>
              <a:rPr lang="fr-BE"/>
              <a:t>Seule une variable du type exact correspondant au type attendu dans la déclaration sera acceptée </a:t>
            </a:r>
          </a:p>
          <a:p>
            <a:pPr lvl="1"/>
            <a:r>
              <a:rPr lang="fr-BE"/>
              <a:t>Sinon exception </a:t>
            </a:r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fr-BE"/>
              <a:t> levée</a:t>
            </a:r>
          </a:p>
          <a:p>
            <a:pPr lvl="1"/>
            <a:r>
              <a:rPr lang="fr-BE"/>
              <a:t>Expression </a:t>
            </a:r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fr-BE"/>
              <a:t> utilisée avec </a:t>
            </a:r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strict_types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85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34D86-5047-4468-9EA8-AA1880C5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Typage 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E6E96D-31F7-4ADA-9945-52170529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declare(strict_types=1);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32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$a, </a:t>
            </a:r>
            <a:r>
              <a:rPr lang="fr-BE" sz="32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$b) 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return $a + $b;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( 1,   2   ); </a:t>
            </a:r>
            <a:r>
              <a:rPr lang="fr-BE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 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1.5, 2.5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r>
              <a:rPr lang="fr-BE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KO</a:t>
            </a:r>
          </a:p>
        </p:txBody>
      </p:sp>
    </p:spTree>
    <p:extLst>
      <p:ext uri="{BB962C8B-B14F-4D97-AF65-F5344CB8AC3E}">
        <p14:creationId xmlns:p14="http://schemas.microsoft.com/office/powerpoint/2010/main" val="29509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029F4-AEEB-26F8-CB98-40E37C82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Propos liminaire : Pourquoi PHP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B2E22-CF0D-D04D-6DBB-1C3AD58B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PHP est le langage utilisé pour 75% des sites web au niveau mondial.</a:t>
            </a:r>
          </a:p>
          <a:p>
            <a:pPr lvl="1"/>
            <a:r>
              <a:rPr lang="fr-BE"/>
              <a:t>Remarque : Notamment avec WordPress</a:t>
            </a:r>
          </a:p>
          <a:p>
            <a:pPr lvl="1"/>
            <a:r>
              <a:rPr lang="fr-BE"/>
              <a:t>DOT NET : 6%</a:t>
            </a:r>
          </a:p>
          <a:p>
            <a:pPr lvl="1"/>
            <a:r>
              <a:rPr lang="fr-BE"/>
              <a:t>Java : 5%</a:t>
            </a:r>
          </a:p>
          <a:p>
            <a:pPr lvl="1"/>
            <a:r>
              <a:rPr lang="fr-BE"/>
              <a:t>Javascript : 4% </a:t>
            </a:r>
          </a:p>
          <a:p>
            <a:r>
              <a:rPr lang="fr-BE"/>
              <a:t>Source</a:t>
            </a:r>
          </a:p>
          <a:p>
            <a:pPr lvl="1"/>
            <a:r>
              <a:rPr lang="fr-BE">
                <a:hlinkClick r:id="rId2"/>
              </a:rPr>
              <a:t>W3TECHS</a:t>
            </a:r>
            <a:r>
              <a:rPr lang="fr-BE"/>
              <a:t>, septembre 2024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48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Manipulation de tableau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F298F66-EB22-AF4B-D98C-A79E6D7DA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extLst>
              <a:ext uri="{FF2B5EF4-FFF2-40B4-BE49-F238E27FC236}">
                <a16:creationId xmlns:a16="http://schemas.microsoft.com/office/drawing/2014/main" id="{A5D265E5-CD5E-4655-A8C2-6E1421F872D6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5" r="23665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5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indexé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2800"/>
              <a:t>Éléments de même type </a:t>
            </a:r>
          </a:p>
          <a:p>
            <a:r>
              <a:rPr lang="fr-BE" sz="2800"/>
              <a:t>Exemple : une série de noms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$nomEtudiant = 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"Julie", "Sophie", "Maxime"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PHP 7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nomEtudiant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24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"Julie", "Sophie", "Maxime" 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800"/>
              <a:t>Index courant à partir de 0</a:t>
            </a:r>
          </a:p>
          <a:p>
            <a:pPr marL="457189" lvl="1" indent="0">
              <a:buNone/>
            </a:pP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nomEtudiant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"Sophie"</a:t>
            </a:r>
          </a:p>
          <a:p>
            <a:r>
              <a:rPr lang="fr-BE" sz="2800"/>
              <a:t>Taille du tableau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$size = 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nomEtudiant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 sz="2800"/>
              <a:t>Ajouter un élément au tableau</a:t>
            </a: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nomEtudiant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"Kevin";</a:t>
            </a:r>
          </a:p>
        </p:txBody>
      </p:sp>
    </p:spTree>
    <p:extLst>
      <p:ext uri="{BB962C8B-B14F-4D97-AF65-F5344CB8AC3E}">
        <p14:creationId xmlns:p14="http://schemas.microsoft.com/office/powerpoint/2010/main" val="174729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indexé : Boucle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7466" cy="4351339"/>
          </a:xfrm>
        </p:spPr>
        <p:txBody>
          <a:bodyPr>
            <a:noAutofit/>
          </a:bodyPr>
          <a:lstStyle/>
          <a:p>
            <a:r>
              <a:rPr lang="fr-BE"/>
              <a:t>Boucle </a:t>
            </a:r>
            <a:r>
              <a:rPr lang="fr-BE" sz="32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Ni index, ni initialisation, ni incrément, ni condition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 err="1">
                <a:solidFill>
                  <a:srgbClr val="2388DB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fr-BE" sz="2800" b="1" kern="0">
                <a:solidFill>
                  <a:srgbClr val="E29F1D"/>
                </a:solidFill>
                <a:latin typeface="Courier New"/>
                <a:ea typeface="Courier New"/>
                <a:cs typeface="Courier New"/>
                <a:sym typeface="Courier New"/>
              </a:rPr>
              <a:t>$tab 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fr-BE" sz="2800" b="1" kern="0">
                <a:solidFill>
                  <a:srgbClr val="E29F1D"/>
                </a:solidFill>
                <a:latin typeface="Courier New"/>
                <a:ea typeface="Courier New"/>
                <a:cs typeface="Courier New"/>
                <a:sym typeface="Courier New"/>
              </a:rPr>
              <a:t> $value 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 instructions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r>
              <a:rPr lang="en-US"/>
              <a:t>Les </a:t>
            </a:r>
            <a:r>
              <a:rPr lang="en-US" err="1"/>
              <a:t>boucles</a:t>
            </a:r>
            <a:r>
              <a:rPr lang="en-US"/>
              <a:t> </a:t>
            </a:r>
            <a:r>
              <a:rPr lang="en-US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/>
              <a:t> et </a:t>
            </a:r>
            <a:r>
              <a:rPr lang="en-US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/>
              <a:t> </a:t>
            </a:r>
            <a:r>
              <a:rPr lang="en-US" err="1"/>
              <a:t>restent</a:t>
            </a:r>
            <a:r>
              <a:rPr lang="en-US"/>
              <a:t> </a:t>
            </a:r>
            <a:r>
              <a:rPr lang="en-US" err="1"/>
              <a:t>applicables</a:t>
            </a:r>
            <a:r>
              <a:rPr lang="en-US"/>
              <a:t> aux tableaux.</a:t>
            </a:r>
            <a:endParaRPr lang="fr-BE" sz="28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7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indexé : Boucle</a:t>
            </a:r>
          </a:p>
        </p:txBody>
      </p:sp>
      <p:sp>
        <p:nvSpPr>
          <p:cNvPr id="200" name="Google Shape;200;p33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2800"/>
              <a:t>Exemple 1: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$tab = [ "Julie", "Sophie", "Maxime" 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foreach(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189" lvl="1" indent="0">
              <a:lnSpc>
                <a:spcPct val="80000"/>
              </a:lnSpc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 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"&lt;</a:t>
            </a:r>
            <a:r>
              <a:rPr lang="en-US" sz="2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3000"/>
            </a:pPr>
            <a:r>
              <a:rPr lang="fr-BE" sz="2800">
                <a:sym typeface="Calibri"/>
              </a:rPr>
              <a:t>Exemple 2 :</a:t>
            </a:r>
            <a:endParaRPr lang="fr-BE" sz="2800">
              <a:sym typeface="Courier New"/>
            </a:endParaRP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000" b="1" kern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fr-BE" sz="2000" b="1" kern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5,6,2,4,5,9,6</a:t>
            </a: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BE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fr-BE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 b="1" kern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$val </a:t>
            </a: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 kern="0">
                <a:solidFill>
                  <a:srgbClr val="2388D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BE" sz="2000" b="1" kern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-BE" sz="2000" b="1" kern="0">
                <a:solidFill>
                  <a:srgbClr val="2388D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&lt;&lt;&lt; HTML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&lt;div style="background-</a:t>
            </a:r>
            <a:r>
              <a:rPr lang="fr-BE" sz="2000" b="1" kern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:#</a:t>
            </a:r>
            <a:r>
              <a:rPr lang="fr-BE" sz="2000" b="1" kern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fr-BE" sz="2000" b="1" kern="0" err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val$val$val</a:t>
            </a: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;"&gt;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fr-BE" sz="2000" b="1" kern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$val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&lt;/div&gt;;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HTML;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5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Exercices 31 à 33</a:t>
            </a:r>
          </a:p>
        </p:txBody>
      </p:sp>
      <p:sp>
        <p:nvSpPr>
          <p:cNvPr id="212" name="Google Shape;212;p24"/>
          <p:cNvSpPr txBox="1"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 marL="0" indent="0">
              <a:buNone/>
            </a:pPr>
            <a:r>
              <a:rPr lang="fr-BE">
                <a:sym typeface="Calibri"/>
              </a:rPr>
              <a:t>Remarque : Par "tableau" il est entendu "tableau de nombre".</a:t>
            </a:r>
          </a:p>
          <a:p>
            <a:pPr marL="742950" indent="-742950">
              <a:buFont typeface="+mj-lt"/>
              <a:buAutoNum type="arabicPeriod" startAt="31"/>
            </a:pPr>
            <a:r>
              <a:rPr lang="fr-BE">
                <a:sym typeface="Calibri"/>
              </a:rPr>
              <a:t>Concevez un algorithme qui calcule la moyenne d’un tableau.</a:t>
            </a:r>
          </a:p>
          <a:p>
            <a:pPr marL="715963" indent="-715963">
              <a:buFont typeface="+mj-lt"/>
              <a:buAutoNum type="arabicPeriod" startAt="31"/>
            </a:pPr>
            <a:r>
              <a:rPr lang="fr-BE">
                <a:sym typeface="Calibri"/>
              </a:rPr>
              <a:t>Additionner les éléments de deux tableaux de même taille pour former un troisième tableau, et multipliez-les pour former un quatrième tableau.</a:t>
            </a:r>
          </a:p>
          <a:p>
            <a:pPr marL="715963" indent="-715963">
              <a:buFont typeface="+mj-lt"/>
              <a:buAutoNum type="arabicPeriod" startAt="31"/>
            </a:pPr>
            <a:r>
              <a:rPr lang="fr-BE">
                <a:sym typeface="Calibri"/>
              </a:rPr>
              <a:t>Concevez un algorithme qui trouve le maximum et le minimum d’un tableau.</a:t>
            </a:r>
          </a:p>
          <a:p>
            <a:pPr marL="0" indent="0">
              <a:buNone/>
            </a:pPr>
            <a:endParaRPr lang="fr-BE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8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associatif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fr-BE"/>
              <a:t>Remarque : appelé "</a:t>
            </a:r>
            <a:r>
              <a:rPr lang="fr-BE" i="1"/>
              <a:t>dictionnaire</a:t>
            </a:r>
            <a:r>
              <a:rPr lang="fr-BE"/>
              <a:t>" dans d'autres langages</a:t>
            </a:r>
          </a:p>
          <a:p>
            <a:pPr>
              <a:lnSpc>
                <a:spcPct val="110000"/>
              </a:lnSpc>
            </a:pPr>
            <a:r>
              <a:rPr lang="fr-BE"/>
              <a:t>Usage 1: Similaire au tableau indexé, index remplacé par </a:t>
            </a:r>
            <a:r>
              <a:rPr lang="fr-BE">
                <a:solidFill>
                  <a:schemeClr val="accent2"/>
                </a:solidFill>
              </a:rPr>
              <a:t>clé</a:t>
            </a:r>
          </a:p>
          <a:p>
            <a:pPr>
              <a:lnSpc>
                <a:spcPct val="110000"/>
              </a:lnSpc>
            </a:pPr>
            <a:r>
              <a:rPr lang="fr-BE"/>
              <a:t>Exemple : la liste des salaires d'une entreprise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$salaries = </a:t>
            </a:r>
            <a:r>
              <a:rPr lang="fr-FR" altLang="fr-FR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altLang="fr-FR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mohammad</a:t>
            </a: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2000, </a:t>
            </a:r>
            <a:b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altLang="fr-FR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qadir</a:t>
            </a: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1000, </a:t>
            </a:r>
            <a:b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altLang="fr-FR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zara</a:t>
            </a: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500</a:t>
            </a:r>
            <a:b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795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associatif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10000"/>
              </a:lnSpc>
            </a:pPr>
            <a:r>
              <a:rPr lang="fr-FR"/>
              <a:t>Accès en lecture</a:t>
            </a:r>
            <a:br>
              <a:rPr lang="fr-FR"/>
            </a:br>
            <a:r>
              <a:rPr lang="fr-FR"/>
              <a:t>	</a:t>
            </a:r>
            <a:r>
              <a:rPr lang="fr-FR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$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salaries['</a:t>
            </a:r>
            <a:r>
              <a:rPr lang="fr-FR" altLang="fr-FR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qadir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>
              <a:lnSpc>
                <a:spcPct val="110000"/>
              </a:lnSpc>
            </a:pPr>
            <a:r>
              <a:rPr lang="fr-FR"/>
              <a:t>Accès en écriture</a:t>
            </a:r>
            <a:br>
              <a:rPr lang="fr-FR"/>
            </a:br>
            <a:r>
              <a:rPr lang="fr-FR"/>
              <a:t>	</a:t>
            </a:r>
            <a:r>
              <a:rPr 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salaries[</a:t>
            </a:r>
            <a:r>
              <a:rPr lang="fr-FR" altLang="fr-FR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'hammad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3500 ;</a:t>
            </a:r>
          </a:p>
          <a:p>
            <a:pPr>
              <a:lnSpc>
                <a:spcPct val="110000"/>
              </a:lnSpc>
            </a:pPr>
            <a:r>
              <a:rPr lang="fr-FR"/>
              <a:t>Destruction</a:t>
            </a:r>
            <a:br>
              <a:rPr 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salaries['</a:t>
            </a:r>
            <a:r>
              <a:rPr lang="fr-FR" altLang="fr-FR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zara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  <a:endParaRPr lang="fr-FR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0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associatif : Boucle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fr-BE"/>
              <a:t>Boucle 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8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$tab </a:t>
            </a: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fr-BE" sz="2800" b="1" kern="0">
                <a:solidFill>
                  <a:srgbClr val="E29F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8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$key </a:t>
            </a: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fr-BE" sz="2800" b="1" kern="0">
                <a:solidFill>
                  <a:srgbClr val="E29F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8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$value </a:t>
            </a: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 instructions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associatif : Boucle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E684AE-DFFB-46D4-8C33-742C0D10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$salaries = </a:t>
            </a:r>
            <a:r>
              <a:rPr lang="fr-FR" altLang="fr-FR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altLang="fr-FR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mohammad</a:t>
            </a: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2000, </a:t>
            </a:r>
            <a:b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altLang="fr-FR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qadir</a:t>
            </a: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1000, </a:t>
            </a:r>
            <a:b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altLang="fr-FR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zara</a:t>
            </a: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500</a:t>
            </a:r>
            <a:b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foreach(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 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gagne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euro"; 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8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associatif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Usage 2 : Éléments de types hétérogènes</a:t>
            </a:r>
          </a:p>
          <a:p>
            <a:r>
              <a:rPr lang="fr-BE"/>
              <a:t>Exemple : un enregistrement d'une table de BD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  =&gt; "Peter Parker"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"email"  =&gt; "peterparker@mail.com", 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"salary" =&gt; 2000,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/>
              <a:t>Accès : similaire</a:t>
            </a:r>
          </a:p>
        </p:txBody>
      </p:sp>
    </p:spTree>
    <p:extLst>
      <p:ext uri="{BB962C8B-B14F-4D97-AF65-F5344CB8AC3E}">
        <p14:creationId xmlns:p14="http://schemas.microsoft.com/office/powerpoint/2010/main" val="52600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PHP en HTML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8E832A3-BED2-0F1E-65D7-02C9D43E9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extLst>
              <a:ext uri="{FF2B5EF4-FFF2-40B4-BE49-F238E27FC236}">
                <a16:creationId xmlns:a16="http://schemas.microsoft.com/office/drawing/2014/main" id="{13D5E9F6-E057-474E-97AA-5DD44FACB460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5" r="23665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41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EE54B-2FB4-438D-B89F-AF72FEF8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multidimensionnel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14E98-C28B-4BDE-B21D-4339E45C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sz="3900"/>
              <a:t>Usage 1 : Tableau indexé de tableaux indexés</a:t>
            </a:r>
          </a:p>
          <a:p>
            <a:r>
              <a:rPr lang="fr-BE" sz="3900"/>
              <a:t>Exemple : notes d'une classe d'étudiants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noteEtudiant</a:t>
            </a: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[ 10,13,15,19,16,18,13,13,12,13 ],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[ 12, 3, 5, 9,10,12, 3,10,12,10 ],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[ 12,15,14,19,16,</a:t>
            </a:r>
            <a:r>
              <a:rPr lang="en-US" sz="3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,15,16,13,13 ],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[ 10,16,12,14,15,17,13,14,15, 7 ],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[ 16,12,16,12,10,11, 9,14,13, 9 ]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3900" err="1"/>
              <a:t>Accès</a:t>
            </a:r>
            <a:r>
              <a:rPr lang="en-US" sz="3900"/>
              <a:t> : </a:t>
            </a:r>
            <a:r>
              <a:rPr lang="en-US" sz="3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9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noteEtudiant</a:t>
            </a:r>
            <a:r>
              <a:rPr lang="en-US" sz="3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9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39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// </a:t>
            </a:r>
            <a:r>
              <a:rPr lang="en-US" sz="39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fr-BE" sz="39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12FC656C-8B55-4BBD-A9D5-8A5745F382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9531" y="-3175"/>
            <a:ext cx="4092912" cy="18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EE54B-2FB4-438D-B89F-AF72FEF8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multidimensionnel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14E98-C28B-4BDE-B21D-4339E45C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7640"/>
          </a:xfrm>
        </p:spPr>
        <p:txBody>
          <a:bodyPr>
            <a:normAutofit fontScale="62500" lnSpcReduction="20000"/>
          </a:bodyPr>
          <a:lstStyle/>
          <a:p>
            <a:r>
              <a:rPr lang="fr-BE" sz="4600"/>
              <a:t>Usage 2 : Tableau indexé de tableaux associatifs</a:t>
            </a:r>
          </a:p>
          <a:p>
            <a:r>
              <a:rPr lang="fr-BE" sz="4600"/>
              <a:t>Exemple : une requête dans une base de données</a:t>
            </a:r>
          </a:p>
          <a:p>
            <a:pPr marL="457189" lvl="1" indent="0">
              <a:buNone/>
            </a:pP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$contacts = array(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array(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"name" =&gt; "Peter Parker",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"email" =&gt; "peterparker@mail.com",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),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array(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"name" =&gt; "Clark Kent",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"email" =&gt; </a:t>
            </a:r>
            <a:r>
              <a:rPr lang="en-US" sz="3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"clarkkent@mail.com"</a:t>
            </a: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array(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"name" =&gt; "Harry Potter",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"email" =&gt; "harrypotter@mail.com",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4600" err="1"/>
              <a:t>Accès</a:t>
            </a:r>
            <a:r>
              <a:rPr lang="en-US" sz="4600"/>
              <a:t> : </a:t>
            </a:r>
            <a:r>
              <a:rPr lang="en-US" sz="3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$contacts[1]['email'] // </a:t>
            </a:r>
            <a:r>
              <a:rPr lang="en-US" sz="3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"clarkkent@mail.com"</a:t>
            </a:r>
            <a:endParaRPr lang="fr-BE" sz="38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Exercices 36 : Facture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A8A300B-7899-4A40-A01D-681A517F10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t"/>
            <a:r>
              <a:rPr lang="fr-BE"/>
              <a:t>Input</a:t>
            </a:r>
          </a:p>
          <a:p>
            <a:pPr lvl="1" fontAlgn="t"/>
            <a:r>
              <a:rPr lang="fr-BE"/>
              <a:t>Tableau indexé de 3 tableaux associatifs</a:t>
            </a:r>
          </a:p>
          <a:p>
            <a:pPr lvl="1" fontAlgn="t"/>
            <a:r>
              <a:rPr lang="fr-BE"/>
              <a:t>Par tableau associatif</a:t>
            </a:r>
          </a:p>
          <a:p>
            <a:pPr lvl="2" fontAlgn="t"/>
            <a:r>
              <a:rPr lang="fr-BE"/>
              <a:t>Taux de TVA</a:t>
            </a:r>
          </a:p>
          <a:p>
            <a:pPr lvl="2" fontAlgn="t"/>
            <a:r>
              <a:rPr lang="fr-BE"/>
              <a:t>Prix unitaire</a:t>
            </a:r>
          </a:p>
          <a:p>
            <a:pPr lvl="2" fontAlgn="t"/>
            <a:r>
              <a:rPr lang="fr-BE"/>
              <a:t>Quantité </a:t>
            </a:r>
          </a:p>
          <a:p>
            <a:pPr fontAlgn="t"/>
            <a:r>
              <a:rPr lang="fr-BE" err="1"/>
              <a:t>Processing</a:t>
            </a:r>
            <a:endParaRPr lang="fr-BE"/>
          </a:p>
          <a:p>
            <a:pPr lvl="1" fontAlgn="t"/>
            <a:r>
              <a:rPr lang="fr-BE"/>
              <a:t>Sous-totaux HT</a:t>
            </a:r>
          </a:p>
          <a:p>
            <a:pPr lvl="1" fontAlgn="t"/>
            <a:r>
              <a:rPr lang="fr-BE"/>
              <a:t>Montant TVA</a:t>
            </a:r>
          </a:p>
          <a:p>
            <a:pPr lvl="1" fontAlgn="t"/>
            <a:r>
              <a:rPr lang="fr-BE"/>
              <a:t>Sous-totaux TTC</a:t>
            </a:r>
          </a:p>
          <a:p>
            <a:pPr lvl="1" fontAlgn="t"/>
            <a:r>
              <a:rPr lang="fr-BE"/>
              <a:t>Totaux HT et TTC</a:t>
            </a:r>
          </a:p>
          <a:p>
            <a:pPr fontAlgn="t"/>
            <a:r>
              <a:rPr lang="fr-BE"/>
              <a:t>Output </a:t>
            </a:r>
          </a:p>
          <a:p>
            <a:pPr lvl="1" fontAlgn="t"/>
            <a:r>
              <a:rPr lang="fr-BE"/>
              <a:t>facture avec trois sous-totaux et les totaux HT et TTC (cf </a:t>
            </a:r>
            <a:r>
              <a:rPr lang="fr-BE" err="1"/>
              <a:t>screenshot</a:t>
            </a:r>
            <a:r>
              <a:rPr lang="fr-BE"/>
              <a:t>).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159DCB5-2F72-4B10-88A8-77216F6360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00664" y="2570206"/>
            <a:ext cx="6399683" cy="2932670"/>
          </a:xfrm>
        </p:spPr>
      </p:pic>
    </p:spTree>
    <p:extLst>
      <p:ext uri="{BB962C8B-B14F-4D97-AF65-F5344CB8AC3E}">
        <p14:creationId xmlns:p14="http://schemas.microsoft.com/office/powerpoint/2010/main" val="995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Manipulation de fichiers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9119582-0BEC-5377-5978-C0DC6C66A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Google Shape;39;p8">
            <a:extLst>
              <a:ext uri="{FF2B5EF4-FFF2-40B4-BE49-F238E27FC236}">
                <a16:creationId xmlns:a16="http://schemas.microsoft.com/office/drawing/2014/main" id="{274A9176-9497-44F3-8C69-7CF089134B5E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5" r="23665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930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Inclusion de code PHP / HTML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fr-BE" b="1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fr-BE"/>
              <a:t>appel à un script 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/>
              <a:t>depuis une autre page 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code de la page inclue exécuté au moment de l’inclusion</a:t>
            </a:r>
          </a:p>
        </p:txBody>
      </p:sp>
      <p:sp>
        <p:nvSpPr>
          <p:cNvPr id="94" name="Google Shape;94;p17"/>
          <p:cNvSpPr/>
          <p:nvPr/>
        </p:nvSpPr>
        <p:spPr>
          <a:xfrm>
            <a:off x="655783" y="3805382"/>
            <a:ext cx="3472506" cy="2371582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&lt;?php</a:t>
            </a:r>
            <a:endParaRPr sz="1800"/>
          </a:p>
          <a:p>
            <a:r>
              <a:rPr lang="en" sz="1800"/>
              <a:t>include(‘menu.php’);</a:t>
            </a:r>
            <a:endParaRPr sz="1800"/>
          </a:p>
          <a:p>
            <a:r>
              <a:rPr lang="en" sz="1800"/>
              <a:t>echo “&lt;h1&gt;Mon Site&lt;/h1&gt;”;</a:t>
            </a:r>
            <a:endParaRPr sz="1800"/>
          </a:p>
          <a:p>
            <a:r>
              <a:rPr lang="en" sz="1800"/>
              <a:t>include(‘script.php’);</a:t>
            </a:r>
            <a:endParaRPr sz="1800"/>
          </a:p>
          <a:p>
            <a:r>
              <a:rPr lang="en" sz="1800"/>
              <a:t>?&gt;</a:t>
            </a:r>
            <a:endParaRPr sz="1800"/>
          </a:p>
        </p:txBody>
      </p:sp>
      <p:cxnSp>
        <p:nvCxnSpPr>
          <p:cNvPr id="95" name="Google Shape;95;p17"/>
          <p:cNvCxnSpPr>
            <a:stCxn id="94" idx="3"/>
            <a:endCxn id="96" idx="1"/>
          </p:cNvCxnSpPr>
          <p:nvPr/>
        </p:nvCxnSpPr>
        <p:spPr>
          <a:xfrm>
            <a:off x="4128289" y="4991173"/>
            <a:ext cx="1714360" cy="43090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7"/>
          <p:cNvCxnSpPr/>
          <p:nvPr/>
        </p:nvCxnSpPr>
        <p:spPr>
          <a:xfrm flipV="1">
            <a:off x="4128288" y="4114557"/>
            <a:ext cx="4404530" cy="555967"/>
          </a:xfrm>
          <a:prstGeom prst="bentConnector3">
            <a:avLst>
              <a:gd name="adj1" fmla="val 2651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1728319" y="6252175"/>
            <a:ext cx="1550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index.php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842649" y="4434175"/>
            <a:ext cx="2062159" cy="1975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&lt;ul&gt;</a:t>
            </a:r>
          </a:p>
          <a:p>
            <a:r>
              <a:rPr lang="en" sz="1800"/>
              <a:t>&lt;li&gt;Accueil&lt;/li&gt;</a:t>
            </a:r>
            <a:endParaRPr sz="1800"/>
          </a:p>
          <a:p>
            <a:r>
              <a:rPr lang="en" sz="1800">
                <a:solidFill>
                  <a:schemeClr val="dk1"/>
                </a:solidFill>
              </a:rPr>
              <a:t>&lt;li&gt;...&lt;/li&gt;</a:t>
            </a:r>
            <a:endParaRPr sz="1800">
              <a:solidFill>
                <a:schemeClr val="dk1"/>
              </a:solidFill>
            </a:endParaRPr>
          </a:p>
          <a:p>
            <a:r>
              <a:rPr lang="en" sz="1800">
                <a:solidFill>
                  <a:schemeClr val="dk1"/>
                </a:solidFill>
              </a:rPr>
              <a:t>&lt;li&gt;...&lt;/li&gt;</a:t>
            </a:r>
            <a:endParaRPr sz="1800">
              <a:solidFill>
                <a:schemeClr val="dk1"/>
              </a:solidFill>
            </a:endParaRPr>
          </a:p>
          <a:p>
            <a:r>
              <a:rPr lang="en" sz="1800"/>
              <a:t>&lt;/ul&gt;</a:t>
            </a:r>
            <a:endParaRPr sz="1800"/>
          </a:p>
        </p:txBody>
      </p:sp>
      <p:sp>
        <p:nvSpPr>
          <p:cNvPr id="98" name="Google Shape;98;p17"/>
          <p:cNvSpPr/>
          <p:nvPr/>
        </p:nvSpPr>
        <p:spPr>
          <a:xfrm>
            <a:off x="8532818" y="3447306"/>
            <a:ext cx="2236781" cy="1975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&lt;?php</a:t>
            </a:r>
            <a:endParaRPr sz="1800"/>
          </a:p>
          <a:p>
            <a:r>
              <a:rPr lang="en" sz="1800"/>
              <a:t>echo “Bienvenue”;</a:t>
            </a:r>
            <a:endParaRPr sz="1800"/>
          </a:p>
          <a:p>
            <a:r>
              <a:rPr lang="en" sz="1800"/>
              <a:t>?&gt;</a:t>
            </a:r>
            <a:endParaRPr sz="1800"/>
          </a:p>
        </p:txBody>
      </p:sp>
      <p:sp>
        <p:nvSpPr>
          <p:cNvPr id="100" name="Google Shape;100;p17"/>
          <p:cNvSpPr txBox="1"/>
          <p:nvPr/>
        </p:nvSpPr>
        <p:spPr>
          <a:xfrm>
            <a:off x="6096000" y="6413993"/>
            <a:ext cx="1550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menu.php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8843818" y="5591405"/>
            <a:ext cx="1550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script.php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28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Inclusion de code PHP / HTML</a:t>
            </a:r>
            <a:endParaRPr lang="fr-B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BE"/>
              <a:t>La famille de fonctions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/>
              <a:t> peut être utilisée pour:</a:t>
            </a:r>
          </a:p>
          <a:p>
            <a:pPr lvl="1"/>
            <a:r>
              <a:rPr lang="fr-BE"/>
              <a:t>insérer du code HTML</a:t>
            </a:r>
          </a:p>
          <a:p>
            <a:pPr lvl="1"/>
            <a:r>
              <a:rPr lang="fr-BE"/>
              <a:t>insérer un code PHP à exécuter</a:t>
            </a:r>
          </a:p>
          <a:p>
            <a:pPr lvl="1"/>
            <a:r>
              <a:rPr lang="fr-BE"/>
              <a:t>insérer un ensemble de fonctions PHP</a:t>
            </a:r>
          </a:p>
          <a:p>
            <a:pPr lvl="1"/>
            <a:r>
              <a:rPr lang="fr-BE"/>
              <a:t>organiser un développement en équipe</a:t>
            </a:r>
          </a:p>
          <a:p>
            <a:pPr lvl="1"/>
            <a:r>
              <a:rPr lang="fr-BE"/>
              <a:t>...</a:t>
            </a:r>
          </a:p>
          <a:p>
            <a:r>
              <a:rPr lang="fr-BE"/>
              <a:t>Variantes :</a:t>
            </a:r>
          </a:p>
          <a:p>
            <a:pPr lvl="1"/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include_once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>
                <a:solidFill>
                  <a:schemeClr val="accent2"/>
                </a:solidFill>
              </a:rPr>
              <a:t>Variante recommandée </a:t>
            </a:r>
            <a:r>
              <a:rPr lang="fr-BE"/>
              <a:t>: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endParaRPr lang="fr-BE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Accès à des fichiers de données 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idx="1"/>
          </p:nvPr>
        </p:nvSpPr>
        <p:spPr/>
        <p:txBody>
          <a:bodyPr numCol="2" spcCol="360000">
            <a:normAutofit fontScale="92500" lnSpcReduction="20000"/>
          </a:bodyPr>
          <a:lstStyle/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ouvrir un fichier (texte)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fclose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fermer un fichier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fgets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1"/>
            <a:r>
              <a:rPr lang="fr-BE">
                <a:sym typeface="Calibri"/>
              </a:rPr>
              <a:t>lire une ligne de texte et avancer le pointeur à la ligne suivante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feof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1"/>
            <a:r>
              <a:rPr lang="fr-BE">
                <a:sym typeface="Calibri"/>
              </a:rPr>
              <a:t>Teste si un pointer se situe à la fin du fichier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explode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découper une chaine de caractères en tableau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implode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construire une chaine de caractères à partir d'un tableau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fwrite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écrire un string dans un fichier</a:t>
            </a:r>
          </a:p>
        </p:txBody>
      </p:sp>
    </p:spTree>
    <p:extLst>
      <p:ext uri="{BB962C8B-B14F-4D97-AF65-F5344CB8AC3E}">
        <p14:creationId xmlns:p14="http://schemas.microsoft.com/office/powerpoint/2010/main" val="17295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idx="1"/>
          </p:nvPr>
        </p:nvSpPr>
        <p:spPr/>
        <p:txBody>
          <a:bodyPr numCol="2" spcCol="360000">
            <a:normAutofit fontScale="92500"/>
          </a:bodyPr>
          <a:lstStyle/>
          <a:p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 $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fileName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$mode );</a:t>
            </a:r>
          </a:p>
          <a:p>
            <a:pPr lvl="1"/>
            <a:r>
              <a:rPr lang="fr-BE">
                <a:sym typeface="Calibri"/>
              </a:rPr>
              <a:t>ouvrir un fichier (texte)</a:t>
            </a:r>
          </a:p>
          <a:p>
            <a:pPr lvl="1"/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fileName</a:t>
            </a:r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>
                <a:sym typeface="Calibri"/>
              </a:rPr>
              <a:t>le chemin du fichier sur le serveur</a:t>
            </a:r>
          </a:p>
          <a:p>
            <a:pPr lvl="1"/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$mode</a:t>
            </a:r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2"/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</a:t>
            </a:r>
            <a:r>
              <a:rPr lang="fr-BE">
                <a:sym typeface="Calibri"/>
              </a:rPr>
              <a:t>: ouvrir le fichier en lecture</a:t>
            </a:r>
          </a:p>
          <a:p>
            <a:pPr lvl="2"/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w</a:t>
            </a:r>
            <a:r>
              <a:rPr lang="fr-BE">
                <a:sym typeface="Calibri"/>
              </a:rPr>
              <a:t>: ouvrir le fichier en écriture (pointer au début du fichier, le reste est supprimé)</a:t>
            </a:r>
          </a:p>
          <a:p>
            <a:pPr lvl="2"/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</a:t>
            </a:r>
            <a:r>
              <a:rPr lang="fr-BE">
                <a:sym typeface="Calibri"/>
              </a:rPr>
              <a:t>: ouvrir le fichier en écriture (pointer à la fin du fichier)</a:t>
            </a:r>
            <a:endParaRPr lang="fr-BE">
              <a:sym typeface="Courier New"/>
            </a:endParaRPr>
          </a:p>
          <a:p>
            <a:pPr lvl="1"/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return</a:t>
            </a:r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2"/>
            <a:r>
              <a:rPr lang="fr-BE">
                <a:sym typeface="Calibri"/>
              </a:rPr>
              <a:t>“ressource” ou “file handler” ou “pointeur de fichier”</a:t>
            </a:r>
          </a:p>
          <a:p>
            <a:r>
              <a:rPr lang="fr-BE">
                <a:sym typeface="Calibri"/>
              </a:rPr>
              <a:t>Exemple: </a:t>
            </a:r>
          </a:p>
          <a:p>
            <a:pPr lvl="1"/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("file.txt", "r");</a:t>
            </a:r>
          </a:p>
        </p:txBody>
      </p:sp>
    </p:spTree>
    <p:extLst>
      <p:ext uri="{BB962C8B-B14F-4D97-AF65-F5344CB8AC3E}">
        <p14:creationId xmlns:p14="http://schemas.microsoft.com/office/powerpoint/2010/main" val="901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</a:p>
        </p:txBody>
      </p:sp>
      <p:sp>
        <p:nvSpPr>
          <p:cNvPr id="119" name="Google Shape;119;p2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fclose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 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);</a:t>
            </a:r>
          </a:p>
          <a:p>
            <a:pPr lvl="1"/>
            <a:r>
              <a:rPr lang="fr-BE">
                <a:sym typeface="Calibri"/>
              </a:rPr>
              <a:t>fermer un fichier</a:t>
            </a:r>
          </a:p>
          <a:p>
            <a:pPr lvl="1"/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>
                <a:sym typeface="Calibri"/>
              </a:rPr>
              <a:t>indique le chemin du fichier</a:t>
            </a:r>
          </a:p>
          <a:p>
            <a:r>
              <a:rPr lang="fr-BE">
                <a:sym typeface="Courier New"/>
              </a:rPr>
              <a:t>Exemple</a:t>
            </a:r>
          </a:p>
          <a:p>
            <a:pPr marL="457188" lvl="2" indent="0">
              <a:spcBef>
                <a:spcPts val="1000"/>
              </a:spcBef>
              <a:buNone/>
            </a:pP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("/home/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rasmus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/file.txt", "r");</a:t>
            </a:r>
          </a:p>
          <a:p>
            <a:pPr marL="457188" lvl="2" indent="0">
              <a:spcBef>
                <a:spcPts val="1000"/>
              </a:spcBef>
              <a:buNone/>
            </a:pP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fclose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 </a:t>
            </a:r>
          </a:p>
          <a:p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565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fgets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  <a:p>
            <a:pPr lvl="1"/>
            <a:r>
              <a:rPr lang="fr-BE">
                <a:sym typeface="Calibri"/>
              </a:rPr>
              <a:t>lire une ligne de texte et avancer le pointeur à la ligne suivante</a:t>
            </a:r>
            <a:endParaRPr lang="fr-BE">
              <a:sym typeface="Courier New"/>
            </a:endParaRPr>
          </a:p>
          <a:p>
            <a:pPr lvl="1"/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>
                <a:sym typeface="Calibri"/>
              </a:rPr>
              <a:t>Ressource fichier </a:t>
            </a:r>
          </a:p>
          <a:p>
            <a:pPr lvl="1"/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return</a:t>
            </a:r>
            <a:endParaRPr lang="fr-BE">
              <a:sym typeface="Courier New"/>
            </a:endParaRPr>
          </a:p>
          <a:p>
            <a:pPr lvl="2"/>
            <a:r>
              <a:rPr lang="fr-BE">
                <a:sym typeface="Courier New"/>
              </a:rPr>
              <a:t>String </a:t>
            </a:r>
            <a:r>
              <a:rPr lang="fr-BE">
                <a:sym typeface="Calibri"/>
              </a:rPr>
              <a:t>(la ligne lue)</a:t>
            </a:r>
          </a:p>
          <a:p>
            <a:r>
              <a:rPr lang="fr-BE">
                <a:sym typeface="Courier New"/>
              </a:rPr>
              <a:t>Exemple</a:t>
            </a:r>
          </a:p>
          <a:p>
            <a:pPr marL="457189" lvl="1" indent="0">
              <a:buNone/>
            </a:pP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("/home/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rasmus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/file.txt", "r");</a:t>
            </a:r>
          </a:p>
          <a:p>
            <a:pPr marL="457189" lvl="1" indent="0">
              <a:buNone/>
            </a:pP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$ligne =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fgets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  <a:p>
            <a:pPr marL="457189" lvl="1" indent="0">
              <a:buNone/>
            </a:pP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fclose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 </a:t>
            </a:r>
          </a:p>
          <a:p>
            <a:endParaRPr lang="fr-BE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7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PHP en HTML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fr-BE"/>
              <a:t>Balises PHP</a:t>
            </a:r>
          </a:p>
          <a:p>
            <a:pPr lvl="1"/>
            <a:r>
              <a:rPr lang="fr-BE"/>
              <a:t>Le code PHP s'insère au milieu du code HTML au sein d'une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php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... ?&gt;</a:t>
            </a:r>
            <a:endParaRPr lang="fr-BE">
              <a:sym typeface="Courier New"/>
            </a:endParaRPr>
          </a:p>
          <a:p>
            <a:pPr lvl="1"/>
            <a:r>
              <a:rPr lang="fr-BE"/>
              <a:t>Ces bouts de code seront la partie dynamique du site web.</a:t>
            </a:r>
          </a:p>
          <a:p>
            <a:pPr lvl="1"/>
            <a:r>
              <a:rPr lang="fr-BE"/>
              <a:t>On ne trouve pas de fonction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"main()" </a:t>
            </a:r>
            <a:r>
              <a:rPr lang="fr-BE"/>
              <a:t>en PHP comme on en trouve dans d'autres langages (C, etc.)</a:t>
            </a:r>
          </a:p>
          <a:p>
            <a:pPr lvl="1"/>
            <a:r>
              <a:rPr lang="fr-BE"/>
              <a:t>Les scripts PHP sont utilisés pour écrire du code HTML de manière dynamique.</a:t>
            </a:r>
          </a:p>
          <a:p>
            <a:r>
              <a:rPr lang="fr-BE"/>
              <a:t>Fichiers PHP</a:t>
            </a:r>
          </a:p>
          <a:p>
            <a:pPr lvl="1"/>
            <a:r>
              <a:rPr lang="fr-BE"/>
              <a:t>Les fichiers contenant du code PHP doivent avoir l'extension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BE"/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>
                <a:sym typeface="Courier New"/>
              </a:rPr>
              <a:t>Les fichiers d'extension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.htm</a:t>
            </a:r>
            <a:r>
              <a:rPr lang="fr-BE">
                <a:sym typeface="Courier New"/>
              </a:rPr>
              <a:t> ou similaire ne seront pas </a:t>
            </a:r>
            <a:r>
              <a:rPr lang="fr-BE" err="1">
                <a:sym typeface="Courier New"/>
              </a:rPr>
              <a:t>interprêtés</a:t>
            </a:r>
            <a:r>
              <a:rPr lang="fr-BE">
                <a:sym typeface="Courier New"/>
              </a:rPr>
              <a:t> comme </a:t>
            </a:r>
            <a:r>
              <a:rPr lang="fr-BE" err="1">
                <a:sym typeface="Courier New"/>
              </a:rPr>
              <a:t>php</a:t>
            </a:r>
            <a:r>
              <a:rPr lang="fr-BE">
                <a:sym typeface="Courier New"/>
              </a:rPr>
              <a:t>.</a:t>
            </a:r>
          </a:p>
          <a:p>
            <a:pPr lvl="1"/>
            <a:r>
              <a:rPr lang="fr-BE">
                <a:sym typeface="Courier New"/>
              </a:rPr>
              <a:t>C'est uniquement le serveur web qui </a:t>
            </a:r>
            <a:r>
              <a:rPr lang="fr-BE" err="1">
                <a:sym typeface="Courier New"/>
              </a:rPr>
              <a:t>interprête</a:t>
            </a:r>
            <a:r>
              <a:rPr lang="fr-BE">
                <a:sym typeface="Courier New"/>
              </a:rPr>
              <a:t> (exécute) le code PHP, jamais le navigateur.</a:t>
            </a:r>
          </a:p>
          <a:p>
            <a:endParaRPr lang="fr-BE"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57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</a:p>
        </p:txBody>
      </p:sp>
      <p:sp>
        <p:nvSpPr>
          <p:cNvPr id="131" name="Google Shape;131;p2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1600" cy="4727448"/>
          </a:xfrm>
        </p:spPr>
        <p:txBody>
          <a:bodyPr numCol="1">
            <a:noAutofit/>
          </a:bodyPr>
          <a:lstStyle/>
          <a:p>
            <a:pPr>
              <a:lnSpc>
                <a:spcPct val="110000"/>
              </a:lnSpc>
            </a:pP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feof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  <a:p>
            <a:pPr lvl="1"/>
            <a:r>
              <a:rPr lang="fr-BE" sz="2400">
                <a:sym typeface="Calibri"/>
              </a:rPr>
              <a:t>Teste si un pointer se situe à la fin du fichier</a:t>
            </a:r>
            <a:endParaRPr lang="fr-BE" sz="2400">
              <a:sym typeface="Courier New"/>
            </a:endParaRPr>
          </a:p>
          <a:p>
            <a:pPr marL="685782" lvl="2">
              <a:spcBef>
                <a:spcPts val="1000"/>
              </a:spcBef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 sz="2000">
                <a:sym typeface="Calibri"/>
              </a:rPr>
              <a:t>Ressource fichier sur lequel on teste le “End-Of-File”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return</a:t>
            </a:r>
          </a:p>
          <a:p>
            <a:pPr lvl="2"/>
            <a:r>
              <a:rPr lang="fr-BE" sz="2000" err="1">
                <a:sym typeface="Courier New"/>
              </a:rPr>
              <a:t>boolean</a:t>
            </a:r>
            <a:r>
              <a:rPr lang="fr-BE" sz="2000">
                <a:sym typeface="Courier New"/>
              </a:rPr>
              <a:t> </a:t>
            </a:r>
            <a:endParaRPr lang="fr-BE" sz="2000">
              <a:sym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19801" cy="5032375"/>
          </a:xfrm>
        </p:spPr>
        <p:txBody>
          <a:bodyPr>
            <a:noAutofit/>
          </a:bodyPr>
          <a:lstStyle/>
          <a:p>
            <a:r>
              <a:rPr lang="fr-BE" sz="2800">
                <a:sym typeface="Courier New"/>
              </a:rPr>
              <a:t>Exemple</a:t>
            </a:r>
            <a:endParaRPr lang="fr-BE" sz="2400">
              <a:sym typeface="Courier New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$handle=fopen("file.txt","r");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while( ! feof($handle) ) {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$ligne=fgets($handle);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// process $ligne ...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}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fclose($handle); </a:t>
            </a:r>
          </a:p>
        </p:txBody>
      </p:sp>
    </p:spTree>
    <p:extLst>
      <p:ext uri="{BB962C8B-B14F-4D97-AF65-F5344CB8AC3E}">
        <p14:creationId xmlns:p14="http://schemas.microsoft.com/office/powerpoint/2010/main" val="15765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idx="1"/>
          </p:nvPr>
        </p:nvSpPr>
        <p:spPr>
          <a:xfrm>
            <a:off x="838200" y="1473959"/>
            <a:ext cx="10515600" cy="5384042"/>
          </a:xfrm>
        </p:spPr>
        <p:txBody>
          <a:bodyPr>
            <a:normAutofit fontScale="77500" lnSpcReduction="20000"/>
          </a:bodyPr>
          <a:lstStyle/>
          <a:p>
            <a:r>
              <a:rPr lang="fr-BE" sz="4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explode</a:t>
            </a:r>
            <a:r>
              <a:rPr lang="fr-BE" sz="4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 $</a:t>
            </a:r>
            <a:r>
              <a:rPr lang="fr-BE" sz="4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delimiter</a:t>
            </a:r>
            <a:r>
              <a:rPr lang="fr-BE" sz="4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$string );</a:t>
            </a:r>
          </a:p>
          <a:p>
            <a:pPr lvl="1"/>
            <a:r>
              <a:rPr lang="fr-BE" sz="3600">
                <a:sym typeface="Calibri"/>
              </a:rPr>
              <a:t>découper une chaine de caractères suivant un délimiteur en retournant un tableau contenant chaque élément</a:t>
            </a:r>
            <a:endParaRPr lang="fr-BE" sz="3600">
              <a:sym typeface="Courier New"/>
            </a:endParaRPr>
          </a:p>
          <a:p>
            <a:pPr marL="685782" lvl="2">
              <a:spcBef>
                <a:spcPts val="1000"/>
              </a:spcBef>
            </a:pP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delimiter</a:t>
            </a:r>
            <a:endParaRPr lang="fr-BE" sz="3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 sz="3600">
                <a:sym typeface="Calibri"/>
              </a:rPr>
              <a:t>indique la chaine de caractère à utiliser comme délimiteur</a:t>
            </a:r>
          </a:p>
          <a:p>
            <a:pPr marL="685782" lvl="2">
              <a:spcBef>
                <a:spcPts val="1000"/>
              </a:spcBef>
            </a:pP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$string</a:t>
            </a:r>
            <a:endParaRPr lang="fr-BE" sz="3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2"/>
            <a:r>
              <a:rPr lang="fr-BE" sz="3600">
                <a:sym typeface="Calibri"/>
              </a:rPr>
              <a:t>chaîne à découper</a:t>
            </a:r>
          </a:p>
          <a:p>
            <a:pPr lvl="1"/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return</a:t>
            </a:r>
            <a:r>
              <a:rPr lang="fr-BE" sz="3600">
                <a:sym typeface="Courier New"/>
              </a:rPr>
              <a:t>: </a:t>
            </a:r>
            <a:r>
              <a:rPr lang="fr-BE" sz="3600" err="1">
                <a:sym typeface="Courier New"/>
              </a:rPr>
              <a:t>array</a:t>
            </a:r>
            <a:endParaRPr lang="fr-BE" sz="3600">
              <a:sym typeface="Calibri"/>
            </a:endParaRPr>
          </a:p>
          <a:p>
            <a:r>
              <a:rPr lang="fr-BE">
                <a:sym typeface="Courier New"/>
              </a:rPr>
              <a:t>Exemple</a:t>
            </a:r>
          </a:p>
          <a:p>
            <a:pPr marL="457189" lvl="1" indent="0">
              <a:buNone/>
            </a:pP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str</a:t>
            </a: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“Laurent%5%iPhone%22/01/2014”;</a:t>
            </a:r>
          </a:p>
          <a:p>
            <a:pPr marL="457189" lvl="1" indent="0">
              <a:buNone/>
            </a:pP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$tab = </a:t>
            </a:r>
            <a:r>
              <a:rPr lang="fr-BE" sz="3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explode</a:t>
            </a: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(“%”, $</a:t>
            </a:r>
            <a:r>
              <a:rPr lang="fr-BE" sz="3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str</a:t>
            </a: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  <a:p>
            <a:pPr marL="457189" lvl="1" indent="0">
              <a:buNone/>
            </a:pP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qty</a:t>
            </a: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$tab[1];</a:t>
            </a:r>
          </a:p>
          <a:p>
            <a:r>
              <a:rPr lang="fr-BE">
                <a:sym typeface="Calibri"/>
              </a:rPr>
              <a:t>La fonction inverse </a:t>
            </a:r>
            <a:r>
              <a:rPr lang="fr-BE" sz="4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implode</a:t>
            </a:r>
            <a:r>
              <a:rPr lang="fr-BE" sz="4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</a:t>
            </a:r>
            <a:r>
              <a:rPr lang="fr-BE">
                <a:sym typeface="Calibri"/>
              </a:rPr>
              <a:t> existe aussi.</a:t>
            </a:r>
          </a:p>
        </p:txBody>
      </p:sp>
    </p:spTree>
    <p:extLst>
      <p:ext uri="{BB962C8B-B14F-4D97-AF65-F5344CB8AC3E}">
        <p14:creationId xmlns:p14="http://schemas.microsoft.com/office/powerpoint/2010/main" val="10467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</a:p>
        </p:txBody>
      </p:sp>
      <p:sp>
        <p:nvSpPr>
          <p:cNvPr id="143" name="Google Shape;143;p24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sz="35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fwrite</a:t>
            </a:r>
            <a:r>
              <a:rPr lang="fr-BE" sz="3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5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r>
              <a:rPr lang="fr-BE" sz="3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$string);</a:t>
            </a:r>
          </a:p>
          <a:p>
            <a:pPr lvl="1"/>
            <a:r>
              <a:rPr lang="fr-BE">
                <a:sym typeface="Calibri"/>
              </a:rPr>
              <a:t>écrit le contenu de la chaîne string dans le fichier pointé par </a:t>
            </a:r>
            <a:r>
              <a:rPr lang="fr-BE" err="1">
                <a:sym typeface="Calibri"/>
              </a:rPr>
              <a:t>handle</a:t>
            </a:r>
            <a:r>
              <a:rPr lang="fr-BE">
                <a:sym typeface="Calibri"/>
              </a:rPr>
              <a:t>.</a:t>
            </a:r>
          </a:p>
          <a:p>
            <a:pPr marL="685782" lvl="2">
              <a:spcBef>
                <a:spcPts val="1000"/>
              </a:spcBef>
            </a:pP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>
                <a:sym typeface="Calibri"/>
              </a:rPr>
              <a:t>Ressource fichier </a:t>
            </a:r>
          </a:p>
          <a:p>
            <a:pPr marL="685782" lvl="2">
              <a:spcBef>
                <a:spcPts val="1000"/>
              </a:spcBef>
            </a:pP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$string</a:t>
            </a:r>
          </a:p>
          <a:p>
            <a:pPr lvl="2"/>
            <a:r>
              <a:rPr lang="fr-BE">
                <a:sym typeface="Calibri"/>
              </a:rPr>
              <a:t>Chaîne de caractère à insérer</a:t>
            </a:r>
          </a:p>
          <a:p>
            <a:r>
              <a:rPr lang="fr-BE">
                <a:sym typeface="Courier New"/>
              </a:rPr>
              <a:t>Exemple</a:t>
            </a:r>
          </a:p>
          <a:p>
            <a:pPr marL="457188" lvl="2" indent="0">
              <a:spcBef>
                <a:spcPts val="1000"/>
              </a:spcBef>
              <a:buNone/>
            </a:pP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("/home/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rasmus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/file.txt", "w");</a:t>
            </a:r>
          </a:p>
          <a:p>
            <a:pPr marL="457188" lvl="2" indent="0">
              <a:spcBef>
                <a:spcPts val="1000"/>
              </a:spcBef>
              <a:buNone/>
            </a:pP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$string = “Hello World!”;</a:t>
            </a:r>
          </a:p>
          <a:p>
            <a:pPr marL="457188" lvl="2" indent="0">
              <a:spcBef>
                <a:spcPts val="1000"/>
              </a:spcBef>
              <a:buNone/>
            </a:pP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fwrite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$string);</a:t>
            </a:r>
          </a:p>
          <a:p>
            <a:pPr marL="273050" lvl="1" indent="-273050">
              <a:spcBef>
                <a:spcPts val="1000"/>
              </a:spcBef>
            </a:pPr>
            <a:r>
              <a:rPr lang="fr-BE" sz="3800">
                <a:sym typeface="Calibri"/>
              </a:rPr>
              <a:t>Alias de 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fputs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</a:t>
            </a:r>
            <a:endParaRPr lang="fr-BE" sz="31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457188" lvl="2" indent="0">
              <a:spcBef>
                <a:spcPts val="1000"/>
              </a:spcBef>
              <a:buNone/>
            </a:pPr>
            <a:endParaRPr lang="fr-BE" sz="31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82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 41 : Catalogue</a:t>
            </a:r>
          </a:p>
        </p:txBody>
      </p:sp>
      <p:sp>
        <p:nvSpPr>
          <p:cNvPr id="155" name="Google Shape;155;p26"/>
          <p:cNvSpPr txBox="1"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fr-BE"/>
              <a:t>Afficher un tableau HTML à partir de données CSV </a:t>
            </a:r>
          </a:p>
          <a:p>
            <a:pPr lvl="1"/>
            <a:r>
              <a:rPr lang="fr-BE"/>
              <a:t>Balise TABLE …</a:t>
            </a:r>
          </a:p>
          <a:p>
            <a:pPr lvl="1"/>
            <a:r>
              <a:rPr lang="fr-BE"/>
              <a:t>Balise LABEL DIV …</a:t>
            </a:r>
          </a:p>
          <a:p>
            <a:r>
              <a:rPr lang="fr-BE"/>
              <a:t>Ci-contre un exemple de fichier CSV et de présentation HTML.</a:t>
            </a:r>
          </a:p>
        </p:txBody>
      </p:sp>
      <p:pic>
        <p:nvPicPr>
          <p:cNvPr id="12" name="Google Shape;156;p26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 r="18798" b="26254"/>
          <a:stretch/>
        </p:blipFill>
        <p:spPr>
          <a:xfrm>
            <a:off x="7248843" y="1114875"/>
            <a:ext cx="3673983" cy="288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3;p27">
            <a:extLst>
              <a:ext uri="{FF2B5EF4-FFF2-40B4-BE49-F238E27FC236}">
                <a16:creationId xmlns:a16="http://schemas.microsoft.com/office/drawing/2014/main" id="{B62CFA2B-8C2A-49FA-ADEF-3CF105A8AA2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r="14984" b="23503"/>
          <a:stretch/>
        </p:blipFill>
        <p:spPr>
          <a:xfrm>
            <a:off x="6611731" y="4334465"/>
            <a:ext cx="4948209" cy="20638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311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752A2C72-0FEC-4586-8246-6D2A1BC18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1265"/>
          <a:stretch/>
        </p:blipFill>
        <p:spPr>
          <a:xfrm>
            <a:off x="6782937" y="0"/>
            <a:ext cx="5409063" cy="1690688"/>
          </a:xfrm>
          <a:prstGeom prst="rect">
            <a:avLst/>
          </a:prstGeom>
        </p:spPr>
      </p:pic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 42 : Facture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A8A300B-7899-4A40-A01D-681A517F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 numCol="2">
            <a:normAutofit lnSpcReduction="10000"/>
          </a:bodyPr>
          <a:lstStyle/>
          <a:p>
            <a:pPr fontAlgn="t"/>
            <a:r>
              <a:rPr lang="fr-BE"/>
              <a:t>Input</a:t>
            </a:r>
          </a:p>
          <a:p>
            <a:pPr lvl="1" fontAlgn="t"/>
            <a:r>
              <a:rPr lang="fr-BE"/>
              <a:t>Fichier CSV (à créer) contenant les informations de base de la facture</a:t>
            </a:r>
          </a:p>
          <a:p>
            <a:pPr lvl="1" fontAlgn="t"/>
            <a:r>
              <a:rPr lang="fr-BE"/>
              <a:t>Par ligne de facture :</a:t>
            </a:r>
          </a:p>
          <a:p>
            <a:pPr lvl="2" fontAlgn="t"/>
            <a:r>
              <a:rPr lang="fr-BE"/>
              <a:t>Taux de TVA</a:t>
            </a:r>
          </a:p>
          <a:p>
            <a:pPr lvl="2" fontAlgn="t"/>
            <a:r>
              <a:rPr lang="fr-BE"/>
              <a:t>Prix unitaire</a:t>
            </a:r>
          </a:p>
          <a:p>
            <a:pPr lvl="2" fontAlgn="t"/>
            <a:r>
              <a:rPr lang="fr-BE"/>
              <a:t>Quantité </a:t>
            </a:r>
          </a:p>
          <a:p>
            <a:pPr fontAlgn="t"/>
            <a:r>
              <a:rPr lang="fr-BE" err="1"/>
              <a:t>Processing</a:t>
            </a:r>
            <a:endParaRPr lang="fr-BE"/>
          </a:p>
          <a:p>
            <a:pPr lvl="1" fontAlgn="t"/>
            <a:r>
              <a:rPr lang="fr-BE"/>
              <a:t>Lire le fichier et construire les tableaux associatifs</a:t>
            </a:r>
          </a:p>
          <a:p>
            <a:pPr lvl="1" fontAlgn="t"/>
            <a:r>
              <a:rPr lang="fr-BE"/>
              <a:t>Calculer les sous-totaux</a:t>
            </a:r>
          </a:p>
          <a:p>
            <a:pPr lvl="1" fontAlgn="t"/>
            <a:r>
              <a:rPr lang="fr-BE"/>
              <a:t>Calculer les totaux</a:t>
            </a:r>
          </a:p>
          <a:p>
            <a:pPr fontAlgn="t"/>
            <a:r>
              <a:rPr lang="fr-BE"/>
              <a:t>Output </a:t>
            </a:r>
          </a:p>
          <a:p>
            <a:pPr lvl="1" fontAlgn="t"/>
            <a:r>
              <a:rPr lang="fr-BE"/>
              <a:t>facture avec sous-totaux et totaux TTC (cf </a:t>
            </a:r>
            <a:r>
              <a:rPr lang="fr-BE" err="1"/>
              <a:t>screenshot</a:t>
            </a:r>
            <a:r>
              <a:rPr lang="fr-BE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819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PHP en HTML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fr-BE"/>
              <a:t>Écriture d'un texte.  Exemple.</a:t>
            </a:r>
          </a:p>
          <a:p>
            <a:pPr marL="0" indent="0">
              <a:buNone/>
            </a:pPr>
            <a:r>
              <a:rPr lang="fr-BE"/>
              <a:t>Le serveur web/</a:t>
            </a:r>
            <a:r>
              <a:rPr lang="fr-BE" err="1"/>
              <a:t>php</a:t>
            </a:r>
            <a:r>
              <a:rPr lang="fr-BE"/>
              <a:t> qui lit ce code mixte PHP/HTML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sz="2000" b="1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fr-BE" sz="2000" b="1" err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 b="1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-BE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"Bienvenue sur mon site"</a:t>
            </a: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-BE"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marL="0" indent="0">
              <a:buNone/>
            </a:pPr>
            <a:r>
              <a:rPr lang="fr-BE"/>
              <a:t>va envoyer au client cette page HTML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sz="2000" b="1" err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Bienvenue sur mon site</a:t>
            </a:r>
            <a:endParaRPr lang="fr-BE" sz="2000"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9633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PHP en HTML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fr-BE"/>
              <a:t>PHP est également utilisé pour générer des balises HTML. Exemple.</a:t>
            </a:r>
          </a:p>
          <a:p>
            <a:pPr marL="0" indent="0">
              <a:buNone/>
            </a:pPr>
            <a:r>
              <a:rPr lang="fr-BE"/>
              <a:t>Le serveur web/</a:t>
            </a:r>
            <a:r>
              <a:rPr lang="fr-BE" err="1"/>
              <a:t>php</a:t>
            </a:r>
            <a:r>
              <a:rPr lang="fr-BE"/>
              <a:t> qui lit ce code mixte PHP/HTML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sz="2000" b="1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fr-BE" sz="2000" b="1" err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 b="1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-BE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"&lt;h1&gt;Bienvenue sur mon site&lt;/h1&gt;"</a:t>
            </a: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-BE"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marL="0" indent="0">
              <a:buNone/>
            </a:pPr>
            <a:r>
              <a:rPr lang="fr-BE"/>
              <a:t>va envoyer au client cette page HTML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sz="2000" b="1" err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Bienvenue sur mon site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lang="fr-BE" sz="2000"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1682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PHP en HTML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fr-BE"/>
              <a:t>Des commentaires peuvent être ajoutés à tous les scripts PHP. Exemple.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b="1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fr-BE" b="1" err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fr-B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/* Ceci est un commentaire et n'apparaîtra pas </a:t>
            </a:r>
            <a:br>
              <a:rPr lang="fr-BE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 après interprétation du script PHP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b="1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-BE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"&lt;h1&gt;Bienvenue sur mon site&lt;/h1&gt;"</a:t>
            </a: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br>
              <a:rPr lang="fr-B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>
                <a:sym typeface="Courier New"/>
              </a:rPr>
              <a:t>=&gt;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b="1" err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Bienvenue sur mon site</a:t>
            </a: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lang="fr-BE"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8749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9108</TotalTime>
  <Words>3963</Words>
  <Application>Microsoft Office PowerPoint</Application>
  <PresentationFormat>Grand écran</PresentationFormat>
  <Paragraphs>609</Paragraphs>
  <Slides>64</Slides>
  <Notes>41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  <vt:variant>
        <vt:lpstr>Diaporamas personnalisés</vt:lpstr>
      </vt:variant>
      <vt:variant>
        <vt:i4>1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Fira Mono</vt:lpstr>
      <vt:lpstr>Garamond</vt:lpstr>
      <vt:lpstr>Libre Baskerville</vt:lpstr>
      <vt:lpstr>burotix</vt:lpstr>
      <vt:lpstr>Bachelier en Informatique de Gestion  Projet de Développement Web</vt:lpstr>
      <vt:lpstr>Table des matières</vt:lpstr>
      <vt:lpstr>21. MiddlewarePHP</vt:lpstr>
      <vt:lpstr>Propos liminaire : Pourquoi PHP ? </vt:lpstr>
      <vt:lpstr>PHP en HTML</vt:lpstr>
      <vt:lpstr>PHP en HTML</vt:lpstr>
      <vt:lpstr>PHP en HTML</vt:lpstr>
      <vt:lpstr>PHP en HTML</vt:lpstr>
      <vt:lpstr>PHP en HTML</vt:lpstr>
      <vt:lpstr>Bases du langage</vt:lpstr>
      <vt:lpstr>Début, fin, instructions, commentaires</vt:lpstr>
      <vt:lpstr>Messages d’erreur</vt:lpstr>
      <vt:lpstr>Nom de variable </vt:lpstr>
      <vt:lpstr>Types de variables scalaires</vt:lpstr>
      <vt:lpstr>Constantes</vt:lpstr>
      <vt:lpstr>Expressions</vt:lpstr>
      <vt:lpstr>Expressions</vt:lpstr>
      <vt:lpstr>Expressions</vt:lpstr>
      <vt:lpstr>Opérateurs de relation</vt:lpstr>
      <vt:lpstr>Instruction conditionnelle</vt:lpstr>
      <vt:lpstr>Opérateur ternaire</vt:lpstr>
      <vt:lpstr>Opérateur ternaire</vt:lpstr>
      <vt:lpstr>Opérateurs arithmétiques</vt:lpstr>
      <vt:lpstr>Ordre de priorité des opérateurs (en bref)</vt:lpstr>
      <vt:lpstr>Exercice 11 : emprunt</vt:lpstr>
      <vt:lpstr>Exercice 12 : mini-facture</vt:lpstr>
      <vt:lpstr>Boucle</vt:lpstr>
      <vt:lpstr>Exercices 21 à 25</vt:lpstr>
      <vt:lpstr>Fonctions</vt:lpstr>
      <vt:lpstr>Déclaration</vt:lpstr>
      <vt:lpstr>Argument de fonction</vt:lpstr>
      <vt:lpstr>Arguments, passage par valeur </vt:lpstr>
      <vt:lpstr>Arguments, passage par référence</vt:lpstr>
      <vt:lpstr>Arguments, valeurs par défaut</vt:lpstr>
      <vt:lpstr>Retour de fonctions</vt:lpstr>
      <vt:lpstr>Fonctions internes </vt:lpstr>
      <vt:lpstr>Fonction anonyme</vt:lpstr>
      <vt:lpstr>Typage des arguments de fonction  (&gt; PHP 7)</vt:lpstr>
      <vt:lpstr>Typage : exemple</vt:lpstr>
      <vt:lpstr>Manipulation de tableau</vt:lpstr>
      <vt:lpstr>Tableau indexé</vt:lpstr>
      <vt:lpstr>Tableau indexé : Boucle</vt:lpstr>
      <vt:lpstr>Tableau indexé : Boucle</vt:lpstr>
      <vt:lpstr>Exercices 31 à 33</vt:lpstr>
      <vt:lpstr>Tableau associatif</vt:lpstr>
      <vt:lpstr>Tableau associatif</vt:lpstr>
      <vt:lpstr>Tableau associatif : Boucle</vt:lpstr>
      <vt:lpstr>Tableau associatif : Boucle</vt:lpstr>
      <vt:lpstr>Tableau associatif</vt:lpstr>
      <vt:lpstr>Tableau multidimensionnel</vt:lpstr>
      <vt:lpstr>Tableau multidimensionnel</vt:lpstr>
      <vt:lpstr>Exercices 36 : Facture</vt:lpstr>
      <vt:lpstr>Manipulation de fichiers</vt:lpstr>
      <vt:lpstr>Inclusion de code PHP / HTML</vt:lpstr>
      <vt:lpstr>Inclusion de code PHP / HTML</vt:lpstr>
      <vt:lpstr>Accès à des fichiers de données </vt:lpstr>
      <vt:lpstr>fopen</vt:lpstr>
      <vt:lpstr>fclose</vt:lpstr>
      <vt:lpstr>fgets</vt:lpstr>
      <vt:lpstr>feof</vt:lpstr>
      <vt:lpstr>explode</vt:lpstr>
      <vt:lpstr>fwrite</vt:lpstr>
      <vt:lpstr>Exercice 41 : Catalogue</vt:lpstr>
      <vt:lpstr>Exercice 42 : Facture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127</cp:revision>
  <dcterms:created xsi:type="dcterms:W3CDTF">2020-03-25T16:55:22Z</dcterms:created>
  <dcterms:modified xsi:type="dcterms:W3CDTF">2024-10-07T11:36:13Z</dcterms:modified>
</cp:coreProperties>
</file>