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3" r:id="rId1"/>
  </p:sldMasterIdLst>
  <p:notesMasterIdLst>
    <p:notesMasterId r:id="rId33"/>
  </p:notesMasterIdLst>
  <p:sldIdLst>
    <p:sldId id="473" r:id="rId2"/>
    <p:sldId id="260" r:id="rId3"/>
    <p:sldId id="571" r:id="rId4"/>
    <p:sldId id="636" r:id="rId5"/>
    <p:sldId id="569" r:id="rId6"/>
    <p:sldId id="579" r:id="rId7"/>
    <p:sldId id="581" r:id="rId8"/>
    <p:sldId id="570" r:id="rId9"/>
    <p:sldId id="580" r:id="rId10"/>
    <p:sldId id="572" r:id="rId11"/>
    <p:sldId id="582" r:id="rId12"/>
    <p:sldId id="588" r:id="rId13"/>
    <p:sldId id="592" r:id="rId14"/>
    <p:sldId id="573" r:id="rId15"/>
    <p:sldId id="574" r:id="rId16"/>
    <p:sldId id="583" r:id="rId17"/>
    <p:sldId id="575" r:id="rId18"/>
    <p:sldId id="576" r:id="rId19"/>
    <p:sldId id="577" r:id="rId20"/>
    <p:sldId id="584" r:id="rId21"/>
    <p:sldId id="578" r:id="rId22"/>
    <p:sldId id="586" r:id="rId23"/>
    <p:sldId id="585" r:id="rId24"/>
    <p:sldId id="589" r:id="rId25"/>
    <p:sldId id="593" r:id="rId26"/>
    <p:sldId id="594" r:id="rId27"/>
    <p:sldId id="597" r:id="rId28"/>
    <p:sldId id="596" r:id="rId29"/>
    <p:sldId id="598" r:id="rId30"/>
    <p:sldId id="599" r:id="rId31"/>
    <p:sldId id="591" r:id="rId32"/>
  </p:sldIdLst>
  <p:sldSz cx="12192000" cy="6858000"/>
  <p:notesSz cx="6858000" cy="9144000"/>
  <p:custShowLst>
    <p:custShow name="cefora powerpoint base" id="0">
      <p:sldLst/>
    </p:custShow>
  </p:custShowLst>
  <p:defaultTextStyle>
    <a:defPPr>
      <a:defRPr lang="fr-FR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25. Données XML" id="{C0487E63-9FDE-4475-8BFB-2900301392B8}">
          <p14:sldIdLst>
            <p14:sldId id="473"/>
            <p14:sldId id="260"/>
            <p14:sldId id="571"/>
            <p14:sldId id="636"/>
            <p14:sldId id="569"/>
            <p14:sldId id="579"/>
            <p14:sldId id="581"/>
            <p14:sldId id="570"/>
            <p14:sldId id="580"/>
            <p14:sldId id="572"/>
            <p14:sldId id="582"/>
            <p14:sldId id="588"/>
            <p14:sldId id="592"/>
            <p14:sldId id="573"/>
            <p14:sldId id="574"/>
            <p14:sldId id="583"/>
            <p14:sldId id="575"/>
            <p14:sldId id="576"/>
            <p14:sldId id="577"/>
            <p14:sldId id="584"/>
            <p14:sldId id="578"/>
            <p14:sldId id="586"/>
            <p14:sldId id="585"/>
            <p14:sldId id="589"/>
            <p14:sldId id="593"/>
            <p14:sldId id="594"/>
            <p14:sldId id="597"/>
            <p14:sldId id="596"/>
            <p14:sldId id="598"/>
            <p14:sldId id="599"/>
            <p14:sldId id="5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ain Wafflard" initials="AW" lastIdx="1" clrIdx="0">
    <p:extLst>
      <p:ext uri="{19B8F6BF-5375-455C-9EA6-DF929625EA0E}">
        <p15:presenceInfo xmlns:p15="http://schemas.microsoft.com/office/powerpoint/2012/main" userId="76bb5ce92a207b2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FF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C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94" autoAdjust="0"/>
    <p:restoredTop sz="86419" autoAdjust="0"/>
  </p:normalViewPr>
  <p:slideViewPr>
    <p:cSldViewPr snapToGrid="0">
      <p:cViewPr varScale="1">
        <p:scale>
          <a:sx n="97" d="100"/>
          <a:sy n="97" d="100"/>
        </p:scale>
        <p:origin x="1122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355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9742F-4DAE-47F5-9244-6ACC3985DD6B}" type="datetimeFigureOut">
              <a:rPr lang="fr-BE" smtClean="0"/>
              <a:t>13-11-23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3842A0-1A3F-4998-8237-CE5EEE5DFDF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5606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842A0-1A3F-4998-8237-CE5EEE5DFDF0}" type="slidenum">
              <a:rPr lang="fr-BE" smtClean="0"/>
              <a:t>1</a:t>
            </a:fld>
            <a:endParaRPr lang="fr-BE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fr-BE"/>
              <a:t>GESTIONNAIRE DE BASE DE DONNEES – NIVEAU ELEMENTAIRE - MS ACCESS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BE"/>
              <a:t>Professeur : Alain Wafflard</a:t>
            </a:r>
          </a:p>
        </p:txBody>
      </p:sp>
    </p:spTree>
    <p:extLst>
      <p:ext uri="{BB962C8B-B14F-4D97-AF65-F5344CB8AC3E}">
        <p14:creationId xmlns:p14="http://schemas.microsoft.com/office/powerpoint/2010/main" val="42197142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FE76ECE-18B4-4BB3-A866-DDF149F1EA3A}" type="slidenum">
              <a:rPr/>
              <a:t>16</a:t>
            </a:fld>
            <a:r>
              <a:rPr lang="fr-BE"/>
              <a:t>/</a:t>
            </a: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639" y="5078160"/>
            <a:ext cx="6047640" cy="4811040"/>
          </a:xfrm>
        </p:spPr>
        <p:txBody>
          <a:bodyPr>
            <a:spAutoFit/>
          </a:bodyPr>
          <a:lstStyle/>
          <a:p>
            <a:pPr marL="139700" lvl="0" indent="0">
              <a:buNone/>
            </a:pP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61828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FE76ECE-18B4-4BB3-A866-DDF149F1EA3A}" type="slidenum">
              <a:rPr/>
              <a:t>17</a:t>
            </a:fld>
            <a:r>
              <a:rPr lang="fr-BE"/>
              <a:t>/</a:t>
            </a: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639" y="5078160"/>
            <a:ext cx="6047640" cy="4811040"/>
          </a:xfrm>
        </p:spPr>
        <p:txBody>
          <a:bodyPr>
            <a:spAutoFit/>
          </a:bodyPr>
          <a:lstStyle/>
          <a:p>
            <a:pPr lvl="0"/>
            <a:endParaRPr lang="fr-BE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2925AF1-734D-4B8C-AB0E-8519E9CE859C}" type="slidenum">
              <a:rPr/>
              <a:t>18</a:t>
            </a:fld>
            <a:r>
              <a:rPr lang="fr-BE"/>
              <a:t>/</a:t>
            </a: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160"/>
            <a:ext cx="6047640" cy="4811040"/>
          </a:xfrm>
        </p:spPr>
        <p:txBody>
          <a:bodyPr>
            <a:spAutoFit/>
          </a:bodyPr>
          <a:lstStyle/>
          <a:p>
            <a:endParaRPr lang="fr-B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A5980B1-9DD6-4D4C-8CD0-307D872FA619}" type="slidenum">
              <a:rPr/>
              <a:t>19</a:t>
            </a:fld>
            <a:r>
              <a:rPr lang="fr-BE"/>
              <a:t>/</a:t>
            </a: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160"/>
            <a:ext cx="6047640" cy="5313960"/>
          </a:xfrm>
        </p:spPr>
        <p:txBody>
          <a:bodyPr>
            <a:spAutoFit/>
          </a:bodyPr>
          <a:lstStyle/>
          <a:p>
            <a:pPr lvl="0"/>
            <a:endParaRPr lang="fr-BE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B883D5A-E9AE-4565-9FE4-C0F639B21A83}" type="slidenum">
              <a:rPr/>
              <a:t>21</a:t>
            </a:fld>
            <a:r>
              <a:rPr lang="fr-BE"/>
              <a:t>/</a:t>
            </a: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114160"/>
            <a:ext cx="6047640" cy="4811040"/>
          </a:xfrm>
        </p:spPr>
        <p:txBody>
          <a:bodyPr>
            <a:spAutoFit/>
          </a:bodyPr>
          <a:lstStyle/>
          <a:p>
            <a:pPr lvl="0"/>
            <a:endParaRPr lang="fr-BE" sz="1200" b="1">
              <a:solidFill>
                <a:srgbClr val="8000FF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Google Shape;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6440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0E0807B-C513-4C70-836D-DAAC2CDC3EB4}" type="slidenum">
              <a:rPr/>
              <a:t>5</a:t>
            </a:fld>
            <a:r>
              <a:rPr lang="fr-BE"/>
              <a:t>/</a:t>
            </a: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7440"/>
            <a:ext cx="6047640" cy="5306399"/>
          </a:xfrm>
          <a:solidFill>
            <a:srgbClr val="FFFFFF"/>
          </a:solidFill>
        </p:spPr>
        <p:txBody>
          <a:bodyPr>
            <a:spAutoFit/>
          </a:bodyPr>
          <a:lstStyle/>
          <a:p>
            <a:pPr lvl="1"/>
            <a:endParaRPr lang="fr-BE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DE9CF65-F521-4FCA-807C-F37618A3ADBA}" type="slidenum">
              <a:rPr/>
              <a:t>8</a:t>
            </a:fld>
            <a:r>
              <a:rPr lang="fr-BE"/>
              <a:t>/</a:t>
            </a: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160"/>
            <a:ext cx="6047640" cy="5489279"/>
          </a:xfrm>
          <a:solidFill>
            <a:srgbClr val="FFFFFF"/>
          </a:solidFill>
        </p:spPr>
        <p:txBody>
          <a:bodyPr/>
          <a:lstStyle/>
          <a:p>
            <a:pPr lvl="0"/>
            <a:endParaRPr lang="fr-BE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460AE96-A74F-4ECB-867B-38198F5970FC}" type="slidenum">
              <a:rPr/>
              <a:t>9</a:t>
            </a:fld>
            <a:r>
              <a:rPr lang="fr-BE"/>
              <a:t>/</a:t>
            </a: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TextBox 2"/>
          <p:cNvSpPr txBox="1"/>
          <p:nvPr/>
        </p:nvSpPr>
        <p:spPr>
          <a:xfrm>
            <a:off x="756000" y="5078160"/>
            <a:ext cx="6047640" cy="5057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  <a:t>Un fichier XML est composé de 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  <a:t>un prologue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  <a:t>un  arbre des données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endParaRPr lang="fr-BE" sz="1200" b="0" i="0" u="none" strike="noStrike" kern="1200">
              <a:ln>
                <a:noFill/>
              </a:ln>
              <a:latin typeface="Garamond" pitchFamily="18"/>
              <a:ea typeface="Microsoft YaHei" pitchFamily="2"/>
              <a:cs typeface="Mangal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  <a:t>Cet exemple illustre le prologue.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BE" sz="1200" b="0" i="0" u="none" strike="noStrike" kern="1200">
              <a:ln>
                <a:noFill/>
              </a:ln>
              <a:latin typeface="Garamond" pitchFamily="18"/>
              <a:ea typeface="Microsoft YaHei" pitchFamily="2"/>
              <a:cs typeface="Mangal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  <a:t>Les premières lignes forment le prologue, constitué de :</a:t>
            </a:r>
            <a:b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</a:br>
            <a:endParaRPr lang="fr-BE" sz="1200" b="0" i="0" u="none" strike="noStrike" kern="1200">
              <a:ln>
                <a:noFill/>
              </a:ln>
              <a:latin typeface="Garamond" pitchFamily="18"/>
              <a:ea typeface="Microsoft YaHei" pitchFamily="2"/>
              <a:cs typeface="Mangal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  <a:t>une déclaration XML obligatoire, constituée de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  <a:t>la balise </a:t>
            </a:r>
            <a:r>
              <a:rPr lang="fr-BE" sz="1200" b="0" i="0" u="none" strike="noStrike" kern="1200">
                <a:ln>
                  <a:noFill/>
                </a:ln>
                <a:latin typeface="Courier New" pitchFamily="49"/>
                <a:ea typeface="Microsoft YaHei" pitchFamily="2"/>
                <a:cs typeface="Mangal" pitchFamily="2"/>
              </a:rPr>
              <a:t>xml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BE" sz="1200" b="0" i="0" u="none" strike="noStrike" kern="1200">
                <a:ln>
                  <a:noFill/>
                </a:ln>
                <a:latin typeface="Courier New" pitchFamily="49"/>
                <a:ea typeface="Microsoft YaHei" pitchFamily="2"/>
                <a:cs typeface="Mangal" pitchFamily="2"/>
              </a:rPr>
              <a:t>version</a:t>
            </a:r>
            <a: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  <a:t>: jusqu'à présent toujours 1.0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BE" sz="1200" b="0" i="0" u="none" strike="noStrike" kern="1200">
                <a:ln>
                  <a:noFill/>
                </a:ln>
                <a:latin typeface="Courier New" pitchFamily="49"/>
                <a:ea typeface="Microsoft YaHei" pitchFamily="2"/>
                <a:cs typeface="Mangal" pitchFamily="2"/>
              </a:rPr>
              <a:t>encoding</a:t>
            </a:r>
            <a: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  <a:t>: jeu de codage de caractère (facultatif)</a:t>
            </a:r>
          </a:p>
          <a:p>
            <a:pPr marL="0" marR="0" lvl="2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  <a:t>Français : ISO-8859-1</a:t>
            </a:r>
          </a:p>
          <a:p>
            <a:pPr marL="0" marR="0" lvl="2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  <a:t>Anglais : UTF-8 (par défaut)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BE" sz="1200" b="0" i="0" u="none" strike="noStrike" kern="1200">
                <a:ln>
                  <a:noFill/>
                </a:ln>
                <a:latin typeface="Courier New" pitchFamily="49"/>
                <a:ea typeface="Microsoft YaHei" pitchFamily="2"/>
                <a:cs typeface="Mangal" pitchFamily="2"/>
              </a:rPr>
              <a:t>standalone</a:t>
            </a:r>
            <a: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  <a:t>: booléen exprimant la non-existence d'un DTD externe (facultatif)</a:t>
            </a:r>
          </a:p>
          <a:p>
            <a:pPr marL="0" marR="0" lvl="2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BE" sz="1200" b="0" i="0" u="none" strike="noStrike" kern="1200">
                <a:ln>
                  <a:noFill/>
                </a:ln>
                <a:latin typeface="Courier New" pitchFamily="49"/>
                <a:ea typeface="Microsoft YaHei" pitchFamily="2"/>
                <a:cs typeface="Mangal" pitchFamily="2"/>
              </a:rPr>
              <a:t>yes</a:t>
            </a:r>
            <a: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  <a:t> s'il n'y a pas de DTD externe (par défaut)</a:t>
            </a:r>
          </a:p>
          <a:p>
            <a:pPr marL="0" marR="0" lvl="2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BE" sz="1200" b="0" i="0" u="none" strike="noStrike" kern="1200">
                <a:ln>
                  <a:noFill/>
                </a:ln>
                <a:latin typeface="Courier New" pitchFamily="49"/>
                <a:ea typeface="Microsoft YaHei" pitchFamily="2"/>
                <a:cs typeface="Mangal" pitchFamily="2"/>
              </a:rPr>
              <a:t>no</a:t>
            </a:r>
            <a: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  <a:t> s'il y a un DTD externe</a:t>
            </a:r>
            <a:b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</a:br>
            <a:endParaRPr lang="fr-BE" sz="1200" b="0" i="0" u="none" strike="noStrike" kern="1200">
              <a:ln>
                <a:noFill/>
              </a:ln>
              <a:latin typeface="Garamond" pitchFamily="18"/>
              <a:ea typeface="Microsoft YaHei" pitchFamily="2"/>
              <a:cs typeface="Mangal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  <a:t>une déclaration optionelle du DTD, constituée de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  <a:t>la balise </a:t>
            </a:r>
            <a:r>
              <a:rPr lang="fr-BE" sz="1200" b="0" i="0" u="none" strike="noStrike" kern="1200">
                <a:ln>
                  <a:noFill/>
                </a:ln>
                <a:latin typeface="Courier New" pitchFamily="49"/>
                <a:ea typeface="Microsoft YaHei" pitchFamily="2"/>
                <a:cs typeface="Mangal" pitchFamily="2"/>
              </a:rPr>
              <a:t>!DOCTYPE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  <a:t>l'élément-racine, ici «</a:t>
            </a:r>
            <a:r>
              <a:rPr lang="fr-BE" sz="1200" b="0" i="0" u="none" strike="noStrike" kern="1200">
                <a:ln>
                  <a:noFill/>
                </a:ln>
                <a:latin typeface="Courier New" pitchFamily="49"/>
                <a:ea typeface="Microsoft YaHei" pitchFamily="2"/>
                <a:cs typeface="Mangal" pitchFamily="2"/>
              </a:rPr>
              <a:t>salut</a:t>
            </a:r>
            <a: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  <a:t>»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  <a:t>si DTD externe, alors il faut préciser</a:t>
            </a:r>
          </a:p>
          <a:p>
            <a:pPr marL="0" marR="0" lvl="2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BE" sz="1200" b="0" i="0" u="none" strike="noStrike" kern="1200">
                <a:ln>
                  <a:noFill/>
                </a:ln>
                <a:latin typeface="Courier New" pitchFamily="49"/>
                <a:ea typeface="Microsoft YaHei" pitchFamily="2"/>
                <a:cs typeface="Mangal" pitchFamily="2"/>
              </a:rPr>
              <a:t>SYSTEM</a:t>
            </a:r>
            <a: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  <a:t> si le DTD se trouve a un endroit explicitement nommé (fichier, URL, etc.)</a:t>
            </a:r>
          </a:p>
          <a:p>
            <a:pPr marL="0" marR="0" lvl="2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BE" sz="1200" b="0" i="0" u="none" strike="noStrike" kern="1200">
                <a:ln>
                  <a:noFill/>
                </a:ln>
                <a:latin typeface="Courier New" pitchFamily="49"/>
                <a:ea typeface="Microsoft YaHei" pitchFamily="2"/>
                <a:cs typeface="Mangal" pitchFamily="2"/>
              </a:rPr>
              <a:t>PUBLIC</a:t>
            </a:r>
            <a: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  <a:t> si le DTD est référencé par un identificateur public (institution, ...)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endParaRPr lang="fr-BE" sz="1200" b="0" i="0" u="none" strike="noStrike" kern="1200">
              <a:ln>
                <a:noFill/>
              </a:ln>
              <a:latin typeface="Garamond" pitchFamily="18"/>
              <a:ea typeface="Microsoft YaHei" pitchFamily="2"/>
              <a:cs typeface="Mangal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  <a:t>une déclaration optionelle du XSL, constituée de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  <a:t>la balise </a:t>
            </a:r>
            <a:r>
              <a:rPr lang="fr-BE" sz="12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xml-stylesheet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BE" sz="1200" b="0" i="0" u="none" strike="noStrike" kern="1200">
                <a:ln>
                  <a:noFill/>
                </a:ln>
                <a:solidFill>
                  <a:srgbClr val="000000"/>
                </a:solidFill>
                <a:latin typeface="Garamond" pitchFamily="18"/>
                <a:ea typeface="Courier New" pitchFamily="49"/>
                <a:cs typeface="Courier New" pitchFamily="49"/>
              </a:rPr>
              <a:t>l'attribut </a:t>
            </a:r>
            <a:r>
              <a:rPr lang="fr-BE" sz="12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type</a:t>
            </a:r>
            <a:r>
              <a:rPr lang="fr-BE" sz="1200" b="0" i="0" u="none" strike="noStrike" kern="1200">
                <a:ln>
                  <a:noFill/>
                </a:ln>
                <a:solidFill>
                  <a:srgbClr val="000000"/>
                </a:solidFill>
                <a:latin typeface="Garamond" pitchFamily="18"/>
                <a:ea typeface="Courier New" pitchFamily="49"/>
                <a:cs typeface="Courier New" pitchFamily="49"/>
              </a:rPr>
              <a:t> avec pour valeur habituelle </a:t>
            </a:r>
            <a:r>
              <a:rPr lang="fr-BE" sz="12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"text/xsl"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BE" sz="1200" b="0" i="0" u="none" strike="noStrike" kern="1200">
                <a:ln>
                  <a:noFill/>
                </a:ln>
                <a:solidFill>
                  <a:srgbClr val="000000"/>
                </a:solidFill>
                <a:latin typeface="Garamond" pitchFamily="18"/>
                <a:ea typeface="Courier New" pitchFamily="49"/>
                <a:cs typeface="Courier New" pitchFamily="49"/>
              </a:rPr>
              <a:t>l'attribut </a:t>
            </a:r>
            <a:r>
              <a:rPr lang="fr-BE" sz="12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href</a:t>
            </a:r>
            <a:r>
              <a:rPr lang="fr-BE" sz="1200" b="0" i="0" u="none" strike="noStrike" kern="1200">
                <a:ln>
                  <a:noFill/>
                </a:ln>
                <a:solidFill>
                  <a:srgbClr val="000000"/>
                </a:solidFill>
                <a:latin typeface="Garamond" pitchFamily="18"/>
                <a:ea typeface="Courier New" pitchFamily="49"/>
                <a:cs typeface="Courier New" pitchFamily="49"/>
              </a:rPr>
              <a:t> avec le nom de la ressource (fichier, URL, etc.)</a:t>
            </a:r>
          </a:p>
        </p:txBody>
      </p:sp>
      <p:sp>
        <p:nvSpPr>
          <p:cNvPr id="4" name="Espace réservé des notes 3">
            <a:extLst>
              <a:ext uri="{FF2B5EF4-FFF2-40B4-BE49-F238E27FC236}">
                <a16:creationId xmlns:a16="http://schemas.microsoft.com/office/drawing/2014/main" id="{ED801FC2-58E2-4789-836B-D36313FCBA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0718255-62CD-4D35-A429-A7412629E50C}" type="slidenum">
              <a:rPr/>
              <a:t>10</a:t>
            </a:fld>
            <a:r>
              <a:rPr lang="fr-BE"/>
              <a:t>/</a:t>
            </a: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160"/>
            <a:ext cx="6047640" cy="4811040"/>
          </a:xfrm>
        </p:spPr>
        <p:txBody>
          <a:bodyPr>
            <a:spAutoFit/>
          </a:bodyPr>
          <a:lstStyle/>
          <a:p>
            <a:pPr lvl="0">
              <a:buSzPct val="45000"/>
              <a:buFont typeface="StarSymbol"/>
              <a:buChar char="●"/>
            </a:pPr>
            <a:endParaRPr lang="fr-BE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9B557F2-E924-4ACD-83FA-459B057A28BD}" type="slidenum">
              <a:rPr/>
              <a:t>14</a:t>
            </a:fld>
            <a:r>
              <a:rPr lang="fr-BE"/>
              <a:t>/</a:t>
            </a: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TextBox 2"/>
          <p:cNvSpPr txBox="1"/>
          <p:nvPr/>
        </p:nvSpPr>
        <p:spPr>
          <a:xfrm>
            <a:off x="756000" y="5078160"/>
            <a:ext cx="6047640" cy="4863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  <a:t>Un fichier XML est composé de 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  <a:t>un prologue,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  <a:t>un élément racine,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  <a:t>un arbre, constitué d'éléments imbriqués les uns dans les autres.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BE" sz="1200" b="0" i="0" u="none" strike="noStrike" kern="1200">
              <a:ln>
                <a:noFill/>
              </a:ln>
              <a:latin typeface="Garamond" pitchFamily="18"/>
              <a:ea typeface="Microsoft YaHei" pitchFamily="2"/>
              <a:cs typeface="Mangal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  <a:t>En toute généralité, un élément est constitué de 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  <a:t>couples { attribut + valeur }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  <a:t>contenu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  <a:t>autres éléments (« enfants »)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  <a:t>On évite en pratique de définir à la fois un contenu et d'autres éléments, càd on définit de préférence soit un contenu soit des éléments enfants mais pas les deux.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BE" sz="1200" b="0" i="0" u="none" strike="noStrike" kern="1200">
              <a:ln>
                <a:noFill/>
              </a:ln>
              <a:latin typeface="Garamond" pitchFamily="18"/>
              <a:ea typeface="Microsoft YaHei" pitchFamily="2"/>
              <a:cs typeface="Mangal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  <a:t>Cet exemple illustre surtout l'arbre constitué d'éléments.  Le prologue n'est constitué que de la balise XML, le seul élément obligatoire.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BE" sz="1200" b="0" i="0" u="none" strike="noStrike" kern="1200">
              <a:ln>
                <a:noFill/>
              </a:ln>
              <a:latin typeface="Garamond" pitchFamily="18"/>
              <a:ea typeface="Microsoft YaHei" pitchFamily="2"/>
              <a:cs typeface="Mangal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  <a:t>L'élément racine est </a:t>
            </a:r>
            <a:r>
              <a:rPr lang="fr-BE" sz="1200" b="0" i="0" u="none" strike="noStrike" kern="1200">
                <a:ln>
                  <a:noFill/>
                </a:ln>
                <a:latin typeface="Courier New" pitchFamily="49"/>
                <a:ea typeface="Microsoft YaHei" pitchFamily="2"/>
                <a:cs typeface="Mangal" pitchFamily="2"/>
              </a:rPr>
              <a:t>biblio</a:t>
            </a:r>
            <a: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  <a:t>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BE" sz="1200" b="0" i="0" u="none" strike="noStrike" kern="1200">
              <a:ln>
                <a:noFill/>
              </a:ln>
              <a:latin typeface="Garamond" pitchFamily="18"/>
              <a:ea typeface="Microsoft YaHei" pitchFamily="2"/>
              <a:cs typeface="Mangal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  <a:t>L'élément </a:t>
            </a:r>
            <a:r>
              <a:rPr lang="fr-BE" sz="1200" b="0" i="0" u="none" strike="noStrike" kern="1200">
                <a:ln>
                  <a:noFill/>
                </a:ln>
                <a:latin typeface="Courier New" pitchFamily="49"/>
                <a:ea typeface="Microsoft YaHei" pitchFamily="2"/>
                <a:cs typeface="Mangal" pitchFamily="2"/>
              </a:rPr>
              <a:t>biblio</a:t>
            </a:r>
            <a: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  <a:t> est constitué de trois éléments </a:t>
            </a:r>
            <a:r>
              <a:rPr lang="fr-BE" sz="1200" b="0" i="0" u="none" strike="noStrike" kern="1200">
                <a:ln>
                  <a:noFill/>
                </a:ln>
                <a:latin typeface="Courier New" pitchFamily="49"/>
                <a:ea typeface="Microsoft YaHei" pitchFamily="2"/>
                <a:cs typeface="Mangal" pitchFamily="2"/>
              </a:rPr>
              <a:t>livre</a:t>
            </a:r>
            <a: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  <a:t>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BE" sz="1200" b="0" i="0" u="none" strike="noStrike" kern="1200">
              <a:ln>
                <a:noFill/>
              </a:ln>
              <a:latin typeface="Garamond" pitchFamily="18"/>
              <a:ea typeface="Microsoft YaHei" pitchFamily="2"/>
              <a:cs typeface="Mangal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  <a:t>Chaque élément </a:t>
            </a:r>
            <a:r>
              <a:rPr lang="fr-BE" sz="1200" b="0" i="0" u="none" strike="noStrike" kern="1200">
                <a:ln>
                  <a:noFill/>
                </a:ln>
                <a:latin typeface="Courier New" pitchFamily="49"/>
                <a:ea typeface="Microsoft YaHei" pitchFamily="2"/>
                <a:cs typeface="Mangal" pitchFamily="2"/>
              </a:rPr>
              <a:t>livre</a:t>
            </a:r>
            <a: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  <a:t> est constitué d'un élément </a:t>
            </a:r>
            <a:r>
              <a:rPr lang="fr-BE" sz="1200" b="0" i="0" u="none" strike="noStrike" kern="1200">
                <a:ln>
                  <a:noFill/>
                </a:ln>
                <a:latin typeface="Courier New" pitchFamily="49"/>
                <a:ea typeface="Microsoft YaHei" pitchFamily="2"/>
                <a:cs typeface="Mangal" pitchFamily="2"/>
              </a:rPr>
              <a:t>titre</a:t>
            </a:r>
            <a: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  <a:t>, un élément </a:t>
            </a:r>
            <a:r>
              <a:rPr lang="fr-BE" sz="1200" b="0" i="0" u="none" strike="noStrike" kern="1200">
                <a:ln>
                  <a:noFill/>
                </a:ln>
                <a:latin typeface="Courier New" pitchFamily="49"/>
                <a:ea typeface="Microsoft YaHei" pitchFamily="2"/>
                <a:cs typeface="Mangal" pitchFamily="2"/>
              </a:rPr>
              <a:t>auteur</a:t>
            </a:r>
            <a: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  <a:t> et éventuellement un élément </a:t>
            </a:r>
            <a:r>
              <a:rPr lang="fr-BE" sz="1200" b="0" i="0" u="none" strike="noStrike" kern="1200">
                <a:ln>
                  <a:noFill/>
                </a:ln>
                <a:latin typeface="Courier New" pitchFamily="49"/>
                <a:ea typeface="Microsoft YaHei" pitchFamily="2"/>
                <a:cs typeface="Mangal" pitchFamily="2"/>
              </a:rPr>
              <a:t>nb_tomes</a:t>
            </a:r>
            <a: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  <a:t> et un élément </a:t>
            </a:r>
            <a:r>
              <a:rPr lang="fr-BE" sz="1200" b="0" i="0" u="none" strike="noStrike" kern="1200">
                <a:ln>
                  <a:noFill/>
                </a:ln>
                <a:latin typeface="Courier New" pitchFamily="49"/>
                <a:ea typeface="Microsoft YaHei" pitchFamily="2"/>
                <a:cs typeface="Mangal" pitchFamily="2"/>
              </a:rPr>
              <a:t>couverture.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BE" sz="1200" b="0" i="0" u="none" strike="noStrike" kern="1200">
              <a:ln>
                <a:noFill/>
              </a:ln>
              <a:latin typeface="Garamond" pitchFamily="18"/>
              <a:ea typeface="Microsoft YaHei" pitchFamily="2"/>
              <a:cs typeface="Mangal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  <a:t>L'élément </a:t>
            </a:r>
            <a:r>
              <a:rPr lang="fr-BE" sz="1200" b="0" i="0" u="none" strike="noStrike" kern="1200">
                <a:ln>
                  <a:noFill/>
                </a:ln>
                <a:latin typeface="Courier New" pitchFamily="49"/>
                <a:ea typeface="Microsoft YaHei" pitchFamily="2"/>
                <a:cs typeface="Mangal" pitchFamily="2"/>
              </a:rPr>
              <a:t>livre</a:t>
            </a:r>
            <a: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  <a:t> peut avoir un attribut </a:t>
            </a:r>
            <a:r>
              <a:rPr lang="fr-BE" sz="1200" b="0" i="0" u="none" strike="noStrike" kern="1200">
                <a:ln>
                  <a:noFill/>
                </a:ln>
                <a:latin typeface="Courier New" pitchFamily="49"/>
                <a:ea typeface="Microsoft YaHei" pitchFamily="2"/>
                <a:cs typeface="Mangal" pitchFamily="2"/>
              </a:rPr>
              <a:t>lang</a:t>
            </a:r>
            <a: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  <a:t>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BE" sz="1200" b="0" i="0" u="none" strike="noStrike" kern="1200">
              <a:ln>
                <a:noFill/>
              </a:ln>
              <a:latin typeface="Garamond" pitchFamily="18"/>
              <a:ea typeface="Microsoft YaHei" pitchFamily="2"/>
              <a:cs typeface="Mangal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  <a:t>L'élément </a:t>
            </a:r>
            <a:r>
              <a:rPr lang="fr-BE" sz="1200" b="0" i="0" u="none" strike="noStrike" kern="1200">
                <a:ln>
                  <a:noFill/>
                </a:ln>
                <a:latin typeface="Courier New" pitchFamily="49"/>
                <a:ea typeface="Microsoft YaHei" pitchFamily="2"/>
                <a:cs typeface="Mangal" pitchFamily="2"/>
              </a:rPr>
              <a:t>couverture</a:t>
            </a:r>
            <a: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  <a:t> n'a pas de contenu.  Il n'est défini que par ses attributs.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BE" sz="1200" b="0" i="0" u="none" strike="noStrike" kern="1200">
              <a:ln>
                <a:noFill/>
              </a:ln>
              <a:latin typeface="Garamond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0115932-7FB7-4EC5-A224-EAF3F16445EA}" type="slidenum">
              <a:rPr/>
              <a:t>15</a:t>
            </a:fld>
            <a:r>
              <a:rPr lang="fr-BE"/>
              <a:t>/</a:t>
            </a: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TextBox 2"/>
          <p:cNvSpPr txBox="1"/>
          <p:nvPr/>
        </p:nvSpPr>
        <p:spPr>
          <a:xfrm>
            <a:off x="755639" y="5136480"/>
            <a:ext cx="6047640" cy="4868280"/>
          </a:xfrm>
          <a:prstGeom prst="rect">
            <a:avLst/>
          </a:prstGeom>
          <a:noFill/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0" spc="0">
                <a:latin typeface="Garamond" pitchFamily="18"/>
              </a:defRPr>
            </a:pPr>
            <a:r>
              <a:rPr lang="fr-BE" sz="1200" b="0" i="0" u="none" strike="noStrike" kern="1200" spc="0">
                <a:ln>
                  <a:noFill/>
                </a:ln>
                <a:solidFill>
                  <a:srgbClr val="FF0000"/>
                </a:solidFill>
                <a:latin typeface="Garamond" pitchFamily="18"/>
                <a:ea typeface="Microsoft YaHei" pitchFamily="2"/>
                <a:cs typeface="Mangal" pitchFamily="2"/>
              </a:rPr>
              <a:t>Type de contenu 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sz="1200" b="0" spc="0">
                <a:latin typeface="Garamond" pitchFamily="18"/>
              </a:defRPr>
            </a:pPr>
            <a:r>
              <a:rPr lang="fr-BE" sz="1200" b="0" i="0" u="none" strike="noStrike" kern="1200" spc="0">
                <a:ln>
                  <a:noFill/>
                </a:ln>
                <a:solidFill>
                  <a:srgbClr val="FF3333"/>
                </a:solidFill>
                <a:latin typeface="Garamond" pitchFamily="18"/>
                <a:ea typeface="Microsoft YaHei" pitchFamily="2"/>
                <a:cs typeface="Mangal" pitchFamily="2"/>
              </a:rPr>
              <a:t>(#PCDATA) </a:t>
            </a:r>
            <a:r>
              <a:rPr lang="fr-BE" sz="1200" b="0" i="0" u="none" strike="noStrike" kern="1200" spc="0">
                <a:ln>
                  <a:noFill/>
                </a:ln>
                <a:solidFill>
                  <a:srgbClr val="FF0000"/>
                </a:solidFill>
                <a:latin typeface="Garamond" pitchFamily="18"/>
                <a:ea typeface="Microsoft YaHei" pitchFamily="2"/>
                <a:cs typeface="Mangal" pitchFamily="2"/>
              </a:rPr>
              <a:t>: contenu textuel uniquement, pas d'élément enfant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sz="1200" b="0" spc="0">
                <a:latin typeface="Garamond" pitchFamily="18"/>
              </a:defRPr>
            </a:pPr>
            <a:r>
              <a:rPr lang="fr-BE" sz="1200" b="0" i="0" u="none" strike="noStrike" kern="1200" spc="0">
                <a:ln>
                  <a:noFill/>
                </a:ln>
                <a:solidFill>
                  <a:srgbClr val="FF3333"/>
                </a:solidFill>
                <a:latin typeface="Garamond" pitchFamily="18"/>
                <a:ea typeface="Microsoft YaHei" pitchFamily="2"/>
                <a:cs typeface="Mangal" pitchFamily="2"/>
              </a:rPr>
              <a:t>EMPTY </a:t>
            </a:r>
            <a:r>
              <a:rPr lang="fr-BE" sz="1200" b="0" i="0" u="none" strike="noStrike" kern="1200" spc="0">
                <a:ln>
                  <a:noFill/>
                </a:ln>
                <a:solidFill>
                  <a:srgbClr val="FF0000"/>
                </a:solidFill>
                <a:latin typeface="Garamond" pitchFamily="18"/>
                <a:ea typeface="Microsoft YaHei" pitchFamily="2"/>
                <a:cs typeface="Mangal" pitchFamily="2"/>
              </a:rPr>
              <a:t>: pas de contenu, pas d'élément enfant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sz="1200" b="0" spc="0">
                <a:latin typeface="Garamond" pitchFamily="18"/>
              </a:defRPr>
            </a:pPr>
            <a:r>
              <a:rPr lang="fr-BE" sz="1200" b="0" i="0" u="none" strike="noStrike" kern="1200" spc="0">
                <a:ln>
                  <a:noFill/>
                </a:ln>
                <a:solidFill>
                  <a:srgbClr val="00CC00"/>
                </a:solidFill>
                <a:latin typeface="Garamond" pitchFamily="18"/>
                <a:ea typeface="Microsoft YaHei" pitchFamily="2"/>
                <a:cs typeface="Mangal" pitchFamily="2"/>
              </a:rPr>
              <a:t>(titre, auteur, nb_pages)</a:t>
            </a:r>
            <a:r>
              <a:rPr lang="fr-BE" sz="1200" b="0" i="0" u="none" strike="noStrike" kern="1200" spc="0">
                <a:ln>
                  <a:noFill/>
                </a:ln>
                <a:solidFill>
                  <a:srgbClr val="FF0000"/>
                </a:solidFill>
                <a:latin typeface="Garamond" pitchFamily="18"/>
                <a:ea typeface="Microsoft YaHei" pitchFamily="2"/>
                <a:cs typeface="Mangal" pitchFamily="2"/>
              </a:rPr>
              <a:t> : séquence imposée d'éléments enfants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sz="1200" b="0" spc="0">
                <a:latin typeface="Garamond" pitchFamily="18"/>
              </a:defRPr>
            </a:pPr>
            <a:r>
              <a:rPr lang="fr-BE" sz="1200" b="0" i="0" u="none" strike="noStrike" kern="1200" spc="0">
                <a:ln>
                  <a:noFill/>
                </a:ln>
                <a:solidFill>
                  <a:srgbClr val="00CC00"/>
                </a:solidFill>
                <a:latin typeface="Garamond" pitchFamily="18"/>
                <a:ea typeface="Microsoft YaHei" pitchFamily="2"/>
                <a:cs typeface="Mangal" pitchFamily="2"/>
              </a:rPr>
              <a:t>(titre | auteur | nb_pages)</a:t>
            </a:r>
            <a:r>
              <a:rPr lang="fr-BE" sz="1200" b="0" i="0" u="none" strike="noStrike" kern="1200" spc="0">
                <a:ln>
                  <a:noFill/>
                </a:ln>
                <a:solidFill>
                  <a:srgbClr val="FF0000"/>
                </a:solidFill>
                <a:latin typeface="Garamond" pitchFamily="18"/>
                <a:ea typeface="Microsoft YaHei" pitchFamily="2"/>
                <a:cs typeface="Mangal" pitchFamily="2"/>
              </a:rPr>
              <a:t> : choix d'un élément enfant dans l' énumération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sz="1200" b="0" spc="0">
                <a:latin typeface="Garamond" pitchFamily="18"/>
              </a:defRPr>
            </a:pPr>
            <a:r>
              <a:rPr lang="fr-BE" sz="1200" b="0" i="0" u="none" strike="noStrike" kern="1200" spc="0">
                <a:ln>
                  <a:noFill/>
                </a:ln>
                <a:solidFill>
                  <a:srgbClr val="FF0000"/>
                </a:solidFill>
                <a:latin typeface="Garamond" pitchFamily="18"/>
                <a:ea typeface="Microsoft YaHei" pitchFamily="2"/>
                <a:cs typeface="Mangal" pitchFamily="2"/>
              </a:rPr>
              <a:t>ANY : tout ce qu'on veut ... mais à éviter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sz="1200" b="0" spc="0">
                <a:latin typeface="Garamond" pitchFamily="18"/>
              </a:defRPr>
            </a:pPr>
            <a:r>
              <a:rPr lang="fr-BE" sz="1200" b="0" i="0" u="none" strike="noStrike" kern="1200" spc="0">
                <a:ln>
                  <a:noFill/>
                </a:ln>
                <a:solidFill>
                  <a:srgbClr val="FF3333"/>
                </a:solidFill>
                <a:latin typeface="Garamond" pitchFamily="18"/>
                <a:ea typeface="Microsoft YaHei" pitchFamily="2"/>
                <a:cs typeface="Mangal" pitchFamily="2"/>
              </a:rPr>
              <a:t>(#PCDATA, auteur)</a:t>
            </a:r>
            <a:r>
              <a:rPr lang="fr-BE" sz="1200" b="0" i="0" u="none" strike="noStrike" kern="1200" spc="0">
                <a:ln>
                  <a:noFill/>
                </a:ln>
                <a:solidFill>
                  <a:srgbClr val="FF0000"/>
                </a:solidFill>
                <a:latin typeface="Garamond" pitchFamily="18"/>
                <a:ea typeface="Microsoft YaHei" pitchFamily="2"/>
                <a:cs typeface="Mangal" pitchFamily="2"/>
              </a:rPr>
              <a:t> : contenu textuel et éléments enfants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sz="1200" b="0" spc="0">
                <a:latin typeface="Garamond" pitchFamily="18"/>
              </a:defRPr>
            </a:pPr>
            <a:r>
              <a:rPr lang="fr-BE" sz="1200" b="0" i="0" u="none" strike="noStrike" kern="1200" spc="0">
                <a:ln>
                  <a:noFill/>
                </a:ln>
                <a:solidFill>
                  <a:srgbClr val="FF3333"/>
                </a:solidFill>
                <a:latin typeface="Garamond" pitchFamily="18"/>
                <a:ea typeface="Microsoft YaHei" pitchFamily="2"/>
                <a:cs typeface="Mangal" pitchFamily="2"/>
              </a:rPr>
              <a:t>(#PCDATA | auteur)</a:t>
            </a:r>
            <a:r>
              <a:rPr lang="fr-BE" sz="1200" b="0" i="0" u="none" strike="noStrike" kern="1200" spc="0">
                <a:ln>
                  <a:noFill/>
                </a:ln>
                <a:solidFill>
                  <a:srgbClr val="FF0000"/>
                </a:solidFill>
                <a:latin typeface="Garamond" pitchFamily="18"/>
                <a:ea typeface="Microsoft YaHei" pitchFamily="2"/>
                <a:cs typeface="Mangal" pitchFamily="2"/>
              </a:rPr>
              <a:t> : contenu textuel ou éléments enfants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sz="1200" b="0" spc="0">
                <a:latin typeface="Garamond" pitchFamily="18"/>
              </a:defRPr>
            </a:pPr>
            <a:endParaRPr lang="fr-BE" sz="1200" b="0" i="0" u="none" strike="noStrike" kern="1200" spc="0">
              <a:ln>
                <a:noFill/>
              </a:ln>
              <a:solidFill>
                <a:srgbClr val="FF0000"/>
              </a:solidFill>
              <a:latin typeface="Garamond" pitchFamily="18"/>
              <a:ea typeface="Microsoft YaHei" pitchFamily="2"/>
              <a:cs typeface="Mangal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0" spc="0">
                <a:latin typeface="Garamond" pitchFamily="18"/>
              </a:defRPr>
            </a:pPr>
            <a:r>
              <a:rPr lang="fr-BE" sz="1200" b="0" i="0" u="none" strike="noStrike" kern="1200" spc="0">
                <a:ln>
                  <a:noFill/>
                </a:ln>
                <a:solidFill>
                  <a:srgbClr val="FF0000"/>
                </a:solidFill>
                <a:latin typeface="Garamond" pitchFamily="18"/>
                <a:ea typeface="Microsoft YaHei" pitchFamily="2"/>
                <a:cs typeface="Mangal" pitchFamily="2"/>
              </a:rPr>
              <a:t>Indicateur d'occurence 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sz="1200" b="0" spc="0">
                <a:latin typeface="Garamond" pitchFamily="18"/>
              </a:defRPr>
            </a:pPr>
            <a:r>
              <a:rPr lang="fr-BE" sz="1200" b="0" i="0" u="none" strike="noStrike" kern="1200" spc="0">
                <a:ln>
                  <a:noFill/>
                </a:ln>
                <a:solidFill>
                  <a:srgbClr val="FF0000"/>
                </a:solidFill>
                <a:latin typeface="Garamond" pitchFamily="18"/>
                <a:ea typeface="Microsoft YaHei" pitchFamily="2"/>
                <a:cs typeface="Mangal" pitchFamily="2"/>
              </a:rPr>
              <a:t>? : 0 ou 1 fois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sz="1200" b="0" spc="0">
                <a:latin typeface="Garamond" pitchFamily="18"/>
              </a:defRPr>
            </a:pPr>
            <a:r>
              <a:rPr lang="fr-BE" sz="1200" b="0" i="0" u="none" strike="noStrike" kern="1200" spc="0">
                <a:ln>
                  <a:noFill/>
                </a:ln>
                <a:solidFill>
                  <a:srgbClr val="FF0000"/>
                </a:solidFill>
                <a:latin typeface="Garamond" pitchFamily="18"/>
                <a:ea typeface="Microsoft YaHei" pitchFamily="2"/>
                <a:cs typeface="Mangal" pitchFamily="2"/>
              </a:rPr>
              <a:t>+ : de 1 ou N fois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sz="1200" b="0" spc="0">
                <a:latin typeface="Garamond" pitchFamily="18"/>
              </a:defRPr>
            </a:pPr>
            <a:r>
              <a:rPr lang="fr-BE" sz="1200" b="0" i="0" u="none" strike="noStrike" kern="1200" spc="0">
                <a:ln>
                  <a:noFill/>
                </a:ln>
                <a:solidFill>
                  <a:srgbClr val="FF0000"/>
                </a:solidFill>
                <a:latin typeface="Garamond" pitchFamily="18"/>
                <a:ea typeface="Microsoft YaHei" pitchFamily="2"/>
                <a:cs typeface="Mangal" pitchFamily="2"/>
              </a:rPr>
              <a:t>* : de 0 à N fois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sz="1200" b="0" spc="0">
                <a:latin typeface="Garamond" pitchFamily="18"/>
              </a:defRPr>
            </a:pPr>
            <a:r>
              <a:rPr lang="fr-BE" sz="1200" b="0" i="0" u="none" strike="noStrike" kern="1200" spc="0">
                <a:ln>
                  <a:noFill/>
                </a:ln>
                <a:solidFill>
                  <a:srgbClr val="FF0000"/>
                </a:solidFill>
                <a:latin typeface="Garamond" pitchFamily="18"/>
                <a:ea typeface="Microsoft YaHei" pitchFamily="2"/>
                <a:cs typeface="Mangal" pitchFamily="2"/>
              </a:rPr>
              <a:t>rien d'indiqué : 1 fois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0" spc="0">
                <a:latin typeface="Garamond" pitchFamily="18"/>
              </a:defRPr>
            </a:pPr>
            <a:endParaRPr lang="fr-BE" sz="1200" b="0" i="0" u="none" strike="noStrike" kern="1200" spc="0">
              <a:ln>
                <a:noFill/>
              </a:ln>
              <a:solidFill>
                <a:srgbClr val="FF0000"/>
              </a:solidFill>
              <a:latin typeface="Garamond" pitchFamily="18"/>
              <a:ea typeface="Microsoft YaHei" pitchFamily="2"/>
              <a:cs typeface="Mangal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0" spc="0">
                <a:latin typeface="Garamond" pitchFamily="18"/>
              </a:defRPr>
            </a:pPr>
            <a:r>
              <a:rPr lang="fr-BE" sz="1200" b="0" i="0" u="none" strike="noStrike" kern="1200" spc="0">
                <a:ln>
                  <a:noFill/>
                </a:ln>
                <a:solidFill>
                  <a:srgbClr val="FF0000"/>
                </a:solidFill>
                <a:latin typeface="Garamond" pitchFamily="18"/>
                <a:ea typeface="Microsoft YaHei" pitchFamily="2"/>
                <a:cs typeface="Mangal" pitchFamily="2"/>
              </a:rPr>
              <a:t>Une série d'attributs est définie par 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sz="1200" b="0" spc="0">
                <a:latin typeface="Garamond" pitchFamily="18"/>
              </a:defRPr>
            </a:pPr>
            <a:r>
              <a:rPr lang="fr-BE" sz="1200" b="0" i="0" u="none" strike="noStrike" kern="1200" spc="0">
                <a:ln>
                  <a:noFill/>
                </a:ln>
                <a:solidFill>
                  <a:srgbClr val="FF0000"/>
                </a:solidFill>
                <a:latin typeface="Garamond" pitchFamily="18"/>
                <a:ea typeface="Microsoft YaHei" pitchFamily="2"/>
                <a:cs typeface="Mangal" pitchFamily="2"/>
              </a:rPr>
              <a:t>l'expression</a:t>
            </a:r>
            <a:r>
              <a:rPr lang="fr-BE" sz="1200" b="0" i="0" u="none" strike="noStrike" kern="1200" spc="0">
                <a:ln>
                  <a:noFill/>
                </a:ln>
                <a:solidFill>
                  <a:srgbClr val="0000FF"/>
                </a:solidFill>
                <a:latin typeface="Garamond" pitchFamily="18"/>
                <a:ea typeface="Microsoft YaHei" pitchFamily="2"/>
                <a:cs typeface="Mangal" pitchFamily="2"/>
              </a:rPr>
              <a:t> &lt;!ATTLIST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sz="1200" b="0" spc="0">
                <a:latin typeface="Garamond" pitchFamily="18"/>
              </a:defRPr>
            </a:pPr>
            <a:r>
              <a:rPr lang="fr-BE" sz="1200" b="0" i="0" u="none" strike="noStrike" kern="1200" spc="0">
                <a:ln>
                  <a:noFill/>
                </a:ln>
                <a:solidFill>
                  <a:srgbClr val="FF0000"/>
                </a:solidFill>
                <a:latin typeface="Garamond" pitchFamily="18"/>
                <a:ea typeface="Microsoft YaHei" pitchFamily="2"/>
                <a:cs typeface="Mangal" pitchFamily="2"/>
              </a:rPr>
              <a:t>le nom de l'élément pour lequel on définit les attributs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sz="1200" b="0" spc="0">
                <a:latin typeface="Garamond" pitchFamily="18"/>
              </a:defRPr>
            </a:pPr>
            <a:r>
              <a:rPr lang="fr-BE" sz="1200" b="0" i="0" u="none" strike="noStrike" kern="1200" spc="0">
                <a:ln>
                  <a:noFill/>
                </a:ln>
                <a:solidFill>
                  <a:srgbClr val="FF0000"/>
                </a:solidFill>
                <a:latin typeface="Garamond" pitchFamily="18"/>
                <a:ea typeface="Microsoft YaHei" pitchFamily="2"/>
                <a:cs typeface="Mangal" pitchFamily="2"/>
              </a:rPr>
              <a:t>par attribut, une ligne avec les mentions sur le type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sz="1200" b="0" spc="0">
                <a:latin typeface="Garamond" pitchFamily="18"/>
              </a:defRPr>
            </a:pPr>
            <a:r>
              <a:rPr lang="fr-BE" sz="1200" b="0" i="0" u="none" strike="noStrike" kern="1200" spc="0">
                <a:ln>
                  <a:noFill/>
                </a:ln>
                <a:solidFill>
                  <a:srgbClr val="FF0000"/>
                </a:solidFill>
                <a:latin typeface="Garamond" pitchFamily="18"/>
                <a:ea typeface="Microsoft YaHei" pitchFamily="2"/>
                <a:cs typeface="Mangal" pitchFamily="2"/>
              </a:rPr>
              <a:t>l'expression </a:t>
            </a:r>
            <a:r>
              <a:rPr lang="fr-BE" sz="1200" b="0" i="0" u="none" strike="noStrike" kern="1200" spc="0">
                <a:ln>
                  <a:noFill/>
                </a:ln>
                <a:solidFill>
                  <a:srgbClr val="0000FF"/>
                </a:solidFill>
                <a:latin typeface="Garamond" pitchFamily="18"/>
                <a:ea typeface="Microsoft YaHei" pitchFamily="2"/>
                <a:cs typeface="Mangal" pitchFamily="2"/>
              </a:rPr>
              <a:t>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0" spc="0">
                <a:latin typeface="Garamond" pitchFamily="18"/>
              </a:defRPr>
            </a:pPr>
            <a:endParaRPr lang="fr-BE" sz="1200" b="0" i="0" u="none" strike="noStrike" kern="1200" spc="0">
              <a:ln>
                <a:noFill/>
              </a:ln>
              <a:solidFill>
                <a:srgbClr val="FF0000"/>
              </a:solidFill>
              <a:latin typeface="Garamond" pitchFamily="18"/>
              <a:ea typeface="Microsoft YaHei" pitchFamily="2"/>
              <a:cs typeface="Mangal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0" spc="0">
                <a:latin typeface="Garamond" pitchFamily="18"/>
              </a:defRPr>
            </a:pPr>
            <a:r>
              <a:rPr lang="fr-BE" sz="1200" b="0" i="0" u="none" strike="noStrike" kern="1200" spc="0">
                <a:ln>
                  <a:noFill/>
                </a:ln>
                <a:solidFill>
                  <a:srgbClr val="FF0000"/>
                </a:solidFill>
                <a:latin typeface="Garamond" pitchFamily="18"/>
                <a:ea typeface="Microsoft YaHei" pitchFamily="2"/>
                <a:cs typeface="Mangal" pitchFamily="2"/>
              </a:rPr>
              <a:t>Type d'attribut 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sz="1200" b="0" spc="0">
                <a:latin typeface="Garamond" pitchFamily="18"/>
              </a:defRPr>
            </a:pPr>
            <a:r>
              <a:rPr lang="fr-BE" sz="1200" b="0" i="0" u="none" strike="noStrike" kern="1200" spc="0">
                <a:ln>
                  <a:noFill/>
                </a:ln>
                <a:solidFill>
                  <a:srgbClr val="00CC33"/>
                </a:solidFill>
                <a:latin typeface="Garamond" pitchFamily="18"/>
                <a:ea typeface="Microsoft YaHei" pitchFamily="2"/>
                <a:cs typeface="Mangal" pitchFamily="2"/>
              </a:rPr>
              <a:t>CDATA</a:t>
            </a:r>
            <a:r>
              <a:rPr lang="fr-BE" sz="1200" b="0" i="0" u="none" strike="noStrike" kern="1200" spc="0">
                <a:ln>
                  <a:noFill/>
                </a:ln>
                <a:solidFill>
                  <a:srgbClr val="FF0000"/>
                </a:solidFill>
                <a:latin typeface="Garamond" pitchFamily="18"/>
                <a:ea typeface="Microsoft YaHei" pitchFamily="2"/>
                <a:cs typeface="Mangal" pitchFamily="2"/>
              </a:rPr>
              <a:t> "défaut": chaîne de caractère, dont la valeur par défaut est précisée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sz="1200" b="0" spc="0">
                <a:latin typeface="Garamond" pitchFamily="18"/>
              </a:defRPr>
            </a:pPr>
            <a:r>
              <a:rPr lang="fr-BE" sz="1200" b="0" i="0" u="none" strike="noStrike" kern="1200" spc="0">
                <a:ln>
                  <a:noFill/>
                </a:ln>
                <a:solidFill>
                  <a:srgbClr val="00CC00"/>
                </a:solidFill>
                <a:latin typeface="Garamond" pitchFamily="18"/>
                <a:ea typeface="Microsoft YaHei" pitchFamily="2"/>
                <a:cs typeface="Mangal" pitchFamily="2"/>
              </a:rPr>
              <a:t>CDATA #REQUIRED </a:t>
            </a:r>
            <a:r>
              <a:rPr lang="fr-BE" sz="1200" b="0" i="0" u="none" strike="noStrike" kern="1200" spc="0">
                <a:ln>
                  <a:noFill/>
                </a:ln>
                <a:solidFill>
                  <a:srgbClr val="FF0000"/>
                </a:solidFill>
                <a:latin typeface="Garamond" pitchFamily="18"/>
                <a:ea typeface="Microsoft YaHei" pitchFamily="2"/>
                <a:cs typeface="Mangal" pitchFamily="2"/>
              </a:rPr>
              <a:t>: chaîne de caractère, sans valeur par défaut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sz="1200" b="0" spc="0">
                <a:latin typeface="Garamond" pitchFamily="18"/>
              </a:defRPr>
            </a:pPr>
            <a:r>
              <a:rPr lang="fr-BE" sz="1200" b="0" i="0" u="none" strike="noStrike" kern="1200" spc="0">
                <a:ln>
                  <a:noFill/>
                </a:ln>
                <a:solidFill>
                  <a:srgbClr val="00CC00"/>
                </a:solidFill>
                <a:latin typeface="Garamond" pitchFamily="18"/>
                <a:ea typeface="Microsoft YaHei" pitchFamily="2"/>
                <a:cs typeface="Mangal" pitchFamily="2"/>
              </a:rPr>
              <a:t>CDATA #IMPLIED</a:t>
            </a:r>
            <a:r>
              <a:rPr lang="fr-BE" sz="1200" b="0" i="0" u="none" strike="noStrike" kern="1200" spc="0">
                <a:ln>
                  <a:noFill/>
                </a:ln>
                <a:solidFill>
                  <a:srgbClr val="FF0000"/>
                </a:solidFill>
                <a:latin typeface="Garamond" pitchFamily="18"/>
                <a:ea typeface="Microsoft YaHei" pitchFamily="2"/>
                <a:cs typeface="Mangal" pitchFamily="2"/>
              </a:rPr>
              <a:t> : chaîne de caractère à la présence optionnelle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sz="1200" b="0" spc="0">
                <a:latin typeface="Garamond" pitchFamily="18"/>
              </a:defRPr>
            </a:pPr>
            <a:r>
              <a:rPr lang="fr-BE" sz="1200" b="0" i="0" u="none" strike="noStrike" kern="1200" spc="0">
                <a:ln>
                  <a:noFill/>
                </a:ln>
                <a:solidFill>
                  <a:srgbClr val="00CC00"/>
                </a:solidFill>
                <a:latin typeface="Garamond" pitchFamily="18"/>
                <a:ea typeface="Microsoft YaHei" pitchFamily="2"/>
                <a:cs typeface="Mangal" pitchFamily="2"/>
              </a:rPr>
              <a:t>CDATA #FIXED</a:t>
            </a:r>
            <a:r>
              <a:rPr lang="fr-BE" sz="1200" b="0" i="0" u="none" strike="noStrike" kern="1200" spc="0">
                <a:ln>
                  <a:noFill/>
                </a:ln>
                <a:solidFill>
                  <a:srgbClr val="FF0000"/>
                </a:solidFill>
                <a:latin typeface="Garamond" pitchFamily="18"/>
                <a:ea typeface="Microsoft YaHei" pitchFamily="2"/>
                <a:cs typeface="Mangal" pitchFamily="2"/>
              </a:rPr>
              <a:t> "fixe": chaîne de caractère, dont la valeur est fixe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sz="1200" b="0" spc="0">
                <a:latin typeface="Garamond" pitchFamily="18"/>
              </a:defRPr>
            </a:pPr>
            <a:r>
              <a:rPr lang="fr-BE" sz="1200" b="0" i="0" u="none" strike="noStrike" kern="1200" spc="0">
                <a:ln>
                  <a:noFill/>
                </a:ln>
                <a:solidFill>
                  <a:srgbClr val="00CC00"/>
                </a:solidFill>
                <a:latin typeface="Garamond" pitchFamily="18"/>
                <a:ea typeface="Microsoft YaHei" pitchFamily="2"/>
                <a:cs typeface="Mangal" pitchFamily="2"/>
              </a:rPr>
              <a:t>ID #IMPLIED</a:t>
            </a:r>
            <a:r>
              <a:rPr lang="fr-BE" sz="1200" b="0" i="0" u="none" strike="noStrike" kern="1200" spc="0">
                <a:ln>
                  <a:noFill/>
                </a:ln>
                <a:solidFill>
                  <a:srgbClr val="FF0000"/>
                </a:solidFill>
                <a:latin typeface="Garamond" pitchFamily="18"/>
                <a:ea typeface="Microsoft YaHei" pitchFamily="2"/>
                <a:cs typeface="Mangal" pitchFamily="2"/>
              </a:rPr>
              <a:t> : chaîne de caractère unique (servant ainsi d'identifiant)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sz="1200" b="0" spc="0">
                <a:latin typeface="Garamond" pitchFamily="18"/>
              </a:defRPr>
            </a:pPr>
            <a:r>
              <a:rPr lang="fr-BE" sz="1200" b="0" i="0" u="none" strike="noStrike" kern="1200" spc="0">
                <a:ln>
                  <a:noFill/>
                </a:ln>
                <a:solidFill>
                  <a:srgbClr val="00CC00"/>
                </a:solidFill>
                <a:latin typeface="Garamond" pitchFamily="18"/>
                <a:ea typeface="Microsoft YaHei" pitchFamily="2"/>
                <a:cs typeface="Mangal" pitchFamily="2"/>
              </a:rPr>
              <a:t>(roman | nouvelles | poemes | théâtre)</a:t>
            </a:r>
            <a:r>
              <a:rPr lang="fr-BE" sz="1200" b="0" i="0" u="none" strike="noStrike" kern="1200" spc="0">
                <a:ln>
                  <a:noFill/>
                </a:ln>
                <a:solidFill>
                  <a:srgbClr val="FF0000"/>
                </a:solidFill>
                <a:latin typeface="Garamond" pitchFamily="18"/>
                <a:ea typeface="Microsoft YaHei" pitchFamily="2"/>
                <a:cs typeface="Mangal" pitchFamily="2"/>
              </a:rPr>
              <a:t> : choix dans l'énumération</a:t>
            </a:r>
          </a:p>
        </p:txBody>
      </p:sp>
      <p:sp>
        <p:nvSpPr>
          <p:cNvPr id="4" name="Espace réservé des notes 3">
            <a:extLst>
              <a:ext uri="{FF2B5EF4-FFF2-40B4-BE49-F238E27FC236}">
                <a16:creationId xmlns:a16="http://schemas.microsoft.com/office/drawing/2014/main" id="{8F2D6EEC-4E26-4973-92FC-5AD4D1206D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noFill/>
        </p:spPr>
        <p:txBody>
          <a:bodyPr anchor="b">
            <a:normAutofit/>
          </a:bodyPr>
          <a:lstStyle>
            <a:lvl1pPr algn="ctr">
              <a:defRPr lang="fr-BE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2727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884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fr-BE" dirty="0"/>
            </a:lvl1pPr>
          </a:lstStyle>
          <a:p>
            <a:pPr lvl="0"/>
            <a:r>
              <a:rPr lang="en-US" dirty="0"/>
              <a:t>Click to edit Master title style</a:t>
            </a:r>
            <a:endParaRPr lang="fr-BE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fr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1"/>
            <a:ext cx="3932237" cy="381158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3200" dirty="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111001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userDrawn="1">
  <p:cSld name="1_Compara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34200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4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3419999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46"/>
          <p:cNvSpPr txBox="1">
            <a:spLocks noGrp="1"/>
          </p:cNvSpPr>
          <p:nvPr>
            <p:ph type="body" idx="3"/>
          </p:nvPr>
        </p:nvSpPr>
        <p:spPr>
          <a:xfrm>
            <a:off x="4394864" y="1677195"/>
            <a:ext cx="34200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46"/>
          <p:cNvSpPr txBox="1">
            <a:spLocks noGrp="1"/>
          </p:cNvSpPr>
          <p:nvPr>
            <p:ph type="body" idx="4"/>
          </p:nvPr>
        </p:nvSpPr>
        <p:spPr>
          <a:xfrm>
            <a:off x="4394863" y="2501107"/>
            <a:ext cx="3419999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" name="Google Shape;44;p146">
            <a:extLst>
              <a:ext uri="{FF2B5EF4-FFF2-40B4-BE49-F238E27FC236}">
                <a16:creationId xmlns:a16="http://schemas.microsoft.com/office/drawing/2014/main" id="{2E687717-1647-0388-990E-8851C964199E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7949940" y="1690688"/>
            <a:ext cx="34200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" name="Google Shape;45;p146">
            <a:extLst>
              <a:ext uri="{FF2B5EF4-FFF2-40B4-BE49-F238E27FC236}">
                <a16:creationId xmlns:a16="http://schemas.microsoft.com/office/drawing/2014/main" id="{D8C59DA1-11B0-4EEA-43AC-8402AF228130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7949937" y="2529543"/>
            <a:ext cx="3433923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5764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6"/>
          </a:xfrm>
        </p:spPr>
        <p:txBody>
          <a:bodyPr numCol="1" spcCol="180000"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04946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lang="fr-BE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83B7C617-6903-4988-8F47-3C72C68028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00000" y="720000"/>
            <a:ext cx="2160000" cy="21600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7641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544704"/>
            <a:ext cx="10515600" cy="162821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4FDD30A2-EFB1-4B31-8365-64458F4E13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00000" y="720000"/>
            <a:ext cx="1440000" cy="14400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8574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90689"/>
            <a:ext cx="5181600" cy="44862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90689"/>
            <a:ext cx="5181600" cy="44862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662045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3230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5176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148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0"/>
            <a:ext cx="6172200" cy="540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01766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515" y="5719725"/>
            <a:ext cx="1046571" cy="91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8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53" r:id="rId3"/>
    <p:sldLayoutId id="2147483852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4" r:id="rId10"/>
    <p:sldLayoutId id="2147483855" r:id="rId11"/>
    <p:sldLayoutId id="2147483856" r:id="rId12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n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7354" y="1122363"/>
            <a:ext cx="8100646" cy="2387600"/>
          </a:xfrm>
        </p:spPr>
        <p:txBody>
          <a:bodyPr>
            <a:normAutofit fontScale="90000"/>
          </a:bodyPr>
          <a:lstStyle/>
          <a:p>
            <a:r>
              <a:rPr lang="fr-BE"/>
              <a:t>Bachelier en Informatique de Gestion</a:t>
            </a:r>
            <a:br>
              <a:rPr lang="fr-BE"/>
            </a:br>
            <a:br>
              <a:rPr lang="fr-BE"/>
            </a:br>
            <a:r>
              <a:rPr lang="fr-BE"/>
              <a:t>Projet de Développement Web</a:t>
            </a:r>
            <a:endParaRPr lang="fr-BE" noProof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fr-BE" sz="3200"/>
              <a:t>Enseignement supérieur économique de type court</a:t>
            </a:r>
          </a:p>
          <a:p>
            <a:r>
              <a:rPr lang="fr-BE" sz="3200"/>
              <a:t>Code FWB : 7534 30 U32 D1</a:t>
            </a:r>
          </a:p>
          <a:p>
            <a:r>
              <a:rPr lang="fr-BE" sz="3200"/>
              <a:t>Code ISFCE : 4IPDW</a:t>
            </a:r>
            <a:endParaRPr lang="fr-FR" sz="3200"/>
          </a:p>
          <a:p>
            <a:endParaRPr lang="fr-FR" sz="3200"/>
          </a:p>
        </p:txBody>
      </p:sp>
      <p:pic>
        <p:nvPicPr>
          <p:cNvPr id="17" name="Picture 16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6" y="289351"/>
            <a:ext cx="1674557" cy="167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86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76691" y="3886041"/>
            <a:ext cx="7707417" cy="499676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vert="horz" wrap="none" lIns="81646" tIns="40823" rIns="81646" bIns="40823" anchorCtr="0" compatLnSpc="0"/>
          <a:lstStyle/>
          <a:p>
            <a:pPr algn="ctr" hangingPunct="0"/>
            <a:r>
              <a:rPr lang="fr-BE" sz="2903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&lt;!ELEMENT</a:t>
            </a:r>
            <a:r>
              <a:rPr lang="fr-BE" sz="2903">
                <a:latin typeface="Courier New" pitchFamily="49"/>
                <a:ea typeface="Microsoft YaHei" pitchFamily="2"/>
                <a:cs typeface="Mangal" pitchFamily="2"/>
              </a:rPr>
              <a:t> salut </a:t>
            </a:r>
            <a:r>
              <a:rPr lang="fr-BE" sz="2903">
                <a:solidFill>
                  <a:srgbClr val="FF3333"/>
                </a:solidFill>
                <a:latin typeface="Courier New" pitchFamily="49"/>
                <a:ea typeface="Microsoft YaHei" pitchFamily="2"/>
                <a:cs typeface="Mangal" pitchFamily="2"/>
              </a:rPr>
              <a:t>(#PCDATA)</a:t>
            </a:r>
            <a:r>
              <a:rPr lang="fr-BE" sz="2903">
                <a:latin typeface="Courier New" pitchFamily="49"/>
                <a:ea typeface="Microsoft YaHei" pitchFamily="2"/>
                <a:cs typeface="Mangal" pitchFamily="2"/>
              </a:rPr>
              <a:t>&gt;</a:t>
            </a:r>
          </a:p>
        </p:txBody>
      </p:sp>
      <p:sp>
        <p:nvSpPr>
          <p:cNvPr id="3" name="Title 2"/>
          <p:cNvSpPr txBox="1">
            <a:spLocks noGrp="1"/>
          </p:cNvSpPr>
          <p:nvPr>
            <p:ph type="title"/>
          </p:nvPr>
        </p:nvSpPr>
        <p:spPr>
          <a:xfrm>
            <a:off x="838200" y="674027"/>
            <a:ext cx="10515600" cy="707758"/>
          </a:xfrm>
        </p:spPr>
        <p:txBody>
          <a:bodyPr>
            <a:spAutoFit/>
          </a:bodyPr>
          <a:lstStyle/>
          <a:p>
            <a:pPr lvl="0"/>
            <a:r>
              <a:rPr lang="fr-BE"/>
              <a:t>DTD, exo 01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14228" y="4853466"/>
            <a:ext cx="4522503" cy="1298550"/>
          </a:xfrm>
          <a:prstGeom prst="rect">
            <a:avLst/>
          </a:prstGeom>
          <a:noFill/>
          <a:ln w="38160">
            <a:solidFill>
              <a:srgbClr val="0000FF"/>
            </a:solidFill>
            <a:prstDash val="solid"/>
          </a:ln>
        </p:spPr>
        <p:txBody>
          <a:bodyPr vert="horz" wrap="square" lIns="93077" tIns="86545" rIns="93077" bIns="86545" anchorCtr="0" compatLnSpc="0">
            <a:spAutoFit/>
          </a:bodyPr>
          <a:lstStyle/>
          <a:p>
            <a:pPr hangingPunct="0"/>
            <a:r>
              <a:rPr lang="fr-BE" sz="2540">
                <a:latin typeface="Arial" pitchFamily="18"/>
                <a:ea typeface="Microsoft YaHei" pitchFamily="2"/>
                <a:cs typeface="Mangal" pitchFamily="2"/>
              </a:rPr>
              <a:t>La structure XML peut contenir des balises de nom « salut ».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08857" y="2483120"/>
            <a:ext cx="4837627" cy="935172"/>
          </a:xfrm>
          <a:prstGeom prst="rect">
            <a:avLst/>
          </a:prstGeom>
          <a:noFill/>
          <a:ln w="38160">
            <a:solidFill>
              <a:srgbClr val="FF3333"/>
            </a:solidFill>
            <a:prstDash val="solid"/>
          </a:ln>
        </p:spPr>
        <p:txBody>
          <a:bodyPr vert="horz" wrap="square" lIns="98629" tIns="92097" rIns="98629" bIns="92097" anchorCtr="0" compatLnSpc="0">
            <a:spAutoFit/>
          </a:bodyPr>
          <a:lstStyle/>
          <a:p>
            <a:pPr hangingPunct="0"/>
            <a:r>
              <a:rPr lang="fr-BE" sz="2540">
                <a:latin typeface="Arial" pitchFamily="18"/>
                <a:ea typeface="Microsoft YaHei" pitchFamily="2"/>
                <a:cs typeface="Mangal" pitchFamily="2"/>
              </a:rPr>
              <a:t>Une balise « salut » peut contenir n'importe quelle valeur.</a:t>
            </a:r>
          </a:p>
        </p:txBody>
      </p:sp>
      <p:sp>
        <p:nvSpPr>
          <p:cNvPr id="6" name="Straight Connector 5"/>
          <p:cNvSpPr/>
          <p:nvPr/>
        </p:nvSpPr>
        <p:spPr>
          <a:xfrm>
            <a:off x="5377229" y="3886368"/>
            <a:ext cx="3723074" cy="0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8955" tIns="92424" rIns="98955" bIns="92424" anchor="ctr" anchorCtr="0" compatLnSpc="0"/>
          <a:lstStyle/>
          <a:p>
            <a:pPr algn="ctr" hangingPunct="0"/>
            <a:endParaRPr lang="fr-BE" sz="1996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3156448" y="4506880"/>
            <a:ext cx="1893869" cy="8687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800" h="267">
                <a:moveTo>
                  <a:pt x="0" y="0"/>
                </a:moveTo>
                <a:cubicBezTo>
                  <a:pt x="3400" y="600"/>
                  <a:pt x="5800" y="0"/>
                  <a:pt x="5800" y="0"/>
                </a:cubicBezTo>
              </a:path>
            </a:pathLst>
          </a:custGeom>
          <a:noFill/>
          <a:ln w="38160">
            <a:solidFill>
              <a:srgbClr val="0000FF"/>
            </a:solidFill>
            <a:custDash>
              <a:ds d="48113" sp="48113"/>
              <a:ds d="48113" sp="48113"/>
            </a:custDash>
          </a:ln>
        </p:spPr>
        <p:txBody>
          <a:bodyPr vert="horz" wrap="none" lIns="98629" tIns="57806" rIns="98629" bIns="57806" anchor="ctr" anchorCtr="0" compatLnSpc="0"/>
          <a:lstStyle/>
          <a:p>
            <a:pPr algn="ctr" hangingPunct="0"/>
            <a:endParaRPr lang="fr-BE" sz="1996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6814205" y="3730259"/>
            <a:ext cx="1893869" cy="5780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800" h="178">
                <a:moveTo>
                  <a:pt x="0" y="178"/>
                </a:moveTo>
                <a:cubicBezTo>
                  <a:pt x="3200" y="-222"/>
                  <a:pt x="5800" y="178"/>
                  <a:pt x="5800" y="178"/>
                </a:cubicBezTo>
              </a:path>
            </a:pathLst>
          </a:custGeom>
          <a:noFill/>
          <a:ln w="38160">
            <a:solidFill>
              <a:srgbClr val="FF3333"/>
            </a:solidFill>
            <a:custDash>
              <a:ds d="48113" sp="48113"/>
              <a:ds d="48113" sp="48113"/>
            </a:custDash>
          </a:ln>
        </p:spPr>
        <p:txBody>
          <a:bodyPr vert="horz" wrap="none" lIns="98955" tIns="58132" rIns="98955" bIns="58132" anchor="ctr" anchorCtr="0" compatLnSpc="0"/>
          <a:lstStyle/>
          <a:p>
            <a:pPr algn="ctr" hangingPunct="0"/>
            <a:endParaRPr lang="fr-BE" sz="1996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64567C-57B9-49CD-BD8B-B603083D3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DTD, exo 01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2BD51C-364F-49F4-AADB-E98CBFBBC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BE" sz="2800"/>
              <a:t>Un élément est défini par</a:t>
            </a:r>
          </a:p>
          <a:p>
            <a:pPr lvl="1">
              <a:buSzPct val="45000"/>
            </a:pPr>
            <a:r>
              <a:rPr lang="fr-BE" sz="2400"/>
              <a:t>l'expression </a:t>
            </a:r>
            <a:r>
              <a:rPr lang="fr-BE" sz="2400" b="1">
                <a:solidFill>
                  <a:schemeClr val="accent6">
                    <a:lumMod val="50000"/>
                  </a:schemeClr>
                </a:solidFill>
                <a:latin typeface="Courier New" pitchFamily="49"/>
                <a:ea typeface="Microsoft YaHei" pitchFamily="2"/>
                <a:cs typeface="Mangal" pitchFamily="2"/>
              </a:rPr>
              <a:t>&lt;!ELEMENT</a:t>
            </a:r>
          </a:p>
          <a:p>
            <a:pPr lvl="1">
              <a:buSzPct val="45000"/>
            </a:pPr>
            <a:r>
              <a:rPr lang="fr-BE" sz="2400"/>
              <a:t>le nom de l'élément, par exemple </a:t>
            </a:r>
            <a:r>
              <a:rPr lang="fr-BE" sz="2400" b="1">
                <a:solidFill>
                  <a:schemeClr val="accent6">
                    <a:lumMod val="50000"/>
                  </a:schemeClr>
                </a:solidFill>
                <a:latin typeface="Courier New" pitchFamily="49"/>
                <a:ea typeface="Microsoft YaHei" pitchFamily="2"/>
                <a:cs typeface="Mangal" pitchFamily="2"/>
              </a:rPr>
              <a:t>salut</a:t>
            </a:r>
            <a:endParaRPr lang="fr-BE" sz="2400" b="1">
              <a:solidFill>
                <a:schemeClr val="accent6">
                  <a:lumMod val="50000"/>
                </a:schemeClr>
              </a:solidFill>
            </a:endParaRPr>
          </a:p>
          <a:p>
            <a:pPr lvl="1">
              <a:buSzPct val="45000"/>
            </a:pPr>
            <a:r>
              <a:rPr lang="fr-BE" sz="2400"/>
              <a:t>des mentions sur le contenu du type d'élément, qui peuvent être très compliquées.</a:t>
            </a:r>
          </a:p>
          <a:p>
            <a:pPr lvl="1">
              <a:buSzPct val="45000"/>
            </a:pPr>
            <a:r>
              <a:rPr lang="fr-BE" sz="2400"/>
              <a:t>l'expression </a:t>
            </a:r>
            <a:r>
              <a:rPr lang="fr-BE" sz="2400" b="1">
                <a:solidFill>
                  <a:schemeClr val="accent6">
                    <a:lumMod val="50000"/>
                  </a:schemeClr>
                </a:solidFill>
                <a:latin typeface="Courier New" pitchFamily="49"/>
                <a:ea typeface="Microsoft YaHei" pitchFamily="2"/>
                <a:cs typeface="Mangal" pitchFamily="2"/>
              </a:rPr>
              <a:t>&gt;</a:t>
            </a:r>
          </a:p>
          <a:p>
            <a:r>
              <a:rPr lang="fr-BE" sz="2800"/>
              <a:t>Un type de contenu très populaire :</a:t>
            </a:r>
          </a:p>
          <a:p>
            <a:pPr lvl="1">
              <a:buSzPct val="45000"/>
            </a:pPr>
            <a:r>
              <a:rPr lang="fr-BE" sz="2400" b="1">
                <a:solidFill>
                  <a:schemeClr val="accent6">
                    <a:lumMod val="50000"/>
                  </a:schemeClr>
                </a:solidFill>
                <a:latin typeface="Courier New" pitchFamily="49"/>
                <a:ea typeface="Microsoft YaHei" pitchFamily="2"/>
                <a:cs typeface="Mangal" pitchFamily="2"/>
              </a:rPr>
              <a:t>(#PCDATA)</a:t>
            </a:r>
            <a:r>
              <a:rPr lang="fr-BE" sz="2400"/>
              <a:t> : </a:t>
            </a:r>
            <a:r>
              <a:rPr lang="fr-BE" sz="2400" i="1" err="1"/>
              <a:t>parsed</a:t>
            </a:r>
            <a:r>
              <a:rPr lang="fr-BE" sz="2400" i="1"/>
              <a:t> </a:t>
            </a:r>
            <a:r>
              <a:rPr lang="fr-BE" sz="2400" i="1" err="1"/>
              <a:t>character</a:t>
            </a:r>
            <a:r>
              <a:rPr lang="fr-BE" sz="2400" i="1"/>
              <a:t> data</a:t>
            </a:r>
            <a:r>
              <a:rPr lang="fr-BE" sz="2400"/>
              <a:t>, càd ... du texte (chaîne de caractères alphanumériques), càd « autant de texte que vous voulez mais aucun élément intérieur »</a:t>
            </a:r>
          </a:p>
          <a:p>
            <a:pPr>
              <a:buSzPct val="45000"/>
            </a:pPr>
            <a:endParaRPr lang="fr-BE" sz="2800"/>
          </a:p>
          <a:p>
            <a:endParaRPr lang="fr-BE" sz="2800"/>
          </a:p>
        </p:txBody>
      </p:sp>
    </p:spTree>
    <p:extLst>
      <p:ext uri="{BB962C8B-B14F-4D97-AF65-F5344CB8AC3E}">
        <p14:creationId xmlns:p14="http://schemas.microsoft.com/office/powerpoint/2010/main" val="241869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072794-26CC-4D12-B39B-C2E5E20B1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Outils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EED762-EC77-4394-9B5A-21ECC13A2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>
                <a:solidFill>
                  <a:schemeClr val="accent2"/>
                </a:solidFill>
              </a:rPr>
              <a:t>Notepad++</a:t>
            </a:r>
          </a:p>
          <a:p>
            <a:pPr lvl="1"/>
            <a:r>
              <a:rPr lang="fr-BE">
                <a:solidFill>
                  <a:schemeClr val="accent2"/>
                </a:solidFill>
              </a:rPr>
              <a:t>Extension "XML Tools" à installer </a:t>
            </a:r>
          </a:p>
          <a:p>
            <a:r>
              <a:rPr lang="fr-BE"/>
              <a:t>MS XML Notepad</a:t>
            </a:r>
          </a:p>
          <a:p>
            <a:pPr lvl="1"/>
            <a:r>
              <a:rPr lang="fr-BE" sz="2400"/>
              <a:t>http://www.lovettsoftware.com/downloads/xmlnotepad/readme.htm</a:t>
            </a:r>
          </a:p>
          <a:p>
            <a:r>
              <a:rPr lang="fr-BE"/>
              <a:t>OXYGEN </a:t>
            </a:r>
          </a:p>
          <a:p>
            <a:pPr lvl="1"/>
            <a:r>
              <a:rPr lang="fr-BE"/>
              <a:t>https://www.oxygenxml.com</a:t>
            </a:r>
          </a:p>
          <a:p>
            <a:r>
              <a:rPr lang="fr-BE"/>
              <a:t>ONLINE XML EDITOR</a:t>
            </a:r>
          </a:p>
          <a:p>
            <a:pPr lvl="1"/>
            <a:r>
              <a:rPr lang="fr-BE"/>
              <a:t>https://www.tutorialspoint.com/online_xml_editor.htm</a:t>
            </a:r>
          </a:p>
        </p:txBody>
      </p:sp>
    </p:spTree>
    <p:extLst>
      <p:ext uri="{BB962C8B-B14F-4D97-AF65-F5344CB8AC3E}">
        <p14:creationId xmlns:p14="http://schemas.microsoft.com/office/powerpoint/2010/main" val="186759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072794-26CC-4D12-B39B-C2E5E20B1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Outils : </a:t>
            </a:r>
            <a:br>
              <a:rPr lang="fr-BE"/>
            </a:br>
            <a:r>
              <a:rPr lang="fr-BE"/>
              <a:t>Notepad++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5E2CC89-BDBE-4EDA-8AD4-975B0242F2BC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0" y="2055813"/>
            <a:ext cx="6400505" cy="4386621"/>
          </a:xfr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0A0240E-3F18-4BCC-920B-9B2CE1D17B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46" t="5324" r="2949" b="2582"/>
          <a:stretch/>
        </p:blipFill>
        <p:spPr>
          <a:xfrm>
            <a:off x="4257701" y="0"/>
            <a:ext cx="7934300" cy="685800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45629CD3-774A-47A1-9B4E-9AB203686F7D}"/>
              </a:ext>
            </a:extLst>
          </p:cNvPr>
          <p:cNvSpPr txBox="1"/>
          <p:nvPr/>
        </p:nvSpPr>
        <p:spPr>
          <a:xfrm>
            <a:off x="2819252" y="3926062"/>
            <a:ext cx="381000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BE"/>
              <a:t>1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0AC02AA-87DD-43A2-9D85-EFD783913359}"/>
              </a:ext>
            </a:extLst>
          </p:cNvPr>
          <p:cNvSpPr txBox="1"/>
          <p:nvPr/>
        </p:nvSpPr>
        <p:spPr>
          <a:xfrm>
            <a:off x="8224851" y="3048732"/>
            <a:ext cx="381000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BE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9842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14066" y="163444"/>
            <a:ext cx="6782083" cy="65258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hangingPunct="0">
              <a:spcBef>
                <a:spcPts val="200"/>
              </a:spcBef>
              <a:spcAft>
                <a:spcPts val="200"/>
              </a:spcAft>
            </a:pP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&lt;?xml version="1.0" </a:t>
            </a:r>
            <a:r>
              <a:rPr lang="fr-BE" sz="2000" err="1">
                <a:latin typeface="Courier New" pitchFamily="49"/>
                <a:ea typeface="Courier New" pitchFamily="49"/>
                <a:cs typeface="Courier New" pitchFamily="49"/>
              </a:rPr>
              <a:t>encoding</a:t>
            </a: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="ISO-8859-1"?&gt;</a:t>
            </a:r>
          </a:p>
          <a:p>
            <a:pPr hangingPunct="0">
              <a:spcBef>
                <a:spcPts val="200"/>
              </a:spcBef>
              <a:spcAft>
                <a:spcPts val="200"/>
              </a:spcAft>
            </a:pP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&lt;</a:t>
            </a:r>
            <a:r>
              <a:rPr lang="fr-BE" sz="2000" b="1"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biblio</a:t>
            </a: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&gt;</a:t>
            </a:r>
          </a:p>
          <a:p>
            <a:pPr hangingPunct="0">
              <a:spcBef>
                <a:spcPts val="200"/>
              </a:spcBef>
              <a:spcAft>
                <a:spcPts val="200"/>
              </a:spcAft>
            </a:pP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  &lt;</a:t>
            </a:r>
            <a:r>
              <a:rPr lang="fr-BE" sz="2000" b="1">
                <a:solidFill>
                  <a:schemeClr val="accent4">
                    <a:lumMod val="50000"/>
                  </a:schemeClr>
                </a:solidFill>
                <a:latin typeface="Courier New" pitchFamily="49"/>
                <a:ea typeface="Courier New" pitchFamily="49"/>
                <a:cs typeface="Courier New" pitchFamily="49"/>
              </a:rPr>
              <a:t>livre</a:t>
            </a: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&gt;</a:t>
            </a:r>
          </a:p>
          <a:p>
            <a:pPr hangingPunct="0">
              <a:spcBef>
                <a:spcPts val="200"/>
              </a:spcBef>
              <a:spcAft>
                <a:spcPts val="200"/>
              </a:spcAft>
            </a:pP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    </a:t>
            </a:r>
            <a:r>
              <a:rPr lang="fr-BE" sz="2000" i="1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/>
                <a:ea typeface="Courier New" pitchFamily="49"/>
                <a:cs typeface="Courier New" pitchFamily="49"/>
              </a:rPr>
              <a:t>&lt;!-- premier élément de type livre --&gt;</a:t>
            </a:r>
          </a:p>
          <a:p>
            <a:pPr hangingPunct="0">
              <a:spcBef>
                <a:spcPts val="200"/>
              </a:spcBef>
              <a:spcAft>
                <a:spcPts val="200"/>
              </a:spcAft>
            </a:pP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    &lt;</a:t>
            </a:r>
            <a:r>
              <a:rPr lang="fr-BE" sz="2000" b="1">
                <a:solidFill>
                  <a:schemeClr val="accent1">
                    <a:lumMod val="50000"/>
                  </a:schemeClr>
                </a:solidFill>
                <a:latin typeface="Courier New" pitchFamily="49"/>
                <a:ea typeface="Courier New" pitchFamily="49"/>
                <a:cs typeface="Courier New" pitchFamily="49"/>
              </a:rPr>
              <a:t>titre</a:t>
            </a: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&gt;</a:t>
            </a:r>
            <a:r>
              <a:rPr lang="fr-BE" sz="2000" b="1">
                <a:latin typeface="Courier New" pitchFamily="49"/>
                <a:ea typeface="Courier New" pitchFamily="49"/>
                <a:cs typeface="Courier New" pitchFamily="49"/>
              </a:rPr>
              <a:t>Les</a:t>
            </a: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fr-BE" sz="2000" b="1">
                <a:latin typeface="Courier New" pitchFamily="49"/>
                <a:ea typeface="Courier New" pitchFamily="49"/>
                <a:cs typeface="Courier New" pitchFamily="49"/>
              </a:rPr>
              <a:t>Misérables</a:t>
            </a: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&lt;/</a:t>
            </a:r>
            <a:r>
              <a:rPr lang="fr-BE" sz="2000" b="1">
                <a:solidFill>
                  <a:schemeClr val="accent1">
                    <a:lumMod val="50000"/>
                  </a:schemeClr>
                </a:solidFill>
                <a:latin typeface="Courier New" pitchFamily="49"/>
                <a:ea typeface="Courier New" pitchFamily="49"/>
                <a:cs typeface="Courier New" pitchFamily="49"/>
              </a:rPr>
              <a:t>titre</a:t>
            </a: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&gt;</a:t>
            </a:r>
          </a:p>
          <a:p>
            <a:pPr hangingPunct="0">
              <a:spcBef>
                <a:spcPts val="200"/>
              </a:spcBef>
              <a:spcAft>
                <a:spcPts val="200"/>
              </a:spcAft>
            </a:pP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    &lt;</a:t>
            </a:r>
            <a:r>
              <a:rPr lang="fr-BE" sz="2000" b="1">
                <a:solidFill>
                  <a:srgbClr val="0084D1"/>
                </a:solidFill>
                <a:latin typeface="Courier New" pitchFamily="49"/>
                <a:ea typeface="Courier New" pitchFamily="49"/>
                <a:cs typeface="Courier New" pitchFamily="49"/>
              </a:rPr>
              <a:t>auteur</a:t>
            </a: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&gt;</a:t>
            </a:r>
            <a:r>
              <a:rPr lang="fr-BE" sz="2000" b="1">
                <a:latin typeface="Courier New" pitchFamily="49"/>
                <a:ea typeface="Courier New" pitchFamily="49"/>
                <a:cs typeface="Courier New" pitchFamily="49"/>
              </a:rPr>
              <a:t>Victor Hugo</a:t>
            </a: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&lt;/</a:t>
            </a:r>
            <a:r>
              <a:rPr lang="fr-BE" sz="2000" b="1">
                <a:solidFill>
                  <a:srgbClr val="0084D1"/>
                </a:solidFill>
                <a:latin typeface="Courier New" pitchFamily="49"/>
                <a:ea typeface="Courier New" pitchFamily="49"/>
                <a:cs typeface="Courier New" pitchFamily="49"/>
              </a:rPr>
              <a:t>auteur</a:t>
            </a: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&gt;</a:t>
            </a:r>
          </a:p>
          <a:p>
            <a:pPr hangingPunct="0">
              <a:spcBef>
                <a:spcPts val="200"/>
              </a:spcBef>
              <a:spcAft>
                <a:spcPts val="200"/>
              </a:spcAft>
            </a:pP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    &lt;</a:t>
            </a:r>
            <a:r>
              <a:rPr lang="fr-BE" sz="2000" b="1">
                <a:solidFill>
                  <a:schemeClr val="accent6">
                    <a:lumMod val="50000"/>
                  </a:schemeClr>
                </a:solidFill>
                <a:latin typeface="Courier New" pitchFamily="49"/>
                <a:ea typeface="Courier New" pitchFamily="49"/>
                <a:cs typeface="Courier New" pitchFamily="49"/>
              </a:rPr>
              <a:t>nb_tomes </a:t>
            </a:r>
            <a:r>
              <a:rPr lang="fr-BE" sz="2000" i="1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value</a:t>
            </a: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="</a:t>
            </a:r>
            <a:r>
              <a:rPr lang="fr-BE" sz="2000" b="1">
                <a:solidFill>
                  <a:srgbClr val="7030A0"/>
                </a:solidFill>
                <a:latin typeface="Courier New" pitchFamily="49"/>
                <a:ea typeface="Courier New" pitchFamily="49"/>
                <a:cs typeface="Courier New" pitchFamily="49"/>
              </a:rPr>
              <a:t>3</a:t>
            </a: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" /&gt;</a:t>
            </a:r>
          </a:p>
          <a:p>
            <a:pPr hangingPunct="0">
              <a:spcBef>
                <a:spcPts val="200"/>
              </a:spcBef>
              <a:spcAft>
                <a:spcPts val="200"/>
              </a:spcAft>
            </a:pP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  &lt;/</a:t>
            </a:r>
            <a:r>
              <a:rPr lang="fr-BE" sz="2000" b="1">
                <a:solidFill>
                  <a:schemeClr val="accent4">
                    <a:lumMod val="50000"/>
                  </a:schemeClr>
                </a:solidFill>
                <a:latin typeface="Courier New" pitchFamily="49"/>
                <a:ea typeface="Courier New" pitchFamily="49"/>
                <a:cs typeface="Courier New" pitchFamily="49"/>
              </a:rPr>
              <a:t>livre</a:t>
            </a: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&gt;</a:t>
            </a:r>
          </a:p>
          <a:p>
            <a:pPr hangingPunct="0">
              <a:spcBef>
                <a:spcPts val="200"/>
              </a:spcBef>
              <a:spcAft>
                <a:spcPts val="200"/>
              </a:spcAft>
            </a:pP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  &lt;</a:t>
            </a:r>
            <a:r>
              <a:rPr lang="fr-BE" sz="2000" b="1">
                <a:solidFill>
                  <a:schemeClr val="accent4">
                    <a:lumMod val="50000"/>
                  </a:schemeClr>
                </a:solidFill>
                <a:latin typeface="Courier New" pitchFamily="49"/>
                <a:ea typeface="Courier New" pitchFamily="49"/>
                <a:cs typeface="Courier New" pitchFamily="49"/>
              </a:rPr>
              <a:t>livre</a:t>
            </a: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&gt;</a:t>
            </a:r>
          </a:p>
          <a:p>
            <a:pPr hangingPunct="0">
              <a:spcBef>
                <a:spcPts val="200"/>
              </a:spcBef>
              <a:spcAft>
                <a:spcPts val="200"/>
              </a:spcAft>
            </a:pP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    &lt;</a:t>
            </a:r>
            <a:r>
              <a:rPr lang="fr-BE" sz="2000" b="1">
                <a:solidFill>
                  <a:schemeClr val="accent1">
                    <a:lumMod val="50000"/>
                  </a:schemeClr>
                </a:solidFill>
                <a:latin typeface="Courier New" pitchFamily="49"/>
                <a:ea typeface="Courier New" pitchFamily="49"/>
                <a:cs typeface="Courier New" pitchFamily="49"/>
              </a:rPr>
              <a:t>titre</a:t>
            </a: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&gt;</a:t>
            </a:r>
            <a:r>
              <a:rPr lang="fr-BE" sz="2000" b="1">
                <a:latin typeface="Courier New" pitchFamily="49"/>
                <a:ea typeface="Courier New" pitchFamily="49"/>
                <a:cs typeface="Courier New" pitchFamily="49"/>
              </a:rPr>
              <a:t>L'Assomoir</a:t>
            </a: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&lt;/</a:t>
            </a:r>
            <a:r>
              <a:rPr lang="fr-BE" sz="2000" b="1">
                <a:solidFill>
                  <a:schemeClr val="accent1">
                    <a:lumMod val="50000"/>
                  </a:schemeClr>
                </a:solidFill>
                <a:latin typeface="Courier New" pitchFamily="49"/>
                <a:ea typeface="Courier New" pitchFamily="49"/>
                <a:cs typeface="Courier New" pitchFamily="49"/>
              </a:rPr>
              <a:t>titre</a:t>
            </a: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&gt;</a:t>
            </a:r>
          </a:p>
          <a:p>
            <a:pPr hangingPunct="0">
              <a:spcBef>
                <a:spcPts val="200"/>
              </a:spcBef>
              <a:spcAft>
                <a:spcPts val="200"/>
              </a:spcAft>
            </a:pP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    &lt;</a:t>
            </a:r>
            <a:r>
              <a:rPr lang="fr-BE" sz="2000" b="1">
                <a:solidFill>
                  <a:srgbClr val="0084D1"/>
                </a:solidFill>
                <a:latin typeface="Courier New" pitchFamily="49"/>
                <a:ea typeface="Courier New" pitchFamily="49"/>
                <a:cs typeface="Courier New" pitchFamily="49"/>
              </a:rPr>
              <a:t>auteur</a:t>
            </a: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&gt;</a:t>
            </a:r>
            <a:r>
              <a:rPr lang="fr-BE" sz="2000" b="1">
                <a:latin typeface="Courier New" pitchFamily="49"/>
                <a:ea typeface="Courier New" pitchFamily="49"/>
                <a:cs typeface="Courier New" pitchFamily="49"/>
              </a:rPr>
              <a:t>Émile Zola</a:t>
            </a: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&lt;/</a:t>
            </a:r>
            <a:r>
              <a:rPr lang="fr-BE" sz="2000" b="1">
                <a:solidFill>
                  <a:srgbClr val="0084D1"/>
                </a:solidFill>
                <a:latin typeface="Courier New" pitchFamily="49"/>
                <a:ea typeface="Courier New" pitchFamily="49"/>
                <a:cs typeface="Courier New" pitchFamily="49"/>
              </a:rPr>
              <a:t>auteur</a:t>
            </a: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&gt;</a:t>
            </a:r>
          </a:p>
          <a:p>
            <a:pPr hangingPunct="0">
              <a:spcBef>
                <a:spcPts val="200"/>
              </a:spcBef>
              <a:spcAft>
                <a:spcPts val="200"/>
              </a:spcAft>
            </a:pP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    &lt;</a:t>
            </a:r>
            <a:r>
              <a:rPr lang="fr-BE" sz="2000" b="1">
                <a:solidFill>
                  <a:srgbClr val="006666"/>
                </a:solidFill>
                <a:latin typeface="Courier New" pitchFamily="49"/>
                <a:ea typeface="Courier New" pitchFamily="49"/>
                <a:cs typeface="Courier New" pitchFamily="49"/>
              </a:rPr>
              <a:t>couverture</a:t>
            </a: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fr-BE" sz="2000" i="1">
                <a:solidFill>
                  <a:srgbClr val="FF0000"/>
                </a:solidFill>
                <a:latin typeface="Courier New" pitchFamily="49"/>
                <a:ea typeface="Courier New" pitchFamily="49"/>
                <a:cs typeface="Courier New" pitchFamily="49"/>
              </a:rPr>
              <a:t>couleur</a:t>
            </a:r>
            <a:r>
              <a:rPr lang="fr-BE" sz="2000" i="1">
                <a:latin typeface="Courier New" pitchFamily="49"/>
                <a:ea typeface="Courier New" pitchFamily="49"/>
                <a:cs typeface="Courier New" pitchFamily="49"/>
              </a:rPr>
              <a:t>="</a:t>
            </a:r>
            <a:r>
              <a:rPr lang="fr-BE" sz="2000" b="1">
                <a:solidFill>
                  <a:srgbClr val="7030A0"/>
                </a:solidFill>
                <a:latin typeface="Courier New" pitchFamily="49"/>
                <a:cs typeface="Courier New" pitchFamily="49"/>
              </a:rPr>
              <a:t>rouge</a:t>
            </a:r>
            <a:r>
              <a:rPr lang="fr-BE" sz="2000" i="1">
                <a:latin typeface="Courier New" pitchFamily="49"/>
                <a:ea typeface="Courier New" pitchFamily="49"/>
                <a:cs typeface="Courier New" pitchFamily="49"/>
              </a:rPr>
              <a:t>"</a:t>
            </a: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 /&gt;</a:t>
            </a:r>
          </a:p>
          <a:p>
            <a:pPr hangingPunct="0">
              <a:spcBef>
                <a:spcPts val="200"/>
              </a:spcBef>
              <a:spcAft>
                <a:spcPts val="200"/>
              </a:spcAft>
            </a:pP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  &lt;/</a:t>
            </a:r>
            <a:r>
              <a:rPr lang="fr-BE" sz="2000" b="1">
                <a:solidFill>
                  <a:schemeClr val="accent4">
                    <a:lumMod val="50000"/>
                  </a:schemeClr>
                </a:solidFill>
                <a:latin typeface="Courier New" pitchFamily="49"/>
                <a:ea typeface="Courier New" pitchFamily="49"/>
                <a:cs typeface="Courier New" pitchFamily="49"/>
              </a:rPr>
              <a:t>livre</a:t>
            </a: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&gt;</a:t>
            </a:r>
          </a:p>
          <a:p>
            <a:pPr hangingPunct="0">
              <a:spcBef>
                <a:spcPts val="200"/>
              </a:spcBef>
              <a:spcAft>
                <a:spcPts val="200"/>
              </a:spcAft>
            </a:pP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  &lt;</a:t>
            </a:r>
            <a:r>
              <a:rPr lang="fr-BE" sz="2000" b="1">
                <a:solidFill>
                  <a:schemeClr val="accent4">
                    <a:lumMod val="50000"/>
                  </a:schemeClr>
                </a:solidFill>
                <a:latin typeface="Courier New" pitchFamily="49"/>
                <a:ea typeface="Courier New" pitchFamily="49"/>
                <a:cs typeface="Courier New" pitchFamily="49"/>
              </a:rPr>
              <a:t>livre</a:t>
            </a: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fr-BE" sz="2000" i="1" err="1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lang</a:t>
            </a:r>
            <a:r>
              <a:rPr lang="fr-BE" sz="2000" i="1">
                <a:latin typeface="Courier New" pitchFamily="49"/>
                <a:ea typeface="Courier New" pitchFamily="49"/>
                <a:cs typeface="Courier New" pitchFamily="49"/>
              </a:rPr>
              <a:t>="</a:t>
            </a:r>
            <a:r>
              <a:rPr lang="fr-BE" sz="2000" b="1">
                <a:solidFill>
                  <a:srgbClr val="7030A0"/>
                </a:solidFill>
                <a:latin typeface="Courier New" pitchFamily="49"/>
                <a:cs typeface="Courier New" pitchFamily="49"/>
              </a:rPr>
              <a:t>en</a:t>
            </a:r>
            <a:r>
              <a:rPr lang="fr-BE" sz="2000" i="1">
                <a:latin typeface="Courier New" pitchFamily="49"/>
                <a:ea typeface="Courier New" pitchFamily="49"/>
                <a:cs typeface="Courier New" pitchFamily="49"/>
              </a:rPr>
              <a:t>" </a:t>
            </a:r>
            <a:r>
              <a:rPr lang="fr-BE" sz="2000" i="1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type</a:t>
            </a:r>
            <a:r>
              <a:rPr lang="fr-BE" sz="2000" i="1">
                <a:latin typeface="Courier New" pitchFamily="49"/>
                <a:ea typeface="Courier New" pitchFamily="49"/>
                <a:cs typeface="Courier New" pitchFamily="49"/>
              </a:rPr>
              <a:t>="</a:t>
            </a:r>
            <a:r>
              <a:rPr lang="fr-BE" sz="2000" b="1">
                <a:solidFill>
                  <a:srgbClr val="7030A0"/>
                </a:solidFill>
                <a:latin typeface="Courier New" pitchFamily="49"/>
                <a:cs typeface="Courier New" pitchFamily="49"/>
              </a:rPr>
              <a:t>roman</a:t>
            </a:r>
            <a:r>
              <a:rPr lang="fr-BE" sz="2000" i="1">
                <a:latin typeface="Courier New" pitchFamily="49"/>
                <a:ea typeface="Courier New" pitchFamily="49"/>
                <a:cs typeface="Courier New" pitchFamily="49"/>
              </a:rPr>
              <a:t>"</a:t>
            </a: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&gt;</a:t>
            </a:r>
          </a:p>
          <a:p>
            <a:pPr hangingPunct="0">
              <a:spcBef>
                <a:spcPts val="200"/>
              </a:spcBef>
              <a:spcAft>
                <a:spcPts val="200"/>
              </a:spcAft>
            </a:pP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    &lt;</a:t>
            </a:r>
            <a:r>
              <a:rPr lang="fr-BE" sz="2000" b="1">
                <a:solidFill>
                  <a:schemeClr val="accent1">
                    <a:lumMod val="50000"/>
                  </a:schemeClr>
                </a:solidFill>
                <a:latin typeface="Courier New" pitchFamily="49"/>
                <a:ea typeface="Courier New" pitchFamily="49"/>
                <a:cs typeface="Courier New" pitchFamily="49"/>
              </a:rPr>
              <a:t>titre</a:t>
            </a: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&gt;</a:t>
            </a:r>
            <a:r>
              <a:rPr lang="fr-BE" sz="2000" b="1">
                <a:latin typeface="Courier New" pitchFamily="49"/>
                <a:ea typeface="Courier New" pitchFamily="49"/>
                <a:cs typeface="Courier New" pitchFamily="49"/>
              </a:rPr>
              <a:t>David Copperfield</a:t>
            </a: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&lt;/</a:t>
            </a:r>
            <a:r>
              <a:rPr lang="fr-BE" sz="2000" b="1">
                <a:solidFill>
                  <a:schemeClr val="accent1">
                    <a:lumMod val="50000"/>
                  </a:schemeClr>
                </a:solidFill>
                <a:latin typeface="Courier New" pitchFamily="49"/>
                <a:ea typeface="Courier New" pitchFamily="49"/>
                <a:cs typeface="Courier New" pitchFamily="49"/>
              </a:rPr>
              <a:t>titre</a:t>
            </a: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&gt;</a:t>
            </a:r>
          </a:p>
          <a:p>
            <a:pPr hangingPunct="0">
              <a:spcBef>
                <a:spcPts val="200"/>
              </a:spcBef>
              <a:spcAft>
                <a:spcPts val="200"/>
              </a:spcAft>
            </a:pP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    &lt;</a:t>
            </a:r>
            <a:r>
              <a:rPr lang="fr-BE" sz="2000" b="1">
                <a:solidFill>
                  <a:srgbClr val="0084D1"/>
                </a:solidFill>
                <a:latin typeface="Courier New" pitchFamily="49"/>
                <a:ea typeface="Courier New" pitchFamily="49"/>
                <a:cs typeface="Courier New" pitchFamily="49"/>
              </a:rPr>
              <a:t>auteur</a:t>
            </a: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&gt;</a:t>
            </a:r>
            <a:r>
              <a:rPr lang="fr-BE" sz="2000" b="1">
                <a:latin typeface="Courier New" pitchFamily="49"/>
                <a:ea typeface="Courier New" pitchFamily="49"/>
                <a:cs typeface="Courier New" pitchFamily="49"/>
              </a:rPr>
              <a:t>Charles Dickens</a:t>
            </a: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&lt;/</a:t>
            </a:r>
            <a:r>
              <a:rPr lang="fr-BE" sz="2000" b="1">
                <a:solidFill>
                  <a:srgbClr val="0084D1"/>
                </a:solidFill>
                <a:latin typeface="Courier New" pitchFamily="49"/>
                <a:ea typeface="Courier New" pitchFamily="49"/>
                <a:cs typeface="Courier New" pitchFamily="49"/>
              </a:rPr>
              <a:t>auteur</a:t>
            </a: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&gt;</a:t>
            </a:r>
          </a:p>
          <a:p>
            <a:pPr hangingPunct="0">
              <a:spcBef>
                <a:spcPts val="200"/>
              </a:spcBef>
              <a:spcAft>
                <a:spcPts val="200"/>
              </a:spcAft>
            </a:pP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    &lt;</a:t>
            </a:r>
            <a:r>
              <a:rPr lang="fr-BE" sz="2000" b="1">
                <a:solidFill>
                  <a:schemeClr val="accent6">
                    <a:lumMod val="50000"/>
                  </a:schemeClr>
                </a:solidFill>
                <a:latin typeface="Courier New" pitchFamily="49"/>
                <a:cs typeface="Courier New" pitchFamily="49"/>
              </a:rPr>
              <a:t>nb_tomes </a:t>
            </a:r>
            <a:r>
              <a:rPr lang="fr-BE" sz="2000" i="1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value</a:t>
            </a: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="</a:t>
            </a:r>
            <a:r>
              <a:rPr lang="fr-BE" sz="2000" b="1">
                <a:solidFill>
                  <a:srgbClr val="7030A0"/>
                </a:solidFill>
                <a:latin typeface="Courier New" pitchFamily="49"/>
                <a:ea typeface="Courier New" pitchFamily="49"/>
                <a:cs typeface="Courier New" pitchFamily="49"/>
              </a:rPr>
              <a:t>2</a:t>
            </a: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" /&gt;</a:t>
            </a:r>
          </a:p>
          <a:p>
            <a:pPr hangingPunct="0">
              <a:spcBef>
                <a:spcPts val="200"/>
              </a:spcBef>
              <a:spcAft>
                <a:spcPts val="200"/>
              </a:spcAft>
            </a:pP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  &lt;/</a:t>
            </a:r>
            <a:r>
              <a:rPr lang="fr-BE" sz="2000" b="1">
                <a:solidFill>
                  <a:schemeClr val="accent4">
                    <a:lumMod val="50000"/>
                  </a:schemeClr>
                </a:solidFill>
                <a:latin typeface="Courier New" pitchFamily="49"/>
                <a:ea typeface="Courier New" pitchFamily="49"/>
                <a:cs typeface="Courier New" pitchFamily="49"/>
              </a:rPr>
              <a:t>livre</a:t>
            </a: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&gt;</a:t>
            </a:r>
          </a:p>
          <a:p>
            <a:pPr hangingPunct="0">
              <a:spcBef>
                <a:spcPts val="200"/>
              </a:spcBef>
              <a:spcAft>
                <a:spcPts val="200"/>
              </a:spcAft>
            </a:pP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&lt;/</a:t>
            </a:r>
            <a:r>
              <a:rPr lang="fr-BE" sz="2000" b="1"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biblio</a:t>
            </a: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&gt;</a:t>
            </a:r>
          </a:p>
        </p:txBody>
      </p:sp>
      <p:sp>
        <p:nvSpPr>
          <p:cNvPr id="3" name="Title 2"/>
          <p:cNvSpPr txBox="1">
            <a:spLocks noGrp="1"/>
          </p:cNvSpPr>
          <p:nvPr>
            <p:ph type="title"/>
          </p:nvPr>
        </p:nvSpPr>
        <p:spPr>
          <a:xfrm>
            <a:off x="838200" y="674027"/>
            <a:ext cx="4411133" cy="707758"/>
          </a:xfrm>
        </p:spPr>
        <p:txBody>
          <a:bodyPr wrap="square">
            <a:spAutoFit/>
          </a:bodyPr>
          <a:lstStyle/>
          <a:p>
            <a:pPr lvl="0"/>
            <a:r>
              <a:rPr lang="fr-BE"/>
              <a:t>XML, exo 02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44EDFD5-D89E-4B8B-A73E-09AD4EF416E0}"/>
              </a:ext>
            </a:extLst>
          </p:cNvPr>
          <p:cNvSpPr txBox="1"/>
          <p:nvPr/>
        </p:nvSpPr>
        <p:spPr>
          <a:xfrm>
            <a:off x="2133600" y="6183973"/>
            <a:ext cx="3115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library+dtd.xml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1522" y="1483385"/>
            <a:ext cx="9248956" cy="48021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vert="horz" wrap="none" lIns="81646" tIns="40823" rIns="81646" bIns="40823" anchorCtr="0" compatLnSpc="0"/>
          <a:lstStyle/>
          <a:p>
            <a:pPr hangingPunct="0"/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&lt;!ELEMENT</a:t>
            </a:r>
            <a:r>
              <a:rPr lang="fr-BE" sz="2000" b="1">
                <a:latin typeface="Courier New" pitchFamily="49"/>
                <a:ea typeface="Microsoft YaHei" pitchFamily="2"/>
                <a:cs typeface="Mangal" pitchFamily="2"/>
              </a:rPr>
              <a:t> biblio </a:t>
            </a:r>
            <a:r>
              <a:rPr lang="fr-BE" sz="2000" b="1">
                <a:solidFill>
                  <a:srgbClr val="FF3333"/>
                </a:solidFill>
                <a:latin typeface="Courier New" pitchFamily="49"/>
                <a:ea typeface="Microsoft YaHei" pitchFamily="2"/>
                <a:cs typeface="Mangal" pitchFamily="2"/>
              </a:rPr>
              <a:t>(livre*)</a:t>
            </a:r>
            <a:r>
              <a:rPr lang="fr-BE" sz="2000" b="1">
                <a:latin typeface="Courier New" pitchFamily="49"/>
                <a:ea typeface="Microsoft YaHei" pitchFamily="2"/>
                <a:cs typeface="Mangal" pitchFamily="2"/>
              </a:rPr>
              <a:t>&gt;</a:t>
            </a:r>
          </a:p>
          <a:p>
            <a:pPr hangingPunct="0"/>
            <a:endParaRPr lang="fr-BE" sz="2000" b="1">
              <a:solidFill>
                <a:srgbClr val="0000FF"/>
              </a:solidFill>
              <a:latin typeface="Courier New" pitchFamily="49"/>
              <a:ea typeface="Microsoft YaHei" pitchFamily="2"/>
              <a:cs typeface="Mangal" pitchFamily="2"/>
            </a:endParaRPr>
          </a:p>
          <a:p>
            <a:pPr hangingPunct="0"/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&lt;!ELEMENT</a:t>
            </a:r>
            <a:r>
              <a:rPr lang="fr-BE" sz="2000" b="1">
                <a:latin typeface="Courier New" pitchFamily="49"/>
                <a:ea typeface="Microsoft YaHei" pitchFamily="2"/>
                <a:cs typeface="Mangal" pitchFamily="2"/>
              </a:rPr>
              <a:t> livre </a:t>
            </a:r>
            <a:r>
              <a:rPr lang="fr-BE" sz="2000" b="1">
                <a:solidFill>
                  <a:srgbClr val="FF3333"/>
                </a:solidFill>
                <a:latin typeface="Courier New" pitchFamily="49"/>
                <a:ea typeface="Microsoft YaHei" pitchFamily="2"/>
                <a:cs typeface="Mangal" pitchFamily="2"/>
              </a:rPr>
              <a:t>(titre, auteur, </a:t>
            </a:r>
            <a:r>
              <a:rPr lang="fr-BE" sz="2000" b="1" err="1">
                <a:solidFill>
                  <a:srgbClr val="FF3333"/>
                </a:solidFill>
                <a:latin typeface="Courier New" pitchFamily="49"/>
                <a:ea typeface="Microsoft YaHei" pitchFamily="2"/>
                <a:cs typeface="Mangal" pitchFamily="2"/>
              </a:rPr>
              <a:t>nb</a:t>
            </a:r>
            <a:r>
              <a:rPr lang="fr-BE" sz="2000" b="1">
                <a:solidFill>
                  <a:srgbClr val="FF3333"/>
                </a:solidFill>
                <a:latin typeface="Courier New" pitchFamily="49"/>
                <a:ea typeface="Microsoft YaHei" pitchFamily="2"/>
                <a:cs typeface="Mangal" pitchFamily="2"/>
              </a:rPr>
              <a:t>_tomes?, couverture?)</a:t>
            </a:r>
            <a:r>
              <a:rPr lang="fr-BE" sz="2000" b="1">
                <a:latin typeface="Courier New" pitchFamily="49"/>
                <a:ea typeface="Microsoft YaHei" pitchFamily="2"/>
                <a:cs typeface="Mangal" pitchFamily="2"/>
              </a:rPr>
              <a:t>&gt;</a:t>
            </a:r>
          </a:p>
          <a:p>
            <a:pPr hangingPunct="0"/>
            <a:r>
              <a:rPr lang="fr-BE" sz="2000" b="1">
                <a:latin typeface="Courier New" pitchFamily="49"/>
                <a:ea typeface="Microsoft YaHei" pitchFamily="2"/>
                <a:cs typeface="Mangal" pitchFamily="2"/>
              </a:rPr>
              <a:t>  </a:t>
            </a:r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&lt;!ATTLIST</a:t>
            </a:r>
            <a:r>
              <a:rPr lang="fr-BE" sz="2000" b="1">
                <a:latin typeface="Courier New" pitchFamily="49"/>
                <a:ea typeface="Microsoft YaHei" pitchFamily="2"/>
                <a:cs typeface="Mangal" pitchFamily="2"/>
              </a:rPr>
              <a:t> livre</a:t>
            </a:r>
          </a:p>
          <a:p>
            <a:pPr hangingPunct="0"/>
            <a:r>
              <a:rPr lang="fr-BE" sz="2000" b="1">
                <a:latin typeface="Courier New" pitchFamily="49"/>
                <a:ea typeface="Microsoft YaHei" pitchFamily="2"/>
                <a:cs typeface="Mangal" pitchFamily="2"/>
              </a:rPr>
              <a:t>    type </a:t>
            </a:r>
            <a:r>
              <a:rPr lang="fr-BE" sz="2000" b="1">
                <a:solidFill>
                  <a:srgbClr val="00CC00"/>
                </a:solidFill>
                <a:latin typeface="Courier New" pitchFamily="49"/>
                <a:ea typeface="Microsoft YaHei" pitchFamily="2"/>
                <a:cs typeface="Mangal" pitchFamily="2"/>
              </a:rPr>
              <a:t>(roman | nouvelles | </a:t>
            </a:r>
            <a:r>
              <a:rPr lang="fr-BE" sz="2000" b="1" err="1">
                <a:solidFill>
                  <a:srgbClr val="00CC00"/>
                </a:solidFill>
                <a:latin typeface="Courier New" pitchFamily="49"/>
                <a:ea typeface="Microsoft YaHei" pitchFamily="2"/>
                <a:cs typeface="Mangal" pitchFamily="2"/>
              </a:rPr>
              <a:t>poemes</a:t>
            </a:r>
            <a:r>
              <a:rPr lang="fr-BE" sz="2000" b="1">
                <a:solidFill>
                  <a:srgbClr val="00CC00"/>
                </a:solidFill>
                <a:latin typeface="Courier New" pitchFamily="49"/>
                <a:ea typeface="Microsoft YaHei" pitchFamily="2"/>
                <a:cs typeface="Mangal" pitchFamily="2"/>
              </a:rPr>
              <a:t> | théâtre) #IMPLIED</a:t>
            </a:r>
          </a:p>
          <a:p>
            <a:pPr hangingPunct="0"/>
            <a:r>
              <a:rPr lang="fr-BE" sz="2000" b="1">
                <a:latin typeface="Courier New" pitchFamily="49"/>
                <a:ea typeface="Microsoft YaHei" pitchFamily="2"/>
                <a:cs typeface="Mangal" pitchFamily="2"/>
              </a:rPr>
              <a:t>    </a:t>
            </a:r>
            <a:r>
              <a:rPr lang="fr-BE" sz="2000" b="1" err="1">
                <a:latin typeface="Courier New" pitchFamily="49"/>
                <a:ea typeface="Microsoft YaHei" pitchFamily="2"/>
                <a:cs typeface="Mangal" pitchFamily="2"/>
              </a:rPr>
              <a:t>lang</a:t>
            </a:r>
            <a:r>
              <a:rPr lang="fr-BE" sz="2000" b="1">
                <a:latin typeface="Courier New" pitchFamily="49"/>
                <a:ea typeface="Microsoft YaHei" pitchFamily="2"/>
                <a:cs typeface="Mangal" pitchFamily="2"/>
              </a:rPr>
              <a:t> </a:t>
            </a:r>
            <a:r>
              <a:rPr lang="fr-BE" sz="2000" b="1">
                <a:solidFill>
                  <a:srgbClr val="00CC00"/>
                </a:solidFill>
                <a:latin typeface="Courier New" pitchFamily="49"/>
                <a:ea typeface="Microsoft YaHei" pitchFamily="2"/>
                <a:cs typeface="Mangal" pitchFamily="2"/>
              </a:rPr>
              <a:t>CDATA</a:t>
            </a:r>
            <a:r>
              <a:rPr lang="fr-BE" sz="2000" b="1">
                <a:latin typeface="Courier New" pitchFamily="49"/>
                <a:ea typeface="Microsoft YaHei" pitchFamily="2"/>
                <a:cs typeface="Mangal" pitchFamily="2"/>
              </a:rPr>
              <a:t> "</a:t>
            </a:r>
            <a:r>
              <a:rPr lang="fr-BE" sz="2000" b="1" err="1">
                <a:latin typeface="Courier New" pitchFamily="49"/>
                <a:ea typeface="Microsoft YaHei" pitchFamily="2"/>
                <a:cs typeface="Mangal" pitchFamily="2"/>
              </a:rPr>
              <a:t>fr</a:t>
            </a:r>
            <a:r>
              <a:rPr lang="fr-BE" sz="2000" b="1">
                <a:latin typeface="Courier New" pitchFamily="49"/>
                <a:ea typeface="Microsoft YaHei" pitchFamily="2"/>
                <a:cs typeface="Mangal" pitchFamily="2"/>
              </a:rPr>
              <a:t>"</a:t>
            </a:r>
          </a:p>
          <a:p>
            <a:pPr hangingPunct="0"/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  &gt;</a:t>
            </a:r>
          </a:p>
          <a:p>
            <a:pPr hangingPunct="0"/>
            <a:endParaRPr lang="fr-BE" sz="2000" b="1">
              <a:solidFill>
                <a:srgbClr val="0000FF"/>
              </a:solidFill>
              <a:latin typeface="Courier New" pitchFamily="49"/>
              <a:ea typeface="Microsoft YaHei" pitchFamily="2"/>
              <a:cs typeface="Mangal" pitchFamily="2"/>
            </a:endParaRPr>
          </a:p>
          <a:p>
            <a:pPr hangingPunct="0"/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&lt;!ELEMENT</a:t>
            </a:r>
            <a:r>
              <a:rPr lang="fr-BE" sz="2000" b="1">
                <a:latin typeface="Courier New" pitchFamily="49"/>
                <a:ea typeface="Microsoft YaHei" pitchFamily="2"/>
                <a:cs typeface="Mangal" pitchFamily="2"/>
              </a:rPr>
              <a:t> titre </a:t>
            </a:r>
            <a:r>
              <a:rPr lang="fr-BE" sz="2000" b="1">
                <a:solidFill>
                  <a:srgbClr val="FF3333"/>
                </a:solidFill>
                <a:latin typeface="Courier New" pitchFamily="49"/>
                <a:ea typeface="Microsoft YaHei" pitchFamily="2"/>
                <a:cs typeface="Mangal" pitchFamily="2"/>
              </a:rPr>
              <a:t>(#PCDATA)</a:t>
            </a:r>
            <a:r>
              <a:rPr lang="fr-BE" sz="2000" b="1">
                <a:latin typeface="Courier New" pitchFamily="49"/>
                <a:ea typeface="Microsoft YaHei" pitchFamily="2"/>
                <a:cs typeface="Mangal" pitchFamily="2"/>
              </a:rPr>
              <a:t>&gt;</a:t>
            </a:r>
          </a:p>
          <a:p>
            <a:pPr hangingPunct="0"/>
            <a:endParaRPr lang="fr-BE" sz="2000" b="1">
              <a:solidFill>
                <a:srgbClr val="0000FF"/>
              </a:solidFill>
              <a:latin typeface="Courier New" pitchFamily="49"/>
              <a:ea typeface="Microsoft YaHei" pitchFamily="2"/>
              <a:cs typeface="Mangal" pitchFamily="2"/>
            </a:endParaRPr>
          </a:p>
          <a:p>
            <a:pPr hangingPunct="0"/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&lt;!ELEMENT</a:t>
            </a:r>
            <a:r>
              <a:rPr lang="fr-BE" sz="2000" b="1">
                <a:latin typeface="Courier New" pitchFamily="49"/>
                <a:ea typeface="Microsoft YaHei" pitchFamily="2"/>
                <a:cs typeface="Mangal" pitchFamily="2"/>
              </a:rPr>
              <a:t> couverture </a:t>
            </a:r>
            <a:r>
              <a:rPr lang="fr-BE" sz="2000" b="1">
                <a:solidFill>
                  <a:srgbClr val="FF3333"/>
                </a:solidFill>
                <a:latin typeface="Courier New" pitchFamily="49"/>
                <a:ea typeface="Microsoft YaHei" pitchFamily="2"/>
                <a:cs typeface="Mangal" pitchFamily="2"/>
              </a:rPr>
              <a:t>EMPTY</a:t>
            </a:r>
            <a:r>
              <a:rPr lang="fr-BE" sz="2000" b="1">
                <a:latin typeface="Courier New" pitchFamily="49"/>
                <a:ea typeface="Microsoft YaHei" pitchFamily="2"/>
                <a:cs typeface="Mangal" pitchFamily="2"/>
              </a:rPr>
              <a:t>&gt;</a:t>
            </a:r>
          </a:p>
          <a:p>
            <a:pPr hangingPunct="0"/>
            <a:r>
              <a:rPr lang="fr-BE" sz="2000" b="1">
                <a:latin typeface="Courier New" pitchFamily="49"/>
                <a:ea typeface="Microsoft YaHei" pitchFamily="2"/>
                <a:cs typeface="Mangal" pitchFamily="2"/>
              </a:rPr>
              <a:t>  </a:t>
            </a:r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&lt;!ATTLIST</a:t>
            </a:r>
            <a:r>
              <a:rPr lang="fr-BE" sz="2000" b="1">
                <a:latin typeface="Courier New" pitchFamily="49"/>
                <a:ea typeface="Microsoft YaHei" pitchFamily="2"/>
                <a:cs typeface="Mangal" pitchFamily="2"/>
              </a:rPr>
              <a:t> couverture</a:t>
            </a:r>
          </a:p>
          <a:p>
            <a:pPr hangingPunct="0"/>
            <a:r>
              <a:rPr lang="fr-BE" sz="2000" b="1">
                <a:latin typeface="Courier New" pitchFamily="49"/>
                <a:ea typeface="Microsoft YaHei" pitchFamily="2"/>
                <a:cs typeface="Mangal" pitchFamily="2"/>
              </a:rPr>
              <a:t>    couleur </a:t>
            </a:r>
            <a:r>
              <a:rPr lang="fr-BE" sz="2000" b="1">
                <a:solidFill>
                  <a:srgbClr val="00CC00"/>
                </a:solidFill>
                <a:latin typeface="Courier New" pitchFamily="49"/>
                <a:ea typeface="Microsoft YaHei" pitchFamily="2"/>
                <a:cs typeface="Mangal" pitchFamily="2"/>
              </a:rPr>
              <a:t>(rouge | vert | jaune | bleu ) #IMPLIED</a:t>
            </a:r>
          </a:p>
          <a:p>
            <a:pPr hangingPunct="0"/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  &gt;</a:t>
            </a:r>
          </a:p>
          <a:p>
            <a:pPr hangingPunct="0"/>
            <a:endParaRPr lang="fr-BE" sz="2000" b="1">
              <a:solidFill>
                <a:srgbClr val="0000FF"/>
              </a:solidFill>
              <a:latin typeface="Courier New" pitchFamily="49"/>
              <a:ea typeface="Microsoft YaHei" pitchFamily="2"/>
              <a:cs typeface="Mangal" pitchFamily="2"/>
            </a:endParaRPr>
          </a:p>
          <a:p>
            <a:pPr hangingPunct="0"/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…</a:t>
            </a:r>
          </a:p>
        </p:txBody>
      </p:sp>
      <p:sp>
        <p:nvSpPr>
          <p:cNvPr id="3" name="Title 2"/>
          <p:cNvSpPr txBox="1">
            <a:spLocks noGrp="1"/>
          </p:cNvSpPr>
          <p:nvPr>
            <p:ph type="title"/>
          </p:nvPr>
        </p:nvSpPr>
        <p:spPr>
          <a:xfrm>
            <a:off x="838200" y="674027"/>
            <a:ext cx="10515600" cy="707758"/>
          </a:xfrm>
        </p:spPr>
        <p:txBody>
          <a:bodyPr>
            <a:spAutoFit/>
          </a:bodyPr>
          <a:lstStyle/>
          <a:p>
            <a:pPr lvl="0"/>
            <a:r>
              <a:rPr lang="fr-BE"/>
              <a:t>DTD, exo 02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CA0F712-2476-45D3-877B-CB4F47343DA9}"/>
              </a:ext>
            </a:extLst>
          </p:cNvPr>
          <p:cNvSpPr txBox="1"/>
          <p:nvPr/>
        </p:nvSpPr>
        <p:spPr>
          <a:xfrm>
            <a:off x="7604745" y="920120"/>
            <a:ext cx="3115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library.dtd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 lvl="0"/>
            <a:r>
              <a:rPr lang="fr-BE"/>
              <a:t>Schémas (XSD)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1198" y="1381785"/>
            <a:ext cx="10624160" cy="41261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hangingPunct="0">
              <a:spcBef>
                <a:spcPts val="200"/>
              </a:spcBef>
              <a:spcAft>
                <a:spcPts val="200"/>
              </a:spcAft>
            </a:pPr>
            <a:r>
              <a:rPr lang="fr-BE" sz="1996" b="1">
                <a:latin typeface="Courier New" pitchFamily="49"/>
                <a:ea typeface="Microsoft YaHei" pitchFamily="2"/>
                <a:cs typeface="Mangal" pitchFamily="2"/>
              </a:rPr>
              <a:t>&lt;?xml version="1.0" </a:t>
            </a:r>
            <a:r>
              <a:rPr lang="fr-BE" sz="1996" b="1" err="1">
                <a:latin typeface="Courier New" pitchFamily="49"/>
                <a:ea typeface="Microsoft YaHei" pitchFamily="2"/>
                <a:cs typeface="Mangal" pitchFamily="2"/>
              </a:rPr>
              <a:t>encoding</a:t>
            </a:r>
            <a:r>
              <a:rPr lang="fr-BE" sz="1996" b="1">
                <a:latin typeface="Courier New" pitchFamily="49"/>
                <a:ea typeface="Microsoft YaHei" pitchFamily="2"/>
                <a:cs typeface="Mangal" pitchFamily="2"/>
              </a:rPr>
              <a:t>="ISO-8859-1"?&gt;</a:t>
            </a:r>
          </a:p>
          <a:p>
            <a:pPr hangingPunct="0">
              <a:spcBef>
                <a:spcPts val="200"/>
              </a:spcBef>
              <a:spcAft>
                <a:spcPts val="200"/>
              </a:spcAft>
            </a:pPr>
            <a:r>
              <a:rPr lang="fr-BE" sz="1996" b="1">
                <a:latin typeface="Courier New" pitchFamily="49"/>
                <a:ea typeface="Microsoft YaHei" pitchFamily="2"/>
                <a:cs typeface="Mangal" pitchFamily="2"/>
              </a:rPr>
              <a:t>&lt;</a:t>
            </a:r>
            <a:r>
              <a:rPr lang="fr-BE" sz="1996" b="1" err="1">
                <a:latin typeface="Courier New" pitchFamily="49"/>
                <a:ea typeface="Microsoft YaHei" pitchFamily="2"/>
                <a:cs typeface="Mangal" pitchFamily="2"/>
              </a:rPr>
              <a:t>xsd:schema</a:t>
            </a:r>
            <a:r>
              <a:rPr lang="fr-BE" sz="1996" b="1">
                <a:latin typeface="Courier New" pitchFamily="49"/>
                <a:ea typeface="Microsoft YaHei" pitchFamily="2"/>
                <a:cs typeface="Mangal" pitchFamily="2"/>
              </a:rPr>
              <a:t> </a:t>
            </a:r>
            <a:r>
              <a:rPr lang="fr-BE" sz="1996" b="1" err="1">
                <a:latin typeface="Courier New" pitchFamily="49"/>
                <a:ea typeface="Microsoft YaHei" pitchFamily="2"/>
                <a:cs typeface="Mangal" pitchFamily="2"/>
              </a:rPr>
              <a:t>xmlns:xsd</a:t>
            </a:r>
            <a:r>
              <a:rPr lang="fr-BE" sz="1996" b="1">
                <a:latin typeface="Courier New" pitchFamily="49"/>
                <a:ea typeface="Microsoft YaHei" pitchFamily="2"/>
                <a:cs typeface="Mangal" pitchFamily="2"/>
              </a:rPr>
              <a:t>="</a:t>
            </a:r>
            <a:r>
              <a:rPr lang="fr-BE" sz="1633" b="1">
                <a:latin typeface="Courier New" pitchFamily="49"/>
                <a:ea typeface="Microsoft YaHei" pitchFamily="2"/>
                <a:cs typeface="Mangal" pitchFamily="2"/>
              </a:rPr>
              <a:t>http://www.w3.org/2001//XMLSchema</a:t>
            </a:r>
            <a:r>
              <a:rPr lang="fr-BE" sz="1996" b="1">
                <a:latin typeface="Courier New" pitchFamily="49"/>
                <a:ea typeface="Microsoft YaHei" pitchFamily="2"/>
                <a:cs typeface="Mangal" pitchFamily="2"/>
              </a:rPr>
              <a:t>"&gt;</a:t>
            </a:r>
          </a:p>
          <a:p>
            <a:pPr hangingPunct="0">
              <a:spcBef>
                <a:spcPts val="200"/>
              </a:spcBef>
              <a:spcAft>
                <a:spcPts val="200"/>
              </a:spcAft>
            </a:pPr>
            <a:r>
              <a:rPr lang="fr-BE" sz="1996" b="1">
                <a:latin typeface="Courier New" pitchFamily="49"/>
                <a:ea typeface="Microsoft YaHei" pitchFamily="2"/>
                <a:cs typeface="Mangal" pitchFamily="2"/>
              </a:rPr>
              <a:t>	&lt;</a:t>
            </a:r>
            <a:r>
              <a:rPr lang="fr-BE" sz="1996" b="1" err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xsd:element</a:t>
            </a:r>
            <a:r>
              <a:rPr lang="fr-BE" sz="1996" b="1">
                <a:latin typeface="Courier New" pitchFamily="49"/>
                <a:ea typeface="Microsoft YaHei" pitchFamily="2"/>
                <a:cs typeface="Mangal" pitchFamily="2"/>
              </a:rPr>
              <a:t> </a:t>
            </a:r>
            <a:r>
              <a:rPr lang="fr-BE" sz="1996" b="1" err="1">
                <a:latin typeface="Courier New" pitchFamily="49"/>
                <a:ea typeface="Microsoft YaHei" pitchFamily="2"/>
                <a:cs typeface="Mangal" pitchFamily="2"/>
              </a:rPr>
              <a:t>name</a:t>
            </a:r>
            <a:r>
              <a:rPr lang="fr-BE" sz="1996" b="1">
                <a:latin typeface="Courier New" pitchFamily="49"/>
                <a:ea typeface="Microsoft YaHei" pitchFamily="2"/>
                <a:cs typeface="Mangal" pitchFamily="2"/>
              </a:rPr>
              <a:t>="contacts" type="</a:t>
            </a:r>
            <a:r>
              <a:rPr lang="fr-BE" sz="1996" b="1" err="1">
                <a:solidFill>
                  <a:srgbClr val="FF3333"/>
                </a:solidFill>
                <a:latin typeface="Courier New" pitchFamily="49"/>
                <a:ea typeface="Microsoft YaHei" pitchFamily="2"/>
                <a:cs typeface="Mangal" pitchFamily="2"/>
              </a:rPr>
              <a:t>typeContacts</a:t>
            </a:r>
            <a:r>
              <a:rPr lang="fr-BE" sz="1996" b="1">
                <a:latin typeface="Courier New" pitchFamily="49"/>
                <a:ea typeface="Microsoft YaHei" pitchFamily="2"/>
                <a:cs typeface="Mangal" pitchFamily="2"/>
              </a:rPr>
              <a:t>" /&gt;</a:t>
            </a:r>
          </a:p>
          <a:p>
            <a:pPr hangingPunct="0">
              <a:spcBef>
                <a:spcPts val="200"/>
              </a:spcBef>
              <a:spcAft>
                <a:spcPts val="200"/>
              </a:spcAft>
            </a:pPr>
            <a:r>
              <a:rPr lang="fr-BE" sz="1996" b="1">
                <a:latin typeface="Courier New" pitchFamily="49"/>
                <a:ea typeface="Microsoft YaHei" pitchFamily="2"/>
                <a:cs typeface="Mangal" pitchFamily="2"/>
              </a:rPr>
              <a:t>	&lt;</a:t>
            </a:r>
            <a:r>
              <a:rPr lang="fr-BE" sz="1996" b="1" err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xsd:element</a:t>
            </a:r>
            <a:r>
              <a:rPr lang="fr-BE" sz="1996" b="1">
                <a:latin typeface="Courier New" pitchFamily="49"/>
                <a:ea typeface="Microsoft YaHei" pitchFamily="2"/>
                <a:cs typeface="Mangal" pitchFamily="2"/>
              </a:rPr>
              <a:t> </a:t>
            </a:r>
            <a:r>
              <a:rPr lang="fr-BE" sz="1996" b="1" err="1">
                <a:latin typeface="Courier New" pitchFamily="49"/>
                <a:ea typeface="Microsoft YaHei" pitchFamily="2"/>
                <a:cs typeface="Mangal" pitchFamily="2"/>
              </a:rPr>
              <a:t>name</a:t>
            </a:r>
            <a:r>
              <a:rPr lang="fr-BE" sz="1996" b="1">
                <a:latin typeface="Courier New" pitchFamily="49"/>
                <a:ea typeface="Microsoft YaHei" pitchFamily="2"/>
                <a:cs typeface="Mangal" pitchFamily="2"/>
              </a:rPr>
              <a:t>="remarque" type="</a:t>
            </a:r>
            <a:r>
              <a:rPr lang="fr-BE" sz="1996" b="1" err="1">
                <a:solidFill>
                  <a:srgbClr val="FF3333"/>
                </a:solidFill>
                <a:latin typeface="Courier New" pitchFamily="49"/>
                <a:ea typeface="Microsoft YaHei" pitchFamily="2"/>
                <a:cs typeface="Mangal" pitchFamily="2"/>
              </a:rPr>
              <a:t>xsd:string</a:t>
            </a:r>
            <a:r>
              <a:rPr lang="fr-BE" sz="1996" b="1">
                <a:latin typeface="Courier New" pitchFamily="49"/>
                <a:ea typeface="Microsoft YaHei" pitchFamily="2"/>
                <a:cs typeface="Mangal" pitchFamily="2"/>
              </a:rPr>
              <a:t>"&gt;</a:t>
            </a:r>
          </a:p>
          <a:p>
            <a:pPr hangingPunct="0">
              <a:spcBef>
                <a:spcPts val="200"/>
              </a:spcBef>
              <a:spcAft>
                <a:spcPts val="200"/>
              </a:spcAft>
            </a:pPr>
            <a:r>
              <a:rPr lang="fr-BE" sz="1996" b="1">
                <a:latin typeface="Courier New" pitchFamily="49"/>
                <a:ea typeface="Microsoft YaHei" pitchFamily="2"/>
                <a:cs typeface="Mangal" pitchFamily="2"/>
              </a:rPr>
              <a:t>		&lt;</a:t>
            </a:r>
            <a:r>
              <a:rPr lang="fr-BE" sz="1996" b="1" err="1">
                <a:latin typeface="Courier New" pitchFamily="49"/>
                <a:ea typeface="Microsoft YaHei" pitchFamily="2"/>
                <a:cs typeface="Mangal" pitchFamily="2"/>
              </a:rPr>
              <a:t>xsd:complexType</a:t>
            </a:r>
            <a:r>
              <a:rPr lang="fr-BE" sz="1996" b="1">
                <a:latin typeface="Courier New" pitchFamily="49"/>
                <a:ea typeface="Microsoft YaHei" pitchFamily="2"/>
                <a:cs typeface="Mangal" pitchFamily="2"/>
              </a:rPr>
              <a:t>&gt;</a:t>
            </a:r>
          </a:p>
          <a:p>
            <a:pPr hangingPunct="0">
              <a:spcBef>
                <a:spcPts val="200"/>
              </a:spcBef>
              <a:spcAft>
                <a:spcPts val="200"/>
              </a:spcAft>
            </a:pPr>
            <a:r>
              <a:rPr lang="fr-BE" sz="1996" b="1">
                <a:latin typeface="Courier New" pitchFamily="49"/>
                <a:ea typeface="Microsoft YaHei" pitchFamily="2"/>
                <a:cs typeface="Mangal" pitchFamily="2"/>
              </a:rPr>
              <a:t>    		 	&lt;</a:t>
            </a:r>
            <a:r>
              <a:rPr lang="fr-BE" sz="1996" b="1" err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xsd:attribute</a:t>
            </a:r>
            <a:endParaRPr lang="fr-BE" sz="1996" b="1">
              <a:solidFill>
                <a:srgbClr val="0000FF"/>
              </a:solidFill>
              <a:latin typeface="Courier New" pitchFamily="49"/>
              <a:ea typeface="Microsoft YaHei" pitchFamily="2"/>
              <a:cs typeface="Mangal" pitchFamily="2"/>
            </a:endParaRPr>
          </a:p>
          <a:p>
            <a:pPr hangingPunct="0">
              <a:spcBef>
                <a:spcPts val="200"/>
              </a:spcBef>
              <a:spcAft>
                <a:spcPts val="200"/>
              </a:spcAft>
            </a:pPr>
            <a:r>
              <a:rPr lang="fr-BE" sz="1996" b="1">
                <a:latin typeface="Courier New" pitchFamily="49"/>
                <a:ea typeface="Microsoft YaHei" pitchFamily="2"/>
                <a:cs typeface="Mangal" pitchFamily="2"/>
              </a:rPr>
              <a:t>				</a:t>
            </a:r>
            <a:r>
              <a:rPr lang="fr-BE" sz="1996" b="1" err="1">
                <a:latin typeface="Courier New" pitchFamily="49"/>
                <a:ea typeface="Microsoft YaHei" pitchFamily="2"/>
                <a:cs typeface="Mangal" pitchFamily="2"/>
              </a:rPr>
              <a:t>name</a:t>
            </a:r>
            <a:r>
              <a:rPr lang="fr-BE" sz="1996" b="1">
                <a:latin typeface="Courier New" pitchFamily="49"/>
                <a:ea typeface="Microsoft YaHei" pitchFamily="2"/>
                <a:cs typeface="Mangal" pitchFamily="2"/>
              </a:rPr>
              <a:t>="maj" 	type="</a:t>
            </a:r>
            <a:r>
              <a:rPr lang="fr-BE" sz="1996" b="1" err="1">
                <a:solidFill>
                  <a:srgbClr val="FF3333"/>
                </a:solidFill>
                <a:latin typeface="Courier New" pitchFamily="49"/>
                <a:ea typeface="Microsoft YaHei" pitchFamily="2"/>
                <a:cs typeface="Mangal" pitchFamily="2"/>
              </a:rPr>
              <a:t>xsd:date</a:t>
            </a:r>
            <a:r>
              <a:rPr lang="fr-BE" sz="1996" b="1">
                <a:latin typeface="Courier New" pitchFamily="49"/>
                <a:ea typeface="Microsoft YaHei" pitchFamily="2"/>
                <a:cs typeface="Mangal" pitchFamily="2"/>
              </a:rPr>
              <a:t>"</a:t>
            </a:r>
          </a:p>
          <a:p>
            <a:pPr hangingPunct="0">
              <a:spcBef>
                <a:spcPts val="200"/>
              </a:spcBef>
              <a:spcAft>
                <a:spcPts val="200"/>
              </a:spcAft>
            </a:pPr>
            <a:r>
              <a:rPr lang="fr-BE" sz="1996" b="1">
                <a:latin typeface="Courier New" pitchFamily="49"/>
                <a:ea typeface="Microsoft YaHei" pitchFamily="2"/>
                <a:cs typeface="Mangal" pitchFamily="2"/>
              </a:rPr>
              <a:t>				use="</a:t>
            </a:r>
            <a:r>
              <a:rPr lang="fr-BE" sz="1996" b="1" err="1">
                <a:latin typeface="Courier New" pitchFamily="49"/>
                <a:ea typeface="Microsoft YaHei" pitchFamily="2"/>
                <a:cs typeface="Mangal" pitchFamily="2"/>
              </a:rPr>
              <a:t>optional</a:t>
            </a:r>
            <a:r>
              <a:rPr lang="fr-BE" sz="1996" b="1">
                <a:latin typeface="Courier New" pitchFamily="49"/>
                <a:ea typeface="Microsoft YaHei" pitchFamily="2"/>
                <a:cs typeface="Mangal" pitchFamily="2"/>
              </a:rPr>
              <a:t>" 	default="2014-03-01"</a:t>
            </a:r>
          </a:p>
          <a:p>
            <a:pPr hangingPunct="0">
              <a:spcBef>
                <a:spcPts val="200"/>
              </a:spcBef>
              <a:spcAft>
                <a:spcPts val="200"/>
              </a:spcAft>
            </a:pPr>
            <a:r>
              <a:rPr lang="fr-BE" sz="1996" b="1">
                <a:latin typeface="Courier New" pitchFamily="49"/>
                <a:ea typeface="Microsoft YaHei" pitchFamily="2"/>
                <a:cs typeface="Mangal" pitchFamily="2"/>
              </a:rPr>
              <a:t>			/&gt;</a:t>
            </a:r>
          </a:p>
          <a:p>
            <a:pPr hangingPunct="0">
              <a:spcBef>
                <a:spcPts val="200"/>
              </a:spcBef>
              <a:spcAft>
                <a:spcPts val="200"/>
              </a:spcAft>
            </a:pPr>
            <a:r>
              <a:rPr lang="fr-BE" sz="1996" b="1">
                <a:latin typeface="Courier New" pitchFamily="49"/>
                <a:ea typeface="Microsoft YaHei" pitchFamily="2"/>
                <a:cs typeface="Mangal" pitchFamily="2"/>
              </a:rPr>
              <a:t>  		&lt;/</a:t>
            </a:r>
            <a:r>
              <a:rPr lang="fr-BE" sz="1996" b="1" err="1">
                <a:latin typeface="Courier New" pitchFamily="49"/>
                <a:ea typeface="Microsoft YaHei" pitchFamily="2"/>
                <a:cs typeface="Mangal" pitchFamily="2"/>
              </a:rPr>
              <a:t>xsd:complexType</a:t>
            </a:r>
            <a:r>
              <a:rPr lang="fr-BE" sz="1996" b="1">
                <a:latin typeface="Courier New" pitchFamily="49"/>
                <a:ea typeface="Microsoft YaHei" pitchFamily="2"/>
                <a:cs typeface="Mangal" pitchFamily="2"/>
              </a:rPr>
              <a:t>&gt;</a:t>
            </a:r>
          </a:p>
          <a:p>
            <a:pPr hangingPunct="0">
              <a:spcBef>
                <a:spcPts val="200"/>
              </a:spcBef>
              <a:spcAft>
                <a:spcPts val="200"/>
              </a:spcAft>
            </a:pPr>
            <a:r>
              <a:rPr lang="fr-BE" sz="1996" b="1">
                <a:latin typeface="Courier New" pitchFamily="49"/>
                <a:ea typeface="Microsoft YaHei" pitchFamily="2"/>
                <a:cs typeface="Mangal" pitchFamily="2"/>
              </a:rPr>
              <a:t>	&lt;/</a:t>
            </a:r>
            <a:r>
              <a:rPr lang="fr-BE" sz="1996" b="1" err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xsd:element</a:t>
            </a:r>
            <a:r>
              <a:rPr lang="fr-BE" sz="1996" b="1">
                <a:latin typeface="Courier New" pitchFamily="49"/>
                <a:ea typeface="Microsoft YaHei" pitchFamily="2"/>
                <a:cs typeface="Mangal" pitchFamily="2"/>
              </a:rPr>
              <a:t>&gt;</a:t>
            </a:r>
          </a:p>
          <a:p>
            <a:pPr hangingPunct="0">
              <a:spcBef>
                <a:spcPts val="200"/>
              </a:spcBef>
              <a:spcAft>
                <a:spcPts val="200"/>
              </a:spcAft>
            </a:pPr>
            <a:r>
              <a:rPr lang="fr-BE" sz="1996" b="1">
                <a:latin typeface="Courier New" pitchFamily="49"/>
                <a:ea typeface="Microsoft YaHei" pitchFamily="2"/>
                <a:cs typeface="Mangal" pitchFamily="2"/>
              </a:rPr>
              <a:t>&lt;/</a:t>
            </a:r>
            <a:r>
              <a:rPr lang="fr-BE" sz="1996" b="1" err="1">
                <a:latin typeface="Courier New" pitchFamily="49"/>
                <a:ea typeface="Microsoft YaHei" pitchFamily="2"/>
                <a:cs typeface="Mangal" pitchFamily="2"/>
              </a:rPr>
              <a:t>xsd:schema</a:t>
            </a:r>
            <a:r>
              <a:rPr lang="fr-BE" sz="1996" b="1">
                <a:latin typeface="Courier New" pitchFamily="49"/>
                <a:ea typeface="Microsoft YaHei" pitchFamily="2"/>
                <a:cs typeface="Mangal" pitchFamily="2"/>
              </a:rPr>
              <a:t>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21765" y="5813222"/>
            <a:ext cx="7078318" cy="662346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hangingPunct="0"/>
            <a:r>
              <a:rPr lang="fr-BE" sz="1996" b="1">
                <a:latin typeface="Courier New" pitchFamily="49"/>
                <a:ea typeface="Microsoft YaHei" pitchFamily="2"/>
                <a:cs typeface="Mangal" pitchFamily="2"/>
              </a:rPr>
              <a:t>&lt;contacts&gt; ... &lt;/contacts&gt;</a:t>
            </a:r>
          </a:p>
          <a:p>
            <a:pPr hangingPunct="0"/>
            <a:r>
              <a:rPr lang="fr-BE" sz="1996" b="1">
                <a:latin typeface="Courier New" pitchFamily="49"/>
                <a:ea typeface="Microsoft YaHei" pitchFamily="2"/>
                <a:cs typeface="Mangal" pitchFamily="2"/>
              </a:rPr>
              <a:t>&lt;remarque maj="2014-03-08"&gt;</a:t>
            </a:r>
            <a:r>
              <a:rPr lang="fr-BE" sz="1996" b="1" err="1">
                <a:latin typeface="Courier New" pitchFamily="49"/>
                <a:ea typeface="Microsoft YaHei" pitchFamily="2"/>
                <a:cs typeface="Mangal" pitchFamily="2"/>
              </a:rPr>
              <a:t>bla</a:t>
            </a:r>
            <a:r>
              <a:rPr lang="fr-BE" sz="1996" b="1">
                <a:latin typeface="Courier New" pitchFamily="49"/>
                <a:ea typeface="Microsoft YaHei" pitchFamily="2"/>
                <a:cs typeface="Mangal" pitchFamily="2"/>
              </a:rPr>
              <a:t> </a:t>
            </a:r>
            <a:r>
              <a:rPr lang="fr-BE" sz="1996" b="1" err="1">
                <a:latin typeface="Courier New" pitchFamily="49"/>
                <a:ea typeface="Microsoft YaHei" pitchFamily="2"/>
                <a:cs typeface="Mangal" pitchFamily="2"/>
              </a:rPr>
              <a:t>bla</a:t>
            </a:r>
            <a:r>
              <a:rPr lang="fr-BE" sz="1996" b="1">
                <a:latin typeface="Courier New" pitchFamily="49"/>
                <a:ea typeface="Microsoft YaHei" pitchFamily="2"/>
                <a:cs typeface="Mangal" pitchFamily="2"/>
              </a:rPr>
              <a:t>&lt;/remarque&gt;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5901195"/>
            <a:ext cx="2234428" cy="486400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algn="ctr" hangingPunct="0"/>
            <a:r>
              <a:rPr lang="fr-BE" sz="2800"/>
              <a:t>Pour ce XML :</a:t>
            </a:r>
          </a:p>
        </p:txBody>
      </p:sp>
    </p:spTree>
    <p:extLst>
      <p:ext uri="{BB962C8B-B14F-4D97-AF65-F5344CB8AC3E}">
        <p14:creationId xmlns:p14="http://schemas.microsoft.com/office/powerpoint/2010/main" val="2038923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BE"/>
              <a:t>Schémas (XSD) vs. DTD 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EDEE679-4F33-4ECD-B869-4614DD478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62500" lnSpcReduction="20000"/>
          </a:bodyPr>
          <a:lstStyle/>
          <a:p>
            <a:r>
              <a:rPr lang="fr-BE">
                <a:solidFill>
                  <a:schemeClr val="accent2"/>
                </a:solidFill>
              </a:rPr>
              <a:t>Syntaxe XML</a:t>
            </a:r>
            <a:endParaRPr lang="fr-BE"/>
          </a:p>
          <a:p>
            <a:r>
              <a:rPr lang="fr-BE">
                <a:solidFill>
                  <a:schemeClr val="accent2"/>
                </a:solidFill>
              </a:rPr>
              <a:t>Typage</a:t>
            </a:r>
            <a:r>
              <a:rPr lang="fr-BE"/>
              <a:t> des données</a:t>
            </a:r>
          </a:p>
          <a:p>
            <a:pPr lvl="1"/>
            <a:r>
              <a:rPr lang="fr-BE"/>
              <a:t>booléens, entiers, intervalles de temps, etc.,  </a:t>
            </a:r>
          </a:p>
          <a:p>
            <a:pPr lvl="1"/>
            <a:r>
              <a:rPr lang="fr-BE">
                <a:solidFill>
                  <a:schemeClr val="accent2"/>
                </a:solidFill>
              </a:rPr>
              <a:t>dérivation</a:t>
            </a:r>
            <a:r>
              <a:rPr lang="fr-BE"/>
              <a:t> : types nouveaux à partir de types existants</a:t>
            </a:r>
          </a:p>
          <a:p>
            <a:pPr lvl="0"/>
            <a:r>
              <a:rPr lang="fr-BE"/>
              <a:t>Propriétés plus précises</a:t>
            </a:r>
          </a:p>
          <a:p>
            <a:pPr lvl="1"/>
            <a:r>
              <a:rPr lang="fr-BE"/>
              <a:t>Par exemple : min, max</a:t>
            </a:r>
          </a:p>
          <a:p>
            <a:pPr lvl="0"/>
            <a:r>
              <a:rPr lang="fr-BE">
                <a:solidFill>
                  <a:schemeClr val="accent2"/>
                </a:solidFill>
              </a:rPr>
              <a:t>Élément</a:t>
            </a:r>
            <a:r>
              <a:rPr lang="fr-BE"/>
              <a:t> : toujours "typé"</a:t>
            </a:r>
          </a:p>
          <a:p>
            <a:pPr lvl="1"/>
            <a:r>
              <a:rPr lang="fr-BE"/>
              <a:t>Soit de type simple : </a:t>
            </a:r>
            <a:r>
              <a:rPr lang="fr-BE" err="1"/>
              <a:t>xsd:string</a:t>
            </a:r>
            <a:r>
              <a:rPr lang="fr-BE"/>
              <a:t> , </a:t>
            </a:r>
            <a:r>
              <a:rPr lang="fr-BE" err="1"/>
              <a:t>xsd:date</a:t>
            </a:r>
            <a:r>
              <a:rPr lang="fr-BE"/>
              <a:t>, </a:t>
            </a:r>
            <a:r>
              <a:rPr lang="fr-BE" err="1"/>
              <a:t>xsd:boolean</a:t>
            </a:r>
            <a:r>
              <a:rPr lang="fr-BE"/>
              <a:t>, etc.</a:t>
            </a:r>
          </a:p>
          <a:p>
            <a:pPr lvl="1"/>
            <a:r>
              <a:rPr lang="fr-BE"/>
              <a:t>Soit de type </a:t>
            </a:r>
            <a:r>
              <a:rPr lang="fr-BE">
                <a:solidFill>
                  <a:schemeClr val="accent2"/>
                </a:solidFill>
              </a:rPr>
              <a:t>complexe</a:t>
            </a:r>
            <a:r>
              <a:rPr lang="fr-BE"/>
              <a:t> (défini par l'utilisateur) : par ex. </a:t>
            </a:r>
            <a:r>
              <a:rPr lang="fr-BE" err="1"/>
              <a:t>typeContacts</a:t>
            </a:r>
            <a:endParaRPr lang="fr-BE"/>
          </a:p>
          <a:p>
            <a:pPr lvl="0"/>
            <a:r>
              <a:rPr lang="fr-BE">
                <a:solidFill>
                  <a:schemeClr val="accent2"/>
                </a:solidFill>
              </a:rPr>
              <a:t>Attribut</a:t>
            </a:r>
            <a:r>
              <a:rPr lang="fr-BE"/>
              <a:t> </a:t>
            </a:r>
          </a:p>
          <a:p>
            <a:pPr lvl="1"/>
            <a:r>
              <a:rPr lang="fr-BE"/>
              <a:t>toujours de type simple.</a:t>
            </a:r>
          </a:p>
          <a:p>
            <a:pPr lvl="0"/>
            <a:r>
              <a:rPr lang="fr-BE">
                <a:solidFill>
                  <a:schemeClr val="accent2"/>
                </a:solidFill>
              </a:rPr>
              <a:t>Dérivation</a:t>
            </a:r>
            <a:r>
              <a:rPr lang="fr-BE"/>
              <a:t> </a:t>
            </a:r>
          </a:p>
          <a:p>
            <a:pPr lvl="1"/>
            <a:r>
              <a:rPr lang="fr-BE"/>
              <a:t>Restriction appliquée à un type simple ou complexe</a:t>
            </a:r>
          </a:p>
          <a:p>
            <a:pPr lvl="1"/>
            <a:r>
              <a:rPr lang="fr-BE"/>
              <a:t>Par exemple : type «</a:t>
            </a:r>
            <a:r>
              <a:rPr lang="fr-BE" err="1"/>
              <a:t>MonEntier</a:t>
            </a:r>
            <a:r>
              <a:rPr lang="fr-BE"/>
              <a:t> »  = type « Integer » , limité aux valeurs comprises entre 0 et 99.</a:t>
            </a:r>
          </a:p>
          <a:p>
            <a:r>
              <a:rPr lang="fr-BE">
                <a:solidFill>
                  <a:schemeClr val="accent2"/>
                </a:solidFill>
              </a:rPr>
              <a:t>Héritage</a:t>
            </a:r>
            <a:r>
              <a:rPr lang="fr-BE"/>
              <a:t> : les éléments peuvent hériter du contenu et des attributs d'un autre élément.</a:t>
            </a:r>
          </a:p>
          <a:p>
            <a:pPr lvl="0"/>
            <a:r>
              <a:rPr lang="fr-BE">
                <a:solidFill>
                  <a:schemeClr val="accent2"/>
                </a:solidFill>
              </a:rPr>
              <a:t>Espaces de nom </a:t>
            </a:r>
            <a:r>
              <a:rPr lang="fr-BE"/>
              <a:t>: pour utiliser plusieurs schémas indépendants dans un document XML</a:t>
            </a:r>
          </a:p>
          <a:p>
            <a:pPr lvl="0"/>
            <a:r>
              <a:rPr lang="fr-BE">
                <a:solidFill>
                  <a:schemeClr val="accent2"/>
                </a:solidFill>
              </a:rPr>
              <a:t>Modularité</a:t>
            </a:r>
          </a:p>
          <a:p>
            <a:pPr lvl="1"/>
            <a:r>
              <a:rPr lang="fr-BE"/>
              <a:t>Plusieurs schémas possibles pour un même doc XML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38200" y="174608"/>
            <a:ext cx="10632275" cy="650878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388092" y="2661703"/>
            <a:ext cx="6213107" cy="1325563"/>
          </a:xfrm>
        </p:spPr>
        <p:txBody>
          <a:bodyPr wrap="square">
            <a:spAutoFit/>
          </a:bodyPr>
          <a:lstStyle/>
          <a:p>
            <a:pPr lvl="0"/>
            <a:r>
              <a:rPr lang="fr-BE"/>
              <a:t>Schémas (XSD) : </a:t>
            </a:r>
            <a:br>
              <a:rPr lang="fr-BE"/>
            </a:br>
            <a:r>
              <a:rPr lang="fr-BE"/>
              <a:t>types simples prédéfinis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674027"/>
            <a:ext cx="10515600" cy="707758"/>
          </a:xfrm>
        </p:spPr>
        <p:txBody>
          <a:bodyPr>
            <a:spAutoFit/>
          </a:bodyPr>
          <a:lstStyle/>
          <a:p>
            <a:pPr lvl="0"/>
            <a:r>
              <a:rPr lang="fr-BE" err="1"/>
              <a:t>eXtensible</a:t>
            </a:r>
            <a:r>
              <a:rPr lang="fr-BE"/>
              <a:t> </a:t>
            </a:r>
            <a:r>
              <a:rPr lang="fr-BE" err="1"/>
              <a:t>Stylesheet</a:t>
            </a:r>
            <a:r>
              <a:rPr lang="fr-BE"/>
              <a:t> </a:t>
            </a:r>
            <a:r>
              <a:rPr lang="fr-BE" err="1"/>
              <a:t>Language</a:t>
            </a:r>
            <a:r>
              <a:rPr lang="fr-BE"/>
              <a:t> (XSL)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804" y="1583916"/>
            <a:ext cx="12475949" cy="4730895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hangingPunct="0"/>
            <a:r>
              <a:rPr lang="fr-BE" sz="2000" b="1">
                <a:solidFill>
                  <a:srgbClr val="FF0000"/>
                </a:solidFill>
                <a:latin typeface="Courier New" pitchFamily="49"/>
                <a:ea typeface="Microsoft YaHei" pitchFamily="2"/>
                <a:cs typeface="Mangal" pitchFamily="2"/>
              </a:rPr>
              <a:t>&lt;?</a:t>
            </a:r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xml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 </a:t>
            </a:r>
            <a:r>
              <a:rPr lang="fr-BE" sz="2000" b="1">
                <a:solidFill>
                  <a:srgbClr val="FF0000"/>
                </a:solidFill>
                <a:latin typeface="Courier New" pitchFamily="49"/>
                <a:ea typeface="Microsoft YaHei" pitchFamily="2"/>
                <a:cs typeface="Mangal" pitchFamily="2"/>
              </a:rPr>
              <a:t>version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=</a:t>
            </a:r>
            <a:r>
              <a:rPr lang="fr-BE" sz="2000" b="1">
                <a:solidFill>
                  <a:srgbClr val="8000FF"/>
                </a:solidFill>
                <a:latin typeface="Courier New" pitchFamily="49"/>
                <a:ea typeface="Microsoft YaHei" pitchFamily="2"/>
                <a:cs typeface="Mangal" pitchFamily="2"/>
              </a:rPr>
              <a:t>"1.0"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 </a:t>
            </a:r>
            <a:r>
              <a:rPr lang="fr-BE" sz="2000" b="1" err="1">
                <a:solidFill>
                  <a:srgbClr val="FF0000"/>
                </a:solidFill>
                <a:latin typeface="Courier New" pitchFamily="49"/>
                <a:ea typeface="Microsoft YaHei" pitchFamily="2"/>
                <a:cs typeface="Mangal" pitchFamily="2"/>
              </a:rPr>
              <a:t>encoding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=</a:t>
            </a:r>
            <a:r>
              <a:rPr lang="fr-BE" sz="2000" b="1">
                <a:solidFill>
                  <a:srgbClr val="8000FF"/>
                </a:solidFill>
                <a:latin typeface="Courier New" pitchFamily="49"/>
                <a:ea typeface="Microsoft YaHei" pitchFamily="2"/>
                <a:cs typeface="Mangal" pitchFamily="2"/>
              </a:rPr>
              <a:t>"ISO-8859-1"</a:t>
            </a:r>
            <a:r>
              <a:rPr lang="fr-BE" sz="2000" b="1">
                <a:solidFill>
                  <a:srgbClr val="FF0000"/>
                </a:solidFill>
                <a:latin typeface="Courier New" pitchFamily="49"/>
                <a:ea typeface="Microsoft YaHei" pitchFamily="2"/>
                <a:cs typeface="Mangal" pitchFamily="2"/>
              </a:rPr>
              <a:t>?&gt;</a:t>
            </a:r>
          </a:p>
          <a:p>
            <a:pPr hangingPunct="0"/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&lt;</a:t>
            </a:r>
            <a:r>
              <a:rPr lang="fr-BE" sz="2000" b="1" err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xsl:stylesheet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 </a:t>
            </a:r>
            <a:r>
              <a:rPr lang="fr-BE" sz="2000" b="1">
                <a:solidFill>
                  <a:srgbClr val="FF0000"/>
                </a:solidFill>
                <a:latin typeface="Courier New" pitchFamily="49"/>
                <a:ea typeface="Microsoft YaHei" pitchFamily="2"/>
                <a:cs typeface="Mangal" pitchFamily="2"/>
              </a:rPr>
              <a:t>version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=</a:t>
            </a:r>
            <a:r>
              <a:rPr lang="fr-BE" sz="2000" b="1">
                <a:solidFill>
                  <a:srgbClr val="8000FF"/>
                </a:solidFill>
                <a:latin typeface="Courier New" pitchFamily="49"/>
                <a:ea typeface="Microsoft YaHei" pitchFamily="2"/>
                <a:cs typeface="Mangal" pitchFamily="2"/>
              </a:rPr>
              <a:t>"1.0"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 </a:t>
            </a:r>
            <a:r>
              <a:rPr lang="fr-BE" sz="2000" b="1" err="1">
                <a:solidFill>
                  <a:srgbClr val="FF0000"/>
                </a:solidFill>
                <a:latin typeface="Courier New" pitchFamily="49"/>
                <a:ea typeface="Microsoft YaHei" pitchFamily="2"/>
                <a:cs typeface="Mangal" pitchFamily="2"/>
              </a:rPr>
              <a:t>xmlns:xsl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=</a:t>
            </a:r>
            <a:r>
              <a:rPr lang="fr-BE" sz="2000" b="1">
                <a:solidFill>
                  <a:srgbClr val="8000FF"/>
                </a:solidFill>
                <a:latin typeface="Courier New" pitchFamily="49"/>
                <a:ea typeface="Microsoft YaHei" pitchFamily="2"/>
                <a:cs typeface="Mangal" pitchFamily="2"/>
              </a:rPr>
              <a:t>"</a:t>
            </a:r>
            <a:r>
              <a:rPr lang="fr-BE" sz="2000" b="1" u="sng">
                <a:solidFill>
                  <a:srgbClr val="8000FF"/>
                </a:solidFill>
                <a:latin typeface="Courier New" pitchFamily="49"/>
                <a:ea typeface="Microsoft YaHei" pitchFamily="2"/>
                <a:cs typeface="Mangal" pitchFamily="2"/>
              </a:rPr>
              <a:t>http://www.w3.org/1999/XSL/Transform</a:t>
            </a:r>
            <a:r>
              <a:rPr lang="fr-BE" sz="2000" b="1">
                <a:solidFill>
                  <a:srgbClr val="8000FF"/>
                </a:solidFill>
                <a:latin typeface="Courier New" pitchFamily="49"/>
                <a:ea typeface="Microsoft YaHei" pitchFamily="2"/>
                <a:cs typeface="Mangal" pitchFamily="2"/>
              </a:rPr>
              <a:t>"</a:t>
            </a:r>
            <a:r>
              <a:rPr lang="fr-BE" sz="2000" b="1">
                <a:latin typeface="Courier New" pitchFamily="49"/>
                <a:ea typeface="Microsoft YaHei" pitchFamily="2"/>
                <a:cs typeface="Mangal" pitchFamily="2"/>
              </a:rPr>
              <a:t>&gt;</a:t>
            </a:r>
          </a:p>
          <a:p>
            <a:pPr hangingPunct="0"/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 &lt;</a:t>
            </a:r>
            <a:r>
              <a:rPr lang="fr-BE" sz="2000" b="1" err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xsl:template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 </a:t>
            </a:r>
            <a:r>
              <a:rPr lang="fr-BE" sz="2000" b="1">
                <a:solidFill>
                  <a:srgbClr val="FF0000"/>
                </a:solidFill>
                <a:latin typeface="Courier New" pitchFamily="49"/>
                <a:ea typeface="Microsoft YaHei" pitchFamily="2"/>
                <a:cs typeface="Mangal" pitchFamily="2"/>
              </a:rPr>
              <a:t>match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=</a:t>
            </a:r>
            <a:r>
              <a:rPr lang="fr-BE" sz="2000" b="1">
                <a:solidFill>
                  <a:srgbClr val="8000FF"/>
                </a:solidFill>
                <a:latin typeface="Courier New" pitchFamily="49"/>
                <a:ea typeface="Microsoft YaHei" pitchFamily="2"/>
                <a:cs typeface="Mangal" pitchFamily="2"/>
              </a:rPr>
              <a:t>"/"</a:t>
            </a:r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&gt;</a:t>
            </a:r>
          </a:p>
          <a:p>
            <a:pPr hangingPunct="0"/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  </a:t>
            </a:r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&lt;html&gt;</a:t>
            </a:r>
          </a:p>
          <a:p>
            <a:pPr hangingPunct="0"/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    &lt;</a:t>
            </a:r>
            <a:r>
              <a:rPr lang="fr-BE" sz="2000" b="1" err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head</a:t>
            </a:r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&gt;</a:t>
            </a:r>
          </a:p>
          <a:p>
            <a:pPr hangingPunct="0"/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      &lt;</a:t>
            </a:r>
            <a:r>
              <a:rPr lang="fr-BE" sz="2000" b="1" err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title</a:t>
            </a:r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&gt;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Contenu de ma bibliothèque</a:t>
            </a:r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&lt;/</a:t>
            </a:r>
            <a:r>
              <a:rPr lang="fr-BE" sz="2000" b="1" err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title</a:t>
            </a:r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&gt;</a:t>
            </a:r>
          </a:p>
          <a:p>
            <a:pPr hangingPunct="0"/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      &lt;</a:t>
            </a:r>
            <a:r>
              <a:rPr lang="fr-BE" sz="2000" b="1" err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meta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 </a:t>
            </a:r>
            <a:r>
              <a:rPr lang="fr-BE" sz="2000" b="1">
                <a:solidFill>
                  <a:srgbClr val="FF0000"/>
                </a:solidFill>
                <a:latin typeface="Courier New" pitchFamily="49"/>
                <a:ea typeface="Microsoft YaHei" pitchFamily="2"/>
                <a:cs typeface="Mangal" pitchFamily="2"/>
              </a:rPr>
              <a:t>http-</a:t>
            </a:r>
            <a:r>
              <a:rPr lang="fr-BE" sz="2000" b="1" err="1">
                <a:solidFill>
                  <a:srgbClr val="FF0000"/>
                </a:solidFill>
                <a:latin typeface="Courier New" pitchFamily="49"/>
                <a:ea typeface="Microsoft YaHei" pitchFamily="2"/>
                <a:cs typeface="Mangal" pitchFamily="2"/>
              </a:rPr>
              <a:t>equiv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=</a:t>
            </a:r>
            <a:r>
              <a:rPr lang="fr-BE" sz="2000" b="1">
                <a:solidFill>
                  <a:srgbClr val="8000FF"/>
                </a:solidFill>
                <a:latin typeface="Courier New" pitchFamily="49"/>
                <a:ea typeface="Microsoft YaHei" pitchFamily="2"/>
                <a:cs typeface="Mangal" pitchFamily="2"/>
              </a:rPr>
              <a:t>"Content-Type"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 </a:t>
            </a:r>
            <a:r>
              <a:rPr lang="fr-BE" sz="2000" b="1">
                <a:solidFill>
                  <a:srgbClr val="FF0000"/>
                </a:solidFill>
                <a:latin typeface="Courier New" pitchFamily="49"/>
                <a:ea typeface="Microsoft YaHei" pitchFamily="2"/>
                <a:cs typeface="Mangal" pitchFamily="2"/>
              </a:rPr>
              <a:t>content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=</a:t>
            </a:r>
            <a:r>
              <a:rPr lang="fr-BE" sz="2000" b="1">
                <a:solidFill>
                  <a:srgbClr val="8000FF"/>
                </a:solidFill>
                <a:latin typeface="Courier New" pitchFamily="49"/>
                <a:ea typeface="Microsoft YaHei" pitchFamily="2"/>
                <a:cs typeface="Mangal" pitchFamily="2"/>
              </a:rPr>
              <a:t>"</a:t>
            </a:r>
            <a:r>
              <a:rPr lang="fr-BE" sz="2000" b="1" err="1">
                <a:solidFill>
                  <a:srgbClr val="8000FF"/>
                </a:solidFill>
                <a:latin typeface="Courier New" pitchFamily="49"/>
                <a:ea typeface="Microsoft YaHei" pitchFamily="2"/>
                <a:cs typeface="Mangal" pitchFamily="2"/>
              </a:rPr>
              <a:t>text</a:t>
            </a:r>
            <a:r>
              <a:rPr lang="fr-BE" sz="2000" b="1">
                <a:solidFill>
                  <a:srgbClr val="8000FF"/>
                </a:solidFill>
                <a:latin typeface="Courier New" pitchFamily="49"/>
                <a:ea typeface="Microsoft YaHei" pitchFamily="2"/>
                <a:cs typeface="Mangal" pitchFamily="2"/>
              </a:rPr>
              <a:t>/html; </a:t>
            </a:r>
            <a:r>
              <a:rPr lang="fr-BE" sz="2000" b="1" err="1">
                <a:solidFill>
                  <a:srgbClr val="8000FF"/>
                </a:solidFill>
                <a:latin typeface="Courier New" pitchFamily="49"/>
                <a:ea typeface="Microsoft YaHei" pitchFamily="2"/>
                <a:cs typeface="Mangal" pitchFamily="2"/>
              </a:rPr>
              <a:t>charset</a:t>
            </a:r>
            <a:r>
              <a:rPr lang="fr-BE" sz="2000" b="1">
                <a:solidFill>
                  <a:srgbClr val="8000FF"/>
                </a:solidFill>
                <a:latin typeface="Courier New" pitchFamily="49"/>
                <a:ea typeface="Microsoft YaHei" pitchFamily="2"/>
                <a:cs typeface="Mangal" pitchFamily="2"/>
              </a:rPr>
              <a:t>=ISO-8859-1"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 </a:t>
            </a:r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/&gt;</a:t>
            </a:r>
          </a:p>
          <a:p>
            <a:pPr hangingPunct="0"/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      &lt;</a:t>
            </a:r>
            <a:r>
              <a:rPr lang="fr-BE" sz="2000" b="1" err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link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 </a:t>
            </a:r>
            <a:r>
              <a:rPr lang="fr-BE" sz="2000" b="1">
                <a:solidFill>
                  <a:srgbClr val="FF0000"/>
                </a:solidFill>
                <a:latin typeface="Courier New" pitchFamily="49"/>
                <a:ea typeface="Microsoft YaHei" pitchFamily="2"/>
                <a:cs typeface="Mangal" pitchFamily="2"/>
              </a:rPr>
              <a:t>rel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=</a:t>
            </a:r>
            <a:r>
              <a:rPr lang="fr-BE" sz="2000" b="1">
                <a:solidFill>
                  <a:srgbClr val="8000FF"/>
                </a:solidFill>
                <a:latin typeface="Courier New" pitchFamily="49"/>
                <a:ea typeface="Microsoft YaHei" pitchFamily="2"/>
                <a:cs typeface="Mangal" pitchFamily="2"/>
              </a:rPr>
              <a:t>"</a:t>
            </a:r>
            <a:r>
              <a:rPr lang="fr-BE" sz="2000" b="1" err="1">
                <a:solidFill>
                  <a:srgbClr val="8000FF"/>
                </a:solidFill>
                <a:latin typeface="Courier New" pitchFamily="49"/>
                <a:ea typeface="Microsoft YaHei" pitchFamily="2"/>
                <a:cs typeface="Mangal" pitchFamily="2"/>
              </a:rPr>
              <a:t>stylesheet</a:t>
            </a:r>
            <a:r>
              <a:rPr lang="fr-BE" sz="2000" b="1">
                <a:solidFill>
                  <a:srgbClr val="8000FF"/>
                </a:solidFill>
                <a:latin typeface="Courier New" pitchFamily="49"/>
                <a:ea typeface="Microsoft YaHei" pitchFamily="2"/>
                <a:cs typeface="Mangal" pitchFamily="2"/>
              </a:rPr>
              <a:t>"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 </a:t>
            </a:r>
            <a:r>
              <a:rPr lang="fr-BE" sz="2000" b="1">
                <a:solidFill>
                  <a:srgbClr val="FF0000"/>
                </a:solidFill>
                <a:latin typeface="Courier New" pitchFamily="49"/>
                <a:ea typeface="Microsoft YaHei" pitchFamily="2"/>
                <a:cs typeface="Mangal" pitchFamily="2"/>
              </a:rPr>
              <a:t>type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=</a:t>
            </a:r>
            <a:r>
              <a:rPr lang="fr-BE" sz="2000" b="1">
                <a:solidFill>
                  <a:srgbClr val="8000FF"/>
                </a:solidFill>
                <a:latin typeface="Courier New" pitchFamily="49"/>
                <a:ea typeface="Microsoft YaHei" pitchFamily="2"/>
                <a:cs typeface="Mangal" pitchFamily="2"/>
              </a:rPr>
              <a:t>"</a:t>
            </a:r>
            <a:r>
              <a:rPr lang="fr-BE" sz="2000" b="1" err="1">
                <a:solidFill>
                  <a:srgbClr val="8000FF"/>
                </a:solidFill>
                <a:latin typeface="Courier New" pitchFamily="49"/>
                <a:ea typeface="Microsoft YaHei" pitchFamily="2"/>
                <a:cs typeface="Mangal" pitchFamily="2"/>
              </a:rPr>
              <a:t>text</a:t>
            </a:r>
            <a:r>
              <a:rPr lang="fr-BE" sz="2000" b="1">
                <a:solidFill>
                  <a:srgbClr val="8000FF"/>
                </a:solidFill>
                <a:latin typeface="Courier New" pitchFamily="49"/>
                <a:ea typeface="Microsoft YaHei" pitchFamily="2"/>
                <a:cs typeface="Mangal" pitchFamily="2"/>
              </a:rPr>
              <a:t>/</a:t>
            </a:r>
            <a:r>
              <a:rPr lang="fr-BE" sz="2000" b="1" err="1">
                <a:solidFill>
                  <a:srgbClr val="8000FF"/>
                </a:solidFill>
                <a:latin typeface="Courier New" pitchFamily="49"/>
                <a:ea typeface="Microsoft YaHei" pitchFamily="2"/>
                <a:cs typeface="Mangal" pitchFamily="2"/>
              </a:rPr>
              <a:t>css</a:t>
            </a:r>
            <a:r>
              <a:rPr lang="fr-BE" sz="2000" b="1">
                <a:solidFill>
                  <a:srgbClr val="8000FF"/>
                </a:solidFill>
                <a:latin typeface="Courier New" pitchFamily="49"/>
                <a:ea typeface="Microsoft YaHei" pitchFamily="2"/>
                <a:cs typeface="Mangal" pitchFamily="2"/>
              </a:rPr>
              <a:t>"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 </a:t>
            </a:r>
            <a:r>
              <a:rPr lang="fr-BE" sz="2000" b="1">
                <a:solidFill>
                  <a:srgbClr val="FF0000"/>
                </a:solidFill>
                <a:latin typeface="Courier New" pitchFamily="49"/>
                <a:ea typeface="Microsoft YaHei" pitchFamily="2"/>
                <a:cs typeface="Mangal" pitchFamily="2"/>
              </a:rPr>
              <a:t>href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=</a:t>
            </a:r>
            <a:r>
              <a:rPr lang="fr-BE" sz="2000" b="1">
                <a:solidFill>
                  <a:srgbClr val="8000FF"/>
                </a:solidFill>
                <a:latin typeface="Courier New" pitchFamily="49"/>
                <a:ea typeface="Microsoft YaHei" pitchFamily="2"/>
                <a:cs typeface="Mangal" pitchFamily="2"/>
              </a:rPr>
              <a:t>"library.css"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 </a:t>
            </a:r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/&gt;</a:t>
            </a:r>
          </a:p>
          <a:p>
            <a:pPr hangingPunct="0"/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    </a:t>
            </a:r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&lt;/</a:t>
            </a:r>
            <a:r>
              <a:rPr lang="fr-BE" sz="2000" b="1" err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head</a:t>
            </a:r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&gt;</a:t>
            </a:r>
          </a:p>
          <a:p>
            <a:pPr hangingPunct="0"/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    </a:t>
            </a:r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&lt;body&gt;</a:t>
            </a:r>
          </a:p>
          <a:p>
            <a:pPr hangingPunct="0"/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      &lt;h1&gt;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Contenu de ma bibliothèque</a:t>
            </a:r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&lt;/h1&gt;</a:t>
            </a:r>
          </a:p>
          <a:p>
            <a:pPr hangingPunct="0"/>
            <a:r>
              <a:rPr lang="fr-BE" sz="2000" b="1">
                <a:solidFill>
                  <a:srgbClr val="666666"/>
                </a:solidFill>
                <a:latin typeface="Courier New" pitchFamily="49"/>
                <a:ea typeface="Microsoft YaHei" pitchFamily="2"/>
                <a:cs typeface="Mangal" pitchFamily="2"/>
              </a:rPr>
              <a:t>      </a:t>
            </a:r>
            <a:r>
              <a:rPr lang="fr-BE" sz="2000" b="1">
                <a:solidFill>
                  <a:srgbClr val="666666"/>
                </a:solidFill>
                <a:highlight>
                  <a:srgbClr val="C0C0C0"/>
                </a:highlight>
                <a:latin typeface="Courier New" pitchFamily="49"/>
                <a:ea typeface="Microsoft YaHei" pitchFamily="2"/>
                <a:cs typeface="Mangal" pitchFamily="2"/>
              </a:rPr>
              <a:t>&lt;!-- </a:t>
            </a:r>
            <a:r>
              <a:rPr lang="fr-BE" sz="2000" b="1" i="1">
                <a:solidFill>
                  <a:srgbClr val="666666"/>
                </a:solidFill>
                <a:highlight>
                  <a:srgbClr val="C0C0C0"/>
                </a:highlight>
                <a:latin typeface="Courier New" pitchFamily="49"/>
                <a:ea typeface="Microsoft YaHei" pitchFamily="2"/>
                <a:cs typeface="Mangal" pitchFamily="2"/>
              </a:rPr>
              <a:t>voir slide suivant </a:t>
            </a:r>
            <a:r>
              <a:rPr lang="fr-BE" sz="2000" b="1">
                <a:solidFill>
                  <a:srgbClr val="666666"/>
                </a:solidFill>
                <a:highlight>
                  <a:srgbClr val="C0C0C0"/>
                </a:highlight>
                <a:latin typeface="Courier New" pitchFamily="49"/>
                <a:ea typeface="Microsoft YaHei" pitchFamily="2"/>
                <a:cs typeface="Mangal" pitchFamily="2"/>
              </a:rPr>
              <a:t>--&gt;</a:t>
            </a:r>
          </a:p>
          <a:p>
            <a:pPr hangingPunct="0"/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    </a:t>
            </a:r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&lt;/body&gt;</a:t>
            </a:r>
          </a:p>
          <a:p>
            <a:pPr hangingPunct="0"/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  </a:t>
            </a:r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&lt;/html&gt;</a:t>
            </a:r>
          </a:p>
          <a:p>
            <a:pPr hangingPunct="0"/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 &lt;/</a:t>
            </a:r>
            <a:r>
              <a:rPr lang="fr-BE" sz="2000" b="1" err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xsl:template</a:t>
            </a:r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&gt;</a:t>
            </a:r>
          </a:p>
          <a:p>
            <a:pPr hangingPunct="0"/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&lt;/</a:t>
            </a:r>
            <a:r>
              <a:rPr lang="fr-BE" sz="2000" b="1" err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xsl:stylesheet</a:t>
            </a:r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fr-BE"/>
              <a:t>Table des matières</a:t>
            </a:r>
          </a:p>
        </p:txBody>
      </p:sp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3420000" cy="823912"/>
          </a:xfr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rmAutofit/>
          </a:bodyPr>
          <a:lstStyle/>
          <a:p>
            <a:pPr lvl="0"/>
            <a:r>
              <a:rPr lang="fr-FR"/>
              <a:t>Généralités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D1162652-D4A8-152D-F88F-9B8516AF877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39788" y="2505075"/>
            <a:ext cx="3419999" cy="368458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fr-BE" sz="2400"/>
              <a:t>01. Introduction au web</a:t>
            </a:r>
          </a:p>
          <a:p>
            <a:pPr marL="114300" indent="0">
              <a:buNone/>
            </a:pPr>
            <a:r>
              <a:rPr lang="fr-BE" sz="2400"/>
              <a:t>03. Outils</a:t>
            </a:r>
          </a:p>
          <a:p>
            <a:pPr marL="114300" indent="0">
              <a:buNone/>
            </a:pPr>
            <a:r>
              <a:rPr lang="fr-BE" sz="2400"/>
              <a:t>05. Frameworks</a:t>
            </a:r>
          </a:p>
          <a:p>
            <a:pPr marL="114300" indent="0">
              <a:buNone/>
            </a:pPr>
            <a:endParaRPr lang="fr-BE" sz="240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06D5135-B8A1-9E24-38EE-4C72679CDE7E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4394864" y="1677195"/>
            <a:ext cx="3420000" cy="823912"/>
          </a:xfrm>
        </p:spPr>
        <p:txBody>
          <a:bodyPr anchor="t"/>
          <a:lstStyle/>
          <a:p>
            <a:pPr lvl="0"/>
            <a:r>
              <a:rPr lang="fr-FR"/>
              <a:t>Côté Client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7D87172-3FAF-5725-E789-9405D66598A7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4394863" y="2501107"/>
            <a:ext cx="3419999" cy="3684588"/>
          </a:xfrm>
        </p:spPr>
        <p:txBody>
          <a:bodyPr>
            <a:normAutofit/>
          </a:bodyPr>
          <a:lstStyle/>
          <a:p>
            <a:pPr marL="114300" lvl="0" indent="0">
              <a:buNone/>
            </a:pPr>
            <a:r>
              <a:rPr lang="fr-BE" sz="2400"/>
              <a:t>12. Structure HTML </a:t>
            </a:r>
          </a:p>
          <a:p>
            <a:pPr marL="114300" indent="0">
              <a:buNone/>
            </a:pPr>
            <a:r>
              <a:rPr lang="fr-BE" sz="2400"/>
              <a:t>13. Formulaire HTML</a:t>
            </a:r>
          </a:p>
          <a:p>
            <a:pPr marL="114300" lvl="0" indent="0">
              <a:buNone/>
            </a:pPr>
            <a:r>
              <a:rPr lang="fr-BE" sz="2400"/>
              <a:t>14. Mise en forme CSS</a:t>
            </a:r>
          </a:p>
          <a:p>
            <a:pPr marL="114300" lvl="0" indent="0">
              <a:buNone/>
            </a:pPr>
            <a:r>
              <a:rPr lang="fr-BE" sz="2400"/>
              <a:t>15. Adaptabilité</a:t>
            </a:r>
          </a:p>
          <a:p>
            <a:pPr marL="114300" lvl="0" indent="0">
              <a:buNone/>
            </a:pPr>
            <a:r>
              <a:rPr lang="fr-BE" sz="2400"/>
              <a:t>17. Javascript</a:t>
            </a:r>
          </a:p>
          <a:p>
            <a:pPr marL="114300" lvl="0" indent="0">
              <a:buNone/>
            </a:pPr>
            <a:r>
              <a:rPr lang="fr-BE" sz="2400"/>
              <a:t>18. Framework jQuery</a:t>
            </a:r>
          </a:p>
          <a:p>
            <a:pPr marL="114300" lvl="0" indent="0">
              <a:buNone/>
            </a:pPr>
            <a:r>
              <a:rPr lang="fr-BE" sz="2400"/>
              <a:t>19. AJAX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A5FC1231-1E2C-7231-4486-8114EAEE6AAF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949940" y="1690688"/>
            <a:ext cx="3420000" cy="823912"/>
          </a:xfrm>
        </p:spPr>
        <p:txBody>
          <a:bodyPr anchor="t"/>
          <a:lstStyle/>
          <a:p>
            <a:r>
              <a:rPr lang="fr-BE"/>
              <a:t>Côté Serveur</a:t>
            </a: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EDB2CC52-B967-555D-C3A7-C4B10EB02D18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949937" y="2529543"/>
            <a:ext cx="3433923" cy="3684588"/>
          </a:xfrm>
        </p:spPr>
        <p:txBody>
          <a:bodyPr>
            <a:normAutofit/>
          </a:bodyPr>
          <a:lstStyle/>
          <a:p>
            <a:pPr marL="114300" lvl="0" indent="0">
              <a:buNone/>
            </a:pPr>
            <a:r>
              <a:rPr lang="fr-BE" sz="2400"/>
              <a:t>21. Middleware PHP</a:t>
            </a:r>
          </a:p>
          <a:p>
            <a:pPr marL="114300" indent="0">
              <a:buNone/>
            </a:pPr>
            <a:r>
              <a:rPr lang="fr-BE" sz="2400"/>
              <a:t>22. Traitement du formulaire</a:t>
            </a:r>
          </a:p>
          <a:p>
            <a:pPr marL="114300" lvl="0" indent="0">
              <a:buNone/>
            </a:pPr>
            <a:r>
              <a:rPr lang="fr-BE" sz="2400"/>
              <a:t>23. Architecture MVC</a:t>
            </a:r>
          </a:p>
          <a:p>
            <a:pPr marL="114300" lvl="0" indent="0">
              <a:buNone/>
            </a:pPr>
            <a:r>
              <a:rPr lang="fr-BE" sz="2400"/>
              <a:t>24. Base de données SQL</a:t>
            </a:r>
          </a:p>
          <a:p>
            <a:pPr marL="114300" lvl="0" indent="0">
              <a:buNone/>
            </a:pPr>
            <a:r>
              <a:rPr lang="fr-BE" sz="2400"/>
              <a:t>25. Données XML</a:t>
            </a:r>
          </a:p>
          <a:p>
            <a:pPr marL="114300" lvl="0" indent="0">
              <a:buNone/>
            </a:pPr>
            <a:r>
              <a:rPr lang="fr-BE" sz="2400"/>
              <a:t>26. Données JSON</a:t>
            </a:r>
          </a:p>
          <a:p>
            <a:pPr marL="114300" indent="0">
              <a:buNone/>
            </a:pPr>
            <a:endParaRPr lang="fr-BE"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2DC45E87-F49D-4008-A519-13DFB889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err="1"/>
              <a:t>eXtensible</a:t>
            </a:r>
            <a:r>
              <a:rPr lang="fr-BE"/>
              <a:t> </a:t>
            </a:r>
            <a:r>
              <a:rPr lang="fr-BE" err="1"/>
              <a:t>Stylesheet</a:t>
            </a:r>
            <a:r>
              <a:rPr lang="fr-BE"/>
              <a:t> </a:t>
            </a:r>
            <a:r>
              <a:rPr lang="fr-BE" err="1"/>
              <a:t>Language</a:t>
            </a:r>
            <a:r>
              <a:rPr lang="fr-BE"/>
              <a:t> (XSL)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07339CF-820B-4AD4-A1F9-711801AE3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9"/>
          </a:xfrm>
        </p:spPr>
        <p:txBody>
          <a:bodyPr numCol="2">
            <a:normAutofit fontScale="70000" lnSpcReduction="20000"/>
          </a:bodyPr>
          <a:lstStyle/>
          <a:p>
            <a:r>
              <a:rPr lang="fr-BE"/>
              <a:t>Manipulation de </a:t>
            </a:r>
            <a:r>
              <a:rPr lang="fr-BE" err="1">
                <a:solidFill>
                  <a:schemeClr val="accent2"/>
                </a:solidFill>
              </a:rPr>
              <a:t>templates</a:t>
            </a:r>
            <a:endParaRPr lang="fr-BE">
              <a:solidFill>
                <a:schemeClr val="accent2"/>
              </a:solidFill>
            </a:endParaRPr>
          </a:p>
          <a:p>
            <a:pPr lvl="1"/>
            <a:r>
              <a:rPr lang="fr-BE"/>
              <a:t>format de sortie</a:t>
            </a:r>
          </a:p>
          <a:p>
            <a:pPr lvl="1"/>
            <a:r>
              <a:rPr lang="fr-BE"/>
              <a:t>précisant où les éléments XML sont placés</a:t>
            </a:r>
          </a:p>
          <a:p>
            <a:r>
              <a:rPr lang="fr-BE"/>
              <a:t>Sous format XML</a:t>
            </a:r>
          </a:p>
          <a:p>
            <a:pPr lvl="0"/>
            <a:r>
              <a:rPr lang="fr-BE"/>
              <a:t>XSL = trois langages :</a:t>
            </a:r>
          </a:p>
          <a:p>
            <a:pPr lvl="1"/>
            <a:r>
              <a:rPr lang="fr-BE" err="1">
                <a:solidFill>
                  <a:schemeClr val="accent2"/>
                </a:solidFill>
              </a:rPr>
              <a:t>Xpath</a:t>
            </a:r>
            <a:endParaRPr lang="fr-BE">
              <a:solidFill>
                <a:schemeClr val="accent2"/>
              </a:solidFill>
            </a:endParaRPr>
          </a:p>
          <a:p>
            <a:pPr lvl="2"/>
            <a:r>
              <a:rPr lang="fr-BE"/>
              <a:t>Pour accéder à un nœud quelconque de l'arborescence d'un document XML</a:t>
            </a:r>
          </a:p>
          <a:p>
            <a:pPr lvl="1"/>
            <a:r>
              <a:rPr lang="fr-BE">
                <a:solidFill>
                  <a:schemeClr val="accent2"/>
                </a:solidFill>
              </a:rPr>
              <a:t>XSLT</a:t>
            </a:r>
            <a:r>
              <a:rPr lang="fr-BE"/>
              <a:t> - </a:t>
            </a:r>
            <a:r>
              <a:rPr lang="fr-BE" err="1"/>
              <a:t>eXtensible</a:t>
            </a:r>
            <a:r>
              <a:rPr lang="fr-BE"/>
              <a:t> </a:t>
            </a:r>
            <a:r>
              <a:rPr lang="fr-BE" err="1"/>
              <a:t>Stylesheet</a:t>
            </a:r>
            <a:r>
              <a:rPr lang="fr-BE"/>
              <a:t> Langage Transformation</a:t>
            </a:r>
          </a:p>
          <a:p>
            <a:pPr lvl="2"/>
            <a:r>
              <a:rPr lang="fr-BE"/>
              <a:t>pour transformer un doc XML source en un doc XML cible</a:t>
            </a:r>
          </a:p>
          <a:p>
            <a:pPr lvl="2"/>
            <a:r>
              <a:rPr lang="fr-BE"/>
              <a:t>en bouleversant sa structure éventuellement</a:t>
            </a:r>
          </a:p>
          <a:p>
            <a:pPr lvl="1"/>
            <a:r>
              <a:rPr lang="fr-BE">
                <a:solidFill>
                  <a:schemeClr val="accent2"/>
                </a:solidFill>
              </a:rPr>
              <a:t>XSL-FO</a:t>
            </a:r>
            <a:r>
              <a:rPr lang="fr-BE"/>
              <a:t> - </a:t>
            </a:r>
            <a:r>
              <a:rPr lang="fr-BE" err="1"/>
              <a:t>eXtensible</a:t>
            </a:r>
            <a:r>
              <a:rPr lang="fr-BE"/>
              <a:t> </a:t>
            </a:r>
            <a:r>
              <a:rPr lang="fr-BE" err="1"/>
              <a:t>Stylesheet</a:t>
            </a:r>
            <a:r>
              <a:rPr lang="fr-BE"/>
              <a:t> Langage - </a:t>
            </a:r>
            <a:r>
              <a:rPr lang="fr-BE" err="1"/>
              <a:t>Formating</a:t>
            </a:r>
            <a:r>
              <a:rPr lang="fr-BE"/>
              <a:t> </a:t>
            </a:r>
            <a:r>
              <a:rPr lang="fr-BE" err="1"/>
              <a:t>Objects</a:t>
            </a:r>
            <a:endParaRPr lang="fr-BE"/>
          </a:p>
          <a:p>
            <a:pPr lvl="2"/>
            <a:r>
              <a:rPr lang="fr-BE"/>
              <a:t>tout langage permettant la mise en page finale</a:t>
            </a:r>
          </a:p>
          <a:p>
            <a:pPr lvl="2"/>
            <a:r>
              <a:rPr lang="fr-BE"/>
              <a:t>application principale : PDF.</a:t>
            </a:r>
          </a:p>
          <a:p>
            <a:pPr lvl="0"/>
            <a:r>
              <a:rPr lang="fr-BE"/>
              <a:t>Structure de base :</a:t>
            </a:r>
          </a:p>
          <a:p>
            <a:pPr lvl="1"/>
            <a:r>
              <a:rPr lang="fr-BE"/>
              <a:t>un </a:t>
            </a:r>
            <a:r>
              <a:rPr lang="fr-BE">
                <a:solidFill>
                  <a:schemeClr val="accent2"/>
                </a:solidFill>
              </a:rPr>
              <a:t>prologue</a:t>
            </a:r>
            <a:r>
              <a:rPr lang="fr-BE"/>
              <a:t> « xml »</a:t>
            </a:r>
          </a:p>
          <a:p>
            <a:pPr lvl="1"/>
            <a:r>
              <a:rPr lang="fr-BE"/>
              <a:t>un élément </a:t>
            </a:r>
            <a:r>
              <a:rPr lang="fr-BE" err="1">
                <a:solidFill>
                  <a:schemeClr val="accent2"/>
                </a:solidFill>
              </a:rPr>
              <a:t>xsl:stylesheet</a:t>
            </a:r>
            <a:endParaRPr lang="fr-BE">
              <a:solidFill>
                <a:schemeClr val="accent2"/>
              </a:solidFill>
            </a:endParaRPr>
          </a:p>
          <a:p>
            <a:pPr lvl="2"/>
            <a:r>
              <a:rPr lang="fr-BE"/>
              <a:t>attributs : notamment une déclaration d'espace de noms</a:t>
            </a:r>
          </a:p>
          <a:p>
            <a:pPr lvl="2"/>
            <a:r>
              <a:rPr lang="fr-BE"/>
              <a:t>élément racine du document XSL.</a:t>
            </a:r>
          </a:p>
          <a:p>
            <a:pPr lvl="1"/>
            <a:r>
              <a:rPr lang="fr-BE"/>
              <a:t>un élément </a:t>
            </a:r>
            <a:r>
              <a:rPr lang="fr-BE" err="1">
                <a:solidFill>
                  <a:schemeClr val="accent2"/>
                </a:solidFill>
              </a:rPr>
              <a:t>xsl:template</a:t>
            </a:r>
            <a:r>
              <a:rPr lang="fr-BE"/>
              <a:t>, enfant de </a:t>
            </a:r>
            <a:r>
              <a:rPr lang="fr-BE" err="1">
                <a:solidFill>
                  <a:schemeClr val="accent2"/>
                </a:solidFill>
              </a:rPr>
              <a:t>xsl:stylesheet</a:t>
            </a:r>
            <a:r>
              <a:rPr lang="fr-BE"/>
              <a:t>, contenant la structure de l'output</a:t>
            </a:r>
          </a:p>
        </p:txBody>
      </p:sp>
    </p:spTree>
    <p:extLst>
      <p:ext uri="{BB962C8B-B14F-4D97-AF65-F5344CB8AC3E}">
        <p14:creationId xmlns:p14="http://schemas.microsoft.com/office/powerpoint/2010/main" val="1024031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838200" y="433701"/>
            <a:ext cx="10515600" cy="2535951"/>
          </a:xfrm>
        </p:spPr>
        <p:txBody>
          <a:bodyPr>
            <a:spAutoFit/>
          </a:bodyPr>
          <a:lstStyle/>
          <a:p>
            <a:pPr lvl="0"/>
            <a:r>
              <a:rPr lang="fr-BE" err="1"/>
              <a:t>eXtensible</a:t>
            </a:r>
            <a:br>
              <a:rPr lang="fr-BE"/>
            </a:br>
            <a:r>
              <a:rPr lang="fr-BE" err="1"/>
              <a:t>Stylesheet</a:t>
            </a:r>
            <a:r>
              <a:rPr lang="fr-BE"/>
              <a:t> </a:t>
            </a:r>
            <a:br>
              <a:rPr lang="fr-BE"/>
            </a:br>
            <a:r>
              <a:rPr lang="fr-BE" err="1"/>
              <a:t>Language</a:t>
            </a:r>
            <a:br>
              <a:rPr lang="fr-BE"/>
            </a:br>
            <a:r>
              <a:rPr lang="fr-BE"/>
              <a:t>(XSL)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61413" y="422878"/>
            <a:ext cx="8320966" cy="6183537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hangingPunct="0"/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    &lt;</a:t>
            </a:r>
            <a:r>
              <a:rPr lang="fr-BE" sz="2000" b="1" err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xsl:for-each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 </a:t>
            </a:r>
            <a:r>
              <a:rPr lang="fr-BE" sz="2000" b="1">
                <a:solidFill>
                  <a:srgbClr val="FF0000"/>
                </a:solidFill>
                <a:latin typeface="Courier New" pitchFamily="49"/>
                <a:ea typeface="Microsoft YaHei" pitchFamily="2"/>
                <a:cs typeface="Mangal" pitchFamily="2"/>
              </a:rPr>
              <a:t>select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=</a:t>
            </a:r>
            <a:r>
              <a:rPr lang="fr-BE" sz="2000" b="1">
                <a:solidFill>
                  <a:srgbClr val="8000FF"/>
                </a:solidFill>
                <a:latin typeface="Courier New" pitchFamily="49"/>
                <a:ea typeface="Microsoft YaHei" pitchFamily="2"/>
                <a:cs typeface="Mangal" pitchFamily="2"/>
              </a:rPr>
              <a:t>"biblio/livre"</a:t>
            </a:r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&gt;</a:t>
            </a:r>
          </a:p>
          <a:p>
            <a:pPr hangingPunct="0"/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      &lt;div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 </a:t>
            </a:r>
            <a:r>
              <a:rPr lang="fr-BE" sz="2000" b="1">
                <a:solidFill>
                  <a:srgbClr val="FF0000"/>
                </a:solidFill>
                <a:latin typeface="Courier New" pitchFamily="49"/>
                <a:ea typeface="Microsoft YaHei" pitchFamily="2"/>
                <a:cs typeface="Mangal" pitchFamily="2"/>
              </a:rPr>
              <a:t>class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=</a:t>
            </a:r>
            <a:r>
              <a:rPr lang="fr-BE" sz="2000" b="1">
                <a:solidFill>
                  <a:srgbClr val="8000FF"/>
                </a:solidFill>
                <a:latin typeface="Courier New" pitchFamily="49"/>
                <a:ea typeface="Microsoft YaHei" pitchFamily="2"/>
                <a:cs typeface="Mangal" pitchFamily="2"/>
              </a:rPr>
              <a:t>"livre"</a:t>
            </a:r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&gt;</a:t>
            </a:r>
          </a:p>
          <a:p>
            <a:pPr hangingPunct="0"/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        &lt;div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 </a:t>
            </a:r>
            <a:r>
              <a:rPr lang="fr-BE" sz="2000" b="1">
                <a:solidFill>
                  <a:srgbClr val="FF0000"/>
                </a:solidFill>
                <a:latin typeface="Courier New" pitchFamily="49"/>
                <a:ea typeface="Microsoft YaHei" pitchFamily="2"/>
                <a:cs typeface="Mangal" pitchFamily="2"/>
              </a:rPr>
              <a:t>class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=</a:t>
            </a:r>
            <a:r>
              <a:rPr lang="fr-BE" sz="2000" b="1">
                <a:solidFill>
                  <a:srgbClr val="8000FF"/>
                </a:solidFill>
                <a:latin typeface="Courier New" pitchFamily="49"/>
                <a:ea typeface="Microsoft YaHei" pitchFamily="2"/>
                <a:cs typeface="Mangal" pitchFamily="2"/>
              </a:rPr>
              <a:t>"titre"</a:t>
            </a:r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&gt;</a:t>
            </a:r>
          </a:p>
          <a:p>
            <a:pPr hangingPunct="0"/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          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"</a:t>
            </a:r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&lt;</a:t>
            </a:r>
            <a:r>
              <a:rPr lang="fr-BE" sz="2000" b="1" err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xsl:value-of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 </a:t>
            </a:r>
            <a:r>
              <a:rPr lang="fr-BE" sz="2000" b="1">
                <a:solidFill>
                  <a:srgbClr val="FF0000"/>
                </a:solidFill>
                <a:latin typeface="Courier New" pitchFamily="49"/>
                <a:ea typeface="Microsoft YaHei" pitchFamily="2"/>
                <a:cs typeface="Mangal" pitchFamily="2"/>
              </a:rPr>
              <a:t>select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=</a:t>
            </a:r>
            <a:r>
              <a:rPr lang="fr-BE" sz="2000" b="1">
                <a:solidFill>
                  <a:srgbClr val="8000FF"/>
                </a:solidFill>
                <a:latin typeface="Courier New" pitchFamily="49"/>
                <a:ea typeface="Microsoft YaHei" pitchFamily="2"/>
                <a:cs typeface="Mangal" pitchFamily="2"/>
              </a:rPr>
              <a:t>"./titre"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 </a:t>
            </a:r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/&gt;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"</a:t>
            </a:r>
          </a:p>
          <a:p>
            <a:pPr hangingPunct="0"/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        &lt;/div&gt;</a:t>
            </a:r>
          </a:p>
          <a:p>
            <a:pPr hangingPunct="0"/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        &lt;div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 </a:t>
            </a:r>
            <a:r>
              <a:rPr lang="fr-BE" sz="2000" b="1">
                <a:solidFill>
                  <a:srgbClr val="FF0000"/>
                </a:solidFill>
                <a:latin typeface="Courier New" pitchFamily="49"/>
                <a:ea typeface="Microsoft YaHei" pitchFamily="2"/>
                <a:cs typeface="Mangal" pitchFamily="2"/>
              </a:rPr>
              <a:t>class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=</a:t>
            </a:r>
            <a:r>
              <a:rPr lang="fr-BE" sz="2000" b="1">
                <a:solidFill>
                  <a:srgbClr val="8000FF"/>
                </a:solidFill>
                <a:latin typeface="Courier New" pitchFamily="49"/>
                <a:ea typeface="Microsoft YaHei" pitchFamily="2"/>
                <a:cs typeface="Mangal" pitchFamily="2"/>
              </a:rPr>
              <a:t>"auteur"</a:t>
            </a:r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&gt;</a:t>
            </a:r>
          </a:p>
          <a:p>
            <a:pPr hangingPunct="0"/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          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Auteur : </a:t>
            </a:r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&lt;</a:t>
            </a:r>
            <a:r>
              <a:rPr lang="fr-BE" sz="2000" b="1" err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xsl:value-of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 </a:t>
            </a:r>
            <a:r>
              <a:rPr lang="fr-BE" sz="2000" b="1">
                <a:solidFill>
                  <a:srgbClr val="FF0000"/>
                </a:solidFill>
                <a:latin typeface="Courier New" pitchFamily="49"/>
                <a:ea typeface="Microsoft YaHei" pitchFamily="2"/>
                <a:cs typeface="Mangal" pitchFamily="2"/>
              </a:rPr>
              <a:t>select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=</a:t>
            </a:r>
            <a:r>
              <a:rPr lang="fr-BE" sz="2000" b="1">
                <a:solidFill>
                  <a:srgbClr val="8000FF"/>
                </a:solidFill>
                <a:latin typeface="Courier New" pitchFamily="49"/>
                <a:ea typeface="Microsoft YaHei" pitchFamily="2"/>
                <a:cs typeface="Mangal" pitchFamily="2"/>
              </a:rPr>
              <a:t>"./auteur"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 </a:t>
            </a:r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/&gt;</a:t>
            </a:r>
          </a:p>
          <a:p>
            <a:pPr hangingPunct="0"/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          &lt;</a:t>
            </a:r>
            <a:r>
              <a:rPr lang="fr-BE" sz="2000" b="1" err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xsl:if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 </a:t>
            </a:r>
            <a:r>
              <a:rPr lang="fr-BE" sz="2000" b="1">
                <a:solidFill>
                  <a:srgbClr val="FF0000"/>
                </a:solidFill>
                <a:latin typeface="Courier New" pitchFamily="49"/>
                <a:ea typeface="Microsoft YaHei" pitchFamily="2"/>
                <a:cs typeface="Mangal" pitchFamily="2"/>
              </a:rPr>
              <a:t>test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=</a:t>
            </a:r>
            <a:r>
              <a:rPr lang="fr-BE" sz="2000" b="1">
                <a:solidFill>
                  <a:srgbClr val="8000FF"/>
                </a:solidFill>
                <a:latin typeface="Courier New" pitchFamily="49"/>
                <a:ea typeface="Microsoft YaHei" pitchFamily="2"/>
                <a:cs typeface="Mangal" pitchFamily="2"/>
              </a:rPr>
              <a:t>"./</a:t>
            </a:r>
            <a:r>
              <a:rPr lang="fr-BE" sz="2000" b="1" err="1">
                <a:solidFill>
                  <a:srgbClr val="8000FF"/>
                </a:solidFill>
                <a:latin typeface="Courier New" pitchFamily="49"/>
                <a:ea typeface="Microsoft YaHei" pitchFamily="2"/>
                <a:cs typeface="Mangal" pitchFamily="2"/>
              </a:rPr>
              <a:t>nb_tomes</a:t>
            </a:r>
            <a:r>
              <a:rPr lang="fr-BE" sz="2000" b="1">
                <a:solidFill>
                  <a:srgbClr val="8000FF"/>
                </a:solidFill>
                <a:latin typeface="Courier New" pitchFamily="49"/>
                <a:ea typeface="Microsoft YaHei" pitchFamily="2"/>
                <a:cs typeface="Mangal" pitchFamily="2"/>
              </a:rPr>
              <a:t>"</a:t>
            </a:r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&gt;</a:t>
            </a:r>
          </a:p>
          <a:p>
            <a:pPr hangingPunct="0"/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            &lt;div&gt;</a:t>
            </a:r>
          </a:p>
          <a:p>
            <a:pPr hangingPunct="0"/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              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Nombre de tomes :</a:t>
            </a:r>
          </a:p>
          <a:p>
            <a:pPr hangingPunct="0"/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              </a:t>
            </a:r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&lt;</a:t>
            </a:r>
            <a:r>
              <a:rPr lang="fr-BE" sz="2000" b="1" err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xsl:value-of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 </a:t>
            </a:r>
            <a:r>
              <a:rPr lang="fr-BE" sz="2000" b="1">
                <a:solidFill>
                  <a:srgbClr val="FF0000"/>
                </a:solidFill>
                <a:latin typeface="Courier New" pitchFamily="49"/>
                <a:ea typeface="Microsoft YaHei" pitchFamily="2"/>
                <a:cs typeface="Mangal" pitchFamily="2"/>
              </a:rPr>
              <a:t>select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=</a:t>
            </a:r>
            <a:r>
              <a:rPr lang="fr-BE" sz="2000" b="1">
                <a:solidFill>
                  <a:srgbClr val="8000FF"/>
                </a:solidFill>
                <a:latin typeface="Courier New" pitchFamily="49"/>
                <a:ea typeface="Microsoft YaHei" pitchFamily="2"/>
                <a:cs typeface="Mangal" pitchFamily="2"/>
              </a:rPr>
              <a:t>"./</a:t>
            </a:r>
            <a:r>
              <a:rPr lang="fr-BE" sz="2000" b="1" err="1">
                <a:solidFill>
                  <a:srgbClr val="8000FF"/>
                </a:solidFill>
                <a:latin typeface="Courier New" pitchFamily="49"/>
                <a:ea typeface="Microsoft YaHei" pitchFamily="2"/>
                <a:cs typeface="Mangal" pitchFamily="2"/>
              </a:rPr>
              <a:t>nb_tomes</a:t>
            </a:r>
            <a:r>
              <a:rPr lang="fr-BE" sz="2000" b="1">
                <a:solidFill>
                  <a:srgbClr val="8000FF"/>
                </a:solidFill>
                <a:latin typeface="Courier New" pitchFamily="49"/>
                <a:ea typeface="Microsoft YaHei" pitchFamily="2"/>
                <a:cs typeface="Mangal" pitchFamily="2"/>
              </a:rPr>
              <a:t>"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 </a:t>
            </a:r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/&gt;</a:t>
            </a:r>
          </a:p>
          <a:p>
            <a:pPr hangingPunct="0"/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            &lt;/div&gt;</a:t>
            </a:r>
          </a:p>
          <a:p>
            <a:pPr hangingPunct="0"/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          &lt;/</a:t>
            </a:r>
            <a:r>
              <a:rPr lang="fr-BE" sz="2000" b="1" err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xsl:if</a:t>
            </a:r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&gt;</a:t>
            </a:r>
          </a:p>
          <a:p>
            <a:pPr hangingPunct="0"/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          &lt;</a:t>
            </a:r>
            <a:r>
              <a:rPr lang="fr-BE" sz="2000" b="1" err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xsl:if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 </a:t>
            </a:r>
            <a:r>
              <a:rPr lang="fr-BE" sz="2000" b="1">
                <a:solidFill>
                  <a:srgbClr val="FF0000"/>
                </a:solidFill>
                <a:latin typeface="Courier New" pitchFamily="49"/>
                <a:ea typeface="Microsoft YaHei" pitchFamily="2"/>
                <a:cs typeface="Mangal" pitchFamily="2"/>
              </a:rPr>
              <a:t>test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=</a:t>
            </a:r>
            <a:r>
              <a:rPr lang="fr-BE" sz="2000" b="1">
                <a:solidFill>
                  <a:srgbClr val="8000FF"/>
                </a:solidFill>
                <a:latin typeface="Courier New" pitchFamily="49"/>
                <a:ea typeface="Microsoft YaHei" pitchFamily="2"/>
                <a:cs typeface="Mangal" pitchFamily="2"/>
              </a:rPr>
              <a:t>"@</a:t>
            </a:r>
            <a:r>
              <a:rPr lang="fr-BE" sz="2000" b="1" err="1">
                <a:solidFill>
                  <a:srgbClr val="8000FF"/>
                </a:solidFill>
                <a:latin typeface="Courier New" pitchFamily="49"/>
                <a:ea typeface="Microsoft YaHei" pitchFamily="2"/>
                <a:cs typeface="Mangal" pitchFamily="2"/>
              </a:rPr>
              <a:t>lang</a:t>
            </a:r>
            <a:r>
              <a:rPr lang="fr-BE" sz="2000" b="1">
                <a:solidFill>
                  <a:srgbClr val="8000FF"/>
                </a:solidFill>
                <a:latin typeface="Courier New" pitchFamily="49"/>
                <a:ea typeface="Microsoft YaHei" pitchFamily="2"/>
                <a:cs typeface="Mangal" pitchFamily="2"/>
              </a:rPr>
              <a:t>='en'"</a:t>
            </a:r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&gt;</a:t>
            </a:r>
          </a:p>
          <a:p>
            <a:pPr hangingPunct="0"/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            &lt;div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 </a:t>
            </a:r>
            <a:r>
              <a:rPr lang="fr-BE" sz="2000" b="1">
                <a:solidFill>
                  <a:srgbClr val="FF0000"/>
                </a:solidFill>
                <a:latin typeface="Courier New" pitchFamily="49"/>
                <a:ea typeface="Microsoft YaHei" pitchFamily="2"/>
                <a:cs typeface="Mangal" pitchFamily="2"/>
              </a:rPr>
              <a:t>class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=</a:t>
            </a:r>
            <a:r>
              <a:rPr lang="fr-BE" sz="2000" b="1">
                <a:solidFill>
                  <a:srgbClr val="8000FF"/>
                </a:solidFill>
                <a:latin typeface="Courier New" pitchFamily="49"/>
                <a:ea typeface="Microsoft YaHei" pitchFamily="2"/>
                <a:cs typeface="Mangal" pitchFamily="2"/>
              </a:rPr>
              <a:t>"attention"</a:t>
            </a:r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&gt;</a:t>
            </a:r>
          </a:p>
          <a:p>
            <a:pPr hangingPunct="0"/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              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Attention : Ce livre est en Anglais.</a:t>
            </a:r>
          </a:p>
          <a:p>
            <a:pPr hangingPunct="0"/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            &lt;/div&gt;</a:t>
            </a:r>
          </a:p>
          <a:p>
            <a:pPr hangingPunct="0"/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          &lt;/</a:t>
            </a:r>
            <a:r>
              <a:rPr lang="fr-BE" sz="2000" b="1" err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xsl:if</a:t>
            </a:r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&gt;</a:t>
            </a:r>
          </a:p>
          <a:p>
            <a:pPr hangingPunct="0"/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        &lt;/div&gt;</a:t>
            </a:r>
          </a:p>
          <a:p>
            <a:pPr hangingPunct="0"/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      &lt;/div&gt;</a:t>
            </a:r>
          </a:p>
          <a:p>
            <a:pPr hangingPunct="0"/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    &lt;/</a:t>
            </a:r>
            <a:r>
              <a:rPr lang="fr-BE" sz="2000" b="1" err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xsl:for-each</a:t>
            </a:r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D9DB9B-75C6-44DD-A039-E6D176D9D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err="1"/>
              <a:t>eXtensible</a:t>
            </a:r>
            <a:r>
              <a:rPr lang="fr-BE"/>
              <a:t> </a:t>
            </a:r>
            <a:r>
              <a:rPr lang="fr-BE" err="1"/>
              <a:t>Stylesheet</a:t>
            </a:r>
            <a:r>
              <a:rPr lang="fr-BE"/>
              <a:t> </a:t>
            </a:r>
            <a:r>
              <a:rPr lang="fr-BE" err="1"/>
              <a:t>Language</a:t>
            </a:r>
            <a:r>
              <a:rPr lang="fr-BE"/>
              <a:t> (XSL)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00BD52-0865-4FFD-8198-ABFA20251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fr-BE"/>
              <a:t>Quelques éléments intéressants des XSL :</a:t>
            </a:r>
          </a:p>
          <a:p>
            <a:pPr lvl="0">
              <a:buSzPct val="45000"/>
              <a:buFont typeface="StarSymbol"/>
              <a:buChar char="●"/>
            </a:pPr>
            <a:r>
              <a:rPr lang="fr-BE" err="1">
                <a:solidFill>
                  <a:srgbClr val="0000FF"/>
                </a:solidFill>
                <a:latin typeface="Courier New" pitchFamily="49"/>
              </a:rPr>
              <a:t>Xpath</a:t>
            </a:r>
            <a:r>
              <a:rPr lang="fr-BE">
                <a:latin typeface="Courier New" pitchFamily="49"/>
              </a:rPr>
              <a:t> : </a:t>
            </a:r>
            <a:r>
              <a:rPr lang="fr-BE">
                <a:solidFill>
                  <a:srgbClr val="8000FF"/>
                </a:solidFill>
                <a:latin typeface="Courier New" pitchFamily="49"/>
              </a:rPr>
              <a:t>"./titre", "biblio/livre", "@</a:t>
            </a:r>
            <a:r>
              <a:rPr lang="fr-BE" err="1">
                <a:solidFill>
                  <a:srgbClr val="8000FF"/>
                </a:solidFill>
                <a:latin typeface="Courier New" pitchFamily="49"/>
              </a:rPr>
              <a:t>lang</a:t>
            </a:r>
            <a:r>
              <a:rPr lang="fr-BE">
                <a:solidFill>
                  <a:srgbClr val="8000FF"/>
                </a:solidFill>
                <a:latin typeface="Courier New" pitchFamily="49"/>
              </a:rPr>
              <a:t>='en'"</a:t>
            </a:r>
            <a:br>
              <a:rPr lang="fr-BE">
                <a:solidFill>
                  <a:srgbClr val="8000FF"/>
                </a:solidFill>
                <a:latin typeface="Courier New" pitchFamily="49"/>
              </a:rPr>
            </a:br>
            <a:r>
              <a:rPr lang="fr-BE"/>
              <a:t>pour accéder à un endroit quelconque de l'arbre XML</a:t>
            </a:r>
            <a:br>
              <a:rPr lang="fr-BE"/>
            </a:br>
            <a:r>
              <a:rPr lang="fr-BE"/>
              <a:t>similaire à une </a:t>
            </a:r>
            <a:r>
              <a:rPr lang="fr-BE" err="1"/>
              <a:t>query</a:t>
            </a:r>
            <a:r>
              <a:rPr lang="fr-BE"/>
              <a:t> </a:t>
            </a:r>
            <a:r>
              <a:rPr lang="fr-BE" err="1"/>
              <a:t>sql</a:t>
            </a:r>
            <a:endParaRPr lang="fr-BE"/>
          </a:p>
          <a:p>
            <a:pPr lvl="0">
              <a:buSzPct val="45000"/>
              <a:buFont typeface="StarSymbol"/>
              <a:buChar char="●"/>
            </a:pPr>
            <a:r>
              <a:rPr lang="fr-BE">
                <a:solidFill>
                  <a:srgbClr val="0000FF"/>
                </a:solidFill>
                <a:latin typeface="Courier New" pitchFamily="49"/>
              </a:rPr>
              <a:t>&lt;</a:t>
            </a:r>
            <a:r>
              <a:rPr lang="fr-BE" err="1">
                <a:solidFill>
                  <a:srgbClr val="0000FF"/>
                </a:solidFill>
                <a:latin typeface="Courier New" pitchFamily="49"/>
              </a:rPr>
              <a:t>xsl:value-of</a:t>
            </a:r>
            <a:r>
              <a:rPr lang="fr-BE">
                <a:solidFill>
                  <a:srgbClr val="000000"/>
                </a:solidFill>
                <a:latin typeface="Courier New" pitchFamily="49"/>
              </a:rPr>
              <a:t> </a:t>
            </a:r>
            <a:r>
              <a:rPr lang="fr-BE">
                <a:solidFill>
                  <a:srgbClr val="FF0000"/>
                </a:solidFill>
                <a:latin typeface="Courier New" pitchFamily="49"/>
              </a:rPr>
              <a:t>select</a:t>
            </a:r>
            <a:r>
              <a:rPr lang="fr-BE">
                <a:solidFill>
                  <a:srgbClr val="000000"/>
                </a:solidFill>
                <a:latin typeface="Courier New" pitchFamily="49"/>
              </a:rPr>
              <a:t>=</a:t>
            </a:r>
            <a:r>
              <a:rPr lang="fr-BE">
                <a:solidFill>
                  <a:srgbClr val="8000FF"/>
                </a:solidFill>
                <a:latin typeface="Courier New" pitchFamily="49"/>
              </a:rPr>
              <a:t>"./titre"</a:t>
            </a:r>
            <a:r>
              <a:rPr lang="fr-BE">
                <a:solidFill>
                  <a:srgbClr val="000000"/>
                </a:solidFill>
                <a:latin typeface="Courier New" pitchFamily="49"/>
              </a:rPr>
              <a:t> </a:t>
            </a:r>
            <a:r>
              <a:rPr lang="fr-BE">
                <a:solidFill>
                  <a:srgbClr val="0000FF"/>
                </a:solidFill>
                <a:latin typeface="Courier New" pitchFamily="49"/>
              </a:rPr>
              <a:t>/&gt;</a:t>
            </a:r>
            <a:br>
              <a:rPr lang="fr-BE">
                <a:solidFill>
                  <a:srgbClr val="0000FF"/>
                </a:solidFill>
                <a:latin typeface="Courier New" pitchFamily="49"/>
              </a:rPr>
            </a:br>
            <a:r>
              <a:rPr lang="fr-BE"/>
              <a:t>retourne la (les) valeurs sélectionnées par le </a:t>
            </a:r>
            <a:r>
              <a:rPr lang="fr-BE" err="1">
                <a:latin typeface="Courier New" pitchFamily="49"/>
              </a:rPr>
              <a:t>Xpath</a:t>
            </a:r>
            <a:r>
              <a:rPr lang="fr-BE">
                <a:latin typeface="Courier New" pitchFamily="49"/>
              </a:rPr>
              <a:t> </a:t>
            </a:r>
          </a:p>
          <a:p>
            <a:pPr lvl="0">
              <a:buSzPct val="45000"/>
              <a:buFont typeface="StarSymbol"/>
              <a:buChar char="●"/>
            </a:pPr>
            <a:r>
              <a:rPr lang="fr-BE">
                <a:solidFill>
                  <a:srgbClr val="0000FF"/>
                </a:solidFill>
                <a:latin typeface="Courier New" pitchFamily="49"/>
              </a:rPr>
              <a:t>&lt;</a:t>
            </a:r>
            <a:r>
              <a:rPr lang="fr-BE" err="1">
                <a:solidFill>
                  <a:srgbClr val="0000FF"/>
                </a:solidFill>
                <a:latin typeface="Courier New" pitchFamily="49"/>
              </a:rPr>
              <a:t>xsl:for-each</a:t>
            </a:r>
            <a:r>
              <a:rPr lang="fr-BE">
                <a:solidFill>
                  <a:srgbClr val="000000"/>
                </a:solidFill>
                <a:latin typeface="Courier New" pitchFamily="49"/>
              </a:rPr>
              <a:t> </a:t>
            </a:r>
            <a:r>
              <a:rPr lang="fr-BE">
                <a:solidFill>
                  <a:srgbClr val="FF0000"/>
                </a:solidFill>
                <a:latin typeface="Courier New" pitchFamily="49"/>
              </a:rPr>
              <a:t>select</a:t>
            </a:r>
            <a:r>
              <a:rPr lang="fr-BE">
                <a:solidFill>
                  <a:srgbClr val="000000"/>
                </a:solidFill>
                <a:latin typeface="Courier New" pitchFamily="49"/>
              </a:rPr>
              <a:t>=</a:t>
            </a:r>
            <a:r>
              <a:rPr lang="fr-BE">
                <a:solidFill>
                  <a:srgbClr val="8000FF"/>
                </a:solidFill>
                <a:latin typeface="Courier New" pitchFamily="49"/>
              </a:rPr>
              <a:t>"biblio/livre"</a:t>
            </a:r>
            <a:r>
              <a:rPr lang="fr-BE">
                <a:solidFill>
                  <a:srgbClr val="0000FF"/>
                </a:solidFill>
                <a:latin typeface="Courier New" pitchFamily="49"/>
              </a:rPr>
              <a:t>&gt; ... &lt;/</a:t>
            </a:r>
            <a:r>
              <a:rPr lang="fr-BE" err="1">
                <a:solidFill>
                  <a:srgbClr val="0000FF"/>
                </a:solidFill>
                <a:latin typeface="Courier New" pitchFamily="49"/>
              </a:rPr>
              <a:t>xsl:for-each</a:t>
            </a:r>
            <a:r>
              <a:rPr lang="fr-BE">
                <a:solidFill>
                  <a:srgbClr val="0000FF"/>
                </a:solidFill>
                <a:latin typeface="Courier New" pitchFamily="49"/>
              </a:rPr>
              <a:t>&gt;</a:t>
            </a:r>
            <a:br>
              <a:rPr lang="fr-BE">
                <a:solidFill>
                  <a:srgbClr val="0000FF"/>
                </a:solidFill>
              </a:rPr>
            </a:br>
            <a:r>
              <a:rPr lang="fr-BE"/>
              <a:t>lance une boucle sur les éléments retournés par le </a:t>
            </a:r>
            <a:r>
              <a:rPr lang="fr-BE" err="1">
                <a:latin typeface="Courier New" pitchFamily="49"/>
              </a:rPr>
              <a:t>Xpath</a:t>
            </a:r>
            <a:r>
              <a:rPr lang="fr-BE">
                <a:latin typeface="Courier New" pitchFamily="49"/>
              </a:rPr>
              <a:t> </a:t>
            </a:r>
          </a:p>
          <a:p>
            <a:pPr lvl="0">
              <a:buSzPct val="45000"/>
              <a:buFont typeface="StarSymbol"/>
              <a:buChar char="●"/>
            </a:pPr>
            <a:r>
              <a:rPr lang="fr-BE">
                <a:solidFill>
                  <a:srgbClr val="0000FF"/>
                </a:solidFill>
                <a:latin typeface="Courier New" pitchFamily="49"/>
              </a:rPr>
              <a:t>&lt;</a:t>
            </a:r>
            <a:r>
              <a:rPr lang="fr-BE" err="1">
                <a:solidFill>
                  <a:srgbClr val="0000FF"/>
                </a:solidFill>
                <a:latin typeface="Courier New" pitchFamily="49"/>
              </a:rPr>
              <a:t>xsl:if</a:t>
            </a:r>
            <a:r>
              <a:rPr lang="fr-BE">
                <a:solidFill>
                  <a:srgbClr val="000000"/>
                </a:solidFill>
                <a:latin typeface="Courier New" pitchFamily="49"/>
              </a:rPr>
              <a:t> </a:t>
            </a:r>
            <a:r>
              <a:rPr lang="fr-BE">
                <a:solidFill>
                  <a:srgbClr val="FF0000"/>
                </a:solidFill>
                <a:latin typeface="Courier New" pitchFamily="49"/>
              </a:rPr>
              <a:t>test</a:t>
            </a:r>
            <a:r>
              <a:rPr lang="fr-BE">
                <a:solidFill>
                  <a:srgbClr val="000000"/>
                </a:solidFill>
                <a:latin typeface="Courier New" pitchFamily="49"/>
              </a:rPr>
              <a:t>=</a:t>
            </a:r>
            <a:r>
              <a:rPr lang="fr-BE">
                <a:solidFill>
                  <a:srgbClr val="8000FF"/>
                </a:solidFill>
                <a:latin typeface="Courier New" pitchFamily="49"/>
              </a:rPr>
              <a:t>"@</a:t>
            </a:r>
            <a:r>
              <a:rPr lang="fr-BE" err="1">
                <a:solidFill>
                  <a:srgbClr val="8000FF"/>
                </a:solidFill>
                <a:latin typeface="Courier New" pitchFamily="49"/>
              </a:rPr>
              <a:t>lang</a:t>
            </a:r>
            <a:r>
              <a:rPr lang="fr-BE">
                <a:solidFill>
                  <a:srgbClr val="8000FF"/>
                </a:solidFill>
                <a:latin typeface="Courier New" pitchFamily="49"/>
              </a:rPr>
              <a:t>='en'"</a:t>
            </a:r>
            <a:r>
              <a:rPr lang="fr-BE">
                <a:solidFill>
                  <a:srgbClr val="0000FF"/>
                </a:solidFill>
                <a:latin typeface="Courier New" pitchFamily="49"/>
              </a:rPr>
              <a:t>&gt; ... &lt;/</a:t>
            </a:r>
            <a:r>
              <a:rPr lang="fr-BE" err="1">
                <a:solidFill>
                  <a:srgbClr val="0000FF"/>
                </a:solidFill>
                <a:latin typeface="Courier New" pitchFamily="49"/>
              </a:rPr>
              <a:t>xsl:if</a:t>
            </a:r>
            <a:r>
              <a:rPr lang="fr-BE">
                <a:solidFill>
                  <a:srgbClr val="0000FF"/>
                </a:solidFill>
                <a:latin typeface="Courier New" pitchFamily="49"/>
              </a:rPr>
              <a:t>&gt;</a:t>
            </a:r>
            <a:br>
              <a:rPr lang="fr-BE">
                <a:solidFill>
                  <a:srgbClr val="0000FF"/>
                </a:solidFill>
              </a:rPr>
            </a:br>
            <a:r>
              <a:rPr lang="fr-BE"/>
              <a:t>lance un test booléen sur l'expression </a:t>
            </a:r>
            <a:r>
              <a:rPr lang="fr-BE" err="1">
                <a:latin typeface="Courier New" pitchFamily="49"/>
              </a:rPr>
              <a:t>Xpath</a:t>
            </a:r>
            <a:r>
              <a:rPr lang="fr-BE"/>
              <a:t> indiquée en test</a:t>
            </a:r>
          </a:p>
          <a:p>
            <a:pPr lvl="0"/>
            <a:endParaRPr lang="fr-BE" b="1">
              <a:solidFill>
                <a:srgbClr val="8000FF"/>
              </a:solidFill>
            </a:endParaRPr>
          </a:p>
          <a:p>
            <a:pPr lvl="0"/>
            <a:endParaRPr lang="fr-BE" b="1">
              <a:solidFill>
                <a:srgbClr val="8000FF"/>
              </a:solidFill>
            </a:endParaRPr>
          </a:p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1122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2DC45E87-F49D-4008-A519-13DFB889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err="1"/>
              <a:t>eXtensible</a:t>
            </a:r>
            <a:r>
              <a:rPr lang="fr-BE"/>
              <a:t> </a:t>
            </a:r>
            <a:r>
              <a:rPr lang="fr-BE" err="1"/>
              <a:t>Stylesheet</a:t>
            </a:r>
            <a:r>
              <a:rPr lang="fr-BE"/>
              <a:t> </a:t>
            </a:r>
            <a:r>
              <a:rPr lang="fr-BE" err="1"/>
              <a:t>Language</a:t>
            </a:r>
            <a:r>
              <a:rPr lang="fr-BE"/>
              <a:t> (XSL)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07339CF-820B-4AD4-A1F9-711801AE3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lvl="0"/>
            <a:r>
              <a:rPr lang="fr-BE"/>
              <a:t>Remarques sur l'exemple donné</a:t>
            </a:r>
          </a:p>
          <a:p>
            <a:pPr lvl="1"/>
            <a:r>
              <a:rPr lang="fr-BE"/>
              <a:t>Mixage de balises </a:t>
            </a:r>
          </a:p>
          <a:p>
            <a:pPr lvl="2"/>
            <a:r>
              <a:rPr lang="fr-BE"/>
              <a:t>XSL :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for-</a:t>
            </a:r>
            <a:r>
              <a:rPr lang="fr-BE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2"/>
            <a:r>
              <a:rPr lang="fr-BE"/>
              <a:t>HTML :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</a:p>
          <a:p>
            <a:pPr lvl="1"/>
            <a:r>
              <a:rPr lang="fr-BE"/>
              <a:t>Possible de mixer des balises de différents </a:t>
            </a:r>
            <a:r>
              <a:rPr lang="fr-BE" i="1" err="1"/>
              <a:t>namespaces</a:t>
            </a:r>
            <a:r>
              <a:rPr lang="fr-BE" i="1"/>
              <a:t>.</a:t>
            </a:r>
            <a:endParaRPr lang="fr-BE"/>
          </a:p>
          <a:p>
            <a:pPr lvl="1"/>
            <a:r>
              <a:rPr lang="fr-BE" err="1"/>
              <a:t>Namespace</a:t>
            </a:r>
            <a:r>
              <a:rPr lang="fr-BE"/>
              <a:t> « </a:t>
            </a:r>
            <a:r>
              <a:rPr lang="fr-BE" sz="28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xsl</a:t>
            </a:r>
            <a:r>
              <a:rPr lang="fr-BE"/>
              <a:t> » qui préfixe les balises XSL</a:t>
            </a:r>
          </a:p>
          <a:p>
            <a:pPr lvl="2"/>
            <a:r>
              <a:rPr lang="fr-BE" b="1" err="1">
                <a:solidFill>
                  <a:schemeClr val="accent6">
                    <a:lumMod val="50000"/>
                  </a:schemeClr>
                </a:solidFill>
                <a:latin typeface="Courier New" pitchFamily="49"/>
                <a:ea typeface="Microsoft YaHei" pitchFamily="2"/>
                <a:cs typeface="Mangal" pitchFamily="2"/>
              </a:rPr>
              <a:t>xsl:for-each</a:t>
            </a:r>
            <a:endParaRPr lang="fr-BE" b="1">
              <a:solidFill>
                <a:schemeClr val="accent6">
                  <a:lumMod val="50000"/>
                </a:schemeClr>
              </a:solidFill>
              <a:latin typeface="Courier New" pitchFamily="49"/>
              <a:ea typeface="Microsoft YaHei" pitchFamily="2"/>
              <a:cs typeface="Mangal" pitchFamily="2"/>
            </a:endParaRPr>
          </a:p>
          <a:p>
            <a:pPr lvl="2"/>
            <a:r>
              <a:rPr lang="fr-BE" b="1" err="1">
                <a:solidFill>
                  <a:schemeClr val="accent6">
                    <a:lumMod val="50000"/>
                  </a:schemeClr>
                </a:solidFill>
                <a:latin typeface="Courier New" pitchFamily="49"/>
                <a:ea typeface="Microsoft YaHei" pitchFamily="2"/>
                <a:cs typeface="Mangal" pitchFamily="2"/>
              </a:rPr>
              <a:t>xsl:if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itchFamily="49"/>
                <a:ea typeface="Microsoft YaHei" pitchFamily="2"/>
                <a:cs typeface="Mangal" pitchFamily="2"/>
              </a:rPr>
              <a:t>  …</a:t>
            </a:r>
            <a:endParaRPr lang="fr-BE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fr-BE" err="1"/>
              <a:t>Namespace</a:t>
            </a:r>
            <a:r>
              <a:rPr lang="fr-BE"/>
              <a:t> HTML  ?</a:t>
            </a:r>
          </a:p>
          <a:p>
            <a:pPr lvl="2"/>
            <a:r>
              <a:rPr lang="fr-BE"/>
              <a:t>Les balises HTML ne sont pas préfixées ! </a:t>
            </a:r>
          </a:p>
          <a:p>
            <a:pPr lvl="2"/>
            <a:r>
              <a:rPr lang="fr-BE"/>
              <a:t>Pas de préfixe comme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itchFamily="49"/>
                <a:ea typeface="Microsoft YaHei" pitchFamily="2"/>
                <a:cs typeface="Mangal" pitchFamily="2"/>
              </a:rPr>
              <a:t>html:h1</a:t>
            </a:r>
            <a:r>
              <a:rPr lang="fr-BE"/>
              <a:t>,  </a:t>
            </a:r>
            <a:r>
              <a:rPr lang="fr-BE" b="1" err="1">
                <a:solidFill>
                  <a:schemeClr val="accent6">
                    <a:lumMod val="50000"/>
                  </a:schemeClr>
                </a:solidFill>
                <a:latin typeface="Courier New" pitchFamily="49"/>
                <a:ea typeface="Microsoft YaHei" pitchFamily="2"/>
                <a:cs typeface="Mangal" pitchFamily="2"/>
              </a:rPr>
              <a:t>html:div</a:t>
            </a:r>
            <a:r>
              <a:rPr lang="fr-BE"/>
              <a:t>, … </a:t>
            </a:r>
          </a:p>
        </p:txBody>
      </p:sp>
    </p:spTree>
    <p:extLst>
      <p:ext uri="{BB962C8B-B14F-4D97-AF65-F5344CB8AC3E}">
        <p14:creationId xmlns:p14="http://schemas.microsoft.com/office/powerpoint/2010/main" val="10944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CA46EE-2E38-4640-938C-84ED8B154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03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1E60BF-542D-4303-8F73-63E67FFFAB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37833"/>
            <a:ext cx="5181600" cy="5359300"/>
          </a:xfrm>
        </p:spPr>
        <p:txBody>
          <a:bodyPr>
            <a:normAutofit fontScale="77500" lnSpcReduction="20000"/>
          </a:bodyPr>
          <a:lstStyle/>
          <a:p>
            <a:r>
              <a:rPr lang="fr-BE"/>
              <a:t>Fichiers </a:t>
            </a:r>
          </a:p>
          <a:p>
            <a:pPr lvl="1"/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library+dtd+xsl.xml</a:t>
            </a:r>
          </a:p>
          <a:p>
            <a:pPr lvl="1"/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exo03_[abc].xsl</a:t>
            </a:r>
          </a:p>
          <a:p>
            <a:pPr lvl="1"/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library.dtd </a:t>
            </a:r>
          </a:p>
          <a:p>
            <a:r>
              <a:rPr lang="fr-BE"/>
              <a:t>Installez-les et visualisez-les grâce à WAMP</a:t>
            </a:r>
          </a:p>
          <a:p>
            <a:r>
              <a:rPr lang="fr-BE"/>
              <a:t>Différenciez les trois XSL </a:t>
            </a:r>
          </a:p>
          <a:p>
            <a:pPr lvl="1"/>
            <a:r>
              <a:rPr lang="fr-BE"/>
              <a:t>a = ?  b = ?  c = ? </a:t>
            </a:r>
          </a:p>
          <a:p>
            <a:r>
              <a:rPr lang="fr-BE"/>
              <a:t>Adaptez l'ensemble pour pouvoir introduire le livre suivant:</a:t>
            </a:r>
          </a:p>
          <a:p>
            <a:pPr lvl="1"/>
            <a:r>
              <a:rPr lang="fr-BE"/>
              <a:t>Titre : </a:t>
            </a:r>
            <a:r>
              <a:rPr lang="fr-BE">
                <a:solidFill>
                  <a:schemeClr val="accent2"/>
                </a:solidFill>
              </a:rPr>
              <a:t>"</a:t>
            </a:r>
            <a:r>
              <a:rPr lang="de-DE">
                <a:solidFill>
                  <a:schemeClr val="accent2"/>
                </a:solidFill>
              </a:rPr>
              <a:t>Das Parfum"</a:t>
            </a:r>
          </a:p>
          <a:p>
            <a:pPr lvl="1"/>
            <a:r>
              <a:rPr lang="de-DE"/>
              <a:t>Sous-</a:t>
            </a:r>
            <a:r>
              <a:rPr lang="de-DE" err="1"/>
              <a:t>titre</a:t>
            </a:r>
            <a:r>
              <a:rPr lang="de-DE"/>
              <a:t> : </a:t>
            </a:r>
            <a:r>
              <a:rPr lang="de-DE">
                <a:solidFill>
                  <a:schemeClr val="accent2"/>
                </a:solidFill>
              </a:rPr>
              <a:t>"Die Geschichte eines Mörders"</a:t>
            </a:r>
          </a:p>
          <a:p>
            <a:pPr lvl="1"/>
            <a:r>
              <a:rPr lang="de-DE" err="1"/>
              <a:t>Auteur</a:t>
            </a:r>
            <a:r>
              <a:rPr lang="de-DE"/>
              <a:t> : </a:t>
            </a:r>
            <a:r>
              <a:rPr lang="de-DE">
                <a:solidFill>
                  <a:schemeClr val="accent2"/>
                </a:solidFill>
              </a:rPr>
              <a:t>Patrick Süskind</a:t>
            </a:r>
          </a:p>
          <a:p>
            <a:pPr lvl="1"/>
            <a:r>
              <a:rPr lang="de-DE"/>
              <a:t>Langue : </a:t>
            </a:r>
            <a:r>
              <a:rPr lang="de-DE" err="1">
                <a:solidFill>
                  <a:schemeClr val="accent2"/>
                </a:solidFill>
              </a:rPr>
              <a:t>allemande</a:t>
            </a:r>
            <a:endParaRPr lang="fr-BE">
              <a:solidFill>
                <a:schemeClr val="accent2"/>
              </a:solidFill>
            </a:endParaRP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8EDDED9B-BAC0-4C01-9955-75242E5A51B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endParaRPr lang="fr-BE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274F596-324C-4BF9-9D79-82D0F8527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4266" y="115520"/>
            <a:ext cx="5242209" cy="18918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69AA562-80C9-42C6-A825-D98DEC1868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896"/>
          <a:stretch/>
        </p:blipFill>
        <p:spPr>
          <a:xfrm>
            <a:off x="5946570" y="1337832"/>
            <a:ext cx="3152765" cy="26634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A0EC1C2-4D4E-423D-AD40-0E99C3CD3E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5591" y="2954005"/>
            <a:ext cx="4120884" cy="17889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DA4262B-EED3-4F97-92A4-3D134F13AF9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4650" b="47634"/>
          <a:stretch/>
        </p:blipFill>
        <p:spPr>
          <a:xfrm>
            <a:off x="6462438" y="4633682"/>
            <a:ext cx="3002932" cy="19907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96C6387-8CA7-4C6C-8BC5-86C62B9E8D33}"/>
              </a:ext>
            </a:extLst>
          </p:cNvPr>
          <p:cNvSpPr txBox="1"/>
          <p:nvPr/>
        </p:nvSpPr>
        <p:spPr>
          <a:xfrm>
            <a:off x="9617770" y="4815262"/>
            <a:ext cx="11038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600"/>
              <a:t>a ?</a:t>
            </a:r>
          </a:p>
          <a:p>
            <a:pPr algn="ctr"/>
            <a:r>
              <a:rPr lang="fr-BE" sz="3600"/>
              <a:t>b ?</a:t>
            </a:r>
          </a:p>
          <a:p>
            <a:pPr algn="r"/>
            <a:r>
              <a:rPr lang="fr-BE" sz="3600"/>
              <a:t>c ?</a:t>
            </a:r>
          </a:p>
          <a:p>
            <a:endParaRPr lang="fr-BE" sz="3600"/>
          </a:p>
        </p:txBody>
      </p:sp>
    </p:spTree>
    <p:extLst>
      <p:ext uri="{BB962C8B-B14F-4D97-AF65-F5344CB8AC3E}">
        <p14:creationId xmlns:p14="http://schemas.microsoft.com/office/powerpoint/2010/main" val="57284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683B5E-527F-4FAF-A9A8-B99D82D4E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11 : PHP et XML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F0CB6A-D7FC-46AB-98A2-18F7BFC37D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>
            <a:normAutofit/>
          </a:bodyPr>
          <a:lstStyle/>
          <a:p>
            <a:r>
              <a:rPr lang="fr-BE"/>
              <a:t>Données XML fournies sous forme de </a:t>
            </a:r>
            <a:r>
              <a:rPr lang="fr-BE">
                <a:solidFill>
                  <a:schemeClr val="accent2"/>
                </a:solidFill>
              </a:rPr>
              <a:t>string </a:t>
            </a:r>
            <a:r>
              <a:rPr lang="fr-BE" err="1">
                <a:solidFill>
                  <a:schemeClr val="accent2"/>
                </a:solidFill>
              </a:rPr>
              <a:t>php</a:t>
            </a:r>
            <a:r>
              <a:rPr lang="fr-BE">
                <a:solidFill>
                  <a:schemeClr val="accent2"/>
                </a:solidFill>
              </a:rPr>
              <a:t>.</a:t>
            </a:r>
          </a:p>
          <a:p>
            <a:r>
              <a:rPr lang="fr-BE"/>
              <a:t>Fonction PHP </a:t>
            </a:r>
            <a:r>
              <a:rPr lang="fr-BE" sz="24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simplexml_load_string</a:t>
            </a:r>
            <a:r>
              <a:rPr lang="fr-BE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fr-BE"/>
              <a:t>Exemple</a:t>
            </a:r>
          </a:p>
          <a:p>
            <a:pPr lvl="1"/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exo11.php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DCF8D841-D437-4E20-BE4B-E3D94A26E02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9800" y="2185125"/>
            <a:ext cx="5972549" cy="289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324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57842F-FE9C-4C5C-B71D-94531D967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simplexml_load_string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fr-BE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056C7F62-CA92-4433-BA15-518470B25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/>
              <a:t>Pour convertir un string XML en un </a:t>
            </a:r>
            <a:r>
              <a:rPr lang="fr-BE">
                <a:solidFill>
                  <a:schemeClr val="accent2"/>
                </a:solidFill>
              </a:rPr>
              <a:t>objet</a:t>
            </a:r>
            <a:r>
              <a:rPr lang="fr-BE"/>
              <a:t> PHP </a:t>
            </a:r>
          </a:p>
          <a:p>
            <a:r>
              <a:rPr lang="fr-BE"/>
              <a:t>Référence </a:t>
            </a:r>
          </a:p>
          <a:p>
            <a:pPr lvl="1"/>
            <a:r>
              <a:rPr lang="fr-BE" sz="2400"/>
              <a:t>https://www.php.net/manual/fr/function.simplexml-load-string.php</a:t>
            </a:r>
          </a:p>
        </p:txBody>
      </p:sp>
    </p:spTree>
    <p:extLst>
      <p:ext uri="{BB962C8B-B14F-4D97-AF65-F5344CB8AC3E}">
        <p14:creationId xmlns:p14="http://schemas.microsoft.com/office/powerpoint/2010/main" val="20480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683B5E-527F-4FAF-A9A8-B99D82D4E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12 : PHP et XML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F0CB6A-D7FC-46AB-98A2-18F7BFC37D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0267" y="1690689"/>
            <a:ext cx="6633619" cy="4486276"/>
          </a:xfrm>
        </p:spPr>
        <p:txBody>
          <a:bodyPr>
            <a:normAutofit/>
          </a:bodyPr>
          <a:lstStyle/>
          <a:p>
            <a:r>
              <a:rPr lang="fr-BE"/>
              <a:t>Données XML : </a:t>
            </a:r>
            <a:r>
              <a:rPr lang="fr-BE">
                <a:solidFill>
                  <a:schemeClr val="accent2"/>
                </a:solidFill>
              </a:rPr>
              <a:t>fichier local</a:t>
            </a:r>
          </a:p>
          <a:p>
            <a:r>
              <a:rPr lang="fr-BE"/>
              <a:t>Fonction PHP</a:t>
            </a:r>
          </a:p>
          <a:p>
            <a:pPr marL="457189" lvl="1" indent="0">
              <a:buNone/>
            </a:pP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simplexml</a:t>
            </a:r>
            <a:r>
              <a:rPr lang="fr-BE" sz="28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_load_file</a:t>
            </a: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fr-BE"/>
              <a:t>Exemple</a:t>
            </a:r>
          </a:p>
          <a:p>
            <a:pPr marL="457189" lvl="1" indent="0">
              <a:buNone/>
            </a:pP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library+dtd+xsl.xml </a:t>
            </a:r>
          </a:p>
          <a:p>
            <a:pPr marL="457189" lvl="1" indent="0">
              <a:buNone/>
            </a:pP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exo12_local.php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BF90CD9F-A3D9-43C7-B0C2-203A1072DD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73886" y="965200"/>
            <a:ext cx="5118114" cy="467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28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57842F-FE9C-4C5C-B71D-94531D967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simplexml_load_file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fr-BE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056C7F62-CA92-4433-BA15-518470B25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/>
              <a:t>Pour convertir un fichier XML en objet PHP</a:t>
            </a:r>
          </a:p>
          <a:p>
            <a:r>
              <a:rPr lang="fr-BE"/>
              <a:t>Fichier XML étant </a:t>
            </a:r>
          </a:p>
          <a:p>
            <a:pPr lvl="1"/>
            <a:r>
              <a:rPr lang="fr-BE"/>
              <a:t>Soit </a:t>
            </a:r>
            <a:r>
              <a:rPr lang="fr-BE">
                <a:solidFill>
                  <a:schemeClr val="accent2"/>
                </a:solidFill>
              </a:rPr>
              <a:t>local</a:t>
            </a:r>
            <a:r>
              <a:rPr lang="fr-BE"/>
              <a:t>, en donnant le "</a:t>
            </a:r>
            <a:r>
              <a:rPr lang="fr-BE" err="1"/>
              <a:t>path</a:t>
            </a:r>
            <a:r>
              <a:rPr lang="fr-BE"/>
              <a:t>"</a:t>
            </a:r>
          </a:p>
          <a:p>
            <a:pPr lvl="1"/>
            <a:r>
              <a:rPr lang="fr-BE"/>
              <a:t>Soit </a:t>
            </a:r>
            <a:r>
              <a:rPr lang="fr-BE" err="1">
                <a:solidFill>
                  <a:schemeClr val="accent2"/>
                </a:solidFill>
              </a:rPr>
              <a:t>remote</a:t>
            </a:r>
            <a:r>
              <a:rPr lang="fr-BE"/>
              <a:t>, en donnant l' "URL" !</a:t>
            </a:r>
          </a:p>
          <a:p>
            <a:endParaRPr lang="fr-BE"/>
          </a:p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33762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683B5E-527F-4FAF-A9A8-B99D82D4E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13 : PHP et XML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F0CB6A-D7FC-46AB-98A2-18F7BFC37D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0689"/>
            <a:ext cx="5410200" cy="4486276"/>
          </a:xfrm>
        </p:spPr>
        <p:txBody>
          <a:bodyPr>
            <a:normAutofit/>
          </a:bodyPr>
          <a:lstStyle/>
          <a:p>
            <a:r>
              <a:rPr lang="fr-BE"/>
              <a:t>Données XML : </a:t>
            </a:r>
            <a:r>
              <a:rPr lang="fr-BE">
                <a:solidFill>
                  <a:schemeClr val="accent2"/>
                </a:solidFill>
              </a:rPr>
              <a:t>localisées sur un serveur </a:t>
            </a:r>
          </a:p>
          <a:p>
            <a:r>
              <a:rPr lang="fr-BE"/>
              <a:t>Fonction PHP </a:t>
            </a: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simplexml_load_file()</a:t>
            </a:r>
          </a:p>
          <a:p>
            <a:r>
              <a:rPr lang="fr-BE"/>
              <a:t>Exemple </a:t>
            </a:r>
          </a:p>
          <a:p>
            <a:pPr marL="457189" lvl="1" indent="0">
              <a:buNone/>
            </a:pP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exo13_remote.php</a:t>
            </a:r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91C25690-8E27-492A-BA71-5D26EAFED4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38186"/>
          <a:stretch/>
        </p:blipFill>
        <p:spPr>
          <a:xfrm>
            <a:off x="6172199" y="1574800"/>
            <a:ext cx="6019801" cy="412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581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fr-BE">
                <a:sym typeface="Calibri"/>
              </a:rPr>
              <a:t>12. Données XML</a:t>
            </a:r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 numCol="3">
            <a:normAutofit/>
          </a:bodyPr>
          <a:lstStyle/>
          <a:p>
            <a:r>
              <a:rPr lang="fr-BE">
                <a:sym typeface="Calibri"/>
              </a:rPr>
              <a:t>SGML</a:t>
            </a:r>
          </a:p>
          <a:p>
            <a:r>
              <a:rPr lang="fr-BE">
                <a:sym typeface="Calibri"/>
              </a:rPr>
              <a:t>HTML</a:t>
            </a:r>
          </a:p>
          <a:p>
            <a:r>
              <a:rPr lang="fr-BE">
                <a:sym typeface="Calibri"/>
              </a:rPr>
              <a:t>XML</a:t>
            </a:r>
          </a:p>
          <a:p>
            <a:r>
              <a:rPr lang="fr-BE">
                <a:sym typeface="Calibri"/>
              </a:rPr>
              <a:t>XHTML</a:t>
            </a:r>
          </a:p>
          <a:p>
            <a:r>
              <a:rPr lang="fr-BE">
                <a:sym typeface="Calibri"/>
              </a:rPr>
              <a:t>DTD</a:t>
            </a:r>
          </a:p>
          <a:p>
            <a:r>
              <a:rPr lang="fr-BE">
                <a:sym typeface="Calibri"/>
              </a:rPr>
              <a:t>XSD</a:t>
            </a:r>
          </a:p>
          <a:p>
            <a:r>
              <a:rPr lang="fr-BE">
                <a:sym typeface="Calibri"/>
              </a:rPr>
              <a:t>XSL</a:t>
            </a:r>
          </a:p>
          <a:p>
            <a:r>
              <a:rPr lang="fr-BE" err="1">
                <a:sym typeface="Calibri"/>
              </a:rPr>
              <a:t>Xpath</a:t>
            </a:r>
            <a:endParaRPr lang="fr-BE">
              <a:sym typeface="Calibri"/>
            </a:endParaRPr>
          </a:p>
          <a:p>
            <a:r>
              <a:rPr lang="fr-BE" err="1">
                <a:sym typeface="Calibri"/>
              </a:rPr>
              <a:t>Xquery</a:t>
            </a:r>
            <a:endParaRPr lang="fr-BE">
              <a:sym typeface="Calibri"/>
            </a:endParaRPr>
          </a:p>
        </p:txBody>
      </p:sp>
      <p:pic>
        <p:nvPicPr>
          <p:cNvPr id="4" name="Espace réservé pour une image  3" descr="Une image contenant signe, dessin&#10;&#10;Description générée automatiquement">
            <a:extLst>
              <a:ext uri="{FF2B5EF4-FFF2-40B4-BE49-F238E27FC236}">
                <a16:creationId xmlns:a16="http://schemas.microsoft.com/office/drawing/2014/main" id="{EC52C856-01E2-463F-887A-CA24292B9406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" b="37"/>
          <a:stretch>
            <a:fillRect/>
          </a:stretch>
        </p:blipFill>
        <p:spPr>
          <a:xfrm>
            <a:off x="9587706" y="317501"/>
            <a:ext cx="2160587" cy="2159000"/>
          </a:xfrm>
        </p:spPr>
      </p:pic>
    </p:spTree>
    <p:extLst>
      <p:ext uri="{BB962C8B-B14F-4D97-AF65-F5344CB8AC3E}">
        <p14:creationId xmlns:p14="http://schemas.microsoft.com/office/powerpoint/2010/main" val="779500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683B5E-527F-4FAF-A9A8-B99D82D4E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fr-BE"/>
              <a:t>Exo 21 : PHP et XML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F0CB6A-D7FC-46AB-98A2-18F7BFC37D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BE"/>
              <a:t>BONUS : La table de conversion des devises offerte par la BCE</a:t>
            </a:r>
          </a:p>
          <a:p>
            <a:pPr lvl="1"/>
            <a:r>
              <a:rPr lang="fr-BE" sz="3600"/>
              <a:t>http://www.ecb.europa.eu/stats/eurofxref/eurofxref-daily.xml</a:t>
            </a:r>
          </a:p>
          <a:p>
            <a:r>
              <a:rPr lang="fr-BE"/>
              <a:t>Exemple : </a:t>
            </a:r>
          </a:p>
          <a:p>
            <a:pPr marL="457189" lvl="1" indent="0">
              <a:buNone/>
            </a:pP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exo21_currency.php</a:t>
            </a:r>
          </a:p>
        </p:txBody>
      </p:sp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57239C07-3F0C-4FE2-8B0B-4E7AEC9ECAA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26888" y="1167208"/>
            <a:ext cx="5565112" cy="56681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99458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072794-26CC-4D12-B39B-C2E5E20B1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Références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EED762-EC77-4394-9B5A-21ECC13A2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/>
              <a:t>w3school - une bonne adresse ;-)</a:t>
            </a:r>
          </a:p>
          <a:p>
            <a:pPr lvl="1"/>
            <a:r>
              <a:rPr lang="fr-BE" sz="2400"/>
              <a:t>https://www.w3schools.com/xml/</a:t>
            </a:r>
          </a:p>
          <a:p>
            <a:r>
              <a:rPr lang="fr-BE"/>
              <a:t>phpnet.org</a:t>
            </a:r>
          </a:p>
          <a:p>
            <a:pPr lvl="1"/>
            <a:r>
              <a:rPr lang="fr-BE" sz="2400"/>
              <a:t>https://www.php.net/manual/fr/function.simplexml-load-file.php </a:t>
            </a:r>
          </a:p>
          <a:p>
            <a:pPr lvl="1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4555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F47F5B67-E7E5-435E-BF50-F59E6F584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6530830" cy="900545"/>
          </a:xfrm>
        </p:spPr>
        <p:txBody>
          <a:bodyPr anchor="b">
            <a:normAutofit/>
          </a:bodyPr>
          <a:lstStyle/>
          <a:p>
            <a:r>
              <a:rPr lang="fr-BE"/>
              <a:t>XML en quelques  mots</a:t>
            </a:r>
          </a:p>
        </p:txBody>
      </p:sp>
      <p:pic>
        <p:nvPicPr>
          <p:cNvPr id="8" name="Graphique 7">
            <a:extLst>
              <a:ext uri="{FF2B5EF4-FFF2-40B4-BE49-F238E27FC236}">
                <a16:creationId xmlns:a16="http://schemas.microsoft.com/office/drawing/2014/main" id="{3A04FC98-73A1-4D38-A3E7-29B3AF627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58423" y="193098"/>
            <a:ext cx="4288204" cy="4873625"/>
          </a:xfrm>
          <a:prstGeom prst="rect">
            <a:avLst/>
          </a:prstGeom>
        </p:spPr>
      </p:pic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E1D8E2A-02FA-4FCA-B9C5-252AF42B2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724891"/>
            <a:ext cx="6530830" cy="4592781"/>
          </a:xfrm>
        </p:spPr>
        <p:txBody>
          <a:bodyPr>
            <a:normAutofit/>
          </a:bodyPr>
          <a:lstStyle/>
          <a:p>
            <a:r>
              <a:rPr lang="fr-BE" sz="2400"/>
              <a:t>Extensible Markup Language</a:t>
            </a:r>
          </a:p>
          <a:p>
            <a:pPr lvl="1"/>
            <a:r>
              <a:rPr lang="fr-BE" sz="2400" i="1"/>
              <a:t>"langage de balisage extensible"</a:t>
            </a:r>
            <a:r>
              <a:rPr lang="fr-BE" sz="2400"/>
              <a:t> (chevrons)</a:t>
            </a:r>
          </a:p>
          <a:p>
            <a:pPr lvl="1"/>
            <a:r>
              <a:rPr lang="fr-BE" sz="2400"/>
              <a:t>Méta-langage informatique de balisage générique </a:t>
            </a:r>
          </a:p>
          <a:p>
            <a:r>
              <a:rPr lang="fr-BE" sz="2400"/>
              <a:t>Syntaxe « extensible » car elle permet </a:t>
            </a:r>
          </a:p>
          <a:p>
            <a:pPr lvl="1"/>
            <a:r>
              <a:rPr lang="fr-BE" sz="2400"/>
              <a:t>Différents vocabulaires</a:t>
            </a:r>
          </a:p>
          <a:p>
            <a:pPr lvl="1"/>
            <a:r>
              <a:rPr lang="fr-BE" sz="2400"/>
              <a:t>Différentes grammaires</a:t>
            </a:r>
          </a:p>
          <a:p>
            <a:r>
              <a:rPr lang="fr-BE" sz="2400"/>
              <a:t>Objectif : interopérabilité </a:t>
            </a:r>
          </a:p>
          <a:p>
            <a:pPr lvl="1"/>
            <a:r>
              <a:rPr lang="fr-BE" sz="2400"/>
              <a:t>Échange automatisé de contenus entre systèmes d'informations</a:t>
            </a:r>
          </a:p>
          <a:p>
            <a:pPr lvl="1"/>
            <a:r>
              <a:rPr lang="fr-BE" sz="2400"/>
              <a:t>Lisibilité humaine</a:t>
            </a:r>
          </a:p>
        </p:txBody>
      </p:sp>
    </p:spTree>
    <p:extLst>
      <p:ext uri="{BB962C8B-B14F-4D97-AF65-F5344CB8AC3E}">
        <p14:creationId xmlns:p14="http://schemas.microsoft.com/office/powerpoint/2010/main" val="285476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367292" y="1432627"/>
            <a:ext cx="2066752" cy="783805"/>
          </a:xfrm>
          <a:prstGeom prst="rect">
            <a:avLst/>
          </a:prstGeom>
          <a:solidFill>
            <a:schemeClr val="bg1"/>
          </a:solidFill>
          <a:ln cap="sq">
            <a:noFill/>
            <a:prstDash val="solid"/>
          </a:ln>
        </p:spPr>
        <p:txBody>
          <a:bodyPr vert="horz" wrap="square" lIns="84259" tIns="77727" rIns="84259" bIns="77727" anchorCtr="0" compatLnSpc="0">
            <a:noAutofit/>
          </a:bodyPr>
          <a:lstStyle/>
          <a:p>
            <a:pPr algn="ctr" hangingPunct="0"/>
            <a:r>
              <a:rPr lang="fr-BE" sz="4355">
                <a:latin typeface="Arial" pitchFamily="34"/>
                <a:ea typeface="Microsoft YaHei" pitchFamily="2"/>
                <a:cs typeface="Mangal" pitchFamily="2"/>
              </a:rPr>
              <a:t>HTML</a:t>
            </a:r>
          </a:p>
          <a:p>
            <a:pPr algn="ctr" hangingPunct="0"/>
            <a:endParaRPr lang="fr-BE" sz="4355">
              <a:latin typeface="Arial" pitchFamily="34"/>
              <a:ea typeface="Microsoft YaHei" pitchFamily="2"/>
              <a:cs typeface="Mangal" pitchFamily="2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1327567" y="3486271"/>
            <a:ext cx="2155466" cy="783805"/>
          </a:xfrm>
          <a:prstGeom prst="rect">
            <a:avLst/>
          </a:prstGeom>
          <a:solidFill>
            <a:schemeClr val="bg1"/>
          </a:solidFill>
          <a:ln cap="sq">
            <a:solidFill>
              <a:schemeClr val="tx2"/>
            </a:solidFill>
            <a:prstDash val="solid"/>
          </a:ln>
        </p:spPr>
        <p:txBody>
          <a:bodyPr vert="horz" wrap="square" lIns="81646" tIns="40823" rIns="81646" bIns="40823" anchorCtr="0" compatLnSpc="0">
            <a:noAutofit/>
          </a:bodyPr>
          <a:lstStyle/>
          <a:p>
            <a:pPr algn="ctr" hangingPunct="0"/>
            <a:r>
              <a:rPr lang="fr-BE" sz="4355">
                <a:latin typeface="Arial" pitchFamily="34"/>
                <a:ea typeface="Microsoft YaHei" pitchFamily="2"/>
                <a:cs typeface="Mangal" pitchFamily="2"/>
              </a:rPr>
              <a:t>SGML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1755" y="5680709"/>
            <a:ext cx="1546961" cy="1077017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6" tIns="40823" rIns="81646" bIns="40823" anchorCtr="0" compatLnSpc="0">
            <a:noAutofit/>
          </a:bodyPr>
          <a:lstStyle/>
          <a:p>
            <a:pPr algn="ctr" hangingPunct="0"/>
            <a:r>
              <a:rPr lang="fr-BE" sz="1800"/>
              <a:t>Standard </a:t>
            </a:r>
            <a:r>
              <a:rPr lang="fr-BE" sz="1800" err="1"/>
              <a:t>Generalized</a:t>
            </a:r>
            <a:r>
              <a:rPr lang="fr-BE" sz="1800"/>
              <a:t> Markup </a:t>
            </a:r>
            <a:r>
              <a:rPr lang="fr-BE" sz="1800" err="1"/>
              <a:t>Language</a:t>
            </a:r>
            <a:endParaRPr lang="fr-BE" sz="1800"/>
          </a:p>
        </p:txBody>
      </p:sp>
      <p:sp>
        <p:nvSpPr>
          <p:cNvPr id="7" name="Freeform 6"/>
          <p:cNvSpPr/>
          <p:nvPr/>
        </p:nvSpPr>
        <p:spPr>
          <a:xfrm>
            <a:off x="4325332" y="1428357"/>
            <a:ext cx="2482050" cy="783805"/>
          </a:xfrm>
          <a:prstGeom prst="rect">
            <a:avLst/>
          </a:prstGeom>
          <a:solidFill>
            <a:schemeClr val="bg1"/>
          </a:solidFill>
          <a:ln cap="sq">
            <a:solidFill>
              <a:schemeClr val="tx2"/>
            </a:solidFill>
            <a:prstDash val="solid"/>
          </a:ln>
        </p:spPr>
        <p:txBody>
          <a:bodyPr vert="horz" wrap="square" lIns="81646" tIns="40823" rIns="81646" bIns="40823" anchorCtr="0" compatLnSpc="0">
            <a:noAutofit/>
          </a:bodyPr>
          <a:lstStyle/>
          <a:p>
            <a:pPr algn="ctr" hangingPunct="0"/>
            <a:r>
              <a:rPr lang="fr-BE" sz="4355">
                <a:latin typeface="Arial" pitchFamily="34"/>
                <a:ea typeface="Microsoft YaHei" pitchFamily="2"/>
                <a:cs typeface="Mangal" pitchFamily="2"/>
              </a:rPr>
              <a:t>XHTML</a:t>
            </a:r>
          </a:p>
        </p:txBody>
      </p:sp>
      <p:cxnSp>
        <p:nvCxnSpPr>
          <p:cNvPr id="8" name="Curved Connector 7"/>
          <p:cNvCxnSpPr>
            <a:cxnSpLocks/>
          </p:cNvCxnSpPr>
          <p:nvPr/>
        </p:nvCxnSpPr>
        <p:spPr>
          <a:xfrm rot="16200000" flipV="1">
            <a:off x="1768065" y="2849036"/>
            <a:ext cx="1269839" cy="4632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accent6">
                <a:lumMod val="50000"/>
              </a:schemeClr>
            </a:solidFill>
            <a:prstDash val="solid"/>
            <a:tailEnd type="triangle" w="lg" len="lg"/>
          </a:ln>
        </p:spPr>
      </p:cxnSp>
      <p:cxnSp>
        <p:nvCxnSpPr>
          <p:cNvPr id="9" name="Curved Connector 8"/>
          <p:cNvCxnSpPr>
            <a:cxnSpLocks/>
          </p:cNvCxnSpPr>
          <p:nvPr/>
        </p:nvCxnSpPr>
        <p:spPr>
          <a:xfrm rot="5400000" flipH="1" flipV="1">
            <a:off x="4968368" y="2848802"/>
            <a:ext cx="1265489" cy="9451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tx1"/>
            </a:solidFill>
            <a:prstDash val="solid"/>
            <a:tailEnd type="arrow"/>
          </a:ln>
        </p:spPr>
      </p:cxnSp>
      <p:sp>
        <p:nvSpPr>
          <p:cNvPr id="10" name="TextBox 9"/>
          <p:cNvSpPr txBox="1"/>
          <p:nvPr/>
        </p:nvSpPr>
        <p:spPr>
          <a:xfrm>
            <a:off x="268810" y="1368396"/>
            <a:ext cx="1093848" cy="903363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6" tIns="40823" rIns="81646" bIns="40823" anchorCtr="0" compatLnSpc="0">
            <a:noAutofit/>
          </a:bodyPr>
          <a:lstStyle/>
          <a:p>
            <a:pPr hangingPunct="0"/>
            <a:r>
              <a:rPr lang="fr-BE" sz="1800" err="1"/>
              <a:t>Hypertext</a:t>
            </a:r>
            <a:r>
              <a:rPr lang="fr-BE" sz="1800"/>
              <a:t> Markup </a:t>
            </a:r>
            <a:r>
              <a:rPr lang="fr-BE" sz="1800" err="1"/>
              <a:t>Language</a:t>
            </a:r>
            <a:endParaRPr lang="fr-BE" sz="1800"/>
          </a:p>
        </p:txBody>
      </p:sp>
      <p:cxnSp>
        <p:nvCxnSpPr>
          <p:cNvPr id="11" name="Curved Connector 10"/>
          <p:cNvCxnSpPr>
            <a:cxnSpLocks/>
          </p:cNvCxnSpPr>
          <p:nvPr/>
        </p:nvCxnSpPr>
        <p:spPr>
          <a:xfrm>
            <a:off x="3483033" y="3878174"/>
            <a:ext cx="1362208" cy="12700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accent6">
                <a:lumMod val="50000"/>
              </a:schemeClr>
            </a:solidFill>
            <a:prstDash val="solid"/>
            <a:tailEnd type="triangle" w="lg" len="lg"/>
          </a:ln>
        </p:spPr>
      </p:cxnSp>
      <p:sp>
        <p:nvSpPr>
          <p:cNvPr id="12" name="TextBox 11"/>
          <p:cNvSpPr txBox="1"/>
          <p:nvPr/>
        </p:nvSpPr>
        <p:spPr>
          <a:xfrm>
            <a:off x="5939976" y="4326660"/>
            <a:ext cx="1241691" cy="795339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6" tIns="40823" rIns="81646" bIns="40823" anchorCtr="0" compatLnSpc="0">
            <a:noAutofit/>
          </a:bodyPr>
          <a:lstStyle/>
          <a:p>
            <a:pPr algn="ctr" hangingPunct="0"/>
            <a:r>
              <a:rPr lang="fr-BE" sz="1800" err="1"/>
              <a:t>eXtensible</a:t>
            </a:r>
            <a:r>
              <a:rPr lang="fr-BE" sz="1800"/>
              <a:t> Markup </a:t>
            </a:r>
            <a:r>
              <a:rPr lang="fr-BE" sz="1800" err="1"/>
              <a:t>Language</a:t>
            </a:r>
            <a:endParaRPr lang="fr-BE" sz="1800"/>
          </a:p>
        </p:txBody>
      </p:sp>
      <p:sp>
        <p:nvSpPr>
          <p:cNvPr id="13" name="Freeform 12"/>
          <p:cNvSpPr/>
          <p:nvPr/>
        </p:nvSpPr>
        <p:spPr>
          <a:xfrm>
            <a:off x="6193693" y="2431867"/>
            <a:ext cx="1502292" cy="783805"/>
          </a:xfrm>
          <a:prstGeom prst="rect">
            <a:avLst/>
          </a:prstGeom>
          <a:solidFill>
            <a:schemeClr val="bg1"/>
          </a:solidFill>
          <a:ln cap="sq">
            <a:solidFill>
              <a:schemeClr val="tx2"/>
            </a:solidFill>
            <a:prstDash val="solid"/>
          </a:ln>
        </p:spPr>
        <p:txBody>
          <a:bodyPr vert="horz" wrap="square" lIns="81646" tIns="40823" rIns="81646" bIns="40823" anchorCtr="0" compatLnSpc="0">
            <a:noAutofit/>
          </a:bodyPr>
          <a:lstStyle/>
          <a:p>
            <a:pPr algn="ctr" hangingPunct="0"/>
            <a:r>
              <a:rPr lang="fr-BE" sz="4355">
                <a:latin typeface="Arial" pitchFamily="34"/>
                <a:ea typeface="Microsoft YaHei" pitchFamily="2"/>
                <a:cs typeface="Mangal" pitchFamily="2"/>
              </a:rPr>
              <a:t>XSL</a:t>
            </a:r>
          </a:p>
        </p:txBody>
      </p:sp>
      <p:cxnSp>
        <p:nvCxnSpPr>
          <p:cNvPr id="14" name="Curved Connector 13"/>
          <p:cNvCxnSpPr>
            <a:cxnSpLocks/>
          </p:cNvCxnSpPr>
          <p:nvPr/>
        </p:nvCxnSpPr>
        <p:spPr>
          <a:xfrm rot="5400000" flipH="1" flipV="1">
            <a:off x="4025996" y="1318575"/>
            <a:ext cx="547001" cy="3788393"/>
          </a:xfrm>
          <a:prstGeom prst="bentConnector2">
            <a:avLst/>
          </a:prstGeom>
          <a:noFill/>
          <a:ln w="25400">
            <a:solidFill>
              <a:schemeClr val="accent6">
                <a:lumMod val="50000"/>
              </a:schemeClr>
            </a:solidFill>
            <a:prstDash val="solid"/>
            <a:tailEnd type="triangle" w="lg" len="lg"/>
          </a:ln>
        </p:spPr>
      </p:cxnSp>
      <p:cxnSp>
        <p:nvCxnSpPr>
          <p:cNvPr id="15" name="Curved Connector 14"/>
          <p:cNvCxnSpPr>
            <a:cxnSpLocks/>
          </p:cNvCxnSpPr>
          <p:nvPr/>
        </p:nvCxnSpPr>
        <p:spPr>
          <a:xfrm>
            <a:off x="3434044" y="1824530"/>
            <a:ext cx="930769" cy="4350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accent6">
                <a:lumMod val="50000"/>
              </a:schemeClr>
            </a:solidFill>
            <a:prstDash val="solid"/>
            <a:tailEnd type="triangle" w="lg" len="lg"/>
          </a:ln>
        </p:spPr>
      </p:cxnSp>
      <p:sp>
        <p:nvSpPr>
          <p:cNvPr id="16" name="Freeform 15"/>
          <p:cNvSpPr/>
          <p:nvPr/>
        </p:nvSpPr>
        <p:spPr>
          <a:xfrm>
            <a:off x="4851450" y="5973922"/>
            <a:ext cx="1502292" cy="783805"/>
          </a:xfrm>
          <a:prstGeom prst="rect">
            <a:avLst/>
          </a:prstGeom>
          <a:solidFill>
            <a:srgbClr val="EEEEEE"/>
          </a:solidFill>
          <a:ln cap="sq">
            <a:noFill/>
            <a:prstDash val="solid"/>
          </a:ln>
        </p:spPr>
        <p:txBody>
          <a:bodyPr vert="horz" wrap="square" lIns="81646" tIns="40823" rIns="81646" bIns="40823" anchorCtr="0" compatLnSpc="0">
            <a:noAutofit/>
          </a:bodyPr>
          <a:lstStyle/>
          <a:p>
            <a:pPr algn="ctr" hangingPunct="0"/>
            <a:r>
              <a:rPr lang="fr-BE" sz="4355">
                <a:latin typeface="Arial" pitchFamily="34"/>
                <a:ea typeface="Microsoft YaHei" pitchFamily="2"/>
                <a:cs typeface="Mangal" pitchFamily="2"/>
              </a:rPr>
              <a:t>DTD</a:t>
            </a:r>
          </a:p>
        </p:txBody>
      </p:sp>
      <p:sp>
        <p:nvSpPr>
          <p:cNvPr id="18" name="Freeform 17"/>
          <p:cNvSpPr/>
          <p:nvPr/>
        </p:nvSpPr>
        <p:spPr>
          <a:xfrm>
            <a:off x="8381816" y="5973919"/>
            <a:ext cx="1502292" cy="783805"/>
          </a:xfrm>
          <a:prstGeom prst="rect">
            <a:avLst/>
          </a:prstGeom>
          <a:solidFill>
            <a:srgbClr val="EEEEEE"/>
          </a:solidFill>
          <a:ln cap="sq">
            <a:noFill/>
            <a:prstDash val="solid"/>
          </a:ln>
        </p:spPr>
        <p:txBody>
          <a:bodyPr vert="horz" wrap="square" lIns="81646" tIns="40823" rIns="81646" bIns="40823" anchorCtr="0" compatLnSpc="0">
            <a:noAutofit/>
          </a:bodyPr>
          <a:lstStyle/>
          <a:p>
            <a:pPr algn="ctr" hangingPunct="0"/>
            <a:r>
              <a:rPr lang="fr-BE" sz="4355">
                <a:latin typeface="Arial" pitchFamily="34"/>
                <a:ea typeface="Microsoft YaHei" pitchFamily="2"/>
                <a:cs typeface="Mangal" pitchFamily="2"/>
              </a:rPr>
              <a:t>XSD</a:t>
            </a:r>
          </a:p>
        </p:txBody>
      </p:sp>
      <p:cxnSp>
        <p:nvCxnSpPr>
          <p:cNvPr id="19" name="Curved Connector 18"/>
          <p:cNvCxnSpPr>
            <a:cxnSpLocks/>
          </p:cNvCxnSpPr>
          <p:nvPr/>
        </p:nvCxnSpPr>
        <p:spPr>
          <a:xfrm>
            <a:off x="6353742" y="6365825"/>
            <a:ext cx="2028074" cy="12700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accent6">
                <a:lumMod val="50000"/>
              </a:schemeClr>
            </a:solidFill>
            <a:prstDash val="solid"/>
            <a:tailEnd type="triangle"/>
          </a:ln>
        </p:spPr>
      </p:cxnSp>
      <p:cxnSp>
        <p:nvCxnSpPr>
          <p:cNvPr id="20" name="Curved Connector 19"/>
          <p:cNvCxnSpPr>
            <a:cxnSpLocks/>
          </p:cNvCxnSpPr>
          <p:nvPr/>
        </p:nvCxnSpPr>
        <p:spPr>
          <a:xfrm>
            <a:off x="6338082" y="4149090"/>
            <a:ext cx="2794880" cy="1824832"/>
          </a:xfrm>
          <a:prstGeom prst="bentConnector2">
            <a:avLst/>
          </a:prstGeom>
          <a:noFill/>
          <a:ln w="25400">
            <a:solidFill>
              <a:schemeClr val="accent5"/>
            </a:solidFill>
            <a:prstDash val="solid"/>
          </a:ln>
        </p:spPr>
      </p:cxnSp>
      <p:sp>
        <p:nvSpPr>
          <p:cNvPr id="21" name="TextBox 20"/>
          <p:cNvSpPr txBox="1"/>
          <p:nvPr/>
        </p:nvSpPr>
        <p:spPr>
          <a:xfrm>
            <a:off x="7698670" y="2113002"/>
            <a:ext cx="1170339" cy="877333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6" tIns="40823" rIns="81646" bIns="40823" anchorCtr="0" compatLnSpc="0">
            <a:normAutofit/>
          </a:bodyPr>
          <a:lstStyle/>
          <a:p>
            <a:pPr algn="ctr" hangingPunct="0"/>
            <a:r>
              <a:rPr lang="fr-BE" sz="1800" err="1"/>
              <a:t>eXtensible</a:t>
            </a:r>
            <a:r>
              <a:rPr lang="fr-BE" sz="1800"/>
              <a:t> </a:t>
            </a:r>
            <a:r>
              <a:rPr lang="fr-BE" sz="1800" err="1"/>
              <a:t>Stylesheet</a:t>
            </a:r>
            <a:r>
              <a:rPr lang="fr-BE" sz="1800"/>
              <a:t> Langage</a:t>
            </a:r>
          </a:p>
        </p:txBody>
      </p:sp>
      <p:sp>
        <p:nvSpPr>
          <p:cNvPr id="22" name="Freeform 21"/>
          <p:cNvSpPr/>
          <p:nvPr/>
        </p:nvSpPr>
        <p:spPr>
          <a:xfrm>
            <a:off x="9002326" y="1395851"/>
            <a:ext cx="1852085" cy="849122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3600"/>
              <a:gd name="f9" fmla="val 17800"/>
              <a:gd name="f10" fmla="+- 17800 0 21600"/>
              <a:gd name="f11" fmla="+- 21600 0 10800"/>
              <a:gd name="f12" fmla="val 10800"/>
              <a:gd name="f13" fmla="+- 0 0 0"/>
              <a:gd name="f14" fmla="*/ f4 1 21600"/>
              <a:gd name="f15" fmla="*/ f5 1 21600"/>
              <a:gd name="f16" fmla="+- 21600 0 f9"/>
              <a:gd name="f17" fmla="+- 10800 0 f6"/>
              <a:gd name="f18" fmla="+- 0 0 f1"/>
              <a:gd name="f19" fmla="abs f10"/>
              <a:gd name="f20" fmla="abs f11"/>
              <a:gd name="f21" fmla="?: f11 0 f0"/>
              <a:gd name="f22" fmla="?: f11 f0 0"/>
              <a:gd name="f23" fmla="*/ f13 f0 1"/>
              <a:gd name="f24" fmla="*/ 3600 f14 1"/>
              <a:gd name="f25" fmla="*/ 17800 f14 1"/>
              <a:gd name="f26" fmla="*/ 21600 f15 1"/>
              <a:gd name="f27" fmla="*/ 0 f15 1"/>
              <a:gd name="f28" fmla="abs f16"/>
              <a:gd name="f29" fmla="abs f17"/>
              <a:gd name="f30" fmla="?: f16 f18 f1"/>
              <a:gd name="f31" fmla="?: f16 f1 f18"/>
              <a:gd name="f32" fmla="?: f16 f2 f1"/>
              <a:gd name="f33" fmla="?: f16 f1 f2"/>
              <a:gd name="f34" fmla="?: f10 f18 f1"/>
              <a:gd name="f35" fmla="?: f10 f1 f18"/>
              <a:gd name="f36" fmla="?: f10 f22 f21"/>
              <a:gd name="f37" fmla="?: f10 f21 f22"/>
              <a:gd name="f38" fmla="*/ 10800 f14 1"/>
              <a:gd name="f39" fmla="*/ f23 1 f3"/>
              <a:gd name="f40" fmla="*/ 0 f14 1"/>
              <a:gd name="f41" fmla="*/ 10800 f15 1"/>
              <a:gd name="f42" fmla="*/ 21600 f14 1"/>
              <a:gd name="f43" fmla="?: f16 f33 f32"/>
              <a:gd name="f44" fmla="?: f16 f32 f33"/>
              <a:gd name="f45" fmla="?: f17 f31 f30"/>
              <a:gd name="f46" fmla="?: f11 f36 f37"/>
              <a:gd name="f47" fmla="?: f11 f34 f35"/>
              <a:gd name="f48" fmla="+- f39 0 f1"/>
              <a:gd name="f49" fmla="?: f17 f44 f43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8">
                <a:pos x="f38" y="f27"/>
              </a:cxn>
              <a:cxn ang="f48">
                <a:pos x="f40" y="f41"/>
              </a:cxn>
              <a:cxn ang="f48">
                <a:pos x="f38" y="f26"/>
              </a:cxn>
              <a:cxn ang="f48">
                <a:pos x="f42" y="f41"/>
              </a:cxn>
            </a:cxnLst>
            <a:rect l="f24" t="f27" r="f25" b="f26"/>
            <a:pathLst>
              <a:path w="21600" h="21600">
                <a:moveTo>
                  <a:pt x="f8" y="f6"/>
                </a:moveTo>
                <a:lnTo>
                  <a:pt x="f9" y="f6"/>
                </a:lnTo>
                <a:arcTo wR="f28" hR="f29" stAng="f49" swAng="f45"/>
                <a:arcTo wR="f19" hR="f20" stAng="f46" swAng="f47"/>
                <a:lnTo>
                  <a:pt x="f8" y="f7"/>
                </a:lnTo>
                <a:lnTo>
                  <a:pt x="f6" y="f12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6" tIns="40823" rIns="81646" bIns="40823" anchor="ctr" anchorCtr="0" compatLnSpc="0">
            <a:noAutofit/>
          </a:bodyPr>
          <a:lstStyle/>
          <a:p>
            <a:pPr algn="ctr" hangingPunct="0"/>
            <a:r>
              <a:rPr lang="fr-BE" sz="1996">
                <a:latin typeface="Arial" pitchFamily="18"/>
                <a:ea typeface="Microsoft YaHei" pitchFamily="2"/>
                <a:cs typeface="Mangal" pitchFamily="2"/>
              </a:rPr>
              <a:t>display</a:t>
            </a:r>
          </a:p>
        </p:txBody>
      </p:sp>
      <p:cxnSp>
        <p:nvCxnSpPr>
          <p:cNvPr id="23" name="Curved Connector 22"/>
          <p:cNvCxnSpPr>
            <a:cxnSpLocks/>
            <a:stCxn id="4" idx="0"/>
            <a:endCxn id="22" idx="0"/>
          </p:cNvCxnSpPr>
          <p:nvPr/>
        </p:nvCxnSpPr>
        <p:spPr>
          <a:xfrm rot="5400000" flipH="1" flipV="1">
            <a:off x="6146130" y="-2349611"/>
            <a:ext cx="36776" cy="7527701"/>
          </a:xfrm>
          <a:prstGeom prst="bentConnector3">
            <a:avLst>
              <a:gd name="adj1" fmla="val 1665516"/>
            </a:avLst>
          </a:prstGeom>
          <a:noFill/>
          <a:ln w="25400">
            <a:solidFill>
              <a:schemeClr val="tx2"/>
            </a:solidFill>
            <a:prstDash val="solid"/>
            <a:tailEnd type="arrow" w="lg" len="lg"/>
          </a:ln>
        </p:spPr>
      </p:cxnSp>
      <p:cxnSp>
        <p:nvCxnSpPr>
          <p:cNvPr id="24" name="Curved Connector 23"/>
          <p:cNvCxnSpPr>
            <a:cxnSpLocks/>
            <a:stCxn id="7" idx="3"/>
            <a:endCxn id="22" idx="3"/>
          </p:cNvCxnSpPr>
          <p:nvPr/>
        </p:nvCxnSpPr>
        <p:spPr>
          <a:xfrm>
            <a:off x="6807382" y="1820260"/>
            <a:ext cx="2194944" cy="152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000000"/>
            </a:solidFill>
            <a:prstDash val="solid"/>
            <a:tailEnd type="arrow" w="lg" len="lg"/>
          </a:ln>
        </p:spPr>
      </p:cxnSp>
      <p:cxnSp>
        <p:nvCxnSpPr>
          <p:cNvPr id="26" name="Curved Connector 25"/>
          <p:cNvCxnSpPr>
            <a:cxnSpLocks/>
            <a:endCxn id="22" idx="6"/>
          </p:cNvCxnSpPr>
          <p:nvPr/>
        </p:nvCxnSpPr>
        <p:spPr>
          <a:xfrm flipV="1">
            <a:off x="6347533" y="2244973"/>
            <a:ext cx="3580835" cy="1624734"/>
          </a:xfrm>
          <a:prstGeom prst="bentConnector4">
            <a:avLst>
              <a:gd name="adj1" fmla="val 37069"/>
              <a:gd name="adj2" fmla="val 84"/>
            </a:avLst>
          </a:prstGeom>
          <a:noFill/>
          <a:ln w="25400">
            <a:solidFill>
              <a:srgbClr val="000000"/>
            </a:solidFill>
            <a:prstDash val="solid"/>
            <a:tailEnd type="arrow" w="lg" len="lg"/>
          </a:ln>
        </p:spPr>
      </p:cxnSp>
      <p:sp>
        <p:nvSpPr>
          <p:cNvPr id="27" name="Freeform 26"/>
          <p:cNvSpPr/>
          <p:nvPr/>
        </p:nvSpPr>
        <p:spPr>
          <a:xfrm>
            <a:off x="1972161" y="6006580"/>
            <a:ext cx="2057490" cy="718488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3600"/>
              <a:gd name="f9" fmla="+- 3600 0 0"/>
              <a:gd name="f10" fmla="+- 0 0 10800"/>
              <a:gd name="f11" fmla="+- 21600 0 18000"/>
              <a:gd name="f12" fmla="+- 21600 0 10800"/>
              <a:gd name="f13" fmla="+- 0 0 0"/>
              <a:gd name="f14" fmla="*/ f4 1 21600"/>
              <a:gd name="f15" fmla="*/ f5 1 21600"/>
              <a:gd name="f16" fmla="+- 0 0 f8"/>
              <a:gd name="f17" fmla="+- 10800 0 f7"/>
              <a:gd name="f18" fmla="+- 0 0 f1"/>
              <a:gd name="f19" fmla="abs f9"/>
              <a:gd name="f20" fmla="abs f10"/>
              <a:gd name="f21" fmla="?: f10 0 f0"/>
              <a:gd name="f22" fmla="?: f10 f0 0"/>
              <a:gd name="f23" fmla="+- 18000 0 f7"/>
              <a:gd name="f24" fmla="+- 10800 0 f6"/>
              <a:gd name="f25" fmla="abs f11"/>
              <a:gd name="f26" fmla="abs f12"/>
              <a:gd name="f27" fmla="?: f12 0 f0"/>
              <a:gd name="f28" fmla="?: f12 f0 0"/>
              <a:gd name="f29" fmla="*/ f13 f0 1"/>
              <a:gd name="f30" fmla="*/ 3600 f14 1"/>
              <a:gd name="f31" fmla="*/ 18000 f14 1"/>
              <a:gd name="f32" fmla="*/ 21600 f15 1"/>
              <a:gd name="f33" fmla="*/ 0 f15 1"/>
              <a:gd name="f34" fmla="abs f16"/>
              <a:gd name="f35" fmla="abs f17"/>
              <a:gd name="f36" fmla="?: f16 f18 f1"/>
              <a:gd name="f37" fmla="?: f16 f1 f18"/>
              <a:gd name="f38" fmla="?: f16 f2 f1"/>
              <a:gd name="f39" fmla="?: f16 f1 f2"/>
              <a:gd name="f40" fmla="?: f9 f18 f1"/>
              <a:gd name="f41" fmla="?: f9 f1 f18"/>
              <a:gd name="f42" fmla="?: f9 f22 f21"/>
              <a:gd name="f43" fmla="?: f9 f21 f22"/>
              <a:gd name="f44" fmla="abs f23"/>
              <a:gd name="f45" fmla="abs f24"/>
              <a:gd name="f46" fmla="?: f23 f18 f1"/>
              <a:gd name="f47" fmla="?: f23 f1 f18"/>
              <a:gd name="f48" fmla="?: f23 f2 f1"/>
              <a:gd name="f49" fmla="?: f23 f1 f2"/>
              <a:gd name="f50" fmla="?: f11 f18 f1"/>
              <a:gd name="f51" fmla="?: f11 f1 f18"/>
              <a:gd name="f52" fmla="?: f11 f28 f27"/>
              <a:gd name="f53" fmla="?: f11 f27 f28"/>
              <a:gd name="f54" fmla="*/ 10800 f14 1"/>
              <a:gd name="f55" fmla="*/ f29 1 f3"/>
              <a:gd name="f56" fmla="*/ 0 f14 1"/>
              <a:gd name="f57" fmla="*/ 10800 f15 1"/>
              <a:gd name="f58" fmla="?: f16 f39 f38"/>
              <a:gd name="f59" fmla="?: f16 f38 f39"/>
              <a:gd name="f60" fmla="?: f17 f37 f36"/>
              <a:gd name="f61" fmla="?: f10 f42 f43"/>
              <a:gd name="f62" fmla="?: f10 f40 f41"/>
              <a:gd name="f63" fmla="?: f23 f49 f48"/>
              <a:gd name="f64" fmla="?: f23 f48 f49"/>
              <a:gd name="f65" fmla="?: f24 f47 f46"/>
              <a:gd name="f66" fmla="?: f12 f52 f53"/>
              <a:gd name="f67" fmla="?: f12 f50 f51"/>
              <a:gd name="f68" fmla="+- f55 0 f1"/>
              <a:gd name="f69" fmla="?: f17 f59 f58"/>
              <a:gd name="f70" fmla="?: f24 f64 f63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8">
                <a:pos x="f54" y="f33"/>
              </a:cxn>
              <a:cxn ang="f68">
                <a:pos x="f56" y="f57"/>
              </a:cxn>
              <a:cxn ang="f68">
                <a:pos x="f54" y="f32"/>
              </a:cxn>
              <a:cxn ang="f68">
                <a:pos x="f31" y="f57"/>
              </a:cxn>
            </a:cxnLst>
            <a:rect l="f30" t="f33" r="f31" b="f32"/>
            <a:pathLst>
              <a:path w="21600" h="21600">
                <a:moveTo>
                  <a:pt x="f8" y="f7"/>
                </a:moveTo>
                <a:arcTo wR="f34" hR="f35" stAng="f69" swAng="f60"/>
                <a:arcTo wR="f19" hR="f20" stAng="f61" swAng="f62"/>
                <a:lnTo>
                  <a:pt x="f7" y="f6"/>
                </a:lnTo>
                <a:arcTo wR="f44" hR="f45" stAng="f70" swAng="f65"/>
                <a:arcTo wR="f25" hR="f26" stAng="f66" swAng="f67"/>
                <a:close/>
              </a:path>
            </a:pathLst>
          </a:custGeom>
          <a:solidFill>
            <a:srgbClr val="EEEEEE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6" tIns="40823" rIns="81646" bIns="40823" anchor="ctr" anchorCtr="0" compatLnSpc="0">
            <a:noAutofit/>
          </a:bodyPr>
          <a:lstStyle/>
          <a:p>
            <a:pPr algn="just" hangingPunct="0"/>
            <a:r>
              <a:rPr lang="fr-BE" sz="1996" err="1">
                <a:latin typeface="Arial" pitchFamily="18"/>
                <a:ea typeface="Microsoft YaHei" pitchFamily="2"/>
                <a:cs typeface="Mangal" pitchFamily="2"/>
              </a:rPr>
              <a:t>database</a:t>
            </a:r>
            <a:endParaRPr lang="fr-BE" sz="1996">
              <a:latin typeface="Arial" pitchFamily="18"/>
              <a:ea typeface="Microsoft YaHei" pitchFamily="2"/>
              <a:cs typeface="Mangal" pitchFamily="2"/>
            </a:endParaRPr>
          </a:p>
        </p:txBody>
      </p:sp>
      <p:cxnSp>
        <p:nvCxnSpPr>
          <p:cNvPr id="28" name="Curved Connector 27"/>
          <p:cNvCxnSpPr>
            <a:cxnSpLocks/>
          </p:cNvCxnSpPr>
          <p:nvPr/>
        </p:nvCxnSpPr>
        <p:spPr>
          <a:xfrm rot="5400000">
            <a:off x="5088055" y="5122000"/>
            <a:ext cx="1703845" cy="3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accent5"/>
            </a:solidFill>
            <a:prstDash val="solid"/>
          </a:ln>
        </p:spPr>
      </p:cxnSp>
      <p:cxnSp>
        <p:nvCxnSpPr>
          <p:cNvPr id="29" name="Curved Connector 28"/>
          <p:cNvCxnSpPr>
            <a:cxnSpLocks/>
            <a:stCxn id="27" idx="4"/>
          </p:cNvCxnSpPr>
          <p:nvPr/>
        </p:nvCxnSpPr>
        <p:spPr>
          <a:xfrm rot="5400000" flipH="1" flipV="1">
            <a:off x="3430394" y="3840588"/>
            <a:ext cx="1736504" cy="2595481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30" name="Curved Connector 29"/>
          <p:cNvCxnSpPr>
            <a:cxnSpLocks/>
            <a:stCxn id="27" idx="7"/>
          </p:cNvCxnSpPr>
          <p:nvPr/>
        </p:nvCxnSpPr>
        <p:spPr>
          <a:xfrm rot="16200000" flipH="1">
            <a:off x="4269092" y="5783467"/>
            <a:ext cx="1" cy="1164714"/>
          </a:xfrm>
          <a:prstGeom prst="bentConnector4">
            <a:avLst>
              <a:gd name="adj1" fmla="val -2147483647"/>
              <a:gd name="adj2" fmla="val 97433"/>
            </a:avLst>
          </a:prstGeom>
          <a:noFill/>
          <a:ln w="25400">
            <a:solidFill>
              <a:schemeClr val="accent5"/>
            </a:solidFill>
            <a:prstDash val="solid"/>
          </a:ln>
        </p:spPr>
      </p:cxnSp>
      <p:sp>
        <p:nvSpPr>
          <p:cNvPr id="31" name="TextBox 30"/>
          <p:cNvSpPr txBox="1"/>
          <p:nvPr/>
        </p:nvSpPr>
        <p:spPr>
          <a:xfrm>
            <a:off x="6338082" y="5533917"/>
            <a:ext cx="1155546" cy="945326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6" tIns="40823" rIns="81646" bIns="40823" anchorCtr="0" compatLnSpc="0">
            <a:normAutofit/>
          </a:bodyPr>
          <a:lstStyle/>
          <a:p>
            <a:pPr algn="ctr" hangingPunct="0"/>
            <a:r>
              <a:rPr lang="fr-BE" sz="1800"/>
              <a:t>Document Type </a:t>
            </a:r>
            <a:br>
              <a:rPr lang="fr-BE" sz="1800"/>
            </a:br>
            <a:r>
              <a:rPr lang="fr-BE" sz="1800" err="1"/>
              <a:t>Definition</a:t>
            </a:r>
            <a:endParaRPr lang="fr-BE" sz="1800"/>
          </a:p>
        </p:txBody>
      </p:sp>
      <p:cxnSp>
        <p:nvCxnSpPr>
          <p:cNvPr id="32" name="Curved Connector 31"/>
          <p:cNvCxnSpPr>
            <a:cxnSpLocks/>
            <a:stCxn id="13" idx="2"/>
          </p:cNvCxnSpPr>
          <p:nvPr/>
        </p:nvCxnSpPr>
        <p:spPr>
          <a:xfrm rot="5400000">
            <a:off x="6432857" y="3130348"/>
            <a:ext cx="426659" cy="597306"/>
          </a:xfrm>
          <a:prstGeom prst="bentConnector2">
            <a:avLst/>
          </a:prstGeom>
          <a:noFill/>
          <a:ln w="25400">
            <a:solidFill>
              <a:schemeClr val="accent5"/>
            </a:solidFill>
            <a:prstDash val="solid"/>
          </a:ln>
        </p:spPr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D8DE6EFA-B07D-4F52-AFA3-B82B71B49E68}"/>
              </a:ext>
            </a:extLst>
          </p:cNvPr>
          <p:cNvSpPr/>
          <p:nvPr/>
        </p:nvSpPr>
        <p:spPr>
          <a:xfrm>
            <a:off x="10219839" y="5495819"/>
            <a:ext cx="1972161" cy="1323439"/>
          </a:xfrm>
          <a:prstGeom prst="rect">
            <a:avLst/>
          </a:prstGeom>
          <a:solidFill>
            <a:schemeClr val="accent6">
              <a:lumMod val="90000"/>
            </a:schemeClr>
          </a:solidFill>
        </p:spPr>
        <p:txBody>
          <a:bodyPr wrap="square">
            <a:spAutoFit/>
          </a:bodyPr>
          <a:lstStyle/>
          <a:p>
            <a:pPr lvl="0"/>
            <a:r>
              <a:rPr lang="fr-BE" sz="2000" u="sng"/>
              <a:t>Légende</a:t>
            </a:r>
            <a:r>
              <a:rPr lang="fr-BE" sz="2000"/>
              <a:t> </a:t>
            </a:r>
          </a:p>
          <a:p>
            <a:pPr lvl="0"/>
            <a:r>
              <a:rPr lang="fr-BE" sz="2000">
                <a:solidFill>
                  <a:schemeClr val="accent6">
                    <a:lumMod val="50000"/>
                  </a:schemeClr>
                </a:solidFill>
              </a:rPr>
              <a:t>préséance </a:t>
            </a:r>
          </a:p>
          <a:p>
            <a:pPr lvl="0"/>
            <a:r>
              <a:rPr lang="fr-BE" sz="2000"/>
              <a:t>envoi de données </a:t>
            </a:r>
          </a:p>
          <a:p>
            <a:pPr lvl="0"/>
            <a:r>
              <a:rPr lang="fr-BE" sz="2000">
                <a:solidFill>
                  <a:schemeClr val="accent5"/>
                </a:solidFill>
              </a:rPr>
              <a:t>lien logique</a:t>
            </a:r>
          </a:p>
        </p:txBody>
      </p:sp>
      <p:sp>
        <p:nvSpPr>
          <p:cNvPr id="74" name="TextBox 30">
            <a:extLst>
              <a:ext uri="{FF2B5EF4-FFF2-40B4-BE49-F238E27FC236}">
                <a16:creationId xmlns:a16="http://schemas.microsoft.com/office/drawing/2014/main" id="{5FA81B91-8640-4971-94B9-F22B82CD0F9A}"/>
              </a:ext>
            </a:extLst>
          </p:cNvPr>
          <p:cNvSpPr txBox="1"/>
          <p:nvPr/>
        </p:nvSpPr>
        <p:spPr>
          <a:xfrm>
            <a:off x="9132962" y="5390285"/>
            <a:ext cx="946646" cy="443945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6" tIns="40823" rIns="81646" bIns="40823" anchorCtr="0" compatLnSpc="0">
            <a:noAutofit/>
          </a:bodyPr>
          <a:lstStyle/>
          <a:p>
            <a:pPr algn="ctr" hangingPunct="0"/>
            <a:r>
              <a:rPr lang="fr-BE" sz="1800"/>
              <a:t>XML </a:t>
            </a:r>
            <a:br>
              <a:rPr lang="fr-BE" sz="1800"/>
            </a:br>
            <a:r>
              <a:rPr lang="fr-BE" sz="1800" err="1"/>
              <a:t>Schema</a:t>
            </a:r>
            <a:endParaRPr lang="fr-BE" sz="1800"/>
          </a:p>
        </p:txBody>
      </p:sp>
      <p:cxnSp>
        <p:nvCxnSpPr>
          <p:cNvPr id="84" name="Curved Connector 25">
            <a:extLst>
              <a:ext uri="{FF2B5EF4-FFF2-40B4-BE49-F238E27FC236}">
                <a16:creationId xmlns:a16="http://schemas.microsoft.com/office/drawing/2014/main" id="{877B3C93-86BA-4E2F-B25A-E7AB9EE2EE74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7695985" y="2244973"/>
            <a:ext cx="2232384" cy="685830"/>
          </a:xfrm>
          <a:prstGeom prst="bentConnector2">
            <a:avLst/>
          </a:prstGeom>
          <a:noFill/>
          <a:ln w="25400">
            <a:solidFill>
              <a:srgbClr val="000000"/>
            </a:solidFill>
            <a:prstDash val="solid"/>
            <a:tailEnd type="arrow" w="lg" len="lg"/>
          </a:ln>
        </p:spPr>
      </p:cxnSp>
      <p:sp>
        <p:nvSpPr>
          <p:cNvPr id="3" name="Freeform 2"/>
          <p:cNvSpPr/>
          <p:nvPr/>
        </p:nvSpPr>
        <p:spPr>
          <a:xfrm>
            <a:off x="4845241" y="3486271"/>
            <a:ext cx="1502292" cy="783805"/>
          </a:xfrm>
          <a:prstGeom prst="rect">
            <a:avLst/>
          </a:prstGeom>
          <a:solidFill>
            <a:schemeClr val="bg1"/>
          </a:solidFill>
          <a:ln cap="sq">
            <a:solidFill>
              <a:schemeClr val="tx2"/>
            </a:solidFill>
            <a:prstDash val="solid"/>
          </a:ln>
        </p:spPr>
        <p:txBody>
          <a:bodyPr vert="horz" wrap="square" lIns="81646" tIns="40823" rIns="81646" bIns="40823" anchorCtr="0" compatLnSpc="0">
            <a:noAutofit/>
          </a:bodyPr>
          <a:lstStyle/>
          <a:p>
            <a:pPr algn="ctr" hangingPunct="0"/>
            <a:r>
              <a:rPr lang="fr-BE" sz="4355">
                <a:latin typeface="Arial" pitchFamily="34"/>
                <a:ea typeface="Microsoft YaHei" pitchFamily="2"/>
                <a:cs typeface="Mangal" pitchFamily="2"/>
              </a:rPr>
              <a:t>XML</a:t>
            </a:r>
          </a:p>
        </p:txBody>
      </p:sp>
      <p:cxnSp>
        <p:nvCxnSpPr>
          <p:cNvPr id="93" name="Connecteur : en angle 92">
            <a:extLst>
              <a:ext uri="{FF2B5EF4-FFF2-40B4-BE49-F238E27FC236}">
                <a16:creationId xmlns:a16="http://schemas.microsoft.com/office/drawing/2014/main" id="{6333027E-01F5-4637-A071-F9205B0A5886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483033" y="3878174"/>
            <a:ext cx="1368417" cy="2487651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accent6">
                <a:lumMod val="50000"/>
              </a:schemeClr>
            </a:solidFill>
            <a:prstDash val="solid"/>
            <a:tailEnd type="triangle" w="lg" len="lg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FA06E8-96AE-4F9F-A6D4-634516446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La famille XML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9EA544-810F-4ADE-A2C5-0361E095F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lvl="0"/>
            <a:r>
              <a:rPr lang="fr-BE" sz="2400">
                <a:solidFill>
                  <a:schemeClr val="accent2"/>
                </a:solidFill>
              </a:rPr>
              <a:t>SGML</a:t>
            </a:r>
            <a:endParaRPr lang="fr-BE" sz="2400"/>
          </a:p>
          <a:p>
            <a:pPr lvl="1"/>
            <a:r>
              <a:rPr lang="fr-BE" sz="2000"/>
              <a:t>Langage de description à balises (1986)</a:t>
            </a:r>
          </a:p>
          <a:p>
            <a:pPr lvl="1"/>
            <a:r>
              <a:rPr lang="fr-BE" sz="2000"/>
              <a:t>Orientation « document »</a:t>
            </a:r>
          </a:p>
          <a:p>
            <a:pPr lvl="1"/>
            <a:r>
              <a:rPr lang="fr-BE" sz="2000"/>
              <a:t>Riche, complet, lourd : 155 pages </a:t>
            </a:r>
            <a:r>
              <a:rPr lang="fr-BE" sz="2000" err="1"/>
              <a:t>specs</a:t>
            </a:r>
            <a:endParaRPr lang="fr-BE" sz="2000"/>
          </a:p>
          <a:p>
            <a:pPr lvl="0"/>
            <a:r>
              <a:rPr lang="fr-BE" sz="2400">
                <a:solidFill>
                  <a:schemeClr val="accent2"/>
                </a:solidFill>
              </a:rPr>
              <a:t>HTML</a:t>
            </a:r>
          </a:p>
          <a:p>
            <a:pPr lvl="1"/>
            <a:r>
              <a:rPr lang="fr-BE" sz="2000"/>
              <a:t>Orientation « document web »</a:t>
            </a:r>
          </a:p>
          <a:p>
            <a:pPr lvl="1"/>
            <a:r>
              <a:rPr lang="fr-BE" sz="2000"/>
              <a:t>Simple mais limité au web</a:t>
            </a:r>
          </a:p>
          <a:p>
            <a:pPr lvl="0"/>
            <a:r>
              <a:rPr lang="fr-BE" sz="2400">
                <a:solidFill>
                  <a:schemeClr val="accent2"/>
                </a:solidFill>
              </a:rPr>
              <a:t>XML</a:t>
            </a:r>
          </a:p>
          <a:p>
            <a:pPr lvl="1"/>
            <a:r>
              <a:rPr lang="fr-BE" sz="2000"/>
              <a:t>Orientation « données »</a:t>
            </a:r>
          </a:p>
          <a:p>
            <a:pPr lvl="1"/>
            <a:r>
              <a:rPr lang="fr-BE" sz="2000">
                <a:solidFill>
                  <a:schemeClr val="accent2"/>
                </a:solidFill>
              </a:rPr>
              <a:t>SGML</a:t>
            </a:r>
            <a:r>
              <a:rPr lang="fr-BE" sz="2000"/>
              <a:t> simplifié : 35 pages </a:t>
            </a:r>
            <a:r>
              <a:rPr lang="fr-BE" sz="2000" err="1"/>
              <a:t>specs</a:t>
            </a:r>
            <a:endParaRPr lang="fr-BE" sz="2000"/>
          </a:p>
          <a:p>
            <a:pPr lvl="1"/>
            <a:r>
              <a:rPr lang="fr-BE" sz="2000"/>
              <a:t>Souplesse </a:t>
            </a:r>
            <a:r>
              <a:rPr lang="fr-BE" sz="2000">
                <a:solidFill>
                  <a:schemeClr val="accent2"/>
                </a:solidFill>
              </a:rPr>
              <a:t>SGML</a:t>
            </a:r>
            <a:r>
              <a:rPr lang="fr-BE" sz="2000"/>
              <a:t> + Simplicité </a:t>
            </a:r>
            <a:r>
              <a:rPr lang="fr-BE" sz="2000">
                <a:solidFill>
                  <a:schemeClr val="accent2"/>
                </a:solidFill>
              </a:rPr>
              <a:t>HTML</a:t>
            </a:r>
          </a:p>
          <a:p>
            <a:pPr lvl="1"/>
            <a:r>
              <a:rPr lang="fr-BE" sz="2000"/>
              <a:t>Présentation des données : out of scope</a:t>
            </a:r>
          </a:p>
          <a:p>
            <a:pPr lvl="0"/>
            <a:r>
              <a:rPr lang="fr-BE" sz="2400">
                <a:solidFill>
                  <a:schemeClr val="accent2"/>
                </a:solidFill>
              </a:rPr>
              <a:t>XHTML</a:t>
            </a:r>
          </a:p>
          <a:p>
            <a:pPr lvl="1"/>
            <a:r>
              <a:rPr lang="fr-BE" sz="2000">
                <a:solidFill>
                  <a:schemeClr val="accent2"/>
                </a:solidFill>
              </a:rPr>
              <a:t>HTML</a:t>
            </a:r>
            <a:r>
              <a:rPr lang="fr-BE" sz="2000"/>
              <a:t> suivant la norme </a:t>
            </a:r>
            <a:r>
              <a:rPr lang="fr-BE" sz="2000">
                <a:solidFill>
                  <a:schemeClr val="accent2"/>
                </a:solidFill>
              </a:rPr>
              <a:t>XML</a:t>
            </a:r>
          </a:p>
          <a:p>
            <a:pPr lvl="0"/>
            <a:r>
              <a:rPr lang="fr-BE" sz="2400"/>
              <a:t>Les adjoints du </a:t>
            </a:r>
            <a:r>
              <a:rPr lang="fr-BE" sz="2400">
                <a:solidFill>
                  <a:schemeClr val="accent2"/>
                </a:solidFill>
              </a:rPr>
              <a:t>XML</a:t>
            </a:r>
            <a:r>
              <a:rPr lang="fr-BE" sz="2400"/>
              <a:t> :</a:t>
            </a:r>
          </a:p>
          <a:p>
            <a:pPr lvl="1"/>
            <a:r>
              <a:rPr lang="fr-BE" sz="2000">
                <a:solidFill>
                  <a:schemeClr val="accent2"/>
                </a:solidFill>
              </a:rPr>
              <a:t>DTD</a:t>
            </a:r>
            <a:r>
              <a:rPr lang="fr-BE" sz="2000"/>
              <a:t> : la structure du document, permettant sa validation</a:t>
            </a:r>
          </a:p>
          <a:p>
            <a:pPr lvl="1"/>
            <a:r>
              <a:rPr lang="fr-BE" sz="2000">
                <a:solidFill>
                  <a:schemeClr val="accent2"/>
                </a:solidFill>
              </a:rPr>
              <a:t>XSD</a:t>
            </a:r>
            <a:r>
              <a:rPr lang="fr-BE" sz="2000"/>
              <a:t> : le </a:t>
            </a:r>
            <a:r>
              <a:rPr lang="fr-BE" sz="2000">
                <a:solidFill>
                  <a:schemeClr val="accent2"/>
                </a:solidFill>
              </a:rPr>
              <a:t>DTD</a:t>
            </a:r>
            <a:r>
              <a:rPr lang="fr-BE" sz="2000"/>
              <a:t> en plus évolué</a:t>
            </a:r>
          </a:p>
          <a:p>
            <a:pPr lvl="1"/>
            <a:r>
              <a:rPr lang="fr-BE" sz="2000">
                <a:solidFill>
                  <a:schemeClr val="accent2"/>
                </a:solidFill>
              </a:rPr>
              <a:t>XSL</a:t>
            </a:r>
            <a:r>
              <a:rPr lang="fr-BE" sz="2000"/>
              <a:t> : pour transformer </a:t>
            </a:r>
            <a:r>
              <a:rPr lang="fr-BE" sz="2000">
                <a:solidFill>
                  <a:schemeClr val="accent2"/>
                </a:solidFill>
              </a:rPr>
              <a:t>XML</a:t>
            </a:r>
          </a:p>
          <a:p>
            <a:pPr lvl="1"/>
            <a:r>
              <a:rPr lang="fr-BE" sz="2000" err="1">
                <a:solidFill>
                  <a:schemeClr val="accent2"/>
                </a:solidFill>
              </a:rPr>
              <a:t>Namespace</a:t>
            </a:r>
            <a:r>
              <a:rPr lang="fr-BE" sz="2000">
                <a:solidFill>
                  <a:schemeClr val="accent2"/>
                </a:solidFill>
              </a:rPr>
              <a:t>, </a:t>
            </a:r>
            <a:r>
              <a:rPr lang="fr-BE" sz="2000" err="1">
                <a:solidFill>
                  <a:schemeClr val="accent2"/>
                </a:solidFill>
              </a:rPr>
              <a:t>Xpath</a:t>
            </a:r>
            <a:r>
              <a:rPr lang="fr-BE" sz="2000">
                <a:solidFill>
                  <a:schemeClr val="accent2"/>
                </a:solidFill>
              </a:rPr>
              <a:t>, </a:t>
            </a:r>
            <a:r>
              <a:rPr lang="fr-BE" sz="2000" err="1">
                <a:solidFill>
                  <a:schemeClr val="accent2"/>
                </a:solidFill>
              </a:rPr>
              <a:t>Xquery</a:t>
            </a:r>
            <a:r>
              <a:rPr lang="fr-BE" sz="200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28906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73DCCC-6233-4E85-9AC0-74B589220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Ensemble complet de données XML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8C22C1-EE72-486A-A8B0-A88B6FCA0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77500" lnSpcReduction="20000"/>
          </a:bodyPr>
          <a:lstStyle/>
          <a:p>
            <a:pPr lvl="0"/>
            <a:r>
              <a:rPr lang="fr-BE">
                <a:solidFill>
                  <a:schemeClr val="accent2"/>
                </a:solidFill>
              </a:rPr>
              <a:t>XML</a:t>
            </a:r>
          </a:p>
          <a:p>
            <a:pPr lvl="1"/>
            <a:r>
              <a:rPr lang="fr-BE"/>
              <a:t>données proprement dites</a:t>
            </a:r>
          </a:p>
          <a:p>
            <a:pPr lvl="1"/>
            <a:r>
              <a:rPr lang="fr-BE"/>
              <a:t>balise ouvrante – contenu – balise fermante</a:t>
            </a:r>
          </a:p>
          <a:p>
            <a:pPr lvl="1"/>
            <a:r>
              <a:rPr lang="fr-BE"/>
              <a:t>balises encastrables</a:t>
            </a:r>
          </a:p>
          <a:p>
            <a:pPr lvl="0"/>
            <a:r>
              <a:rPr lang="fr-BE">
                <a:solidFill>
                  <a:schemeClr val="accent2"/>
                </a:solidFill>
              </a:rPr>
              <a:t>DTD</a:t>
            </a:r>
            <a:r>
              <a:rPr lang="fr-BE"/>
              <a:t> ou </a:t>
            </a:r>
            <a:r>
              <a:rPr lang="fr-BE">
                <a:solidFill>
                  <a:schemeClr val="accent2"/>
                </a:solidFill>
              </a:rPr>
              <a:t>XSD</a:t>
            </a:r>
          </a:p>
          <a:p>
            <a:pPr lvl="1"/>
            <a:r>
              <a:rPr lang="fr-BE"/>
              <a:t>Grammaire du doc </a:t>
            </a:r>
            <a:r>
              <a:rPr lang="fr-BE">
                <a:solidFill>
                  <a:schemeClr val="accent2"/>
                </a:solidFill>
              </a:rPr>
              <a:t>XML</a:t>
            </a:r>
            <a:endParaRPr lang="fr-BE"/>
          </a:p>
          <a:p>
            <a:pPr lvl="1"/>
            <a:r>
              <a:rPr lang="fr-BE"/>
              <a:t>Validation des données échangées</a:t>
            </a:r>
          </a:p>
          <a:p>
            <a:pPr lvl="1"/>
            <a:r>
              <a:rPr lang="fr-BE" b="1">
                <a:solidFill>
                  <a:schemeClr val="accent5"/>
                </a:solidFill>
              </a:rPr>
              <a:t>DTD/XSD + XML =</a:t>
            </a:r>
            <a:br>
              <a:rPr lang="fr-BE" b="1">
                <a:solidFill>
                  <a:schemeClr val="accent5"/>
                </a:solidFill>
              </a:rPr>
            </a:br>
            <a:r>
              <a:rPr lang="fr-BE" b="1">
                <a:solidFill>
                  <a:schemeClr val="accent5"/>
                </a:solidFill>
              </a:rPr>
              <a:t>données validées</a:t>
            </a:r>
          </a:p>
          <a:p>
            <a:pPr lvl="1"/>
            <a:r>
              <a:rPr lang="fr-BE"/>
              <a:t>Elément optionnel.</a:t>
            </a:r>
          </a:p>
          <a:p>
            <a:pPr lvl="1"/>
            <a:r>
              <a:rPr lang="fr-BE"/>
              <a:t>Application : Des partenaires s'échangeant des données par </a:t>
            </a:r>
            <a:r>
              <a:rPr lang="fr-BE">
                <a:solidFill>
                  <a:schemeClr val="accent2"/>
                </a:solidFill>
              </a:rPr>
              <a:t>XML</a:t>
            </a:r>
            <a:r>
              <a:rPr lang="fr-BE"/>
              <a:t> conviennent d'abord d'un </a:t>
            </a:r>
            <a:r>
              <a:rPr lang="fr-BE">
                <a:solidFill>
                  <a:schemeClr val="accent2"/>
                </a:solidFill>
              </a:rPr>
              <a:t>DTD</a:t>
            </a:r>
            <a:r>
              <a:rPr lang="fr-BE"/>
              <a:t>.</a:t>
            </a:r>
          </a:p>
          <a:p>
            <a:pPr lvl="1"/>
            <a:r>
              <a:rPr lang="fr-BE"/>
              <a:t>DTD obsolète</a:t>
            </a:r>
          </a:p>
          <a:p>
            <a:pPr lvl="0"/>
            <a:r>
              <a:rPr lang="fr-BE">
                <a:solidFill>
                  <a:schemeClr val="accent2"/>
                </a:solidFill>
              </a:rPr>
              <a:t>XSL</a:t>
            </a:r>
            <a:r>
              <a:rPr lang="fr-BE"/>
              <a:t> et </a:t>
            </a:r>
            <a:r>
              <a:rPr lang="fr-BE">
                <a:solidFill>
                  <a:schemeClr val="accent2"/>
                </a:solidFill>
              </a:rPr>
              <a:t>CSS</a:t>
            </a:r>
          </a:p>
          <a:p>
            <a:pPr lvl="1"/>
            <a:r>
              <a:rPr lang="fr-BE"/>
              <a:t>Pour présenter un doc </a:t>
            </a:r>
            <a:r>
              <a:rPr lang="fr-BE">
                <a:solidFill>
                  <a:schemeClr val="accent2"/>
                </a:solidFill>
              </a:rPr>
              <a:t>XML</a:t>
            </a:r>
          </a:p>
          <a:p>
            <a:pPr lvl="1"/>
            <a:r>
              <a:rPr lang="fr-BE"/>
              <a:t>un </a:t>
            </a:r>
            <a:r>
              <a:rPr lang="fr-BE">
                <a:solidFill>
                  <a:schemeClr val="accent2"/>
                </a:solidFill>
              </a:rPr>
              <a:t>XSLT</a:t>
            </a:r>
            <a:r>
              <a:rPr lang="fr-BE"/>
              <a:t> par type de présentation</a:t>
            </a:r>
          </a:p>
          <a:p>
            <a:pPr lvl="2"/>
            <a:r>
              <a:rPr lang="fr-BE"/>
              <a:t>Un pour Web, un autre pour Mobile, un pour PDF, un pour l'écran textuel monochrome.</a:t>
            </a:r>
          </a:p>
          <a:p>
            <a:pPr lvl="1"/>
            <a:r>
              <a:rPr lang="fr-BE"/>
              <a:t>Elément optionnel.</a:t>
            </a:r>
          </a:p>
          <a:p>
            <a:pPr lvl="1"/>
            <a:r>
              <a:rPr lang="fr-BE" b="1">
                <a:solidFill>
                  <a:schemeClr val="accent5"/>
                </a:solidFill>
              </a:rPr>
              <a:t>XML + XSL (+ CSS) = doc lisible</a:t>
            </a:r>
          </a:p>
          <a:p>
            <a:pPr lvl="1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92118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BE"/>
              <a:t>Ensemble complet de données XML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774342" y="1431853"/>
            <a:ext cx="6232498" cy="5428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674027"/>
            <a:ext cx="10515600" cy="707758"/>
          </a:xfrm>
        </p:spPr>
        <p:txBody>
          <a:bodyPr>
            <a:spAutoFit/>
          </a:bodyPr>
          <a:lstStyle/>
          <a:p>
            <a:pPr lvl="0"/>
            <a:r>
              <a:rPr lang="fr-BE"/>
              <a:t>XML, exo 01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2089168"/>
            <a:ext cx="10991247" cy="4128752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vert="horz" wrap="square" lIns="81646" tIns="40823" rIns="81646" bIns="40823" anchorCtr="0" compatLnSpc="0">
            <a:noAutofit/>
          </a:bodyPr>
          <a:lstStyle/>
          <a:p>
            <a:pPr hangingPunct="0">
              <a:spcAft>
                <a:spcPts val="1800"/>
              </a:spcAft>
            </a:pPr>
            <a:r>
              <a:rPr lang="fr-BE" sz="2540"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&lt;?</a:t>
            </a:r>
            <a:r>
              <a:rPr lang="fr-BE" sz="2540" b="1"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xml</a:t>
            </a:r>
            <a:r>
              <a:rPr lang="fr-BE" sz="2540">
                <a:latin typeface="Courier New" pitchFamily="49"/>
                <a:ea typeface="Courier New" pitchFamily="49"/>
                <a:cs typeface="Courier New" pitchFamily="49"/>
              </a:rPr>
              <a:t>	</a:t>
            </a:r>
            <a:r>
              <a:rPr lang="fr-BE" sz="2540">
                <a:solidFill>
                  <a:srgbClr val="FF0000"/>
                </a:solidFill>
                <a:latin typeface="Courier New" pitchFamily="49"/>
                <a:ea typeface="Courier New" pitchFamily="49"/>
                <a:cs typeface="Courier New" pitchFamily="49"/>
              </a:rPr>
              <a:t>version</a:t>
            </a:r>
            <a:r>
              <a:rPr lang="fr-BE" sz="2540"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=</a:t>
            </a:r>
            <a:r>
              <a:rPr lang="fr-BE" sz="2540">
                <a:solidFill>
                  <a:srgbClr val="8000FF"/>
                </a:solidFill>
                <a:latin typeface="Courier New" pitchFamily="49"/>
                <a:ea typeface="Courier New" pitchFamily="49"/>
                <a:cs typeface="Courier New" pitchFamily="49"/>
              </a:rPr>
              <a:t>"1.0"</a:t>
            </a:r>
            <a:br>
              <a:rPr lang="fr-BE" sz="2540">
                <a:solidFill>
                  <a:srgbClr val="8000FF"/>
                </a:solidFill>
                <a:latin typeface="Courier New" pitchFamily="49"/>
                <a:ea typeface="Courier New" pitchFamily="49"/>
                <a:cs typeface="Courier New" pitchFamily="49"/>
              </a:rPr>
            </a:br>
            <a:r>
              <a:rPr lang="fr-BE" sz="2540">
                <a:latin typeface="Courier New" pitchFamily="49"/>
                <a:ea typeface="Courier New" pitchFamily="49"/>
                <a:cs typeface="Courier New" pitchFamily="49"/>
              </a:rPr>
              <a:t>	</a:t>
            </a:r>
            <a:r>
              <a:rPr lang="fr-BE" sz="2540" err="1">
                <a:solidFill>
                  <a:srgbClr val="FF0000"/>
                </a:solidFill>
                <a:latin typeface="Courier New" pitchFamily="49"/>
                <a:ea typeface="Courier New" pitchFamily="49"/>
                <a:cs typeface="Courier New" pitchFamily="49"/>
              </a:rPr>
              <a:t>encoding</a:t>
            </a:r>
            <a:r>
              <a:rPr lang="fr-BE" sz="2540"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=</a:t>
            </a:r>
            <a:r>
              <a:rPr lang="fr-BE" sz="2540">
                <a:solidFill>
                  <a:srgbClr val="8000FF"/>
                </a:solidFill>
                <a:latin typeface="Courier New" pitchFamily="49"/>
                <a:ea typeface="Courier New" pitchFamily="49"/>
                <a:cs typeface="Courier New" pitchFamily="49"/>
              </a:rPr>
              <a:t>"ISO-8859-1"</a:t>
            </a:r>
            <a:r>
              <a:rPr lang="fr-BE" sz="2540"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br>
              <a:rPr lang="fr-BE" sz="2540"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</a:br>
            <a:r>
              <a:rPr lang="fr-BE" sz="2540">
                <a:latin typeface="Courier New" pitchFamily="49"/>
                <a:ea typeface="Courier New" pitchFamily="49"/>
                <a:cs typeface="Courier New" pitchFamily="49"/>
              </a:rPr>
              <a:t>	</a:t>
            </a:r>
            <a:r>
              <a:rPr lang="fr-BE" sz="2540">
                <a:solidFill>
                  <a:srgbClr val="FF0000"/>
                </a:solidFill>
                <a:latin typeface="Courier New" pitchFamily="49"/>
                <a:ea typeface="Courier New" pitchFamily="49"/>
                <a:cs typeface="Courier New" pitchFamily="49"/>
              </a:rPr>
              <a:t>standalone</a:t>
            </a:r>
            <a:r>
              <a:rPr lang="fr-BE" sz="2540"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=</a:t>
            </a:r>
            <a:r>
              <a:rPr lang="fr-BE" sz="2540">
                <a:solidFill>
                  <a:srgbClr val="8000FF"/>
                </a:solidFill>
                <a:latin typeface="Courier New" pitchFamily="49"/>
                <a:ea typeface="Courier New" pitchFamily="49"/>
                <a:cs typeface="Courier New" pitchFamily="49"/>
              </a:rPr>
              <a:t>"no"</a:t>
            </a:r>
            <a:r>
              <a:rPr lang="fr-BE" sz="2540"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?&gt;</a:t>
            </a:r>
          </a:p>
          <a:p>
            <a:pPr hangingPunct="0">
              <a:spcAft>
                <a:spcPts val="1800"/>
              </a:spcAft>
            </a:pPr>
            <a:r>
              <a:rPr lang="fr-BE" sz="2540"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&lt;?</a:t>
            </a:r>
            <a:r>
              <a:rPr lang="fr-BE" sz="2540" b="1"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xml-</a:t>
            </a:r>
            <a:r>
              <a:rPr lang="fr-BE" sz="2540" b="1" err="1"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stylesheet</a:t>
            </a:r>
            <a:r>
              <a:rPr lang="fr-BE" sz="2540"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br>
              <a:rPr lang="fr-BE" sz="2540"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</a:br>
            <a:r>
              <a:rPr lang="fr-BE" sz="2540">
                <a:latin typeface="Courier New" pitchFamily="49"/>
                <a:ea typeface="Courier New" pitchFamily="49"/>
                <a:cs typeface="Courier New" pitchFamily="49"/>
              </a:rPr>
              <a:t>	</a:t>
            </a:r>
            <a:r>
              <a:rPr lang="fr-BE" sz="2540">
                <a:solidFill>
                  <a:srgbClr val="FF0000"/>
                </a:solidFill>
                <a:latin typeface="Courier New" pitchFamily="49"/>
                <a:ea typeface="Courier New" pitchFamily="49"/>
                <a:cs typeface="Courier New" pitchFamily="49"/>
              </a:rPr>
              <a:t>type</a:t>
            </a:r>
            <a:r>
              <a:rPr lang="fr-BE" sz="2540"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=</a:t>
            </a:r>
            <a:r>
              <a:rPr lang="fr-BE" sz="2540">
                <a:solidFill>
                  <a:srgbClr val="8000FF"/>
                </a:solidFill>
                <a:latin typeface="Courier New" pitchFamily="49"/>
                <a:ea typeface="Courier New" pitchFamily="49"/>
                <a:cs typeface="Courier New" pitchFamily="49"/>
              </a:rPr>
              <a:t>"</a:t>
            </a:r>
            <a:r>
              <a:rPr lang="fr-BE" sz="2540" err="1">
                <a:solidFill>
                  <a:srgbClr val="8000FF"/>
                </a:solidFill>
                <a:latin typeface="Courier New" pitchFamily="49"/>
                <a:ea typeface="Courier New" pitchFamily="49"/>
                <a:cs typeface="Courier New" pitchFamily="49"/>
              </a:rPr>
              <a:t>text</a:t>
            </a:r>
            <a:r>
              <a:rPr lang="fr-BE" sz="2540">
                <a:solidFill>
                  <a:srgbClr val="8000FF"/>
                </a:solidFill>
                <a:latin typeface="Courier New" pitchFamily="49"/>
                <a:ea typeface="Courier New" pitchFamily="49"/>
                <a:cs typeface="Courier New" pitchFamily="49"/>
              </a:rPr>
              <a:t>/</a:t>
            </a:r>
            <a:r>
              <a:rPr lang="fr-BE" sz="2540" err="1">
                <a:solidFill>
                  <a:srgbClr val="8000FF"/>
                </a:solidFill>
                <a:latin typeface="Courier New" pitchFamily="49"/>
                <a:ea typeface="Courier New" pitchFamily="49"/>
                <a:cs typeface="Courier New" pitchFamily="49"/>
              </a:rPr>
              <a:t>xsl</a:t>
            </a:r>
            <a:r>
              <a:rPr lang="fr-BE" sz="2540">
                <a:solidFill>
                  <a:srgbClr val="8000FF"/>
                </a:solidFill>
                <a:latin typeface="Courier New" pitchFamily="49"/>
                <a:ea typeface="Courier New" pitchFamily="49"/>
                <a:cs typeface="Courier New" pitchFamily="49"/>
              </a:rPr>
              <a:t>"</a:t>
            </a:r>
            <a:r>
              <a:rPr lang="fr-BE" sz="2540"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br>
              <a:rPr lang="fr-BE" sz="2540"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</a:br>
            <a:r>
              <a:rPr lang="fr-BE" sz="2540">
                <a:latin typeface="Courier New" pitchFamily="49"/>
                <a:ea typeface="Courier New" pitchFamily="49"/>
                <a:cs typeface="Courier New" pitchFamily="49"/>
              </a:rPr>
              <a:t>	</a:t>
            </a:r>
            <a:r>
              <a:rPr lang="fr-BE" sz="2540">
                <a:solidFill>
                  <a:srgbClr val="FF0000"/>
                </a:solidFill>
                <a:latin typeface="Courier New" pitchFamily="49"/>
                <a:ea typeface="Courier New" pitchFamily="49"/>
                <a:cs typeface="Courier New" pitchFamily="49"/>
              </a:rPr>
              <a:t>href</a:t>
            </a:r>
            <a:r>
              <a:rPr lang="fr-BE" sz="2540"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=</a:t>
            </a:r>
            <a:r>
              <a:rPr lang="fr-BE" sz="2540">
                <a:solidFill>
                  <a:srgbClr val="6600FF"/>
                </a:solidFill>
                <a:latin typeface="Courier New" pitchFamily="49"/>
                <a:ea typeface="Courier New" pitchFamily="49"/>
                <a:cs typeface="Courier New" pitchFamily="49"/>
              </a:rPr>
              <a:t>"bonjour.xsl"</a:t>
            </a:r>
            <a:r>
              <a:rPr lang="fr-BE" sz="2540"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?&gt;</a:t>
            </a:r>
          </a:p>
          <a:p>
            <a:pPr hangingPunct="0">
              <a:spcAft>
                <a:spcPts val="1800"/>
              </a:spcAft>
            </a:pPr>
            <a:r>
              <a:rPr lang="fr-BE" sz="2540"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&lt;!</a:t>
            </a:r>
            <a:r>
              <a:rPr lang="fr-BE" sz="2540" b="1"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DOCTYPE</a:t>
            </a:r>
            <a:r>
              <a:rPr lang="fr-BE" sz="2540"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fr-BE" sz="2540" b="1"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salut</a:t>
            </a:r>
            <a:r>
              <a:rPr lang="fr-BE" sz="2540"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SYSTEM </a:t>
            </a:r>
            <a:r>
              <a:rPr lang="fr-BE" sz="2540">
                <a:solidFill>
                  <a:srgbClr val="6600FF"/>
                </a:solidFill>
                <a:latin typeface="Courier New" pitchFamily="49"/>
                <a:ea typeface="Courier New" pitchFamily="49"/>
                <a:cs typeface="Courier New" pitchFamily="49"/>
              </a:rPr>
              <a:t>"bonjour.dtd"</a:t>
            </a:r>
            <a:r>
              <a:rPr lang="fr-BE" sz="2540"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&gt;</a:t>
            </a:r>
          </a:p>
          <a:p>
            <a:pPr hangingPunct="0">
              <a:spcAft>
                <a:spcPts val="1800"/>
              </a:spcAft>
            </a:pPr>
            <a:r>
              <a:rPr lang="fr-BE" sz="2540"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&lt;</a:t>
            </a:r>
            <a:r>
              <a:rPr lang="fr-BE" sz="2540" b="1"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salut</a:t>
            </a:r>
            <a:r>
              <a:rPr lang="fr-BE" sz="2540"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&gt;</a:t>
            </a:r>
            <a:r>
              <a:rPr lang="fr-BE" sz="2540"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Hello world!</a:t>
            </a:r>
            <a:r>
              <a:rPr lang="fr-BE" sz="2540"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&lt;/</a:t>
            </a:r>
            <a:r>
              <a:rPr lang="fr-BE" sz="2540" b="1"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salut</a:t>
            </a:r>
            <a:r>
              <a:rPr lang="fr-BE" sz="2540"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46757" y="2449392"/>
            <a:ext cx="1073847" cy="533845"/>
          </a:xfrm>
          <a:prstGeom prst="rect">
            <a:avLst/>
          </a:prstGeom>
          <a:noFill/>
          <a:ln>
            <a:noFill/>
          </a:ln>
        </p:spPr>
        <p:txBody>
          <a:bodyPr vert="horz" wrap="none" lIns="98629" tIns="92097" rIns="98629" bIns="92097" anchorCtr="0" compatLnSpc="0">
            <a:spAutoFit/>
          </a:bodyPr>
          <a:lstStyle/>
          <a:p>
            <a:pPr hangingPunct="0"/>
            <a:r>
              <a:rPr lang="fr-BE" sz="2359">
                <a:latin typeface="Arial" pitchFamily="18"/>
                <a:ea typeface="Microsoft YaHei" pitchFamily="2"/>
                <a:cs typeface="Mangal" pitchFamily="2"/>
              </a:rPr>
              <a:t>Entête</a:t>
            </a:r>
          </a:p>
        </p:txBody>
      </p:sp>
      <p:sp>
        <p:nvSpPr>
          <p:cNvPr id="5" name="Freeform 4"/>
          <p:cNvSpPr/>
          <p:nvPr/>
        </p:nvSpPr>
        <p:spPr>
          <a:xfrm>
            <a:off x="8054855" y="2155464"/>
            <a:ext cx="391903" cy="1175708"/>
          </a:xfrm>
          <a:custGeom>
            <a:avLst>
              <a:gd name="f0" fmla="val 1800"/>
              <a:gd name="f1" fmla="val 108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-2147483647"/>
              <a:gd name="f10" fmla="val 2147483647"/>
              <a:gd name="f11" fmla="val 5400"/>
              <a:gd name="f12" fmla="val 10800"/>
              <a:gd name="f13" fmla="val 16200"/>
              <a:gd name="f14" fmla="+- 0 0 0"/>
              <a:gd name="f15" fmla="*/ f5 1 21600"/>
              <a:gd name="f16" fmla="*/ f6 1 21600"/>
              <a:gd name="f17" fmla="pin 0 f0 5400"/>
              <a:gd name="f18" fmla="pin 0 f1 21600"/>
              <a:gd name="f19" fmla="*/ f14 f2 1"/>
              <a:gd name="f20" fmla="*/ f17 1 2"/>
              <a:gd name="f21" fmla="val f17"/>
              <a:gd name="f22" fmla="val f18"/>
              <a:gd name="f23" fmla="+- 21600 0 f17"/>
              <a:gd name="f24" fmla="*/ f17 10000 1"/>
              <a:gd name="f25" fmla="*/ 10800 f15 1"/>
              <a:gd name="f26" fmla="*/ f17 f16 1"/>
              <a:gd name="f27" fmla="*/ f8 f15 1"/>
              <a:gd name="f28" fmla="*/ f18 f16 1"/>
              <a:gd name="f29" fmla="*/ 0 f15 1"/>
              <a:gd name="f30" fmla="*/ 7800 f15 1"/>
              <a:gd name="f31" fmla="*/ 0 f16 1"/>
              <a:gd name="f32" fmla="*/ f19 1 f4"/>
              <a:gd name="f33" fmla="*/ 21600 f16 1"/>
              <a:gd name="f34" fmla="*/ 21600 f15 1"/>
              <a:gd name="f35" fmla="*/ 10800 f16 1"/>
              <a:gd name="f36" fmla="+- f22 0 f17"/>
              <a:gd name="f37" fmla="+- f22 0 f20"/>
              <a:gd name="f38" fmla="+- f22 f20 0"/>
              <a:gd name="f39" fmla="+- f22 f17 0"/>
              <a:gd name="f40" fmla="+- 21600 0 f20"/>
              <a:gd name="f41" fmla="*/ f24 1 31953"/>
              <a:gd name="f42" fmla="+- f32 0 f3"/>
              <a:gd name="f43" fmla="+- 21600 0 f41"/>
              <a:gd name="f44" fmla="*/ f41 f16 1"/>
              <a:gd name="f45" fmla="*/ f43 f16 1"/>
            </a:gdLst>
            <a:ahLst>
              <a:ahXY gdRefY="f0" minY="f7" maxY="f11">
                <a:pos x="f25" y="f26"/>
              </a:ahXY>
              <a:ahXY gdRefY="f1" minY="f7" maxY="f8">
                <a:pos x="f27" y="f2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2">
                <a:pos x="f29" y="f31"/>
              </a:cxn>
              <a:cxn ang="f42">
                <a:pos x="f29" y="f33"/>
              </a:cxn>
              <a:cxn ang="f42">
                <a:pos x="f34" y="f35"/>
              </a:cxn>
            </a:cxnLst>
            <a:rect l="f29" t="f44" r="f30" b="f45"/>
            <a:pathLst>
              <a:path w="21600" h="21600">
                <a:moveTo>
                  <a:pt x="f7" y="f7"/>
                </a:moveTo>
                <a:cubicBezTo>
                  <a:pt x="f11" y="f7"/>
                  <a:pt x="f12" y="f20"/>
                  <a:pt x="f12" y="f21"/>
                </a:cubicBezTo>
                <a:lnTo>
                  <a:pt x="f12" y="f36"/>
                </a:lnTo>
                <a:cubicBezTo>
                  <a:pt x="f12" y="f37"/>
                  <a:pt x="f13" y="f22"/>
                  <a:pt x="f8" y="f22"/>
                </a:cubicBezTo>
                <a:cubicBezTo>
                  <a:pt x="f13" y="f22"/>
                  <a:pt x="f12" y="f38"/>
                  <a:pt x="f12" y="f39"/>
                </a:cubicBezTo>
                <a:lnTo>
                  <a:pt x="f12" y="f23"/>
                </a:lnTo>
                <a:cubicBezTo>
                  <a:pt x="f12" y="f40"/>
                  <a:pt x="f11" y="f8"/>
                  <a:pt x="f7" y="f8"/>
                </a:cubicBezTo>
              </a:path>
            </a:pathLst>
          </a:cu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46" tIns="40823" rIns="81646" bIns="40823" anchor="ctr" anchorCtr="0" compatLnSpc="0">
            <a:noAutofit/>
          </a:bodyPr>
          <a:lstStyle/>
          <a:p>
            <a:pPr algn="ctr" hangingPunct="0"/>
            <a:endParaRPr lang="fr-BE" sz="1996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8055182" y="3462132"/>
            <a:ext cx="391903" cy="1077405"/>
          </a:xfrm>
          <a:custGeom>
            <a:avLst>
              <a:gd name="f0" fmla="val 1800"/>
              <a:gd name="f1" fmla="val 108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-2147483647"/>
              <a:gd name="f10" fmla="val 2147483647"/>
              <a:gd name="f11" fmla="val 5400"/>
              <a:gd name="f12" fmla="val 10800"/>
              <a:gd name="f13" fmla="val 16200"/>
              <a:gd name="f14" fmla="+- 0 0 0"/>
              <a:gd name="f15" fmla="*/ f5 1 21600"/>
              <a:gd name="f16" fmla="*/ f6 1 21600"/>
              <a:gd name="f17" fmla="pin 0 f0 5400"/>
              <a:gd name="f18" fmla="pin 0 f1 21600"/>
              <a:gd name="f19" fmla="*/ f14 f2 1"/>
              <a:gd name="f20" fmla="*/ f17 1 2"/>
              <a:gd name="f21" fmla="val f17"/>
              <a:gd name="f22" fmla="val f18"/>
              <a:gd name="f23" fmla="+- 21600 0 f17"/>
              <a:gd name="f24" fmla="*/ f17 10000 1"/>
              <a:gd name="f25" fmla="*/ 10800 f15 1"/>
              <a:gd name="f26" fmla="*/ f17 f16 1"/>
              <a:gd name="f27" fmla="*/ f8 f15 1"/>
              <a:gd name="f28" fmla="*/ f18 f16 1"/>
              <a:gd name="f29" fmla="*/ 0 f15 1"/>
              <a:gd name="f30" fmla="*/ 7800 f15 1"/>
              <a:gd name="f31" fmla="*/ 0 f16 1"/>
              <a:gd name="f32" fmla="*/ f19 1 f4"/>
              <a:gd name="f33" fmla="*/ 21600 f16 1"/>
              <a:gd name="f34" fmla="*/ 21600 f15 1"/>
              <a:gd name="f35" fmla="*/ 10800 f16 1"/>
              <a:gd name="f36" fmla="+- f22 0 f17"/>
              <a:gd name="f37" fmla="+- f22 0 f20"/>
              <a:gd name="f38" fmla="+- f22 f20 0"/>
              <a:gd name="f39" fmla="+- f22 f17 0"/>
              <a:gd name="f40" fmla="+- 21600 0 f20"/>
              <a:gd name="f41" fmla="*/ f24 1 31953"/>
              <a:gd name="f42" fmla="+- f32 0 f3"/>
              <a:gd name="f43" fmla="+- 21600 0 f41"/>
              <a:gd name="f44" fmla="*/ f41 f16 1"/>
              <a:gd name="f45" fmla="*/ f43 f16 1"/>
            </a:gdLst>
            <a:ahLst>
              <a:ahXY gdRefY="f0" minY="f7" maxY="f11">
                <a:pos x="f25" y="f26"/>
              </a:ahXY>
              <a:ahXY gdRefY="f1" minY="f7" maxY="f8">
                <a:pos x="f27" y="f2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2">
                <a:pos x="f29" y="f31"/>
              </a:cxn>
              <a:cxn ang="f42">
                <a:pos x="f29" y="f33"/>
              </a:cxn>
              <a:cxn ang="f42">
                <a:pos x="f34" y="f35"/>
              </a:cxn>
            </a:cxnLst>
            <a:rect l="f29" t="f44" r="f30" b="f45"/>
            <a:pathLst>
              <a:path w="21600" h="21600">
                <a:moveTo>
                  <a:pt x="f7" y="f7"/>
                </a:moveTo>
                <a:cubicBezTo>
                  <a:pt x="f11" y="f7"/>
                  <a:pt x="f12" y="f20"/>
                  <a:pt x="f12" y="f21"/>
                </a:cubicBezTo>
                <a:lnTo>
                  <a:pt x="f12" y="f36"/>
                </a:lnTo>
                <a:cubicBezTo>
                  <a:pt x="f12" y="f37"/>
                  <a:pt x="f13" y="f22"/>
                  <a:pt x="f8" y="f22"/>
                </a:cubicBezTo>
                <a:cubicBezTo>
                  <a:pt x="f13" y="f22"/>
                  <a:pt x="f12" y="f38"/>
                  <a:pt x="f12" y="f39"/>
                </a:cubicBezTo>
                <a:lnTo>
                  <a:pt x="f12" y="f23"/>
                </a:lnTo>
                <a:cubicBezTo>
                  <a:pt x="f12" y="f40"/>
                  <a:pt x="f11" y="f8"/>
                  <a:pt x="f7" y="f8"/>
                </a:cubicBezTo>
              </a:path>
            </a:pathLst>
          </a:cu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46" tIns="40823" rIns="81646" bIns="40823" anchor="ctr" anchorCtr="0" compatLnSpc="0">
            <a:noAutofit/>
          </a:bodyPr>
          <a:lstStyle/>
          <a:p>
            <a:pPr algn="ctr" hangingPunct="0"/>
            <a:endParaRPr lang="fr-BE" sz="1996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46757" y="3690417"/>
            <a:ext cx="1409900" cy="533845"/>
          </a:xfrm>
          <a:prstGeom prst="rect">
            <a:avLst/>
          </a:prstGeom>
          <a:noFill/>
          <a:ln>
            <a:noFill/>
          </a:ln>
        </p:spPr>
        <p:txBody>
          <a:bodyPr vert="horz" wrap="none" lIns="98629" tIns="92097" rIns="98629" bIns="92097" anchorCtr="0" compatLnSpc="0">
            <a:spAutoFit/>
          </a:bodyPr>
          <a:lstStyle/>
          <a:p>
            <a:pPr hangingPunct="0"/>
            <a:r>
              <a:rPr lang="fr-BE" sz="2359">
                <a:latin typeface="Arial" pitchFamily="18"/>
                <a:ea typeface="Microsoft YaHei" pitchFamily="2"/>
                <a:cs typeface="Mangal" pitchFamily="2"/>
              </a:rPr>
              <a:t>Réf. XSL</a:t>
            </a:r>
          </a:p>
        </p:txBody>
      </p:sp>
      <p:sp>
        <p:nvSpPr>
          <p:cNvPr id="8" name="Freeform 7"/>
          <p:cNvSpPr/>
          <p:nvPr/>
        </p:nvSpPr>
        <p:spPr>
          <a:xfrm>
            <a:off x="8055507" y="4637841"/>
            <a:ext cx="391903" cy="718161"/>
          </a:xfrm>
          <a:custGeom>
            <a:avLst>
              <a:gd name="f0" fmla="val 1800"/>
              <a:gd name="f1" fmla="val 108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-2147483647"/>
              <a:gd name="f10" fmla="val 2147483647"/>
              <a:gd name="f11" fmla="val 5400"/>
              <a:gd name="f12" fmla="val 10800"/>
              <a:gd name="f13" fmla="val 16200"/>
              <a:gd name="f14" fmla="+- 0 0 0"/>
              <a:gd name="f15" fmla="*/ f5 1 21600"/>
              <a:gd name="f16" fmla="*/ f6 1 21600"/>
              <a:gd name="f17" fmla="pin 0 f0 5400"/>
              <a:gd name="f18" fmla="pin 0 f1 21600"/>
              <a:gd name="f19" fmla="*/ f14 f2 1"/>
              <a:gd name="f20" fmla="*/ f17 1 2"/>
              <a:gd name="f21" fmla="val f17"/>
              <a:gd name="f22" fmla="val f18"/>
              <a:gd name="f23" fmla="+- 21600 0 f17"/>
              <a:gd name="f24" fmla="*/ f17 10000 1"/>
              <a:gd name="f25" fmla="*/ 10800 f15 1"/>
              <a:gd name="f26" fmla="*/ f17 f16 1"/>
              <a:gd name="f27" fmla="*/ f8 f15 1"/>
              <a:gd name="f28" fmla="*/ f18 f16 1"/>
              <a:gd name="f29" fmla="*/ 0 f15 1"/>
              <a:gd name="f30" fmla="*/ 7800 f15 1"/>
              <a:gd name="f31" fmla="*/ 0 f16 1"/>
              <a:gd name="f32" fmla="*/ f19 1 f4"/>
              <a:gd name="f33" fmla="*/ 21600 f16 1"/>
              <a:gd name="f34" fmla="*/ 21600 f15 1"/>
              <a:gd name="f35" fmla="*/ 10800 f16 1"/>
              <a:gd name="f36" fmla="+- f22 0 f17"/>
              <a:gd name="f37" fmla="+- f22 0 f20"/>
              <a:gd name="f38" fmla="+- f22 f20 0"/>
              <a:gd name="f39" fmla="+- f22 f17 0"/>
              <a:gd name="f40" fmla="+- 21600 0 f20"/>
              <a:gd name="f41" fmla="*/ f24 1 31953"/>
              <a:gd name="f42" fmla="+- f32 0 f3"/>
              <a:gd name="f43" fmla="+- 21600 0 f41"/>
              <a:gd name="f44" fmla="*/ f41 f16 1"/>
              <a:gd name="f45" fmla="*/ f43 f16 1"/>
            </a:gdLst>
            <a:ahLst>
              <a:ahXY gdRefY="f0" minY="f7" maxY="f11">
                <a:pos x="f25" y="f26"/>
              </a:ahXY>
              <a:ahXY gdRefY="f1" minY="f7" maxY="f8">
                <a:pos x="f27" y="f2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2">
                <a:pos x="f29" y="f31"/>
              </a:cxn>
              <a:cxn ang="f42">
                <a:pos x="f29" y="f33"/>
              </a:cxn>
              <a:cxn ang="f42">
                <a:pos x="f34" y="f35"/>
              </a:cxn>
            </a:cxnLst>
            <a:rect l="f29" t="f44" r="f30" b="f45"/>
            <a:pathLst>
              <a:path w="21600" h="21600">
                <a:moveTo>
                  <a:pt x="f7" y="f7"/>
                </a:moveTo>
                <a:cubicBezTo>
                  <a:pt x="f11" y="f7"/>
                  <a:pt x="f12" y="f20"/>
                  <a:pt x="f12" y="f21"/>
                </a:cubicBezTo>
                <a:lnTo>
                  <a:pt x="f12" y="f36"/>
                </a:lnTo>
                <a:cubicBezTo>
                  <a:pt x="f12" y="f37"/>
                  <a:pt x="f13" y="f22"/>
                  <a:pt x="f8" y="f22"/>
                </a:cubicBezTo>
                <a:cubicBezTo>
                  <a:pt x="f13" y="f22"/>
                  <a:pt x="f12" y="f38"/>
                  <a:pt x="f12" y="f39"/>
                </a:cubicBezTo>
                <a:lnTo>
                  <a:pt x="f12" y="f23"/>
                </a:lnTo>
                <a:cubicBezTo>
                  <a:pt x="f12" y="f40"/>
                  <a:pt x="f11" y="f8"/>
                  <a:pt x="f7" y="f8"/>
                </a:cubicBezTo>
              </a:path>
            </a:pathLst>
          </a:cu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46" tIns="40823" rIns="81646" bIns="40823" anchor="ctr" anchorCtr="0" compatLnSpc="0">
            <a:noAutofit/>
          </a:bodyPr>
          <a:lstStyle/>
          <a:p>
            <a:pPr algn="ctr" hangingPunct="0"/>
            <a:endParaRPr lang="fr-BE" sz="1996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46757" y="4735817"/>
            <a:ext cx="1459786" cy="533845"/>
          </a:xfrm>
          <a:prstGeom prst="rect">
            <a:avLst/>
          </a:prstGeom>
          <a:noFill/>
          <a:ln>
            <a:noFill/>
          </a:ln>
        </p:spPr>
        <p:txBody>
          <a:bodyPr vert="horz" wrap="none" lIns="98629" tIns="92097" rIns="98629" bIns="92097" anchorCtr="0" compatLnSpc="0">
            <a:spAutoFit/>
          </a:bodyPr>
          <a:lstStyle/>
          <a:p>
            <a:pPr hangingPunct="0"/>
            <a:r>
              <a:rPr lang="fr-BE" sz="2359">
                <a:latin typeface="Arial" pitchFamily="18"/>
                <a:ea typeface="Microsoft YaHei" pitchFamily="2"/>
                <a:cs typeface="Mangal" pitchFamily="2"/>
              </a:rPr>
              <a:t>Réf. DTD</a:t>
            </a:r>
          </a:p>
        </p:txBody>
      </p:sp>
      <p:sp>
        <p:nvSpPr>
          <p:cNvPr id="10" name="Freeform 9"/>
          <p:cNvSpPr/>
          <p:nvPr/>
        </p:nvSpPr>
        <p:spPr>
          <a:xfrm>
            <a:off x="8055835" y="5421646"/>
            <a:ext cx="391903" cy="587527"/>
          </a:xfrm>
          <a:custGeom>
            <a:avLst>
              <a:gd name="f0" fmla="val 1800"/>
              <a:gd name="f1" fmla="val 108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-2147483647"/>
              <a:gd name="f10" fmla="val 2147483647"/>
              <a:gd name="f11" fmla="val 5400"/>
              <a:gd name="f12" fmla="val 10800"/>
              <a:gd name="f13" fmla="val 16200"/>
              <a:gd name="f14" fmla="+- 0 0 0"/>
              <a:gd name="f15" fmla="*/ f5 1 21600"/>
              <a:gd name="f16" fmla="*/ f6 1 21600"/>
              <a:gd name="f17" fmla="pin 0 f0 5400"/>
              <a:gd name="f18" fmla="pin 0 f1 21600"/>
              <a:gd name="f19" fmla="*/ f14 f2 1"/>
              <a:gd name="f20" fmla="*/ f17 1 2"/>
              <a:gd name="f21" fmla="val f17"/>
              <a:gd name="f22" fmla="val f18"/>
              <a:gd name="f23" fmla="+- 21600 0 f17"/>
              <a:gd name="f24" fmla="*/ f17 10000 1"/>
              <a:gd name="f25" fmla="*/ 10800 f15 1"/>
              <a:gd name="f26" fmla="*/ f17 f16 1"/>
              <a:gd name="f27" fmla="*/ f8 f15 1"/>
              <a:gd name="f28" fmla="*/ f18 f16 1"/>
              <a:gd name="f29" fmla="*/ 0 f15 1"/>
              <a:gd name="f30" fmla="*/ 7800 f15 1"/>
              <a:gd name="f31" fmla="*/ 0 f16 1"/>
              <a:gd name="f32" fmla="*/ f19 1 f4"/>
              <a:gd name="f33" fmla="*/ 21600 f16 1"/>
              <a:gd name="f34" fmla="*/ 21600 f15 1"/>
              <a:gd name="f35" fmla="*/ 10800 f16 1"/>
              <a:gd name="f36" fmla="+- f22 0 f17"/>
              <a:gd name="f37" fmla="+- f22 0 f20"/>
              <a:gd name="f38" fmla="+- f22 f20 0"/>
              <a:gd name="f39" fmla="+- f22 f17 0"/>
              <a:gd name="f40" fmla="+- 21600 0 f20"/>
              <a:gd name="f41" fmla="*/ f24 1 31953"/>
              <a:gd name="f42" fmla="+- f32 0 f3"/>
              <a:gd name="f43" fmla="+- 21600 0 f41"/>
              <a:gd name="f44" fmla="*/ f41 f16 1"/>
              <a:gd name="f45" fmla="*/ f43 f16 1"/>
            </a:gdLst>
            <a:ahLst>
              <a:ahXY gdRefY="f0" minY="f7" maxY="f11">
                <a:pos x="f25" y="f26"/>
              </a:ahXY>
              <a:ahXY gdRefY="f1" minY="f7" maxY="f8">
                <a:pos x="f27" y="f2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2">
                <a:pos x="f29" y="f31"/>
              </a:cxn>
              <a:cxn ang="f42">
                <a:pos x="f29" y="f33"/>
              </a:cxn>
              <a:cxn ang="f42">
                <a:pos x="f34" y="f35"/>
              </a:cxn>
            </a:cxnLst>
            <a:rect l="f29" t="f44" r="f30" b="f45"/>
            <a:pathLst>
              <a:path w="21600" h="21600">
                <a:moveTo>
                  <a:pt x="f7" y="f7"/>
                </a:moveTo>
                <a:cubicBezTo>
                  <a:pt x="f11" y="f7"/>
                  <a:pt x="f12" y="f20"/>
                  <a:pt x="f12" y="f21"/>
                </a:cubicBezTo>
                <a:lnTo>
                  <a:pt x="f12" y="f36"/>
                </a:lnTo>
                <a:cubicBezTo>
                  <a:pt x="f12" y="f37"/>
                  <a:pt x="f13" y="f22"/>
                  <a:pt x="f8" y="f22"/>
                </a:cubicBezTo>
                <a:cubicBezTo>
                  <a:pt x="f13" y="f22"/>
                  <a:pt x="f12" y="f38"/>
                  <a:pt x="f12" y="f39"/>
                </a:cubicBezTo>
                <a:lnTo>
                  <a:pt x="f12" y="f23"/>
                </a:lnTo>
                <a:cubicBezTo>
                  <a:pt x="f12" y="f40"/>
                  <a:pt x="f11" y="f8"/>
                  <a:pt x="f7" y="f8"/>
                </a:cubicBezTo>
              </a:path>
            </a:pathLst>
          </a:cu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46" tIns="40823" rIns="81646" bIns="40823" anchor="ctr" anchorCtr="0" compatLnSpc="0">
            <a:noAutofit/>
          </a:bodyPr>
          <a:lstStyle/>
          <a:p>
            <a:pPr algn="ctr" hangingPunct="0"/>
            <a:endParaRPr lang="fr-BE" sz="1996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47737" y="5454305"/>
            <a:ext cx="2755590" cy="533845"/>
          </a:xfrm>
          <a:prstGeom prst="rect">
            <a:avLst/>
          </a:prstGeom>
          <a:noFill/>
          <a:ln>
            <a:noFill/>
          </a:ln>
        </p:spPr>
        <p:txBody>
          <a:bodyPr vert="horz" wrap="none" lIns="98629" tIns="92097" rIns="98629" bIns="92097" anchorCtr="0" compatLnSpc="0">
            <a:spAutoFit/>
          </a:bodyPr>
          <a:lstStyle/>
          <a:p>
            <a:pPr hangingPunct="0"/>
            <a:r>
              <a:rPr lang="fr-BE" sz="2359">
                <a:latin typeface="Arial" pitchFamily="18"/>
                <a:ea typeface="Microsoft YaHei" pitchFamily="2"/>
                <a:cs typeface="Mangal" pitchFamily="2"/>
              </a:rPr>
              <a:t>Arbre des données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2633911" y="6009172"/>
            <a:ext cx="3526796" cy="58034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800" h="1778">
                <a:moveTo>
                  <a:pt x="0" y="0"/>
                </a:moveTo>
                <a:cubicBezTo>
                  <a:pt x="6000" y="4000"/>
                  <a:pt x="10800" y="0"/>
                  <a:pt x="10800" y="0"/>
                </a:cubicBezTo>
              </a:path>
            </a:pathLst>
          </a:custGeom>
          <a:noFill/>
          <a:ln>
            <a:noFill/>
            <a:prstDash val="solid"/>
            <a:headEnd type="arrow"/>
          </a:ln>
        </p:spPr>
        <p:txBody>
          <a:bodyPr vert="horz" wrap="none" lIns="81646" tIns="40823" rIns="81646" bIns="40823" anchor="ctr" anchorCtr="0" compatLnSpc="0"/>
          <a:lstStyle/>
          <a:p>
            <a:pPr algn="ctr" hangingPunct="0"/>
            <a:endParaRPr lang="fr-BE" sz="1996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2032340" y="4567298"/>
            <a:ext cx="1972903" cy="11802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042" h="3615">
                <a:moveTo>
                  <a:pt x="6042" y="615"/>
                </a:moveTo>
                <a:cubicBezTo>
                  <a:pt x="-4158" y="-1785"/>
                  <a:pt x="1642" y="3615"/>
                  <a:pt x="1642" y="3615"/>
                </a:cubicBezTo>
              </a:path>
            </a:pathLst>
          </a:custGeom>
          <a:noFill/>
          <a:ln>
            <a:noFill/>
            <a:prstDash val="solid"/>
            <a:headEnd type="arrow"/>
          </a:ln>
        </p:spPr>
        <p:txBody>
          <a:bodyPr vert="horz" wrap="none" lIns="81646" tIns="40823" rIns="81646" bIns="40823" anchor="ctr" anchorCtr="0" compatLnSpc="0"/>
          <a:lstStyle/>
          <a:p>
            <a:pPr algn="ctr" hangingPunct="0"/>
            <a:endParaRPr lang="fr-BE" sz="1996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9753426" y="2155464"/>
            <a:ext cx="391903" cy="3233523"/>
          </a:xfrm>
          <a:custGeom>
            <a:avLst>
              <a:gd name="f0" fmla="val 1800"/>
              <a:gd name="f1" fmla="val 108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-2147483647"/>
              <a:gd name="f10" fmla="val 2147483647"/>
              <a:gd name="f11" fmla="val 5400"/>
              <a:gd name="f12" fmla="val 10800"/>
              <a:gd name="f13" fmla="val 16200"/>
              <a:gd name="f14" fmla="+- 0 0 0"/>
              <a:gd name="f15" fmla="*/ f5 1 21600"/>
              <a:gd name="f16" fmla="*/ f6 1 21600"/>
              <a:gd name="f17" fmla="pin 0 f0 5400"/>
              <a:gd name="f18" fmla="pin 0 f1 21600"/>
              <a:gd name="f19" fmla="*/ f14 f2 1"/>
              <a:gd name="f20" fmla="*/ f17 1 2"/>
              <a:gd name="f21" fmla="val f17"/>
              <a:gd name="f22" fmla="val f18"/>
              <a:gd name="f23" fmla="+- 21600 0 f17"/>
              <a:gd name="f24" fmla="*/ f17 10000 1"/>
              <a:gd name="f25" fmla="*/ 10800 f15 1"/>
              <a:gd name="f26" fmla="*/ f17 f16 1"/>
              <a:gd name="f27" fmla="*/ f8 f15 1"/>
              <a:gd name="f28" fmla="*/ f18 f16 1"/>
              <a:gd name="f29" fmla="*/ 0 f15 1"/>
              <a:gd name="f30" fmla="*/ 7800 f15 1"/>
              <a:gd name="f31" fmla="*/ 0 f16 1"/>
              <a:gd name="f32" fmla="*/ f19 1 f4"/>
              <a:gd name="f33" fmla="*/ 21600 f16 1"/>
              <a:gd name="f34" fmla="*/ 21600 f15 1"/>
              <a:gd name="f35" fmla="*/ 10800 f16 1"/>
              <a:gd name="f36" fmla="+- f22 0 f17"/>
              <a:gd name="f37" fmla="+- f22 0 f20"/>
              <a:gd name="f38" fmla="+- f22 f20 0"/>
              <a:gd name="f39" fmla="+- f22 f17 0"/>
              <a:gd name="f40" fmla="+- 21600 0 f20"/>
              <a:gd name="f41" fmla="*/ f24 1 31953"/>
              <a:gd name="f42" fmla="+- f32 0 f3"/>
              <a:gd name="f43" fmla="+- 21600 0 f41"/>
              <a:gd name="f44" fmla="*/ f41 f16 1"/>
              <a:gd name="f45" fmla="*/ f43 f16 1"/>
            </a:gdLst>
            <a:ahLst>
              <a:ahXY gdRefY="f0" minY="f7" maxY="f11">
                <a:pos x="f25" y="f26"/>
              </a:ahXY>
              <a:ahXY gdRefY="f1" minY="f7" maxY="f8">
                <a:pos x="f27" y="f2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2">
                <a:pos x="f29" y="f31"/>
              </a:cxn>
              <a:cxn ang="f42">
                <a:pos x="f29" y="f33"/>
              </a:cxn>
              <a:cxn ang="f42">
                <a:pos x="f34" y="f35"/>
              </a:cxn>
            </a:cxnLst>
            <a:rect l="f29" t="f44" r="f30" b="f45"/>
            <a:pathLst>
              <a:path w="21600" h="21600">
                <a:moveTo>
                  <a:pt x="f7" y="f7"/>
                </a:moveTo>
                <a:cubicBezTo>
                  <a:pt x="f11" y="f7"/>
                  <a:pt x="f12" y="f20"/>
                  <a:pt x="f12" y="f21"/>
                </a:cubicBezTo>
                <a:lnTo>
                  <a:pt x="f12" y="f36"/>
                </a:lnTo>
                <a:cubicBezTo>
                  <a:pt x="f12" y="f37"/>
                  <a:pt x="f13" y="f22"/>
                  <a:pt x="f8" y="f22"/>
                </a:cubicBezTo>
                <a:cubicBezTo>
                  <a:pt x="f13" y="f22"/>
                  <a:pt x="f12" y="f38"/>
                  <a:pt x="f12" y="f39"/>
                </a:cubicBezTo>
                <a:lnTo>
                  <a:pt x="f12" y="f23"/>
                </a:lnTo>
                <a:cubicBezTo>
                  <a:pt x="f12" y="f40"/>
                  <a:pt x="f11" y="f8"/>
                  <a:pt x="f7" y="f8"/>
                </a:cubicBezTo>
              </a:path>
            </a:pathLst>
          </a:cu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46" tIns="40823" rIns="81646" bIns="40823" anchor="ctr" anchorCtr="0" compatLnSpc="0">
            <a:noAutofit/>
          </a:bodyPr>
          <a:lstStyle/>
          <a:p>
            <a:pPr algn="ctr" hangingPunct="0"/>
            <a:endParaRPr lang="fr-BE" sz="1996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131626" y="3505302"/>
            <a:ext cx="1410157" cy="533845"/>
          </a:xfrm>
          <a:prstGeom prst="rect">
            <a:avLst/>
          </a:prstGeom>
          <a:noFill/>
          <a:ln>
            <a:noFill/>
          </a:ln>
        </p:spPr>
        <p:txBody>
          <a:bodyPr vert="horz" wrap="none" lIns="98629" tIns="92097" rIns="98629" bIns="92097" anchorCtr="0" compatLnSpc="0">
            <a:spAutoFit/>
          </a:bodyPr>
          <a:lstStyle/>
          <a:p>
            <a:pPr hangingPunct="0"/>
            <a:r>
              <a:rPr lang="fr-BE" sz="2359">
                <a:latin typeface="Arial" pitchFamily="18"/>
                <a:ea typeface="Microsoft YaHei" pitchFamily="2"/>
                <a:cs typeface="Mangal" pitchFamily="2"/>
              </a:rPr>
              <a:t>Prologue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446757" y="2449392"/>
            <a:ext cx="1073847" cy="533845"/>
          </a:xfrm>
          <a:prstGeom prst="rect">
            <a:avLst/>
          </a:prstGeom>
          <a:noFill/>
          <a:ln>
            <a:noFill/>
          </a:ln>
        </p:spPr>
        <p:txBody>
          <a:bodyPr vert="horz" wrap="none" lIns="98629" tIns="92097" rIns="98629" bIns="92097" anchorCtr="0" compatLnSpc="0">
            <a:spAutoFit/>
          </a:bodyPr>
          <a:lstStyle/>
          <a:p>
            <a:pPr hangingPunct="0"/>
            <a:r>
              <a:rPr lang="fr-BE" sz="2359">
                <a:latin typeface="Arial" pitchFamily="18"/>
                <a:ea typeface="Microsoft YaHei" pitchFamily="2"/>
                <a:cs typeface="Mangal" pitchFamily="2"/>
              </a:rPr>
              <a:t>Entête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urotix">
  <a:themeElements>
    <a:clrScheme name="Custom 4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0DD3D1"/>
      </a:accent1>
      <a:accent2>
        <a:srgbClr val="1963A1"/>
      </a:accent2>
      <a:accent3>
        <a:srgbClr val="E5CBAD"/>
      </a:accent3>
      <a:accent4>
        <a:srgbClr val="5DF5F3"/>
      </a:accent4>
      <a:accent5>
        <a:srgbClr val="56A4E4"/>
      </a:accent5>
      <a:accent6>
        <a:srgbClr val="EFDFCD"/>
      </a:accent6>
      <a:hlink>
        <a:srgbClr val="000000"/>
      </a:hlink>
      <a:folHlink>
        <a:srgbClr val="3F3F3F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rotix2020.potx" id="{B92524B4-BEEA-4B97-B375-A904F228DAF8}" vid="{CE07423F-07A9-4193-9AF7-63482ADD940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">
    <a:dk1>
      <a:sysClr val="windowText" lastClr="000000"/>
    </a:dk1>
    <a:lt1>
      <a:sysClr val="window" lastClr="FFFFFF"/>
    </a:lt1>
    <a:dk2>
      <a:srgbClr val="162F33"/>
    </a:dk2>
    <a:lt2>
      <a:srgbClr val="EAF0E0"/>
    </a:lt2>
    <a:accent1>
      <a:srgbClr val="0DD3D1"/>
    </a:accent1>
    <a:accent2>
      <a:srgbClr val="1963A1"/>
    </a:accent2>
    <a:accent3>
      <a:srgbClr val="E5CBAD"/>
    </a:accent3>
    <a:accent4>
      <a:srgbClr val="5DF5F3"/>
    </a:accent4>
    <a:accent5>
      <a:srgbClr val="56A4E4"/>
    </a:accent5>
    <a:accent6>
      <a:srgbClr val="EFDFCD"/>
    </a:accent6>
    <a:hlink>
      <a:srgbClr val="000000"/>
    </a:hlink>
    <a:folHlink>
      <a:srgbClr val="3F3F3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burotix2020</Template>
  <TotalTime>11502</TotalTime>
  <Words>2740</Words>
  <Application>Microsoft Office PowerPoint</Application>
  <PresentationFormat>Grand écran</PresentationFormat>
  <Paragraphs>433</Paragraphs>
  <Slides>31</Slides>
  <Notes>14</Notes>
  <HiddenSlides>0</HiddenSlides>
  <MMClips>0</MMClips>
  <ScaleCrop>false</ScaleCrop>
  <HeadingPairs>
    <vt:vector size="8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  <vt:variant>
        <vt:lpstr>Diaporamas personnalisés</vt:lpstr>
      </vt:variant>
      <vt:variant>
        <vt:i4>1</vt:i4>
      </vt:variant>
    </vt:vector>
  </HeadingPairs>
  <TitlesOfParts>
    <vt:vector size="38" baseType="lpstr">
      <vt:lpstr>Arial</vt:lpstr>
      <vt:lpstr>Calibri</vt:lpstr>
      <vt:lpstr>Courier New</vt:lpstr>
      <vt:lpstr>Garamond</vt:lpstr>
      <vt:lpstr>StarSymbol</vt:lpstr>
      <vt:lpstr>burotix</vt:lpstr>
      <vt:lpstr>Bachelier en Informatique de Gestion  Projet de Développement Web</vt:lpstr>
      <vt:lpstr>Table des matières</vt:lpstr>
      <vt:lpstr>12. Données XML</vt:lpstr>
      <vt:lpstr>XML en quelques  mots</vt:lpstr>
      <vt:lpstr>Présentation PowerPoint</vt:lpstr>
      <vt:lpstr>La famille XML</vt:lpstr>
      <vt:lpstr>Ensemble complet de données XML</vt:lpstr>
      <vt:lpstr>Ensemble complet de données XML</vt:lpstr>
      <vt:lpstr>XML, exo 01</vt:lpstr>
      <vt:lpstr>DTD, exo 01</vt:lpstr>
      <vt:lpstr>DTD, exo 01</vt:lpstr>
      <vt:lpstr>Outils</vt:lpstr>
      <vt:lpstr>Outils :  Notepad++</vt:lpstr>
      <vt:lpstr>XML, exo 02</vt:lpstr>
      <vt:lpstr>DTD, exo 02</vt:lpstr>
      <vt:lpstr>Schémas (XSD)</vt:lpstr>
      <vt:lpstr>Schémas (XSD) vs. DTD </vt:lpstr>
      <vt:lpstr>Schémas (XSD) :  types simples prédéfinis</vt:lpstr>
      <vt:lpstr>eXtensible Stylesheet Language (XSL)</vt:lpstr>
      <vt:lpstr>eXtensible Stylesheet Language (XSL)</vt:lpstr>
      <vt:lpstr>eXtensible Stylesheet  Language (XSL)</vt:lpstr>
      <vt:lpstr>eXtensible Stylesheet Language (XSL)</vt:lpstr>
      <vt:lpstr>eXtensible Stylesheet Language (XSL)</vt:lpstr>
      <vt:lpstr>Exo 03</vt:lpstr>
      <vt:lpstr>Exo 11 : PHP et XML</vt:lpstr>
      <vt:lpstr>simplexml_load_string()</vt:lpstr>
      <vt:lpstr>Exo 12 : PHP et XML</vt:lpstr>
      <vt:lpstr>simplexml_load_file()</vt:lpstr>
      <vt:lpstr>Exo 13 : PHP et XML</vt:lpstr>
      <vt:lpstr>Exo 21 : PHP et XML</vt:lpstr>
      <vt:lpstr>Références</vt:lpstr>
      <vt:lpstr>cefora powerpoint 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Bachelier en Informatique de Gestion  Projet de Développement Web</dc:title>
  <dc:creator>Alain Wafflard</dc:creator>
  <cp:lastModifiedBy>Alain Wafflard</cp:lastModifiedBy>
  <cp:revision>136</cp:revision>
  <dcterms:created xsi:type="dcterms:W3CDTF">2020-03-25T16:55:22Z</dcterms:created>
  <dcterms:modified xsi:type="dcterms:W3CDTF">2023-11-12T23:30:13Z</dcterms:modified>
</cp:coreProperties>
</file>