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3" r:id="rId1"/>
  </p:sldMasterIdLst>
  <p:notesMasterIdLst>
    <p:notesMasterId r:id="rId23"/>
  </p:notesMasterIdLst>
  <p:sldIdLst>
    <p:sldId id="473" r:id="rId2"/>
    <p:sldId id="260" r:id="rId3"/>
    <p:sldId id="279" r:id="rId4"/>
    <p:sldId id="651" r:id="rId5"/>
    <p:sldId id="600" r:id="rId6"/>
    <p:sldId id="601" r:id="rId7"/>
    <p:sldId id="602" r:id="rId8"/>
    <p:sldId id="603" r:id="rId9"/>
    <p:sldId id="652" r:id="rId10"/>
    <p:sldId id="644" r:id="rId11"/>
    <p:sldId id="645" r:id="rId12"/>
    <p:sldId id="648" r:id="rId13"/>
    <p:sldId id="649" r:id="rId14"/>
    <p:sldId id="650" r:id="rId15"/>
    <p:sldId id="654" r:id="rId16"/>
    <p:sldId id="658" r:id="rId17"/>
    <p:sldId id="661" r:id="rId18"/>
    <p:sldId id="659" r:id="rId19"/>
    <p:sldId id="660" r:id="rId20"/>
    <p:sldId id="653" r:id="rId21"/>
    <p:sldId id="604" r:id="rId22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3. Données JSON" id="{3AD74A09-3F82-48D4-ABA8-C0F174C3295E}">
          <p14:sldIdLst>
            <p14:sldId id="473"/>
            <p14:sldId id="260"/>
            <p14:sldId id="279"/>
            <p14:sldId id="651"/>
            <p14:sldId id="600"/>
            <p14:sldId id="601"/>
            <p14:sldId id="602"/>
            <p14:sldId id="603"/>
            <p14:sldId id="652"/>
            <p14:sldId id="644"/>
            <p14:sldId id="645"/>
            <p14:sldId id="648"/>
            <p14:sldId id="649"/>
            <p14:sldId id="650"/>
            <p14:sldId id="654"/>
            <p14:sldId id="658"/>
            <p14:sldId id="661"/>
            <p14:sldId id="659"/>
            <p14:sldId id="660"/>
            <p14:sldId id="653"/>
            <p14:sldId id="6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4" autoAdjust="0"/>
    <p:restoredTop sz="86419" autoAdjust="0"/>
  </p:normalViewPr>
  <p:slideViewPr>
    <p:cSldViewPr snapToGrid="0">
      <p:cViewPr varScale="1">
        <p:scale>
          <a:sx n="97" d="100"/>
          <a:sy n="97" d="100"/>
        </p:scale>
        <p:origin x="112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27-02-24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1</a:t>
            </a:fld>
            <a:endParaRPr lang="fr-BE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BE"/>
              <a:t>GESTIONNAIRE DE BASE DE DONNEES – NIVEAU ELEMENTAIRE - MS ACCESS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/>
              <a:t>Professeur : Alain Wafflard</a:t>
            </a:r>
          </a:p>
        </p:txBody>
      </p:sp>
    </p:spTree>
    <p:extLst>
      <p:ext uri="{BB962C8B-B14F-4D97-AF65-F5344CB8AC3E}">
        <p14:creationId xmlns:p14="http://schemas.microsoft.com/office/powerpoint/2010/main" val="421971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1b0d2e39_0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1b0d2e39_0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727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884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7585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 numCol="1" spcCol="18000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494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28AA8DD-8AD1-FA7A-BD96-C847EEE421D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" b="37"/>
          <a:stretch>
            <a:fillRect/>
          </a:stretch>
        </p:blipFill>
        <p:spPr bwMode="auto">
          <a:xfrm>
            <a:off x="9002810" y="594931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E8A9597-9B74-1C48-791F-894E514F67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" b="37"/>
          <a:stretch>
            <a:fillRect/>
          </a:stretch>
        </p:blipFill>
        <p:spPr bwMode="auto">
          <a:xfrm>
            <a:off x="9002810" y="594931"/>
            <a:ext cx="2160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62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23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176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4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176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53" r:id="rId3"/>
    <p:sldLayoutId id="2147483852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4" r:id="rId10"/>
    <p:sldLayoutId id="2147483856" r:id="rId11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on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</p:spPr>
        <p:txBody>
          <a:bodyPr>
            <a:normAutofit fontScale="90000"/>
          </a:bodyPr>
          <a:lstStyle/>
          <a:p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 dirty="0"/>
              <a:t>Projet de Développement Web</a:t>
            </a:r>
            <a:endParaRPr lang="fr-BE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BE" sz="3200" dirty="0"/>
              <a:t>Enseignement supérieur économique de type court</a:t>
            </a:r>
          </a:p>
          <a:p>
            <a:r>
              <a:rPr lang="fr-BE" sz="3200" dirty="0"/>
              <a:t>Code </a:t>
            </a:r>
            <a:r>
              <a:rPr lang="fr-BE" sz="3200" dirty="0" err="1"/>
              <a:t>FWB</a:t>
            </a:r>
            <a:r>
              <a:rPr lang="fr-BE" sz="3200"/>
              <a:t> : 7534 30 U32 D1</a:t>
            </a:r>
          </a:p>
          <a:p>
            <a:r>
              <a:rPr lang="fr-BE" sz="3200"/>
              <a:t>Code ISFCE : 4IPDW</a:t>
            </a:r>
            <a:endParaRPr lang="fr-FR" sz="3200"/>
          </a:p>
          <a:p>
            <a:endParaRPr lang="fr-FR" sz="3200"/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6" y="289351"/>
            <a:ext cx="1674557" cy="1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83B5E-527F-4FAF-A9A8-B99D82D4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 : PHP et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0CB6A-D7FC-46AB-98A2-18F7BFC37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>
            <a:normAutofit/>
          </a:bodyPr>
          <a:lstStyle/>
          <a:p>
            <a:r>
              <a:rPr lang="fr-BE"/>
              <a:t>Données JSON fournies sous forme de </a:t>
            </a:r>
            <a:r>
              <a:rPr lang="fr-BE">
                <a:solidFill>
                  <a:schemeClr val="accent2"/>
                </a:solidFill>
              </a:rPr>
              <a:t>string php.</a:t>
            </a:r>
          </a:p>
          <a:p>
            <a:r>
              <a:rPr lang="fr-BE"/>
              <a:t>Fonction PHP 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json_decode()</a:t>
            </a:r>
          </a:p>
          <a:p>
            <a:r>
              <a:rPr lang="fr-BE"/>
              <a:t>Exemple</a:t>
            </a:r>
          </a:p>
          <a:p>
            <a:pPr lvl="1"/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exo11.php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AE997ED8-0CA0-4475-9CF9-A91573FBB4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08954" y="1385888"/>
            <a:ext cx="4951505" cy="4593564"/>
          </a:xfrm>
        </p:spPr>
      </p:pic>
    </p:spTree>
    <p:extLst>
      <p:ext uri="{BB962C8B-B14F-4D97-AF65-F5344CB8AC3E}">
        <p14:creationId xmlns:p14="http://schemas.microsoft.com/office/powerpoint/2010/main" val="63841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7842F-FE9C-4C5C-B71D-94531D96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json_decode()</a:t>
            </a:r>
            <a:endParaRPr lang="fr-BE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56C7F62-CA92-4433-BA15-518470B25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 dirty="0"/>
              <a:t>Pour convertir un string JSON en un </a:t>
            </a:r>
            <a:r>
              <a:rPr lang="fr-BE" dirty="0">
                <a:solidFill>
                  <a:schemeClr val="accent2"/>
                </a:solidFill>
              </a:rPr>
              <a:t>objet</a:t>
            </a:r>
            <a:r>
              <a:rPr lang="fr-BE" dirty="0"/>
              <a:t> ou un </a:t>
            </a:r>
            <a:r>
              <a:rPr lang="fr-BE" dirty="0" err="1">
                <a:solidFill>
                  <a:schemeClr val="accent2"/>
                </a:solidFill>
              </a:rPr>
              <a:t>assoc</a:t>
            </a:r>
            <a:r>
              <a:rPr lang="fr-BE">
                <a:solidFill>
                  <a:schemeClr val="accent2"/>
                </a:solidFill>
              </a:rPr>
              <a:t> array</a:t>
            </a:r>
            <a:r>
              <a:rPr lang="fr-BE"/>
              <a:t> PHP </a:t>
            </a:r>
          </a:p>
          <a:p>
            <a:pPr marL="0" indent="0" algn="ctr">
              <a:buNone/>
            </a:pPr>
            <a:r>
              <a:rPr lang="fr-BE" sz="3200" b="1">
                <a:solidFill>
                  <a:srgbClr val="A87236"/>
                </a:solidFill>
                <a:latin typeface="Courier New" panose="02070309020205020404" pitchFamily="49" charset="0"/>
              </a:rPr>
              <a:t>$array = json_decode($string, $bool);</a:t>
            </a:r>
            <a:endParaRPr lang="fr-BE" b="1">
              <a:solidFill>
                <a:srgbClr val="A87236"/>
              </a:solidFill>
              <a:latin typeface="Courier New" panose="02070309020205020404" pitchFamily="49" charset="0"/>
            </a:endParaRPr>
          </a:p>
          <a:p>
            <a:r>
              <a:rPr lang="fr-BE"/>
              <a:t>Params</a:t>
            </a:r>
            <a:endParaRPr lang="fr-BE" dirty="0"/>
          </a:p>
          <a:p>
            <a:pPr lvl="1"/>
            <a:r>
              <a:rPr lang="fr-BE" b="1" dirty="0">
                <a:solidFill>
                  <a:srgbClr val="A87236"/>
                </a:solidFill>
                <a:latin typeface="Courier New" panose="02070309020205020404" pitchFamily="49" charset="0"/>
              </a:rPr>
              <a:t>$string</a:t>
            </a:r>
            <a:r>
              <a:rPr lang="fr-BE" dirty="0"/>
              <a:t> : la chaîne sous format JSON </a:t>
            </a:r>
          </a:p>
          <a:p>
            <a:pPr lvl="1"/>
            <a:r>
              <a:rPr lang="fr-BE" b="1" dirty="0">
                <a:solidFill>
                  <a:srgbClr val="A87236"/>
                </a:solidFill>
                <a:latin typeface="Courier New" panose="02070309020205020404" pitchFamily="49" charset="0"/>
              </a:rPr>
              <a:t>$</a:t>
            </a:r>
            <a:r>
              <a:rPr lang="fr-BE" b="1" dirty="0" err="1">
                <a:solidFill>
                  <a:srgbClr val="A87236"/>
                </a:solidFill>
                <a:latin typeface="Courier New" panose="02070309020205020404" pitchFamily="49" charset="0"/>
              </a:rPr>
              <a:t>bool</a:t>
            </a:r>
            <a:r>
              <a:rPr lang="fr-BE"/>
              <a:t>      :	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false</a:t>
            </a:r>
            <a:r>
              <a:rPr lang="fr-BE"/>
              <a:t> =&gt; return object (default)</a:t>
            </a:r>
            <a:br>
              <a:rPr lang="fr-BE"/>
            </a:br>
            <a:r>
              <a:rPr lang="fr-BE"/>
              <a:t>			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true</a:t>
            </a:r>
            <a:r>
              <a:rPr lang="fr-BE"/>
              <a:t>   =&gt; return assoc array </a:t>
            </a:r>
          </a:p>
          <a:p>
            <a:r>
              <a:rPr lang="fr-BE"/>
              <a:t>Référence </a:t>
            </a:r>
          </a:p>
          <a:p>
            <a:pPr lvl="1"/>
            <a:r>
              <a:rPr lang="fr-BE" sz="2400"/>
              <a:t>https://www.php.net/manual/fr/function.json-decode.php</a:t>
            </a:r>
          </a:p>
        </p:txBody>
      </p:sp>
    </p:spTree>
    <p:extLst>
      <p:ext uri="{BB962C8B-B14F-4D97-AF65-F5344CB8AC3E}">
        <p14:creationId xmlns:p14="http://schemas.microsoft.com/office/powerpoint/2010/main" val="66355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83B5E-527F-4FAF-A9A8-B99D82D4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13 : PHP et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0CB6A-D7FC-46AB-98A2-18F7BFC37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Données JSON : </a:t>
            </a:r>
            <a:r>
              <a:rPr lang="fr-BE">
                <a:solidFill>
                  <a:schemeClr val="accent2"/>
                </a:solidFill>
              </a:rPr>
              <a:t>localisées sur un serveur </a:t>
            </a:r>
          </a:p>
          <a:p>
            <a:r>
              <a:rPr lang="fr-BE"/>
              <a:t>Fonctions PHP</a:t>
            </a:r>
          </a:p>
          <a:p>
            <a:pPr marL="457189" lvl="1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file_get_contents()</a:t>
            </a:r>
          </a:p>
          <a:p>
            <a:pPr marL="457189" lvl="1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json_decode()</a:t>
            </a:r>
          </a:p>
          <a:p>
            <a:r>
              <a:rPr lang="fr-BE"/>
              <a:t>Exemple</a:t>
            </a:r>
          </a:p>
          <a:p>
            <a:pPr marL="457189" lvl="1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exo13.php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5EE5DD4-5A9A-4CC8-945B-37488BDE0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013"/>
          <a:stretch/>
        </p:blipFill>
        <p:spPr>
          <a:xfrm>
            <a:off x="6666337" y="2991333"/>
            <a:ext cx="5525663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7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83B5E-527F-4FAF-A9A8-B99D82D4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14 : PHP et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0CB6A-D7FC-46AB-98A2-18F7BFC37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Données JSON : </a:t>
            </a:r>
            <a:r>
              <a:rPr lang="fr-BE">
                <a:solidFill>
                  <a:schemeClr val="accent2"/>
                </a:solidFill>
              </a:rPr>
              <a:t>produites par votre serveur</a:t>
            </a:r>
            <a:r>
              <a:rPr lang="fr-BE"/>
              <a:t> (export)</a:t>
            </a:r>
            <a:endParaRPr lang="fr-BE">
              <a:solidFill>
                <a:schemeClr val="accent2"/>
              </a:solidFill>
            </a:endParaRPr>
          </a:p>
          <a:p>
            <a:r>
              <a:rPr lang="fr-BE"/>
              <a:t>Fonctions PHP : </a:t>
            </a:r>
          </a:p>
          <a:p>
            <a:pPr marL="457189" lvl="1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json_encode()</a:t>
            </a:r>
          </a:p>
          <a:p>
            <a:r>
              <a:rPr lang="fr-BE"/>
              <a:t>Exemple :  </a:t>
            </a:r>
          </a:p>
          <a:p>
            <a:pPr marL="457189" lvl="1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exo14.php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F5EE5DD4-5A9A-4CC8-945B-37488BDE02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013"/>
          <a:stretch/>
        </p:blipFill>
        <p:spPr>
          <a:xfrm>
            <a:off x="6666337" y="2991333"/>
            <a:ext cx="5525663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1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7842F-FE9C-4C5C-B71D-94531D96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json_encode()</a:t>
            </a:r>
            <a:endParaRPr lang="fr-BE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56C7F62-CA92-4433-BA15-518470B25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fontScale="85000" lnSpcReduction="10000"/>
          </a:bodyPr>
          <a:lstStyle/>
          <a:p>
            <a:r>
              <a:rPr lang="fr-BE"/>
              <a:t>Pour convertir un </a:t>
            </a:r>
            <a:r>
              <a:rPr lang="fr-BE">
                <a:solidFill>
                  <a:schemeClr val="accent2"/>
                </a:solidFill>
              </a:rPr>
              <a:t>objet</a:t>
            </a:r>
            <a:r>
              <a:rPr lang="fr-BE"/>
              <a:t> ou un </a:t>
            </a:r>
            <a:r>
              <a:rPr lang="fr-BE">
                <a:solidFill>
                  <a:schemeClr val="accent2"/>
                </a:solidFill>
              </a:rPr>
              <a:t>assoc array</a:t>
            </a:r>
            <a:r>
              <a:rPr lang="fr-BE"/>
              <a:t> PHP en un string JSON</a:t>
            </a:r>
          </a:p>
          <a:p>
            <a:pPr marL="0" indent="0" algn="ctr">
              <a:buNone/>
            </a:pPr>
            <a:r>
              <a:rPr lang="fr-BE" sz="3000" b="1">
                <a:solidFill>
                  <a:srgbClr val="A87236"/>
                </a:solidFill>
                <a:latin typeface="Courier New" panose="02070309020205020404" pitchFamily="49" charset="0"/>
              </a:rPr>
              <a:t>$json_str = json_encode( $array, $flags );</a:t>
            </a:r>
          </a:p>
          <a:p>
            <a:r>
              <a:rPr lang="fr-BE"/>
              <a:t>Params</a:t>
            </a:r>
          </a:p>
          <a:p>
            <a:pPr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$</a:t>
            </a:r>
            <a:r>
              <a:rPr lang="fr-BE" sz="3200" b="1">
                <a:solidFill>
                  <a:srgbClr val="A87236"/>
                </a:solidFill>
                <a:latin typeface="Courier New" panose="02070309020205020404" pitchFamily="49" charset="0"/>
              </a:rPr>
              <a:t>array</a:t>
            </a:r>
            <a:r>
              <a:rPr lang="fr-BE"/>
              <a:t> : les données sous format object ou assoc array ou …</a:t>
            </a:r>
          </a:p>
          <a:p>
            <a:pPr lvl="1"/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$</a:t>
            </a:r>
            <a:r>
              <a:rPr lang="fr-BE" sz="3200" b="1">
                <a:solidFill>
                  <a:srgbClr val="A87236"/>
                </a:solidFill>
                <a:latin typeface="Courier New" panose="02070309020205020404" pitchFamily="49" charset="0"/>
              </a:rPr>
              <a:t>flags</a:t>
            </a:r>
            <a:r>
              <a:rPr lang="fr-BE"/>
              <a:t> : </a:t>
            </a:r>
          </a:p>
          <a:p>
            <a:pPr marL="914377" lvl="2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JSON_HEX_TAG</a:t>
            </a:r>
          </a:p>
          <a:p>
            <a:pPr marL="914377" lvl="2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JSON_PRETTY_PRINT</a:t>
            </a:r>
          </a:p>
          <a:p>
            <a:pPr marL="914377" lvl="2" indent="0">
              <a:buNone/>
            </a:pP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JSON_FORCE_OBJECT</a:t>
            </a:r>
            <a:r>
              <a:rPr lang="fr-BE"/>
              <a:t> etc.</a:t>
            </a:r>
          </a:p>
          <a:p>
            <a:r>
              <a:rPr lang="fr-BE"/>
              <a:t>Référence </a:t>
            </a:r>
          </a:p>
          <a:p>
            <a:pPr lvl="1"/>
            <a:r>
              <a:rPr lang="fr-BE" sz="2400"/>
              <a:t>https://www.php.net/manual/fr/function.json-encode.php</a:t>
            </a:r>
          </a:p>
          <a:p>
            <a:pPr lvl="1"/>
            <a:r>
              <a:rPr lang="fr-BE" sz="2400"/>
              <a:t>https://www.php.net/manual/fr/json.constants.php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AD5A3B-DAE2-4AED-80BB-7D7CAB7463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696" b="10423"/>
          <a:stretch/>
        </p:blipFill>
        <p:spPr>
          <a:xfrm>
            <a:off x="7669161" y="3760379"/>
            <a:ext cx="4522839" cy="313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807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61703-2300-702C-2E06-D01B548F2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5344A4-B9D3-65A1-45B9-E790F55D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JSON : API</a:t>
            </a:r>
          </a:p>
        </p:txBody>
      </p:sp>
    </p:spTree>
    <p:extLst>
      <p:ext uri="{BB962C8B-B14F-4D97-AF65-F5344CB8AC3E}">
        <p14:creationId xmlns:p14="http://schemas.microsoft.com/office/powerpoint/2010/main" val="109208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AB8BAAA0-DFBF-45A2-7D54-50E3F54B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API : Principe 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CD84B2-D47A-047C-6F54-1EAFA84CC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Application Programming Interface</a:t>
            </a:r>
          </a:p>
          <a:p>
            <a:r>
              <a:rPr lang="fr-BE"/>
              <a:t>Ensemble de définitions et de protocoles qui permettent à un logiciel de communiquer avec un autre logiciel</a:t>
            </a:r>
          </a:p>
          <a:p>
            <a:r>
              <a:rPr lang="fr-BE"/>
              <a:t>Architecture client-serveur</a:t>
            </a:r>
          </a:p>
          <a:p>
            <a:r>
              <a:rPr lang="fr-BE"/>
              <a:t>Scénario</a:t>
            </a:r>
          </a:p>
          <a:p>
            <a:pPr lvl="1"/>
            <a:r>
              <a:rPr lang="fr-BE"/>
              <a:t>L'application cliente envoie une demande à l'application serveur via une API. </a:t>
            </a:r>
          </a:p>
          <a:p>
            <a:pPr lvl="1"/>
            <a:r>
              <a:rPr lang="fr-BE"/>
              <a:t>L'application serveur répond ensuite à la demande de l'application cliente en renvoyant les données demandées. </a:t>
            </a:r>
          </a:p>
          <a:p>
            <a:pPr lvl="1"/>
            <a:r>
              <a:rPr lang="fr-BE"/>
              <a:t>format des données : JSON, XML, ou CSV.</a:t>
            </a:r>
          </a:p>
        </p:txBody>
      </p:sp>
    </p:spTree>
    <p:extLst>
      <p:ext uri="{BB962C8B-B14F-4D97-AF65-F5344CB8AC3E}">
        <p14:creationId xmlns:p14="http://schemas.microsoft.com/office/powerpoint/2010/main" val="248339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E1F94-3FA2-819C-095D-513BA6F85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API : Applications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843A32-439D-3DC8-E2A5-12855858E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récupération de données</a:t>
            </a:r>
          </a:p>
          <a:p>
            <a:r>
              <a:rPr lang="fr-BE"/>
              <a:t>envoi de données</a:t>
            </a:r>
          </a:p>
          <a:p>
            <a:r>
              <a:rPr lang="fr-BE"/>
              <a:t>automatisation de tâches</a:t>
            </a:r>
          </a:p>
          <a:p>
            <a:r>
              <a:rPr lang="fr-BE"/>
              <a:t>ajouter des fonctionnalités à une application</a:t>
            </a:r>
          </a:p>
          <a:p>
            <a:r>
              <a:rPr lang="fr-BE"/>
              <a:t>améliorer l'expérience utilisateur</a:t>
            </a:r>
          </a:p>
          <a:p>
            <a:pPr lvl="1"/>
            <a:r>
              <a:rPr lang="fr-BE"/>
              <a:t>Par exemple, une application de planification de voyage peut utiliser l'API Google Maps pour afficher une carte et les directions vers une destination.</a:t>
            </a:r>
          </a:p>
        </p:txBody>
      </p:sp>
    </p:spTree>
    <p:extLst>
      <p:ext uri="{BB962C8B-B14F-4D97-AF65-F5344CB8AC3E}">
        <p14:creationId xmlns:p14="http://schemas.microsoft.com/office/powerpoint/2010/main" val="2923473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EAAE69-F023-A16C-AC8E-05B05F08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API : Types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99EF4B-A4B1-3798-F25C-E824AB25C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API Web</a:t>
            </a:r>
          </a:p>
          <a:p>
            <a:pPr lvl="1"/>
            <a:r>
              <a:rPr lang="fr-BE"/>
              <a:t>communication via HTTP ou HTTPS</a:t>
            </a:r>
          </a:p>
          <a:p>
            <a:r>
              <a:rPr lang="fr-BE"/>
              <a:t>API REST</a:t>
            </a:r>
          </a:p>
          <a:p>
            <a:pPr lvl="1"/>
            <a:r>
              <a:rPr lang="fr-BE"/>
              <a:t>type particulier d'API Web</a:t>
            </a:r>
          </a:p>
          <a:p>
            <a:pPr lvl="1"/>
            <a:r>
              <a:rPr lang="fr-BE"/>
              <a:t>méthodes HTTP GET, POST, PUT et DELETE </a:t>
            </a:r>
          </a:p>
          <a:p>
            <a:r>
              <a:rPr lang="fr-BE"/>
              <a:t>API SOAP</a:t>
            </a:r>
          </a:p>
          <a:p>
            <a:pPr lvl="1"/>
            <a:r>
              <a:rPr lang="fr-BE"/>
              <a:t>communication via XML</a:t>
            </a:r>
          </a:p>
          <a:p>
            <a:r>
              <a:rPr lang="fr-BE"/>
              <a:t>API de bibliothèque</a:t>
            </a:r>
          </a:p>
          <a:p>
            <a:pPr lvl="1"/>
            <a:r>
              <a:rPr lang="fr-BE"/>
              <a:t>API internes permettant à un logiciel de communiquer avec les bibliothèques système.</a:t>
            </a:r>
          </a:p>
        </p:txBody>
      </p:sp>
    </p:spTree>
    <p:extLst>
      <p:ext uri="{BB962C8B-B14F-4D97-AF65-F5344CB8AC3E}">
        <p14:creationId xmlns:p14="http://schemas.microsoft.com/office/powerpoint/2010/main" val="367778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61CA42-4BBA-9144-870C-D6AB15BE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24 : log-in, log-out avec API et 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615DAA-9256-879B-05B5-96C11DDDE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1186652" cy="4486276"/>
          </a:xfrm>
        </p:spPr>
        <p:txBody>
          <a:bodyPr numCol="2">
            <a:normAutofit lnSpcReduction="10000"/>
          </a:bodyPr>
          <a:lstStyle/>
          <a:p>
            <a:r>
              <a:rPr lang="fr-BE"/>
              <a:t>Partez du chapitre 22, exo 24.</a:t>
            </a:r>
          </a:p>
          <a:p>
            <a:pPr lvl="1"/>
            <a:r>
              <a:rPr lang="fr-BE"/>
              <a:t>mécanisme de log-in</a:t>
            </a:r>
          </a:p>
          <a:p>
            <a:pPr lvl="1"/>
            <a:r>
              <a:rPr lang="fr-BE"/>
              <a:t>nom et mot de passe</a:t>
            </a:r>
          </a:p>
          <a:p>
            <a:pPr lvl="1"/>
            <a:r>
              <a:rPr lang="fr-BE"/>
              <a:t>identification permanente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$_SESSION</a:t>
            </a:r>
          </a:p>
          <a:p>
            <a:r>
              <a:rPr lang="fr-BE"/>
              <a:t>Validation sur un serveur extérieur</a:t>
            </a:r>
            <a:br>
              <a:rPr lang="fr-BE"/>
            </a:br>
            <a:endParaRPr lang="fr-BE"/>
          </a:p>
          <a:p>
            <a:pPr lvl="1"/>
            <a:r>
              <a:rPr lang="fr-BE"/>
              <a:t>URI : </a:t>
            </a:r>
            <a:r>
              <a:rPr lang="fr-BE" sz="22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http://playground.burotix.be/login/ ? login=&lt;login&gt; &amp; passwd=&lt;passwd</a:t>
            </a:r>
          </a:p>
          <a:p>
            <a:pPr lvl="1"/>
            <a:r>
              <a:rPr lang="fr-BE"/>
              <a:t>Retour : format JSON</a:t>
            </a:r>
          </a:p>
          <a:p>
            <a:pPr marL="457189" lvl="1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457189" lvl="1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"identified": true,</a:t>
            </a:r>
          </a:p>
          <a:p>
            <a:pPr marL="457189" lvl="1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"name": "Luke Skywalker",</a:t>
            </a:r>
          </a:p>
          <a:p>
            <a:pPr marL="457189" lvl="1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"role": "user"</a:t>
            </a:r>
          </a:p>
          <a:p>
            <a:pPr marL="457189" lvl="1" indent="0"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fr-BE"/>
              <a:t>Développez cet API Web !</a:t>
            </a:r>
          </a:p>
        </p:txBody>
      </p:sp>
    </p:spTree>
    <p:extLst>
      <p:ext uri="{BB962C8B-B14F-4D97-AF65-F5344CB8AC3E}">
        <p14:creationId xmlns:p14="http://schemas.microsoft.com/office/powerpoint/2010/main" val="405895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Frameworks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</p:spPr>
        <p:txBody>
          <a:bodyPr anchor="t"/>
          <a:lstStyle/>
          <a:p>
            <a:pPr lvl="0"/>
            <a:r>
              <a:rPr lang="fr-FR"/>
              <a:t>Côté Client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Framework jQuery</a:t>
            </a:r>
          </a:p>
          <a:p>
            <a:pPr marL="114300" lvl="0" indent="0">
              <a:buNone/>
            </a:pPr>
            <a:r>
              <a:rPr lang="fr-BE" sz="2400"/>
              <a:t>19. AJAX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</p:spPr>
        <p:txBody>
          <a:bodyPr anchor="t"/>
          <a:lstStyle/>
          <a:p>
            <a:r>
              <a:rPr lang="fr-BE"/>
              <a:t>Côté Serveur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Base de données SQL</a:t>
            </a:r>
          </a:p>
          <a:p>
            <a:pPr marL="114300" lvl="0" indent="0">
              <a:buNone/>
            </a:pPr>
            <a:r>
              <a:rPr lang="fr-BE" sz="2400"/>
              <a:t>25. Données XML</a:t>
            </a:r>
          </a:p>
          <a:p>
            <a:pPr marL="114300" lvl="0" indent="0">
              <a:buNone/>
            </a:pPr>
            <a:r>
              <a:rPr lang="fr-BE" sz="2400"/>
              <a:t>26. Données JSON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34C6B-E93B-92B3-8551-0B4192609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C549A-8321-1823-721B-03D646A8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JSON : Références</a:t>
            </a:r>
          </a:p>
        </p:txBody>
      </p:sp>
    </p:spTree>
    <p:extLst>
      <p:ext uri="{BB962C8B-B14F-4D97-AF65-F5344CB8AC3E}">
        <p14:creationId xmlns:p14="http://schemas.microsoft.com/office/powerpoint/2010/main" val="140588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578D39-F97E-4E77-B040-0BD0B240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Références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9FD436BB-AC3C-40A6-AB8B-E0E1A75F4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Général</a:t>
            </a:r>
          </a:p>
          <a:p>
            <a:pPr lvl="1"/>
            <a:r>
              <a:rPr lang="fr-BE"/>
              <a:t>https://www.json.org/json-fr.html</a:t>
            </a:r>
          </a:p>
          <a:p>
            <a:pPr lvl="1"/>
            <a:r>
              <a:rPr lang="fr-BE"/>
              <a:t>https://www.w3schools.com/js/js_json_intro.asp</a:t>
            </a:r>
          </a:p>
          <a:p>
            <a:r>
              <a:rPr lang="fr-BE"/>
              <a:t>API</a:t>
            </a:r>
          </a:p>
          <a:p>
            <a:pPr lvl="1"/>
            <a:r>
              <a:rPr lang="fr-BE"/>
              <a:t>https://itds.fr/creer-une-api-rest-en-php/ </a:t>
            </a:r>
          </a:p>
          <a:p>
            <a:pPr lvl="1"/>
            <a:r>
              <a:rPr lang="fr-BE"/>
              <a:t>https://blog.nicolashachet.com/developpement-php/larchitecture-rest-expliquee-en-5-regles/</a:t>
            </a:r>
          </a:p>
          <a:p>
            <a:pPr lvl="1"/>
            <a:r>
              <a:rPr lang="fr-BE"/>
              <a:t>https://blog.nicolashachet.com/developpement-php/exemples-api-rest-en-php/</a:t>
            </a:r>
          </a:p>
        </p:txBody>
      </p:sp>
    </p:spTree>
    <p:extLst>
      <p:ext uri="{BB962C8B-B14F-4D97-AF65-F5344CB8AC3E}">
        <p14:creationId xmlns:p14="http://schemas.microsoft.com/office/powerpoint/2010/main" val="132496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>
                <a:sym typeface="Calibri"/>
              </a:rPr>
              <a:t>26. Données JSON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B666B1C3-8FC2-4E56-98BC-8252E17FF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Structure</a:t>
            </a:r>
          </a:p>
          <a:p>
            <a:r>
              <a:rPr lang="fr-BE"/>
              <a:t>JSON vs XML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E91157-C70F-6C6A-FB1E-2E0E6B128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JSON : Structure</a:t>
            </a:r>
          </a:p>
        </p:txBody>
      </p:sp>
    </p:spTree>
    <p:extLst>
      <p:ext uri="{BB962C8B-B14F-4D97-AF65-F5344CB8AC3E}">
        <p14:creationId xmlns:p14="http://schemas.microsoft.com/office/powerpoint/2010/main" val="405356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8FAB7-B2F7-4E48-A319-CC0E6775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JSON en quelques mots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5D59EB-F054-4418-A43D-D2A9D3DBA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/>
              <a:t>JavaScript Object Notation = format d'échange de données</a:t>
            </a:r>
          </a:p>
          <a:p>
            <a:r>
              <a:rPr lang="fr-BE"/>
              <a:t>Facile à lire et à écrire pour les humains</a:t>
            </a:r>
          </a:p>
          <a:p>
            <a:r>
              <a:rPr lang="fr-BE"/>
              <a:t>Facile à analyser et à générer pour les machines</a:t>
            </a:r>
          </a:p>
          <a:p>
            <a:r>
              <a:rPr lang="fr-BE"/>
              <a:t>Basé sur JavaScript. </a:t>
            </a:r>
          </a:p>
          <a:p>
            <a:r>
              <a:rPr lang="fr-BE"/>
              <a:t>Format "texte" </a:t>
            </a:r>
          </a:p>
          <a:p>
            <a:r>
              <a:rPr lang="fr-BE"/>
              <a:t>Indépendant du langage, universel</a:t>
            </a:r>
          </a:p>
          <a:p>
            <a:r>
              <a:rPr lang="fr-BE"/>
              <a:t>Basé sur des conventions familières aux programmeurs de la famille "C" (C, C++, C#, Java, JavaScript, Perl, PHP, ...)</a:t>
            </a:r>
          </a:p>
          <a:p>
            <a:r>
              <a:rPr lang="fr-BE">
                <a:hlinkClick r:id="rId2"/>
              </a:rPr>
              <a:t>www.json.org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8129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8FAB7-B2F7-4E48-A319-CC0E6775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JSON : deux structures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5D59EB-F054-4418-A43D-D2A9D3DBAD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690689"/>
            <a:ext cx="4638040" cy="4486276"/>
          </a:xfrm>
        </p:spPr>
        <p:txBody>
          <a:bodyPr>
            <a:normAutofit fontScale="9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fr-BE"/>
              <a:t>Une collection de paires &lt;nom&gt; / &lt;valeur&gt;</a:t>
            </a:r>
          </a:p>
          <a:p>
            <a:pPr lvl="1"/>
            <a:r>
              <a:rPr lang="fr-BE"/>
              <a:t>// structure, dictionnaire, table de hachage, liste à clés ou tableau associatif</a:t>
            </a:r>
          </a:p>
          <a:p>
            <a:pPr lvl="1"/>
            <a:r>
              <a:rPr lang="fr-BE"/>
              <a:t>Début :  		</a:t>
            </a:r>
            <a:r>
              <a:rPr lang="fr-BE">
                <a:solidFill>
                  <a:schemeClr val="accent2"/>
                </a:solidFill>
              </a:rPr>
              <a:t>{</a:t>
            </a:r>
            <a:endParaRPr lang="fr-BE"/>
          </a:p>
          <a:p>
            <a:pPr lvl="1"/>
            <a:r>
              <a:rPr lang="fr-BE"/>
              <a:t>Fin : 			</a:t>
            </a:r>
            <a:r>
              <a:rPr lang="fr-BE">
                <a:solidFill>
                  <a:schemeClr val="accent2"/>
                </a:solidFill>
              </a:rPr>
              <a:t>}</a:t>
            </a:r>
            <a:endParaRPr lang="fr-BE"/>
          </a:p>
          <a:p>
            <a:pPr lvl="1"/>
            <a:r>
              <a:rPr lang="fr-BE"/>
              <a:t>Entre &lt;nom&gt; et &lt;valeur&gt;:		</a:t>
            </a:r>
            <a:r>
              <a:rPr lang="fr-BE">
                <a:solidFill>
                  <a:schemeClr val="accent2"/>
                </a:solidFill>
              </a:rPr>
              <a:t>:</a:t>
            </a:r>
            <a:endParaRPr lang="fr-BE"/>
          </a:p>
          <a:p>
            <a:pPr lvl="1"/>
            <a:r>
              <a:rPr lang="fr-BE"/>
              <a:t>Séparateur : 		</a:t>
            </a:r>
            <a:r>
              <a:rPr lang="fr-BE">
                <a:solidFill>
                  <a:schemeClr val="accent2"/>
                </a:solidFill>
              </a:rPr>
              <a:t>,</a:t>
            </a:r>
            <a:endParaRPr lang="fr-BE"/>
          </a:p>
        </p:txBody>
      </p:sp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B47437E5-F099-430A-A427-E29015BFAFC3}"/>
              </a:ext>
            </a:extLst>
          </p:cNvPr>
          <p:cNvSpPr txBox="1">
            <a:spLocks/>
          </p:cNvSpPr>
          <p:nvPr/>
        </p:nvSpPr>
        <p:spPr>
          <a:xfrm>
            <a:off x="8039741" y="2389336"/>
            <a:ext cx="2592164" cy="2367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fr-BE"/>
          </a:p>
          <a:p>
            <a:endParaRPr lang="fr-BE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C2B38A4-EA83-428A-B3F3-CC0778C39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998" y="2269715"/>
            <a:ext cx="6099208" cy="284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26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8FAB7-B2F7-4E48-A319-CC0E6775C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JSON : deux structures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5D59EB-F054-4418-A43D-D2A9D3DBAD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fr-BE"/>
              <a:t>Une liste ordonnée de valeurs</a:t>
            </a:r>
          </a:p>
          <a:p>
            <a:pPr lvl="1"/>
            <a:r>
              <a:rPr lang="fr-BE"/>
              <a:t>// tableau, vecteur, liste, séquence</a:t>
            </a:r>
          </a:p>
          <a:p>
            <a:pPr lvl="1"/>
            <a:r>
              <a:rPr lang="fr-BE"/>
              <a:t>Début : 	</a:t>
            </a:r>
            <a:r>
              <a:rPr lang="fr-BE">
                <a:solidFill>
                  <a:schemeClr val="accent2"/>
                </a:solidFill>
              </a:rPr>
              <a:t>[</a:t>
            </a:r>
          </a:p>
          <a:p>
            <a:pPr lvl="1"/>
            <a:r>
              <a:rPr lang="fr-BE"/>
              <a:t>Fin : 		</a:t>
            </a:r>
            <a:r>
              <a:rPr lang="fr-BE">
                <a:solidFill>
                  <a:schemeClr val="accent2"/>
                </a:solidFill>
              </a:rPr>
              <a:t>]</a:t>
            </a:r>
          </a:p>
          <a:p>
            <a:pPr lvl="1"/>
            <a:r>
              <a:rPr lang="fr-BE"/>
              <a:t>Séparateur : 	</a:t>
            </a:r>
            <a:r>
              <a:rPr lang="fr-BE">
                <a:solidFill>
                  <a:schemeClr val="accent2"/>
                </a:solidFill>
              </a:rPr>
              <a:t>,</a:t>
            </a:r>
          </a:p>
          <a:p>
            <a:endParaRPr lang="fr-BE"/>
          </a:p>
          <a:p>
            <a:endParaRPr lang="fr-B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E9AB03-DA78-44EB-BA21-81C2A845B1F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510708"/>
            <a:ext cx="6041236" cy="157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93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EF6BC-C7BB-497B-953C-F19B23A5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JSON vs. XML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03A4A22-35D6-4897-A3C9-167F2090F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445125"/>
            <a:ext cx="5846805" cy="5273309"/>
          </a:xfrm>
        </p:spPr>
        <p:txBody>
          <a:bodyPr>
            <a:normAutofit fontScale="92500" lnSpcReduction="10000"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&lt;menu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</a:t>
            </a:r>
            <a:r>
              <a:rPr lang="fr-BE" sz="2400">
                <a:solidFill>
                  <a:srgbClr val="FF0000"/>
                </a:solidFill>
                <a:latin typeface="Courier New" pitchFamily="49"/>
              </a:rPr>
              <a:t>id</a:t>
            </a: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"file"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</a:t>
            </a:r>
            <a:r>
              <a:rPr lang="fr-BE" sz="2400">
                <a:solidFill>
                  <a:srgbClr val="FF0000"/>
                </a:solidFill>
                <a:latin typeface="Courier New" pitchFamily="49"/>
              </a:rPr>
              <a:t>value</a:t>
            </a: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"File"</a:t>
            </a: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</a:t>
            </a: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&lt;popup&gt;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</a:t>
            </a: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&lt;</a:t>
            </a:r>
            <a:r>
              <a:rPr lang="fr-BE" sz="2400" err="1">
                <a:solidFill>
                  <a:srgbClr val="00CC00"/>
                </a:solidFill>
                <a:latin typeface="Courier New" pitchFamily="49"/>
              </a:rPr>
              <a:t>menuitem</a:t>
            </a:r>
            <a:endParaRPr lang="fr-BE" sz="2400">
              <a:solidFill>
                <a:srgbClr val="00CC00"/>
              </a:solidFill>
              <a:latin typeface="Courier New" pitchFamily="49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  </a:t>
            </a:r>
            <a:r>
              <a:rPr lang="fr-BE" sz="2400">
                <a:solidFill>
                  <a:srgbClr val="FF0000"/>
                </a:solidFill>
                <a:latin typeface="Courier New" pitchFamily="49"/>
              </a:rPr>
              <a:t>value</a:t>
            </a: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"New"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  </a:t>
            </a:r>
            <a:r>
              <a:rPr lang="fr-BE" sz="2400" err="1">
                <a:solidFill>
                  <a:srgbClr val="FF0000"/>
                </a:solidFill>
                <a:latin typeface="Courier New" pitchFamily="49"/>
              </a:rPr>
              <a:t>onclick</a:t>
            </a: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"</a:t>
            </a:r>
            <a:r>
              <a:rPr lang="fr-BE" sz="2400" err="1">
                <a:solidFill>
                  <a:srgbClr val="8000FF"/>
                </a:solidFill>
                <a:latin typeface="Courier New" pitchFamily="49"/>
              </a:rPr>
              <a:t>CreateNewDoc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()"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</a:t>
            </a: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/&gt;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</a:t>
            </a: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&lt;</a:t>
            </a:r>
            <a:r>
              <a:rPr lang="fr-BE" sz="2400" err="1">
                <a:solidFill>
                  <a:srgbClr val="00CC00"/>
                </a:solidFill>
                <a:latin typeface="Courier New" pitchFamily="49"/>
              </a:rPr>
              <a:t>menuitem</a:t>
            </a:r>
            <a:endParaRPr lang="fr-BE" sz="2400">
              <a:solidFill>
                <a:srgbClr val="00CC00"/>
              </a:solidFill>
              <a:latin typeface="Courier New" pitchFamily="49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   </a:t>
            </a:r>
            <a:r>
              <a:rPr lang="fr-BE" sz="2400">
                <a:solidFill>
                  <a:srgbClr val="FF0000"/>
                </a:solidFill>
                <a:latin typeface="Courier New" pitchFamily="49"/>
              </a:rPr>
              <a:t>value</a:t>
            </a: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"Open"</a:t>
            </a: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      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   </a:t>
            </a:r>
            <a:r>
              <a:rPr lang="fr-BE" sz="2400" err="1">
                <a:solidFill>
                  <a:srgbClr val="FF0000"/>
                </a:solidFill>
                <a:latin typeface="Courier New" pitchFamily="49"/>
              </a:rPr>
              <a:t>onclick</a:t>
            </a: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"</a:t>
            </a:r>
            <a:r>
              <a:rPr lang="fr-BE" sz="2400" err="1">
                <a:solidFill>
                  <a:srgbClr val="8000FF"/>
                </a:solidFill>
                <a:latin typeface="Courier New" pitchFamily="49"/>
              </a:rPr>
              <a:t>OpenDoc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()"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</a:t>
            </a: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/&gt;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</a:t>
            </a: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&lt;</a:t>
            </a:r>
            <a:r>
              <a:rPr lang="fr-BE" sz="2400" err="1">
                <a:solidFill>
                  <a:srgbClr val="00CC00"/>
                </a:solidFill>
                <a:latin typeface="Courier New" pitchFamily="49"/>
              </a:rPr>
              <a:t>menuitem</a:t>
            </a:r>
            <a:endParaRPr lang="fr-BE" sz="2400">
              <a:solidFill>
                <a:srgbClr val="00CC00"/>
              </a:solidFill>
              <a:latin typeface="Courier New" pitchFamily="49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  </a:t>
            </a:r>
            <a:r>
              <a:rPr lang="fr-BE" sz="2400">
                <a:solidFill>
                  <a:srgbClr val="FF0000"/>
                </a:solidFill>
                <a:latin typeface="Courier New" pitchFamily="49"/>
              </a:rPr>
              <a:t>value</a:t>
            </a: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"Close"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  </a:t>
            </a:r>
            <a:r>
              <a:rPr lang="fr-BE" sz="2400" err="1">
                <a:solidFill>
                  <a:srgbClr val="FF0000"/>
                </a:solidFill>
                <a:latin typeface="Courier New" pitchFamily="49"/>
              </a:rPr>
              <a:t>onclick</a:t>
            </a: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"</a:t>
            </a:r>
            <a:r>
              <a:rPr lang="fr-BE" sz="2400" err="1">
                <a:solidFill>
                  <a:srgbClr val="8000FF"/>
                </a:solidFill>
                <a:latin typeface="Courier New" pitchFamily="49"/>
              </a:rPr>
              <a:t>CloseDoc</a:t>
            </a:r>
            <a:r>
              <a:rPr lang="fr-BE" sz="2400">
                <a:solidFill>
                  <a:srgbClr val="8000FF"/>
                </a:solidFill>
                <a:latin typeface="Courier New" pitchFamily="49"/>
              </a:rPr>
              <a:t>()"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  </a:t>
            </a: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/&gt;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00"/>
                </a:solidFill>
                <a:latin typeface="Courier New" pitchFamily="49"/>
              </a:rPr>
              <a:t>    </a:t>
            </a: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&lt;/popup&gt;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rgbClr val="0000FF"/>
                </a:solidFill>
                <a:latin typeface="Courier New" pitchFamily="49"/>
              </a:rPr>
              <a:t>&lt;/menu&gt;</a:t>
            </a:r>
          </a:p>
          <a:p>
            <a:pPr marL="0" indent="0">
              <a:spcBef>
                <a:spcPts val="0"/>
              </a:spcBef>
              <a:buNone/>
            </a:pPr>
            <a:endParaRPr lang="fr-BE" sz="240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F5D3411-D4B2-4787-AAB8-85235530786C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838200" y="1445124"/>
            <a:ext cx="5181600" cy="5273310"/>
          </a:xfrm>
        </p:spPr>
        <p:txBody>
          <a:bodyPr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{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</a:t>
            </a:r>
            <a:r>
              <a:rPr lang="fr-BE" sz="1800">
                <a:solidFill>
                  <a:srgbClr val="FF3333"/>
                </a:solidFill>
                <a:latin typeface="Courier New" pitchFamily="49"/>
              </a:rPr>
              <a:t>Menu</a:t>
            </a:r>
            <a:r>
              <a:rPr lang="fr-BE" sz="1800">
                <a:latin typeface="Courier New" pitchFamily="49"/>
              </a:rPr>
              <a:t> : </a:t>
            </a: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{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</a:t>
            </a:r>
            <a:r>
              <a:rPr lang="fr-BE" sz="1800">
                <a:solidFill>
                  <a:srgbClr val="FF3333"/>
                </a:solidFill>
                <a:latin typeface="Courier New" pitchFamily="49"/>
              </a:rPr>
              <a:t>id</a:t>
            </a:r>
            <a:r>
              <a:rPr lang="fr-BE" sz="1800">
                <a:latin typeface="Courier New" pitchFamily="49"/>
              </a:rPr>
              <a:t> : "file",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</a:t>
            </a:r>
            <a:r>
              <a:rPr lang="fr-BE" sz="1800">
                <a:solidFill>
                  <a:srgbClr val="FF3333"/>
                </a:solidFill>
                <a:latin typeface="Courier New" pitchFamily="49"/>
              </a:rPr>
              <a:t>Value</a:t>
            </a:r>
            <a:r>
              <a:rPr lang="fr-BE" sz="1800">
                <a:latin typeface="Courier New" pitchFamily="49"/>
              </a:rPr>
              <a:t> : "File",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</a:t>
            </a:r>
            <a:r>
              <a:rPr lang="fr-BE" sz="1800">
                <a:solidFill>
                  <a:srgbClr val="FF3333"/>
                </a:solidFill>
                <a:latin typeface="Courier New" pitchFamily="49"/>
              </a:rPr>
              <a:t>Popup</a:t>
            </a:r>
            <a:r>
              <a:rPr lang="fr-BE" sz="1800">
                <a:latin typeface="Courier New" pitchFamily="49"/>
              </a:rPr>
              <a:t> : </a:t>
            </a: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{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</a:t>
            </a:r>
            <a:r>
              <a:rPr lang="fr-BE" sz="1800" err="1">
                <a:solidFill>
                  <a:srgbClr val="00CC00"/>
                </a:solidFill>
                <a:latin typeface="Courier New" pitchFamily="49"/>
              </a:rPr>
              <a:t>menuitem</a:t>
            </a:r>
            <a:r>
              <a:rPr lang="fr-BE" sz="1800">
                <a:solidFill>
                  <a:srgbClr val="00CC00"/>
                </a:solidFill>
                <a:latin typeface="Courier New" pitchFamily="49"/>
              </a:rPr>
              <a:t>: </a:t>
            </a:r>
            <a:r>
              <a:rPr lang="fr-BE" sz="1800" b="1">
                <a:solidFill>
                  <a:srgbClr val="00CC00"/>
                </a:solidFill>
                <a:latin typeface="Courier New" pitchFamily="49"/>
              </a:rPr>
              <a:t>[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</a:t>
            </a: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{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 </a:t>
            </a:r>
            <a:r>
              <a:rPr lang="fr-BE" sz="1800">
                <a:solidFill>
                  <a:srgbClr val="FF3333"/>
                </a:solidFill>
                <a:latin typeface="Courier New" pitchFamily="49"/>
              </a:rPr>
              <a:t>value</a:t>
            </a:r>
            <a:r>
              <a:rPr lang="fr-BE" sz="1800">
                <a:latin typeface="Courier New" pitchFamily="49"/>
              </a:rPr>
              <a:t>: "New",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 </a:t>
            </a:r>
            <a:r>
              <a:rPr lang="fr-BE" sz="1800" err="1">
                <a:solidFill>
                  <a:srgbClr val="FF3333"/>
                </a:solidFill>
                <a:latin typeface="Courier New" pitchFamily="49"/>
              </a:rPr>
              <a:t>onclick</a:t>
            </a:r>
            <a:r>
              <a:rPr lang="fr-BE" sz="1800">
                <a:latin typeface="Courier New" pitchFamily="49"/>
              </a:rPr>
              <a:t>:"</a:t>
            </a:r>
            <a:r>
              <a:rPr lang="fr-BE" sz="1800" err="1">
                <a:latin typeface="Courier New" pitchFamily="49"/>
              </a:rPr>
              <a:t>CreateNewDoc</a:t>
            </a:r>
            <a:r>
              <a:rPr lang="fr-BE" sz="1800">
                <a:latin typeface="Courier New" pitchFamily="49"/>
              </a:rPr>
              <a:t>()"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</a:t>
            </a: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}</a:t>
            </a:r>
            <a:r>
              <a:rPr lang="fr-BE" sz="1800">
                <a:latin typeface="Courier New" pitchFamily="49"/>
              </a:rPr>
              <a:t>,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</a:t>
            </a: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{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 </a:t>
            </a:r>
            <a:r>
              <a:rPr lang="fr-BE" sz="1800">
                <a:solidFill>
                  <a:srgbClr val="FF3333"/>
                </a:solidFill>
                <a:latin typeface="Courier New" pitchFamily="49"/>
              </a:rPr>
              <a:t>value</a:t>
            </a:r>
            <a:r>
              <a:rPr lang="fr-BE" sz="1800">
                <a:latin typeface="Courier New" pitchFamily="49"/>
              </a:rPr>
              <a:t>: "Open",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 </a:t>
            </a:r>
            <a:r>
              <a:rPr lang="fr-BE" sz="1800" err="1">
                <a:solidFill>
                  <a:srgbClr val="FF3333"/>
                </a:solidFill>
                <a:latin typeface="Courier New" pitchFamily="49"/>
              </a:rPr>
              <a:t>onclick</a:t>
            </a:r>
            <a:r>
              <a:rPr lang="fr-BE" sz="1800">
                <a:latin typeface="Courier New" pitchFamily="49"/>
              </a:rPr>
              <a:t>: "</a:t>
            </a:r>
            <a:r>
              <a:rPr lang="fr-BE" sz="1800" err="1">
                <a:latin typeface="Courier New" pitchFamily="49"/>
              </a:rPr>
              <a:t>OpenDoc</a:t>
            </a:r>
            <a:r>
              <a:rPr lang="fr-BE" sz="1800">
                <a:latin typeface="Courier New" pitchFamily="49"/>
              </a:rPr>
              <a:t>()"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</a:t>
            </a: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}</a:t>
            </a:r>
            <a:r>
              <a:rPr lang="fr-BE" sz="1800">
                <a:latin typeface="Courier New" pitchFamily="49"/>
              </a:rPr>
              <a:t>,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</a:t>
            </a: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{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 </a:t>
            </a:r>
            <a:r>
              <a:rPr lang="fr-BE" sz="1800">
                <a:solidFill>
                  <a:srgbClr val="FF3333"/>
                </a:solidFill>
                <a:latin typeface="Courier New" pitchFamily="49"/>
              </a:rPr>
              <a:t>value</a:t>
            </a:r>
            <a:r>
              <a:rPr lang="fr-BE" sz="1800">
                <a:latin typeface="Courier New" pitchFamily="49"/>
              </a:rPr>
              <a:t>: "Close",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 </a:t>
            </a:r>
            <a:r>
              <a:rPr lang="fr-BE" sz="1800" err="1">
                <a:solidFill>
                  <a:srgbClr val="FF3333"/>
                </a:solidFill>
                <a:latin typeface="Courier New" pitchFamily="49"/>
              </a:rPr>
              <a:t>onclick</a:t>
            </a:r>
            <a:r>
              <a:rPr lang="fr-BE" sz="1800">
                <a:latin typeface="Courier New" pitchFamily="49"/>
              </a:rPr>
              <a:t>: "</a:t>
            </a:r>
            <a:r>
              <a:rPr lang="fr-BE" sz="1800" err="1">
                <a:latin typeface="Courier New" pitchFamily="49"/>
              </a:rPr>
              <a:t>CloseDoc</a:t>
            </a:r>
            <a:r>
              <a:rPr lang="fr-BE" sz="1800">
                <a:latin typeface="Courier New" pitchFamily="49"/>
              </a:rPr>
              <a:t>()"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 </a:t>
            </a: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}</a:t>
            </a:r>
            <a:r>
              <a:rPr lang="fr-BE" sz="1800" b="1">
                <a:solidFill>
                  <a:srgbClr val="00CC00"/>
                </a:solidFill>
                <a:latin typeface="Courier New" pitchFamily="49"/>
              </a:rPr>
              <a:t>]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 </a:t>
            </a: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}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>
                <a:latin typeface="Courier New" pitchFamily="49"/>
              </a:rPr>
              <a:t> </a:t>
            </a: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}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 b="1">
                <a:solidFill>
                  <a:srgbClr val="0000FF"/>
                </a:solidFill>
                <a:latin typeface="Courier New" pitchFamily="49"/>
              </a:rPr>
              <a:t>}</a:t>
            </a:r>
          </a:p>
        </p:txBody>
      </p:sp>
      <p:pic>
        <p:nvPicPr>
          <p:cNvPr id="1026" name="Picture 2" descr="json logo">
            <a:extLst>
              <a:ext uri="{FF2B5EF4-FFF2-40B4-BE49-F238E27FC236}">
                <a16:creationId xmlns:a16="http://schemas.microsoft.com/office/drawing/2014/main" id="{E9E8C23D-8B2E-4E13-815D-C9633D0C8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768" y="1445123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89241260-D56A-4912-8083-4F63E2291E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573" y="1352043"/>
            <a:ext cx="906162" cy="90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5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67313-0C3E-D7A0-7CFF-3EBDFC3FE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81AA2A-9DCC-779A-DF79-E1DCB51A6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JSON : intégration en PHP</a:t>
            </a:r>
          </a:p>
        </p:txBody>
      </p:sp>
    </p:spTree>
    <p:extLst>
      <p:ext uri="{BB962C8B-B14F-4D97-AF65-F5344CB8AC3E}">
        <p14:creationId xmlns:p14="http://schemas.microsoft.com/office/powerpoint/2010/main" val="289561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0.potx" id="{B92524B4-BEEA-4B97-B375-A904F228DAF8}" vid="{CE07423F-07A9-4193-9AF7-63482ADD94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burotix2020</Template>
  <TotalTime>11837</TotalTime>
  <Words>1023</Words>
  <Application>Microsoft Office PowerPoint</Application>
  <PresentationFormat>Grand écran</PresentationFormat>
  <Paragraphs>181</Paragraphs>
  <Slides>21</Slides>
  <Notes>3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  <vt:variant>
        <vt:lpstr>Diaporamas personnalisés</vt:lpstr>
      </vt:variant>
      <vt:variant>
        <vt:i4>1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Garamond</vt:lpstr>
      <vt:lpstr>burotix</vt:lpstr>
      <vt:lpstr>Bachelier en Informatique de Gestion  Projet de Développement Web</vt:lpstr>
      <vt:lpstr>Table des matières</vt:lpstr>
      <vt:lpstr>26. Données JSON</vt:lpstr>
      <vt:lpstr>JSON : Structure</vt:lpstr>
      <vt:lpstr>JSON en quelques mots</vt:lpstr>
      <vt:lpstr>JSON : deux structures </vt:lpstr>
      <vt:lpstr>JSON : deux structures </vt:lpstr>
      <vt:lpstr>JSON vs. XML</vt:lpstr>
      <vt:lpstr>JSON : intégration en PHP</vt:lpstr>
      <vt:lpstr>Exo 11 : PHP et JSON</vt:lpstr>
      <vt:lpstr>json_decode()</vt:lpstr>
      <vt:lpstr>Exo 13 : PHP et JSON</vt:lpstr>
      <vt:lpstr>Exo 14 : PHP et JSON</vt:lpstr>
      <vt:lpstr>json_encode()</vt:lpstr>
      <vt:lpstr>JSON : API</vt:lpstr>
      <vt:lpstr>API : Principe </vt:lpstr>
      <vt:lpstr>API : Applications</vt:lpstr>
      <vt:lpstr>API : Types</vt:lpstr>
      <vt:lpstr>Exo 24 : log-in, log-out avec API et JSON</vt:lpstr>
      <vt:lpstr>JSON : Références</vt:lpstr>
      <vt:lpstr>Références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Bachelier en Informatique de Gestion  Projet de Développement Web</dc:title>
  <dc:creator>Alain Wafflard</dc:creator>
  <cp:lastModifiedBy>Alain Wafflard</cp:lastModifiedBy>
  <cp:revision>139</cp:revision>
  <dcterms:created xsi:type="dcterms:W3CDTF">2020-03-25T16:55:22Z</dcterms:created>
  <dcterms:modified xsi:type="dcterms:W3CDTF">2024-02-27T17:09:14Z</dcterms:modified>
</cp:coreProperties>
</file>