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5"/>
  </p:notesMasterIdLst>
  <p:sldIdLst>
    <p:sldId id="416" r:id="rId2"/>
    <p:sldId id="417" r:id="rId3"/>
    <p:sldId id="259" r:id="rId4"/>
    <p:sldId id="258" r:id="rId5"/>
    <p:sldId id="261" r:id="rId6"/>
    <p:sldId id="412" r:id="rId7"/>
    <p:sldId id="413" r:id="rId8"/>
    <p:sldId id="414" r:id="rId9"/>
    <p:sldId id="262" r:id="rId10"/>
    <p:sldId id="263" r:id="rId11"/>
    <p:sldId id="264" r:id="rId12"/>
    <p:sldId id="265" r:id="rId13"/>
    <p:sldId id="266" r:id="rId14"/>
    <p:sldId id="410" r:id="rId15"/>
    <p:sldId id="409" r:id="rId16"/>
    <p:sldId id="268" r:id="rId17"/>
    <p:sldId id="269" r:id="rId18"/>
    <p:sldId id="270" r:id="rId19"/>
    <p:sldId id="271" r:id="rId20"/>
    <p:sldId id="415" r:id="rId21"/>
    <p:sldId id="411" r:id="rId22"/>
    <p:sldId id="273" r:id="rId23"/>
    <p:sldId id="272" r:id="rId24"/>
    <p:sldId id="274" r:id="rId25"/>
    <p:sldId id="407" r:id="rId26"/>
    <p:sldId id="275" r:id="rId27"/>
    <p:sldId id="276" r:id="rId28"/>
    <p:sldId id="277" r:id="rId29"/>
    <p:sldId id="278" r:id="rId30"/>
    <p:sldId id="279" r:id="rId31"/>
    <p:sldId id="281" r:id="rId32"/>
    <p:sldId id="280" r:id="rId33"/>
    <p:sldId id="282" r:id="rId34"/>
  </p:sldIdLst>
  <p:sldSz cx="12192000" cy="6858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Garamond" panose="02020404030301010803" pitchFamily="18" charset="0"/>
      <p:regular r:id="rId40"/>
      <p:bold r:id="rId41"/>
      <p:italic r:id="rId42"/>
      <p:boldItalic r:id="rId43"/>
    </p:embeddedFont>
  </p:embeddedFont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. Introduction au web" id="{253C6E4A-DB9F-48E9-8776-201DA3815F1D}">
          <p14:sldIdLst>
            <p14:sldId id="416"/>
            <p14:sldId id="417"/>
            <p14:sldId id="259"/>
            <p14:sldId id="258"/>
            <p14:sldId id="261"/>
          </p14:sldIdLst>
        </p14:section>
        <p14:section name="Accessibilité d'Internet" id="{19655327-B99C-46A7-A85E-17F38B2C1331}">
          <p14:sldIdLst>
            <p14:sldId id="412"/>
            <p14:sldId id="413"/>
            <p14:sldId id="414"/>
          </p14:sldIdLst>
        </p14:section>
        <p14:section name="Paradigme client serveur" id="{576D6D7D-F8E4-48D1-8F16-3120FE1FE3DB}">
          <p14:sldIdLst>
            <p14:sldId id="262"/>
            <p14:sldId id="263"/>
            <p14:sldId id="264"/>
            <p14:sldId id="265"/>
            <p14:sldId id="266"/>
            <p14:sldId id="410"/>
            <p14:sldId id="409"/>
            <p14:sldId id="268"/>
            <p14:sldId id="269"/>
            <p14:sldId id="270"/>
            <p14:sldId id="271"/>
            <p14:sldId id="415"/>
          </p14:sldIdLst>
        </p14:section>
        <p14:section name="Modèles OSI et TCP/IP" id="{BCAED78A-1080-4569-8D83-06034F4B5F5A}">
          <p14:sldIdLst>
            <p14:sldId id="411"/>
            <p14:sldId id="273"/>
            <p14:sldId id="272"/>
            <p14:sldId id="274"/>
            <p14:sldId id="407"/>
          </p14:sldIdLst>
        </p14:section>
        <p14:section name="Technologies du web" id="{1E1AFC11-09BF-4359-B608-8487AB280DD9}">
          <p14:sldIdLst>
            <p14:sldId id="275"/>
            <p14:sldId id="276"/>
            <p14:sldId id="277"/>
            <p14:sldId id="278"/>
            <p14:sldId id="279"/>
            <p14:sldId id="281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8" roundtripDataSignature="AMtx7mhLedDgW04K3VEM+zrhJBihBUPN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DC0CC7-FDA1-45CE-8ADA-BC2AC701C15A}">
  <a:tblStyle styleId="{BBDC0CC7-FDA1-45CE-8ADA-BC2AC701C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2C186B-2315-4D39-8BE8-DEBBAA6589EE}" styleName="Table_1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778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54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170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168" Type="http://customschemas.google.com/relationships/presentationmetadata" Target="metadata"/><Relationship Id="rId172" Type="http://schemas.openxmlformats.org/officeDocument/2006/relationships/tableStyles" Target="tableStyles.xml"/><Relationship Id="rId8" Type="http://schemas.openxmlformats.org/officeDocument/2006/relationships/slide" Target="slides/slide7.xml"/><Relationship Id="rId17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E55F6-2D02-4BAE-ACA8-EC2BDD9A4A46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E838ECC7-0907-483D-8531-F3FB42854D7F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Surface Web</a:t>
          </a:r>
          <a:endParaRPr lang="en-US">
            <a:latin typeface="Garamond" panose="02020404030301010803" pitchFamily="18" charset="0"/>
          </a:endParaRPr>
        </a:p>
      </dgm:t>
    </dgm:pt>
    <dgm:pt modelId="{9647ABBE-90DA-4463-A79E-E5C4AE79F136}" type="parTrans" cxnId="{E4B691CF-37BD-4BA3-AA10-860B868AB5DE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79C50832-1642-44E0-B079-1E7A11722A60}" type="sibTrans" cxnId="{E4B691CF-37BD-4BA3-AA10-860B868AB5DE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2CDF2FB2-1C11-4CC3-8311-EDC766DFBFDE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partie d'internet accessible à tous via les moteurs de recherche (Google, Bing, etc.)</a:t>
          </a:r>
          <a:endParaRPr lang="en-US">
            <a:latin typeface="Garamond" panose="02020404030301010803" pitchFamily="18" charset="0"/>
          </a:endParaRPr>
        </a:p>
      </dgm:t>
    </dgm:pt>
    <dgm:pt modelId="{43C189EC-6B7C-4293-A05C-C7D0ED18974D}" type="parTrans" cxnId="{0BCF7C8F-E513-47BC-96A1-AE29E2C61B56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9C01C738-2891-448B-8BF9-D028652CE444}" type="sibTrans" cxnId="{0BCF7C8F-E513-47BC-96A1-AE29E2C61B56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1952A0F8-1436-418A-ADB6-4F6B431B30CD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sites publics et indexés</a:t>
          </a:r>
          <a:endParaRPr lang="en-US">
            <a:latin typeface="Garamond" panose="02020404030301010803" pitchFamily="18" charset="0"/>
          </a:endParaRPr>
        </a:p>
      </dgm:t>
    </dgm:pt>
    <dgm:pt modelId="{7FD8D000-3AF9-42C6-A22D-4A028ACD9FAC}" type="parTrans" cxnId="{579DBD3A-5802-42FA-8502-F07991C91228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089A18BC-72F1-418B-8B2D-8ACB34F3DA18}" type="sibTrans" cxnId="{579DBD3A-5802-42FA-8502-F07991C91228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A4FCF5B9-64D7-4E10-9AB9-CDAABD63BDFD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Deep Web</a:t>
          </a:r>
          <a:endParaRPr lang="en-US">
            <a:latin typeface="Garamond" panose="02020404030301010803" pitchFamily="18" charset="0"/>
          </a:endParaRPr>
        </a:p>
      </dgm:t>
    </dgm:pt>
    <dgm:pt modelId="{6E0AD61A-149F-4A3C-89A6-DC2DCAECD243}" type="parTrans" cxnId="{754BFBFF-3A17-475A-B6D1-72263E9DD70B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D823B549-E2A4-4355-9715-FE74F9C056BF}" type="sibTrans" cxnId="{754BFBFF-3A17-475A-B6D1-72263E9DD70B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AC1E24D2-8DAB-43FD-B2A4-3D26F9A5C6AE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partie d'internet non indexée par les moteurs de recherche</a:t>
          </a:r>
          <a:endParaRPr lang="en-US">
            <a:latin typeface="Garamond" panose="02020404030301010803" pitchFamily="18" charset="0"/>
          </a:endParaRPr>
        </a:p>
      </dgm:t>
    </dgm:pt>
    <dgm:pt modelId="{AB5FE3CB-3467-4C85-9BB9-727E6A8A3EAE}" type="parTrans" cxnId="{F9462257-6FD3-4C20-8ED5-3B4A147884BA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3D51F2AE-8008-4BB6-A9AF-3E382E18FC98}" type="sibTrans" cxnId="{F9462257-6FD3-4C20-8ED5-3B4A147884BA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B3F7A2E0-706B-46AF-849D-F17EE313F30D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contenus accessibles via des connexions privées</a:t>
          </a:r>
          <a:endParaRPr lang="en-US">
            <a:latin typeface="Garamond" panose="02020404030301010803" pitchFamily="18" charset="0"/>
          </a:endParaRPr>
        </a:p>
      </dgm:t>
    </dgm:pt>
    <dgm:pt modelId="{3C5EBB92-C244-4256-B0DC-B5895ABF7180}" type="parTrans" cxnId="{A677026B-BF9F-4860-9D59-61A3995B69BB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B101893E-86E4-45B5-B85F-028D4D5E6DFA}" type="sibTrans" cxnId="{A677026B-BF9F-4860-9D59-61A3995B69BB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13F7BC72-2F98-41F8-9EC9-2E79FDECA148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e-mails, bases de données, services en ligne, etc.</a:t>
          </a:r>
          <a:endParaRPr lang="en-US">
            <a:latin typeface="Garamond" panose="02020404030301010803" pitchFamily="18" charset="0"/>
          </a:endParaRPr>
        </a:p>
      </dgm:t>
    </dgm:pt>
    <dgm:pt modelId="{CA06AD84-32B5-401C-8E36-BC9603B321D1}" type="parTrans" cxnId="{32FB464B-420B-4230-9DBE-34E0D932F2B5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992E33AB-F0DD-4549-A8C0-18255E5749A0}" type="sibTrans" cxnId="{32FB464B-420B-4230-9DBE-34E0D932F2B5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856404AA-36E3-495B-BB9E-7B4F3C193819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contenu légal</a:t>
          </a:r>
          <a:endParaRPr lang="en-US">
            <a:latin typeface="Garamond" panose="02020404030301010803" pitchFamily="18" charset="0"/>
          </a:endParaRPr>
        </a:p>
      </dgm:t>
    </dgm:pt>
    <dgm:pt modelId="{0AEF6CE7-A8A2-4E0F-8D50-668879AF50D3}" type="parTrans" cxnId="{707E85F9-252B-49CE-AC4E-43F801A6E6DB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08102515-2FFF-438F-A54C-B6A864935358}" type="sibTrans" cxnId="{707E85F9-252B-49CE-AC4E-43F801A6E6DB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81ED4B9B-1E81-45FA-96B0-F77D3EBEC6C2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Dark Web</a:t>
          </a:r>
          <a:endParaRPr lang="en-US">
            <a:latin typeface="Garamond" panose="02020404030301010803" pitchFamily="18" charset="0"/>
          </a:endParaRPr>
        </a:p>
      </dgm:t>
    </dgm:pt>
    <dgm:pt modelId="{BBB0D5B4-284B-47F7-AD79-7295278188D1}" type="parTrans" cxnId="{FBCC77B7-1BA2-44DA-B84D-435436BBD944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F96A0F1C-4E1C-43E8-B318-F21863BB98EC}" type="sibTrans" cxnId="{FBCC77B7-1BA2-44DA-B84D-435436BBD944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3AEED6F5-BDE6-43F4-A679-203BD39DE956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sous-partie du Deep Web accessible uniquement via des logiciels spécifiques (comme Tor)</a:t>
          </a:r>
          <a:endParaRPr lang="en-US">
            <a:latin typeface="Garamond" panose="02020404030301010803" pitchFamily="18" charset="0"/>
          </a:endParaRPr>
        </a:p>
      </dgm:t>
    </dgm:pt>
    <dgm:pt modelId="{17330634-C292-4557-A980-127859B21DC6}" type="parTrans" cxnId="{47610412-D61C-44EE-AA15-5C14CE8D067A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93C2D85A-DCE9-463D-90FC-050463A67205}" type="sibTrans" cxnId="{47610412-D61C-44EE-AA15-5C14CE8D067A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B2CB29C4-FB09-4291-8FCF-B98EBD6A3599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souvent associé à l'anonymat et parfois à des activités illégales</a:t>
          </a:r>
          <a:endParaRPr lang="en-US">
            <a:latin typeface="Garamond" panose="02020404030301010803" pitchFamily="18" charset="0"/>
          </a:endParaRPr>
        </a:p>
      </dgm:t>
    </dgm:pt>
    <dgm:pt modelId="{C1A917F8-4942-47CE-9B92-481687A5FB43}" type="parTrans" cxnId="{04D344E3-90C2-4B96-A0CA-1811C89FB268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162439DB-223A-4AB1-871F-B8124C1CC658}" type="sibTrans" cxnId="{04D344E3-90C2-4B96-A0CA-1811C89FB268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C57504B3-E505-4F3F-81A0-24CF4061B585}" type="pres">
      <dgm:prSet presAssocID="{835E55F6-2D02-4BAE-ACA8-EC2BDD9A4A46}" presName="linear" presStyleCnt="0">
        <dgm:presLayoutVars>
          <dgm:animLvl val="lvl"/>
          <dgm:resizeHandles val="exact"/>
        </dgm:presLayoutVars>
      </dgm:prSet>
      <dgm:spPr/>
    </dgm:pt>
    <dgm:pt modelId="{59AD6975-716C-4593-9DE8-B9737D2F2857}" type="pres">
      <dgm:prSet presAssocID="{E838ECC7-0907-483D-8531-F3FB42854D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12356C-F7C3-49F3-84D0-677CAC99409B}" type="pres">
      <dgm:prSet presAssocID="{E838ECC7-0907-483D-8531-F3FB42854D7F}" presName="childText" presStyleLbl="revTx" presStyleIdx="0" presStyleCnt="3">
        <dgm:presLayoutVars>
          <dgm:bulletEnabled val="1"/>
        </dgm:presLayoutVars>
      </dgm:prSet>
      <dgm:spPr/>
    </dgm:pt>
    <dgm:pt modelId="{49F6CE21-252F-4225-9F5F-BBE0AD0FBE23}" type="pres">
      <dgm:prSet presAssocID="{A4FCF5B9-64D7-4E10-9AB9-CDAABD63BDF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4E4F55-3B54-4F90-B7D3-BF93D925E4E8}" type="pres">
      <dgm:prSet presAssocID="{A4FCF5B9-64D7-4E10-9AB9-CDAABD63BDFD}" presName="childText" presStyleLbl="revTx" presStyleIdx="1" presStyleCnt="3">
        <dgm:presLayoutVars>
          <dgm:bulletEnabled val="1"/>
        </dgm:presLayoutVars>
      </dgm:prSet>
      <dgm:spPr/>
    </dgm:pt>
    <dgm:pt modelId="{6EC8C76C-A177-4511-A11C-D209CC09A741}" type="pres">
      <dgm:prSet presAssocID="{81ED4B9B-1E81-45FA-96B0-F77D3EBEC6C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A03F2ED-73B2-47E1-8280-4DE2777354C8}" type="pres">
      <dgm:prSet presAssocID="{81ED4B9B-1E81-45FA-96B0-F77D3EBEC6C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CA29000-65D4-46E3-A5F0-32C67D6EC744}" type="presOf" srcId="{2CDF2FB2-1C11-4CC3-8311-EDC766DFBFDE}" destId="{6312356C-F7C3-49F3-84D0-677CAC99409B}" srcOrd="0" destOrd="0" presId="urn:microsoft.com/office/officeart/2005/8/layout/vList2"/>
    <dgm:cxn modelId="{7720A106-5BA9-4754-81D2-502DC6660960}" type="presOf" srcId="{B2CB29C4-FB09-4291-8FCF-B98EBD6A3599}" destId="{8A03F2ED-73B2-47E1-8280-4DE2777354C8}" srcOrd="0" destOrd="1" presId="urn:microsoft.com/office/officeart/2005/8/layout/vList2"/>
    <dgm:cxn modelId="{47610412-D61C-44EE-AA15-5C14CE8D067A}" srcId="{81ED4B9B-1E81-45FA-96B0-F77D3EBEC6C2}" destId="{3AEED6F5-BDE6-43F4-A679-203BD39DE956}" srcOrd="0" destOrd="0" parTransId="{17330634-C292-4557-A980-127859B21DC6}" sibTransId="{93C2D85A-DCE9-463D-90FC-050463A67205}"/>
    <dgm:cxn modelId="{1A531C28-EAE1-44B0-99C8-7DF358B54DB4}" type="presOf" srcId="{13F7BC72-2F98-41F8-9EC9-2E79FDECA148}" destId="{C54E4F55-3B54-4F90-B7D3-BF93D925E4E8}" srcOrd="0" destOrd="2" presId="urn:microsoft.com/office/officeart/2005/8/layout/vList2"/>
    <dgm:cxn modelId="{119A3929-CC50-440F-9A5E-B4859F955201}" type="presOf" srcId="{B3F7A2E0-706B-46AF-849D-F17EE313F30D}" destId="{C54E4F55-3B54-4F90-B7D3-BF93D925E4E8}" srcOrd="0" destOrd="1" presId="urn:microsoft.com/office/officeart/2005/8/layout/vList2"/>
    <dgm:cxn modelId="{25633C32-ACEA-4F1F-BF20-8DF54A2F0312}" type="presOf" srcId="{81ED4B9B-1E81-45FA-96B0-F77D3EBEC6C2}" destId="{6EC8C76C-A177-4511-A11C-D209CC09A741}" srcOrd="0" destOrd="0" presId="urn:microsoft.com/office/officeart/2005/8/layout/vList2"/>
    <dgm:cxn modelId="{579DBD3A-5802-42FA-8502-F07991C91228}" srcId="{E838ECC7-0907-483D-8531-F3FB42854D7F}" destId="{1952A0F8-1436-418A-ADB6-4F6B431B30CD}" srcOrd="1" destOrd="0" parTransId="{7FD8D000-3AF9-42C6-A22D-4A028ACD9FAC}" sibTransId="{089A18BC-72F1-418B-8B2D-8ACB34F3DA18}"/>
    <dgm:cxn modelId="{F9778D3E-0B87-469C-9A3E-0BB0F5895FF7}" type="presOf" srcId="{1952A0F8-1436-418A-ADB6-4F6B431B30CD}" destId="{6312356C-F7C3-49F3-84D0-677CAC99409B}" srcOrd="0" destOrd="1" presId="urn:microsoft.com/office/officeart/2005/8/layout/vList2"/>
    <dgm:cxn modelId="{6A0FE369-62D1-4C18-89D4-1F665B46DE70}" type="presOf" srcId="{E838ECC7-0907-483D-8531-F3FB42854D7F}" destId="{59AD6975-716C-4593-9DE8-B9737D2F2857}" srcOrd="0" destOrd="0" presId="urn:microsoft.com/office/officeart/2005/8/layout/vList2"/>
    <dgm:cxn modelId="{A677026B-BF9F-4860-9D59-61A3995B69BB}" srcId="{A4FCF5B9-64D7-4E10-9AB9-CDAABD63BDFD}" destId="{B3F7A2E0-706B-46AF-849D-F17EE313F30D}" srcOrd="1" destOrd="0" parTransId="{3C5EBB92-C244-4256-B0DC-B5895ABF7180}" sibTransId="{B101893E-86E4-45B5-B85F-028D4D5E6DFA}"/>
    <dgm:cxn modelId="{32FB464B-420B-4230-9DBE-34E0D932F2B5}" srcId="{A4FCF5B9-64D7-4E10-9AB9-CDAABD63BDFD}" destId="{13F7BC72-2F98-41F8-9EC9-2E79FDECA148}" srcOrd="2" destOrd="0" parTransId="{CA06AD84-32B5-401C-8E36-BC9603B321D1}" sibTransId="{992E33AB-F0DD-4549-A8C0-18255E5749A0}"/>
    <dgm:cxn modelId="{F9462257-6FD3-4C20-8ED5-3B4A147884BA}" srcId="{A4FCF5B9-64D7-4E10-9AB9-CDAABD63BDFD}" destId="{AC1E24D2-8DAB-43FD-B2A4-3D26F9A5C6AE}" srcOrd="0" destOrd="0" parTransId="{AB5FE3CB-3467-4C85-9BB9-727E6A8A3EAE}" sibTransId="{3D51F2AE-8008-4BB6-A9AF-3E382E18FC98}"/>
    <dgm:cxn modelId="{A6B53481-662E-48E0-97A0-27320547D4A3}" type="presOf" srcId="{835E55F6-2D02-4BAE-ACA8-EC2BDD9A4A46}" destId="{C57504B3-E505-4F3F-81A0-24CF4061B585}" srcOrd="0" destOrd="0" presId="urn:microsoft.com/office/officeart/2005/8/layout/vList2"/>
    <dgm:cxn modelId="{95975888-20A3-4233-88B2-167226F83BB3}" type="presOf" srcId="{AC1E24D2-8DAB-43FD-B2A4-3D26F9A5C6AE}" destId="{C54E4F55-3B54-4F90-B7D3-BF93D925E4E8}" srcOrd="0" destOrd="0" presId="urn:microsoft.com/office/officeart/2005/8/layout/vList2"/>
    <dgm:cxn modelId="{0BCF7C8F-E513-47BC-96A1-AE29E2C61B56}" srcId="{E838ECC7-0907-483D-8531-F3FB42854D7F}" destId="{2CDF2FB2-1C11-4CC3-8311-EDC766DFBFDE}" srcOrd="0" destOrd="0" parTransId="{43C189EC-6B7C-4293-A05C-C7D0ED18974D}" sibTransId="{9C01C738-2891-448B-8BF9-D028652CE444}"/>
    <dgm:cxn modelId="{FBCC77B7-1BA2-44DA-B84D-435436BBD944}" srcId="{835E55F6-2D02-4BAE-ACA8-EC2BDD9A4A46}" destId="{81ED4B9B-1E81-45FA-96B0-F77D3EBEC6C2}" srcOrd="2" destOrd="0" parTransId="{BBB0D5B4-284B-47F7-AD79-7295278188D1}" sibTransId="{F96A0F1C-4E1C-43E8-B318-F21863BB98EC}"/>
    <dgm:cxn modelId="{530923B9-B010-48F6-8AF7-EB9CEE29C3DF}" type="presOf" srcId="{A4FCF5B9-64D7-4E10-9AB9-CDAABD63BDFD}" destId="{49F6CE21-252F-4225-9F5F-BBE0AD0FBE23}" srcOrd="0" destOrd="0" presId="urn:microsoft.com/office/officeart/2005/8/layout/vList2"/>
    <dgm:cxn modelId="{E4B691CF-37BD-4BA3-AA10-860B868AB5DE}" srcId="{835E55F6-2D02-4BAE-ACA8-EC2BDD9A4A46}" destId="{E838ECC7-0907-483D-8531-F3FB42854D7F}" srcOrd="0" destOrd="0" parTransId="{9647ABBE-90DA-4463-A79E-E5C4AE79F136}" sibTransId="{79C50832-1642-44E0-B079-1E7A11722A60}"/>
    <dgm:cxn modelId="{975A06D6-6E05-43C4-B0EB-4901FA38D2ED}" type="presOf" srcId="{3AEED6F5-BDE6-43F4-A679-203BD39DE956}" destId="{8A03F2ED-73B2-47E1-8280-4DE2777354C8}" srcOrd="0" destOrd="0" presId="urn:microsoft.com/office/officeart/2005/8/layout/vList2"/>
    <dgm:cxn modelId="{04D344E3-90C2-4B96-A0CA-1811C89FB268}" srcId="{81ED4B9B-1E81-45FA-96B0-F77D3EBEC6C2}" destId="{B2CB29C4-FB09-4291-8FCF-B98EBD6A3599}" srcOrd="1" destOrd="0" parTransId="{C1A917F8-4942-47CE-9B92-481687A5FB43}" sibTransId="{162439DB-223A-4AB1-871F-B8124C1CC658}"/>
    <dgm:cxn modelId="{ADA79EF2-8311-483A-835E-393F3B310EA8}" type="presOf" srcId="{856404AA-36E3-495B-BB9E-7B4F3C193819}" destId="{C54E4F55-3B54-4F90-B7D3-BF93D925E4E8}" srcOrd="0" destOrd="3" presId="urn:microsoft.com/office/officeart/2005/8/layout/vList2"/>
    <dgm:cxn modelId="{707E85F9-252B-49CE-AC4E-43F801A6E6DB}" srcId="{A4FCF5B9-64D7-4E10-9AB9-CDAABD63BDFD}" destId="{856404AA-36E3-495B-BB9E-7B4F3C193819}" srcOrd="3" destOrd="0" parTransId="{0AEF6CE7-A8A2-4E0F-8D50-668879AF50D3}" sibTransId="{08102515-2FFF-438F-A54C-B6A864935358}"/>
    <dgm:cxn modelId="{754BFBFF-3A17-475A-B6D1-72263E9DD70B}" srcId="{835E55F6-2D02-4BAE-ACA8-EC2BDD9A4A46}" destId="{A4FCF5B9-64D7-4E10-9AB9-CDAABD63BDFD}" srcOrd="1" destOrd="0" parTransId="{6E0AD61A-149F-4A3C-89A6-DC2DCAECD243}" sibTransId="{D823B549-E2A4-4355-9715-FE74F9C056BF}"/>
    <dgm:cxn modelId="{8FE1B840-21DC-46AC-96C8-1785239E7868}" type="presParOf" srcId="{C57504B3-E505-4F3F-81A0-24CF4061B585}" destId="{59AD6975-716C-4593-9DE8-B9737D2F2857}" srcOrd="0" destOrd="0" presId="urn:microsoft.com/office/officeart/2005/8/layout/vList2"/>
    <dgm:cxn modelId="{64E334D8-F90E-4B8F-B60E-16CC2B825F78}" type="presParOf" srcId="{C57504B3-E505-4F3F-81A0-24CF4061B585}" destId="{6312356C-F7C3-49F3-84D0-677CAC99409B}" srcOrd="1" destOrd="0" presId="urn:microsoft.com/office/officeart/2005/8/layout/vList2"/>
    <dgm:cxn modelId="{5F9936CD-88D5-4796-A2E1-F612332F9C54}" type="presParOf" srcId="{C57504B3-E505-4F3F-81A0-24CF4061B585}" destId="{49F6CE21-252F-4225-9F5F-BBE0AD0FBE23}" srcOrd="2" destOrd="0" presId="urn:microsoft.com/office/officeart/2005/8/layout/vList2"/>
    <dgm:cxn modelId="{79C326AE-D63B-4A4C-98EB-DF44D7B61893}" type="presParOf" srcId="{C57504B3-E505-4F3F-81A0-24CF4061B585}" destId="{C54E4F55-3B54-4F90-B7D3-BF93D925E4E8}" srcOrd="3" destOrd="0" presId="urn:microsoft.com/office/officeart/2005/8/layout/vList2"/>
    <dgm:cxn modelId="{C551DE5B-9788-42D0-8F48-E65AB080F22C}" type="presParOf" srcId="{C57504B3-E505-4F3F-81A0-24CF4061B585}" destId="{6EC8C76C-A177-4511-A11C-D209CC09A741}" srcOrd="4" destOrd="0" presId="urn:microsoft.com/office/officeart/2005/8/layout/vList2"/>
    <dgm:cxn modelId="{4F39E9AB-5B1B-40BA-A6FC-019AD658346B}" type="presParOf" srcId="{C57504B3-E505-4F3F-81A0-24CF4061B585}" destId="{8A03F2ED-73B2-47E1-8280-4DE2777354C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D6975-716C-4593-9DE8-B9737D2F2857}">
      <dsp:nvSpPr>
        <dsp:cNvPr id="0" name=""/>
        <dsp:cNvSpPr/>
      </dsp:nvSpPr>
      <dsp:spPr>
        <a:xfrm>
          <a:off x="0" y="17959"/>
          <a:ext cx="10515600" cy="5850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>
              <a:latin typeface="Garamond" panose="02020404030301010803" pitchFamily="18" charset="0"/>
            </a:rPr>
            <a:t>Surface Web</a:t>
          </a:r>
          <a:endParaRPr lang="en-US" sz="2500" kern="1200">
            <a:latin typeface="Garamond" panose="02020404030301010803" pitchFamily="18" charset="0"/>
          </a:endParaRPr>
        </a:p>
      </dsp:txBody>
      <dsp:txXfrm>
        <a:off x="28557" y="46516"/>
        <a:ext cx="10458486" cy="527886"/>
      </dsp:txXfrm>
    </dsp:sp>
    <dsp:sp modelId="{6312356C-F7C3-49F3-84D0-677CAC99409B}">
      <dsp:nvSpPr>
        <dsp:cNvPr id="0" name=""/>
        <dsp:cNvSpPr/>
      </dsp:nvSpPr>
      <dsp:spPr>
        <a:xfrm>
          <a:off x="0" y="602959"/>
          <a:ext cx="10515600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>
              <a:latin typeface="Garamond" panose="02020404030301010803" pitchFamily="18" charset="0"/>
            </a:rPr>
            <a:t>partie d'internet accessible à tous via les moteurs de recherche (Google, Bing, etc.)</a:t>
          </a:r>
          <a:endParaRPr lang="en-US" sz="2000" kern="120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>
              <a:latin typeface="Garamond" panose="02020404030301010803" pitchFamily="18" charset="0"/>
            </a:rPr>
            <a:t>sites publics et indexés</a:t>
          </a:r>
          <a:endParaRPr lang="en-US" sz="2000" kern="1200">
            <a:latin typeface="Garamond" panose="02020404030301010803" pitchFamily="18" charset="0"/>
          </a:endParaRPr>
        </a:p>
      </dsp:txBody>
      <dsp:txXfrm>
        <a:off x="0" y="602959"/>
        <a:ext cx="10515600" cy="646875"/>
      </dsp:txXfrm>
    </dsp:sp>
    <dsp:sp modelId="{49F6CE21-252F-4225-9F5F-BBE0AD0FBE23}">
      <dsp:nvSpPr>
        <dsp:cNvPr id="0" name=""/>
        <dsp:cNvSpPr/>
      </dsp:nvSpPr>
      <dsp:spPr>
        <a:xfrm>
          <a:off x="0" y="1249834"/>
          <a:ext cx="10515600" cy="585000"/>
        </a:xfrm>
        <a:prstGeom prst="roundRect">
          <a:avLst/>
        </a:prstGeom>
        <a:solidFill>
          <a:schemeClr val="accent2">
            <a:shade val="80000"/>
            <a:hueOff val="311366"/>
            <a:satOff val="-23323"/>
            <a:lumOff val="1754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>
              <a:latin typeface="Garamond" panose="02020404030301010803" pitchFamily="18" charset="0"/>
            </a:rPr>
            <a:t>Deep Web</a:t>
          </a:r>
          <a:endParaRPr lang="en-US" sz="2500" kern="1200">
            <a:latin typeface="Garamond" panose="02020404030301010803" pitchFamily="18" charset="0"/>
          </a:endParaRPr>
        </a:p>
      </dsp:txBody>
      <dsp:txXfrm>
        <a:off x="28557" y="1278391"/>
        <a:ext cx="10458486" cy="527886"/>
      </dsp:txXfrm>
    </dsp:sp>
    <dsp:sp modelId="{C54E4F55-3B54-4F90-B7D3-BF93D925E4E8}">
      <dsp:nvSpPr>
        <dsp:cNvPr id="0" name=""/>
        <dsp:cNvSpPr/>
      </dsp:nvSpPr>
      <dsp:spPr>
        <a:xfrm>
          <a:off x="0" y="1834834"/>
          <a:ext cx="10515600" cy="126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>
              <a:latin typeface="Garamond" panose="02020404030301010803" pitchFamily="18" charset="0"/>
            </a:rPr>
            <a:t>partie d'internet non indexée par les moteurs de recherche</a:t>
          </a:r>
          <a:endParaRPr lang="en-US" sz="2000" kern="120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>
              <a:latin typeface="Garamond" panose="02020404030301010803" pitchFamily="18" charset="0"/>
            </a:rPr>
            <a:t>contenus accessibles via des connexions privées</a:t>
          </a:r>
          <a:endParaRPr lang="en-US" sz="2000" kern="120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>
              <a:latin typeface="Garamond" panose="02020404030301010803" pitchFamily="18" charset="0"/>
            </a:rPr>
            <a:t>e-mails, bases de données, services en ligne, etc.</a:t>
          </a:r>
          <a:endParaRPr lang="en-US" sz="2000" kern="120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>
              <a:latin typeface="Garamond" panose="02020404030301010803" pitchFamily="18" charset="0"/>
            </a:rPr>
            <a:t>contenu légal</a:t>
          </a:r>
          <a:endParaRPr lang="en-US" sz="2000" kern="1200">
            <a:latin typeface="Garamond" panose="02020404030301010803" pitchFamily="18" charset="0"/>
          </a:endParaRPr>
        </a:p>
      </dsp:txBody>
      <dsp:txXfrm>
        <a:off x="0" y="1834834"/>
        <a:ext cx="10515600" cy="1267875"/>
      </dsp:txXfrm>
    </dsp:sp>
    <dsp:sp modelId="{6EC8C76C-A177-4511-A11C-D209CC09A741}">
      <dsp:nvSpPr>
        <dsp:cNvPr id="0" name=""/>
        <dsp:cNvSpPr/>
      </dsp:nvSpPr>
      <dsp:spPr>
        <a:xfrm>
          <a:off x="0" y="3102709"/>
          <a:ext cx="10515600" cy="585000"/>
        </a:xfrm>
        <a:prstGeom prst="roundRect">
          <a:avLst/>
        </a:prstGeom>
        <a:solidFill>
          <a:schemeClr val="accent2">
            <a:shade val="80000"/>
            <a:hueOff val="622732"/>
            <a:satOff val="-46646"/>
            <a:lumOff val="3509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>
              <a:latin typeface="Garamond" panose="02020404030301010803" pitchFamily="18" charset="0"/>
            </a:rPr>
            <a:t>Dark Web</a:t>
          </a:r>
          <a:endParaRPr lang="en-US" sz="2500" kern="1200">
            <a:latin typeface="Garamond" panose="02020404030301010803" pitchFamily="18" charset="0"/>
          </a:endParaRPr>
        </a:p>
      </dsp:txBody>
      <dsp:txXfrm>
        <a:off x="28557" y="3131266"/>
        <a:ext cx="10458486" cy="527886"/>
      </dsp:txXfrm>
    </dsp:sp>
    <dsp:sp modelId="{8A03F2ED-73B2-47E1-8280-4DE2777354C8}">
      <dsp:nvSpPr>
        <dsp:cNvPr id="0" name=""/>
        <dsp:cNvSpPr/>
      </dsp:nvSpPr>
      <dsp:spPr>
        <a:xfrm>
          <a:off x="0" y="3687709"/>
          <a:ext cx="10515600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>
              <a:latin typeface="Garamond" panose="02020404030301010803" pitchFamily="18" charset="0"/>
            </a:rPr>
            <a:t>sous-partie du Deep Web accessible uniquement via des logiciels spécifiques (comme Tor)</a:t>
          </a:r>
          <a:endParaRPr lang="en-US" sz="2000" kern="120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>
              <a:latin typeface="Garamond" panose="02020404030301010803" pitchFamily="18" charset="0"/>
            </a:rPr>
            <a:t>souvent associé à l'anonymat et parfois à des activités illégales</a:t>
          </a:r>
          <a:endParaRPr lang="en-US" sz="2000" kern="1200">
            <a:latin typeface="Garamond" panose="02020404030301010803" pitchFamily="18" charset="0"/>
          </a:endParaRPr>
        </a:p>
      </dsp:txBody>
      <dsp:txXfrm>
        <a:off x="0" y="3687709"/>
        <a:ext cx="10515600" cy="646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159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D4FC0406-68D9-B89D-3805-66B3318F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>
            <a:extLst>
              <a:ext uri="{FF2B5EF4-FFF2-40B4-BE49-F238E27FC236}">
                <a16:creationId xmlns:a16="http://schemas.microsoft.com/office/drawing/2014/main" id="{C811995A-279D-391C-EEDC-625B9FEE24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18AAA9AA-5CF9-501C-A3B3-9F8DB5318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160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EB8C23AC-A279-7E01-6893-0338C1B61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>
            <a:extLst>
              <a:ext uri="{FF2B5EF4-FFF2-40B4-BE49-F238E27FC236}">
                <a16:creationId xmlns:a16="http://schemas.microsoft.com/office/drawing/2014/main" id="{FB1FA243-FFDF-0451-9DA9-8AB7DE8EBF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C86399A3-A584-DA6D-4E7F-E88FC2CFA6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09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587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13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1_Titre de se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0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0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0"/>
          <p:cNvSpPr>
            <a:spLocks noGrp="1"/>
          </p:cNvSpPr>
          <p:nvPr>
            <p:ph type="pic" idx="2"/>
          </p:nvPr>
        </p:nvSpPr>
        <p:spPr>
          <a:xfrm>
            <a:off x="9000000" y="720000"/>
            <a:ext cx="2160000" cy="2160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5666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1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571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80000"/>
              <a:buFont typeface="Garamond" panose="02020404030301010803" pitchFamily="18" charset="0"/>
              <a:buChar char="■"/>
              <a:defRPr/>
            </a:lvl1pPr>
            <a:lvl2pPr marL="91440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356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94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214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64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260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20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85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68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70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879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20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hyperlink" Target="http://upload.wikimedia.org/wikipedia/commons/thumb/6/6e/HTML5-logo.svg/200px-HTML5-logo.svg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hyperlink" Target="http://gaminghacks.free.fr/icone%20fichier%20simple.png" TargetMode="External"/><Relationship Id="rId4" Type="http://schemas.openxmlformats.org/officeDocument/2006/relationships/image" Target="../media/image25.jpg"/><Relationship Id="rId9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dumoderateur.com/tools/productivite/navigateur-web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fr.wikipedia.org/wiki/%C3%89volution_de_l%27usage_des_navigateurs_we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JXahwt1ApBE/UCmYMtfYjtI/AAAAAAAAAfA/Fnk566-Ykq4/s1600/http.j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JXahwt1ApBE/UCmYMtfYjtI/AAAAAAAAAfA/Fnk566-Ykq4/s1600/http.jp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jpg"/><Relationship Id="rId4" Type="http://schemas.openxmlformats.org/officeDocument/2006/relationships/hyperlink" Target="http://4.bp.blogspot.com/-JXahwt1ApBE/UCmYMtfYjtI/AAAAAAAAAfA/Fnk566-Ykq4/s1600/http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csa.bmp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JXahwt1ApBE/UCmYMtfYjtI/AAAAAAAAAfA/Fnk566-Ykq4/s1600/http.jp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JXahwt1ApBE/UCmYMtfYjtI/AAAAAAAAAfA/Fnk566-Ykq4/s1600/http.jp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JXahwt1ApBE/UCmYMtfYjtI/AAAAAAAAAfA/Fnk566-Ykq4/s1600/http.jp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rotix.b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moodle.isfce.b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0294" y="2775313"/>
            <a:ext cx="1420712" cy="14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9921" y="2218321"/>
            <a:ext cx="3226950" cy="2421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8"/>
          <p:cNvCxnSpPr/>
          <p:nvPr/>
        </p:nvCxnSpPr>
        <p:spPr>
          <a:xfrm>
            <a:off x="4429125" y="2640175"/>
            <a:ext cx="3357325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8"/>
          <p:cNvCxnSpPr/>
          <p:nvPr/>
        </p:nvCxnSpPr>
        <p:spPr>
          <a:xfrm rot="10800000">
            <a:off x="4429125" y="4367481"/>
            <a:ext cx="318585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8"/>
          <p:cNvSpPr txBox="1"/>
          <p:nvPr/>
        </p:nvSpPr>
        <p:spPr>
          <a:xfrm>
            <a:off x="1520956" y="1738318"/>
            <a:ext cx="212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CLIENT</a:t>
            </a:r>
            <a:endParaRPr sz="2400" b="1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8103430" y="1738318"/>
            <a:ext cx="243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SERVEUR WEB</a:t>
            </a:r>
            <a:endParaRPr sz="2400" b="1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4741404" y="1995319"/>
            <a:ext cx="2873571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d'une requête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4902473" y="4424127"/>
            <a:ext cx="2541054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de la réponse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13571" y="2422844"/>
            <a:ext cx="725720" cy="456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34201" y="4139378"/>
            <a:ext cx="725720" cy="45620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5392800" y="3188350"/>
            <a:ext cx="20157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INTERNET</a:t>
            </a:r>
            <a:endParaRPr sz="2400" b="1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46" y="2400461"/>
            <a:ext cx="3593970" cy="214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8"/>
          <p:cNvGrpSpPr/>
          <p:nvPr/>
        </p:nvGrpSpPr>
        <p:grpSpPr>
          <a:xfrm>
            <a:off x="262247" y="4139378"/>
            <a:ext cx="2201097" cy="1209164"/>
            <a:chOff x="814681" y="4754804"/>
            <a:chExt cx="3479900" cy="1911670"/>
          </a:xfrm>
        </p:grpSpPr>
        <p:pic>
          <p:nvPicPr>
            <p:cNvPr id="151" name="Google Shape;151;p8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1426"/>
            <a:stretch/>
          </p:blipFill>
          <p:spPr>
            <a:xfrm>
              <a:off x="814681" y="4754804"/>
              <a:ext cx="3479900" cy="1911670"/>
            </a:xfrm>
            <a:prstGeom prst="rect">
              <a:avLst/>
            </a:prstGeom>
            <a:solidFill>
              <a:schemeClr val="lt1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2" name="Google Shape;152;p8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0122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8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4903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46" y="2400461"/>
            <a:ext cx="3593970" cy="214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9"/>
          <p:cNvGrpSpPr/>
          <p:nvPr/>
        </p:nvGrpSpPr>
        <p:grpSpPr>
          <a:xfrm>
            <a:off x="262247" y="4139378"/>
            <a:ext cx="2201097" cy="1209164"/>
            <a:chOff x="814681" y="4754804"/>
            <a:chExt cx="3479900" cy="1911670"/>
          </a:xfrm>
        </p:grpSpPr>
        <p:pic>
          <p:nvPicPr>
            <p:cNvPr id="160" name="Google Shape;160;p9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1426"/>
            <a:stretch/>
          </p:blipFill>
          <p:spPr>
            <a:xfrm>
              <a:off x="814681" y="4754804"/>
              <a:ext cx="3479900" cy="1911670"/>
            </a:xfrm>
            <a:prstGeom prst="rect">
              <a:avLst/>
            </a:prstGeom>
            <a:solidFill>
              <a:schemeClr val="lt1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61" name="Google Shape;161;p9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0122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9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4903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3" name="Google Shape;163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90294" y="2775313"/>
            <a:ext cx="1420712" cy="14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59921" y="2218321"/>
            <a:ext cx="3226950" cy="2421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9"/>
          <p:cNvCxnSpPr/>
          <p:nvPr/>
        </p:nvCxnSpPr>
        <p:spPr>
          <a:xfrm>
            <a:off x="4429125" y="2640175"/>
            <a:ext cx="3357325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7" name="Google Shape;167;p9"/>
          <p:cNvCxnSpPr/>
          <p:nvPr/>
        </p:nvCxnSpPr>
        <p:spPr>
          <a:xfrm rot="10800000">
            <a:off x="4429125" y="4367481"/>
            <a:ext cx="318585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9"/>
          <p:cNvSpPr txBox="1"/>
          <p:nvPr/>
        </p:nvSpPr>
        <p:spPr>
          <a:xfrm>
            <a:off x="1520956" y="1738318"/>
            <a:ext cx="212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CLIENT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8103430" y="1738318"/>
            <a:ext cx="243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SERVEUR WEB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4741404" y="1995319"/>
            <a:ext cx="2873571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d'une requête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4902473" y="4424127"/>
            <a:ext cx="2541054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de la réponse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13571" y="2422844"/>
            <a:ext cx="725720" cy="456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34201" y="4139378"/>
            <a:ext cx="725720" cy="45620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5392800" y="3188350"/>
            <a:ext cx="20157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INTERNET</a:t>
            </a:r>
            <a:endParaRPr sz="2400" b="1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368731" y="1293185"/>
            <a:ext cx="4391025" cy="4000500"/>
          </a:xfrm>
          <a:prstGeom prst="ellipse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10"/>
          <p:cNvCxnSpPr/>
          <p:nvPr/>
        </p:nvCxnSpPr>
        <p:spPr>
          <a:xfrm rot="10800000">
            <a:off x="3378842" y="5874780"/>
            <a:ext cx="5898984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10"/>
          <p:cNvCxnSpPr/>
          <p:nvPr/>
        </p:nvCxnSpPr>
        <p:spPr>
          <a:xfrm rot="10800000">
            <a:off x="3377754" y="4628330"/>
            <a:ext cx="605697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82" name="Google Shape;182;p10"/>
          <p:cNvSpPr/>
          <p:nvPr/>
        </p:nvSpPr>
        <p:spPr>
          <a:xfrm>
            <a:off x="1042988" y="1699450"/>
            <a:ext cx="7263737" cy="4644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3476" y="2195519"/>
            <a:ext cx="1954693" cy="1384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0"/>
          <p:cNvCxnSpPr/>
          <p:nvPr/>
        </p:nvCxnSpPr>
        <p:spPr>
          <a:xfrm rot="10800000">
            <a:off x="8306725" y="2887582"/>
            <a:ext cx="22560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10"/>
          <p:cNvSpPr txBox="1"/>
          <p:nvPr/>
        </p:nvSpPr>
        <p:spPr>
          <a:xfrm>
            <a:off x="5986721" y="1699450"/>
            <a:ext cx="212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CLIENT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8353850" y="2218166"/>
            <a:ext cx="3069273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Réception de la réponse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8264" y="3065542"/>
            <a:ext cx="1604462" cy="72691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>
            <a:off x="9277826" y="3065541"/>
            <a:ext cx="1088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HTTP</a:t>
            </a:r>
            <a:endParaRPr sz="2400" b="1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90" name="Google Shape;190;p10"/>
          <p:cNvGrpSpPr/>
          <p:nvPr/>
        </p:nvGrpSpPr>
        <p:grpSpPr>
          <a:xfrm>
            <a:off x="1442882" y="3522752"/>
            <a:ext cx="1874145" cy="2567383"/>
            <a:chOff x="5309874" y="4882037"/>
            <a:chExt cx="1525002" cy="1821708"/>
          </a:xfrm>
        </p:grpSpPr>
        <p:pic>
          <p:nvPicPr>
            <p:cNvPr id="191" name="Google Shape;191;p10">
              <a:hlinkClick r:id="rId5"/>
            </p:cNvPr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62517" y="4882037"/>
              <a:ext cx="1419716" cy="18217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10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309874" y="5030389"/>
              <a:ext cx="1525002" cy="152500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10"/>
          <p:cNvCxnSpPr/>
          <p:nvPr/>
        </p:nvCxnSpPr>
        <p:spPr>
          <a:xfrm flipH="1">
            <a:off x="3020528" y="2767275"/>
            <a:ext cx="2992223" cy="155256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4" name="Google Shape;194;p10"/>
          <p:cNvSpPr txBox="1"/>
          <p:nvPr/>
        </p:nvSpPr>
        <p:spPr>
          <a:xfrm>
            <a:off x="3215786" y="2378741"/>
            <a:ext cx="2188344" cy="83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Interprétation de la page web</a:t>
            </a:r>
            <a:endParaRPr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95" name="Google Shape;195;p10"/>
          <p:cNvCxnSpPr/>
          <p:nvPr/>
        </p:nvCxnSpPr>
        <p:spPr>
          <a:xfrm>
            <a:off x="3311230" y="4521083"/>
            <a:ext cx="6123495" cy="1865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196" name="Google Shape;196;p10">
            <a:hlinkClick r:id="rId5"/>
          </p:cNvPr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6003" y="4158809"/>
            <a:ext cx="771766" cy="9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9493836" y="4541074"/>
            <a:ext cx="77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 dirty="0" err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CSS</a:t>
            </a:r>
            <a:endParaRPr sz="1800" b="1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4873773" y="4001871"/>
            <a:ext cx="26112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Mise en forme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99" name="Google Shape;199;p10"/>
          <p:cNvCxnSpPr/>
          <p:nvPr/>
        </p:nvCxnSpPr>
        <p:spPr>
          <a:xfrm>
            <a:off x="3293905" y="5726803"/>
            <a:ext cx="5983921" cy="1734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00" name="Google Shape;200;p10"/>
          <p:cNvSpPr txBox="1"/>
          <p:nvPr/>
        </p:nvSpPr>
        <p:spPr>
          <a:xfrm>
            <a:off x="4941868" y="5835066"/>
            <a:ext cx="26112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Execution de script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1" name="Google Shape;201;p10">
            <a:hlinkClick r:id="rId5"/>
          </p:cNvPr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06106" y="5344102"/>
            <a:ext cx="771766" cy="9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 txBox="1"/>
          <p:nvPr/>
        </p:nvSpPr>
        <p:spPr>
          <a:xfrm>
            <a:off x="9506106" y="5544981"/>
            <a:ext cx="771766" cy="57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Java Script</a:t>
            </a:r>
            <a:endParaRPr sz="1800" b="1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4" name="Google Shape;204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9373" y="5643302"/>
            <a:ext cx="482651" cy="30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20A08504-52FD-FA9A-BCB1-B4098A62A169}"/>
              </a:ext>
            </a:extLst>
          </p:cNvPr>
          <p:cNvGrpSpPr/>
          <p:nvPr/>
        </p:nvGrpSpPr>
        <p:grpSpPr>
          <a:xfrm>
            <a:off x="6106828" y="4413413"/>
            <a:ext cx="711600" cy="376800"/>
            <a:chOff x="6106828" y="4413413"/>
            <a:chExt cx="711600" cy="376800"/>
          </a:xfrm>
        </p:grpSpPr>
        <p:pic>
          <p:nvPicPr>
            <p:cNvPr id="203" name="Google Shape;203;p1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79372" y="4459118"/>
              <a:ext cx="482651" cy="30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0"/>
            <p:cNvSpPr txBox="1"/>
            <p:nvPr/>
          </p:nvSpPr>
          <p:spPr>
            <a:xfrm>
              <a:off x="6106828" y="4413413"/>
              <a:ext cx="7116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BE" sz="11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  <a:t>HTTP</a:t>
              </a:r>
              <a:endParaRPr sz="11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206" name="Google Shape;206;p10"/>
          <p:cNvSpPr txBox="1"/>
          <p:nvPr/>
        </p:nvSpPr>
        <p:spPr>
          <a:xfrm>
            <a:off x="6125468" y="5669747"/>
            <a:ext cx="7116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1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HTTP</a:t>
            </a:r>
            <a:endParaRPr sz="1100" b="1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45B8311-E901-60F2-335B-A4DD2266257F}"/>
              </a:ext>
            </a:extLst>
          </p:cNvPr>
          <p:cNvGrpSpPr/>
          <p:nvPr/>
        </p:nvGrpSpPr>
        <p:grpSpPr>
          <a:xfrm>
            <a:off x="10969940" y="4452592"/>
            <a:ext cx="974214" cy="1566578"/>
            <a:chOff x="11005066" y="3978403"/>
            <a:chExt cx="974214" cy="1566578"/>
          </a:xfrm>
        </p:grpSpPr>
        <p:pic>
          <p:nvPicPr>
            <p:cNvPr id="2" name="Google Shape;196;p10">
              <a:hlinkClick r:id="rId5"/>
              <a:extLst>
                <a:ext uri="{FF2B5EF4-FFF2-40B4-BE49-F238E27FC236}">
                  <a16:creationId xmlns:a16="http://schemas.microsoft.com/office/drawing/2014/main" id="{812288B2-DBF1-7C81-F7CE-9D9A7F2F9B49}"/>
                </a:ext>
              </a:extLst>
            </p:cNvPr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036846" y="3978403"/>
              <a:ext cx="910655" cy="15665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Google Shape;197;p10">
              <a:extLst>
                <a:ext uri="{FF2B5EF4-FFF2-40B4-BE49-F238E27FC236}">
                  <a16:creationId xmlns:a16="http://schemas.microsoft.com/office/drawing/2014/main" id="{24A29CB5-89D7-2BEE-5873-3E9705F26777}"/>
                </a:ext>
              </a:extLst>
            </p:cNvPr>
            <p:cNvSpPr txBox="1"/>
            <p:nvPr/>
          </p:nvSpPr>
          <p:spPr>
            <a:xfrm>
              <a:off x="11005066" y="4253876"/>
              <a:ext cx="974214" cy="1015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BE" sz="18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  <a:t>image</a:t>
              </a:r>
              <a:br>
                <a:rPr lang="fr-BE" sz="18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</a:br>
              <a:r>
                <a:rPr lang="fr-BE" sz="18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  <a:t>video</a:t>
              </a:r>
              <a:br>
                <a:rPr lang="fr-BE" sz="18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</a:br>
              <a:r>
                <a:rPr lang="fr-BE" sz="18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  <a:t>etc.</a:t>
              </a:r>
              <a:endParaRPr sz="18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cxnSp>
        <p:nvCxnSpPr>
          <p:cNvPr id="5" name="Google Shape;195;p10">
            <a:extLst>
              <a:ext uri="{FF2B5EF4-FFF2-40B4-BE49-F238E27FC236}">
                <a16:creationId xmlns:a16="http://schemas.microsoft.com/office/drawing/2014/main" id="{07A96730-373E-91F3-E303-032FA2F6E7C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15786" y="5204790"/>
            <a:ext cx="7754154" cy="31091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triangle" w="med" len="med"/>
            <a:tailEnd type="triangle" w="med" len="med"/>
          </a:ln>
        </p:spPr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DDE3DB7-821F-CAC4-214C-1303F44073E5}"/>
              </a:ext>
            </a:extLst>
          </p:cNvPr>
          <p:cNvGrpSpPr/>
          <p:nvPr/>
        </p:nvGrpSpPr>
        <p:grpSpPr>
          <a:xfrm>
            <a:off x="6096000" y="4983192"/>
            <a:ext cx="711600" cy="376800"/>
            <a:chOff x="6106828" y="4413413"/>
            <a:chExt cx="711600" cy="376800"/>
          </a:xfrm>
        </p:grpSpPr>
        <p:pic>
          <p:nvPicPr>
            <p:cNvPr id="14" name="Google Shape;203;p10">
              <a:extLst>
                <a:ext uri="{FF2B5EF4-FFF2-40B4-BE49-F238E27FC236}">
                  <a16:creationId xmlns:a16="http://schemas.microsoft.com/office/drawing/2014/main" id="{9032371F-A6BF-6F2A-37A8-C7D59445BEF0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79372" y="4459118"/>
              <a:ext cx="482651" cy="30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205;p10">
              <a:extLst>
                <a:ext uri="{FF2B5EF4-FFF2-40B4-BE49-F238E27FC236}">
                  <a16:creationId xmlns:a16="http://schemas.microsoft.com/office/drawing/2014/main" id="{4514DCC7-9CB8-F05E-DAEF-E6E1D51C299E}"/>
                </a:ext>
              </a:extLst>
            </p:cNvPr>
            <p:cNvSpPr txBox="1"/>
            <p:nvPr/>
          </p:nvSpPr>
          <p:spPr>
            <a:xfrm>
              <a:off x="6106828" y="4413413"/>
              <a:ext cx="7116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BE" sz="11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  <a:t>HTTP</a:t>
              </a:r>
              <a:endParaRPr sz="11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Exo : découvrir le "client", navigateur web</a:t>
            </a:r>
          </a:p>
        </p:txBody>
      </p:sp>
      <p:sp>
        <p:nvSpPr>
          <p:cNvPr id="212" name="Google Shape;212;p11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>
                <a:hlinkClick r:id="rId3"/>
              </a:rPr>
              <a:t>Les principaux navigateurs</a:t>
            </a:r>
            <a:endParaRPr lang="fr-BE"/>
          </a:p>
          <a:p>
            <a:pPr lvl="0"/>
            <a:r>
              <a:rPr lang="fr-BE">
                <a:hlinkClick r:id="rId4"/>
              </a:rPr>
              <a:t>Leur usage dans le temps</a:t>
            </a:r>
            <a:endParaRPr lang="fr-BE"/>
          </a:p>
          <a:p>
            <a:pPr lvl="0"/>
            <a:endParaRPr lang="fr-BE"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4993" y="3113690"/>
            <a:ext cx="5044965" cy="3482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4648B307-B4DA-B041-2204-177FA43EA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0" b="16036"/>
          <a:stretch/>
        </p:blipFill>
        <p:spPr>
          <a:xfrm>
            <a:off x="0" y="646889"/>
            <a:ext cx="12192000" cy="55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A5F1FA18-9D0A-B25B-CCF9-93D0735B4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999"/>
          <a:stretch/>
        </p:blipFill>
        <p:spPr>
          <a:xfrm>
            <a:off x="0" y="546423"/>
            <a:ext cx="12192000" cy="56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0294" y="2775313"/>
            <a:ext cx="1420712" cy="14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pic>
        <p:nvPicPr>
          <p:cNvPr id="225" name="Google Shape;22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9921" y="2218321"/>
            <a:ext cx="3226950" cy="2421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3"/>
          <p:cNvCxnSpPr/>
          <p:nvPr/>
        </p:nvCxnSpPr>
        <p:spPr>
          <a:xfrm>
            <a:off x="4429125" y="2640175"/>
            <a:ext cx="3357325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7" name="Google Shape;227;p13"/>
          <p:cNvCxnSpPr/>
          <p:nvPr/>
        </p:nvCxnSpPr>
        <p:spPr>
          <a:xfrm rot="10800000">
            <a:off x="4429125" y="4367481"/>
            <a:ext cx="318585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8" name="Google Shape;228;p13"/>
          <p:cNvSpPr txBox="1"/>
          <p:nvPr/>
        </p:nvSpPr>
        <p:spPr>
          <a:xfrm>
            <a:off x="1520956" y="1738318"/>
            <a:ext cx="212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CLIENT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9" name="Google Shape;229;p13"/>
          <p:cNvSpPr txBox="1"/>
          <p:nvPr/>
        </p:nvSpPr>
        <p:spPr>
          <a:xfrm>
            <a:off x="8103430" y="1738318"/>
            <a:ext cx="243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SERVEUR WEB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4741404" y="1995319"/>
            <a:ext cx="2873571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d'une requête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4902473" y="4424127"/>
            <a:ext cx="2541054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de la réponse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13571" y="2422844"/>
            <a:ext cx="725720" cy="456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34201" y="4139378"/>
            <a:ext cx="725720" cy="45620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 txBox="1"/>
          <p:nvPr/>
        </p:nvSpPr>
        <p:spPr>
          <a:xfrm>
            <a:off x="5392800" y="3188350"/>
            <a:ext cx="20157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INTERNET</a:t>
            </a:r>
            <a:endParaRPr sz="2400" b="1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46" y="2400461"/>
            <a:ext cx="3593970" cy="21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/>
          <p:nvPr/>
        </p:nvSpPr>
        <p:spPr>
          <a:xfrm>
            <a:off x="3990975" y="1485900"/>
            <a:ext cx="4391025" cy="4000500"/>
          </a:xfrm>
          <a:prstGeom prst="ellipse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237" name="Google Shape;237;p13"/>
          <p:cNvGrpSpPr/>
          <p:nvPr/>
        </p:nvGrpSpPr>
        <p:grpSpPr>
          <a:xfrm>
            <a:off x="262247" y="4139378"/>
            <a:ext cx="2201097" cy="1209164"/>
            <a:chOff x="814681" y="4754804"/>
            <a:chExt cx="3479900" cy="1911670"/>
          </a:xfrm>
        </p:grpSpPr>
        <p:pic>
          <p:nvPicPr>
            <p:cNvPr id="238" name="Google Shape;238;p13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1426"/>
            <a:stretch/>
          </p:blipFill>
          <p:spPr>
            <a:xfrm>
              <a:off x="814681" y="4754804"/>
              <a:ext cx="3479900" cy="1911670"/>
            </a:xfrm>
            <a:prstGeom prst="rect">
              <a:avLst/>
            </a:prstGeom>
            <a:solidFill>
              <a:schemeClr val="lt1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239" name="Google Shape;239;p13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0122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13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4903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Paradigme Client-Serveur</a:t>
            </a:r>
          </a:p>
        </p:txBody>
      </p:sp>
      <p:sp>
        <p:nvSpPr>
          <p:cNvPr id="246" name="Google Shape;246;p14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lvl="0"/>
            <a:r>
              <a:rPr lang="fr-BE"/>
              <a:t>Protocole de communication:</a:t>
            </a:r>
          </a:p>
          <a:p>
            <a:pPr lvl="1"/>
            <a:r>
              <a:rPr lang="fr-BE"/>
              <a:t>= spécification de règles pour un type de communication particulier</a:t>
            </a:r>
          </a:p>
          <a:p>
            <a:pPr lvl="1"/>
            <a:r>
              <a:rPr lang="fr-BE"/>
              <a:t>Idem pour courrier postal:</a:t>
            </a:r>
          </a:p>
          <a:p>
            <a:pPr lvl="2"/>
            <a:r>
              <a:rPr lang="fr-BE"/>
              <a:t>Position précise pour l’adresse formatée suivant certaine règles</a:t>
            </a:r>
          </a:p>
          <a:p>
            <a:pPr lvl="1"/>
            <a:r>
              <a:rPr lang="fr-BE"/>
              <a:t>HTTP (HyperText Transfer Protocol)</a:t>
            </a:r>
          </a:p>
          <a:p>
            <a:pPr lvl="1"/>
            <a:r>
              <a:rPr lang="fr-BE"/>
              <a:t>HTTPS (HyperText Transfer Protocol Secure)</a:t>
            </a:r>
          </a:p>
          <a:p>
            <a:pPr lvl="1"/>
            <a:r>
              <a:rPr lang="fr-BE"/>
              <a:t>FTP (File Transfer Protocol)</a:t>
            </a:r>
          </a:p>
          <a:p>
            <a:pPr lvl="0"/>
            <a:r>
              <a:rPr lang="fr-BE"/>
              <a:t>Adresse : URL (Uniform Resource Locator)</a:t>
            </a:r>
          </a:p>
          <a:p>
            <a:pPr lvl="1"/>
            <a:r>
              <a:rPr lang="fr-BE"/>
              <a:t>https://fr.wikipedia.org/w/index.php?search=fondateur+informatique</a:t>
            </a:r>
          </a:p>
          <a:p>
            <a:pPr lvl="0"/>
            <a:r>
              <a:rPr lang="fr-BE"/>
              <a:t>Résolution du nom de domaine (wikipedia.org) grâce au DNS (transformation en adresse IP: 208.80.154.224 )</a:t>
            </a:r>
          </a:p>
        </p:txBody>
      </p:sp>
      <p:pic>
        <p:nvPicPr>
          <p:cNvPr id="247" name="Google Shape;247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Paradigme Client-Serveur</a:t>
            </a:r>
          </a:p>
        </p:txBody>
      </p:sp>
      <p:sp>
        <p:nvSpPr>
          <p:cNvPr id="253" name="Google Shape;253;p15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r>
              <a:rPr lang="fr-BE"/>
              <a:t>Exemple requête HTTP :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GET /imghp?hl=fr&amp;tab=wi HTTP/1.1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Host: images.google.fr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User-Agent: Mozilla/5.0 (Windows; U; Windows NT 5.1; fr; rv:1.9.0.9) Gecko/2009040821 Firefox/3.0.9 (.NET CLR 3.5.30729) FirePHP/0.2.4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Accept: text/html,application/xhtml+xml,application/xml;q=0.9,*/*;q=0.8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Accept-Language: fr,fr-fr;q=0.8,en-us;q=0.5,en;q=0.3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Accept-Encoding: gzip,deflate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Accept-Charset: ISO-8859-1,utf-8;q=0.7,*;q=0.7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Keep-Alive: 300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Connection: keep-alive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/>
            <a:r>
              <a:rPr lang="fr-BE"/>
              <a:t>Cookie : </a:t>
            </a:r>
          </a:p>
          <a:p>
            <a:pPr marL="457189" lvl="1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rememberme=false;VAR=-120</a:t>
            </a:r>
            <a:endParaRPr lang="fr-BE" sz="3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54" name="Google Shape;254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4492381"/>
            <a:ext cx="5676900" cy="207551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fr-BE"/>
              <a:t>Exemple </a:t>
            </a:r>
            <a:r>
              <a:rPr lang="fr-BE">
                <a:solidFill>
                  <a:schemeClr val="dk2"/>
                </a:solidFill>
              </a:rPr>
              <a:t>réponse </a:t>
            </a:r>
            <a:r>
              <a:rPr lang="fr-BE"/>
              <a:t>HTTP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4354"/>
              </a:buClr>
              <a:buSzPts val="3000"/>
              <a:buNone/>
            </a:pPr>
            <a: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HTTP/1.0 200 OK    </a:t>
            </a:r>
            <a:b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 : Sat, 15 Jan 2000 14:37:12 GMT Server : Microsoft-IIS/2.0    </a:t>
            </a:r>
            <a:b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 : text/HTML    </a:t>
            </a:r>
            <a:b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 : 1245    </a:t>
            </a:r>
            <a:b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Last-Modified : Fri, 14 Jan 2000 08:25:13 GMT</a:t>
            </a:r>
            <a:endParaRPr sz="2000">
              <a:solidFill>
                <a:srgbClr val="32435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1400">
              <a:solidFill>
                <a:srgbClr val="000000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1400">
              <a:solidFill>
                <a:srgbClr val="000000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/>
          </a:p>
        </p:txBody>
      </p:sp>
      <p:pic>
        <p:nvPicPr>
          <p:cNvPr id="262" name="Google Shape;262;p1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6"/>
          <p:cNvSpPr/>
          <p:nvPr/>
        </p:nvSpPr>
        <p:spPr>
          <a:xfrm>
            <a:off x="609600" y="2749575"/>
            <a:ext cx="1882088" cy="375900"/>
          </a:xfrm>
          <a:prstGeom prst="ellipse">
            <a:avLst/>
          </a:prstGeom>
          <a:noFill/>
          <a:ln w="28575" cap="flat" cmpd="sng">
            <a:solidFill>
              <a:srgbClr val="207E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64" name="Google Shape;264;p16"/>
          <p:cNvCxnSpPr>
            <a:stCxn id="263" idx="7"/>
          </p:cNvCxnSpPr>
          <p:nvPr/>
        </p:nvCxnSpPr>
        <p:spPr>
          <a:xfrm rot="10800000" flipH="1">
            <a:off x="2216063" y="2300324"/>
            <a:ext cx="4222800" cy="504300"/>
          </a:xfrm>
          <a:prstGeom prst="straightConnector1">
            <a:avLst/>
          </a:prstGeom>
          <a:noFill/>
          <a:ln w="28575" cap="flat" cmpd="sng">
            <a:solidFill>
              <a:srgbClr val="207EC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5" name="Google Shape;265;p16"/>
          <p:cNvSpPr txBox="1"/>
          <p:nvPr/>
        </p:nvSpPr>
        <p:spPr>
          <a:xfrm>
            <a:off x="6486605" y="1417638"/>
            <a:ext cx="3176738" cy="1587264"/>
          </a:xfrm>
          <a:prstGeom prst="rect">
            <a:avLst/>
          </a:prstGeom>
          <a:noFill/>
          <a:ln w="28575" cap="flat" cmpd="sng">
            <a:solidFill>
              <a:srgbClr val="207E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Code: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200 - OK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400 - BAD REQUEST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404 - NOT FOUND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...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Format XML</a:t>
            </a:r>
          </a:p>
          <a:p>
            <a:pPr marL="114300" indent="0">
              <a:buNone/>
            </a:pPr>
            <a:r>
              <a:rPr lang="fr-BE" sz="2400"/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Bibliothèque jQuery</a:t>
            </a:r>
          </a:p>
          <a:p>
            <a:pPr marL="114300" lvl="0" indent="0">
              <a:buNone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Données SQL</a:t>
            </a:r>
          </a:p>
          <a:p>
            <a:pPr marL="114300" lvl="0" indent="0">
              <a:buNone/>
            </a:pPr>
            <a:r>
              <a:rPr lang="fr-BE" sz="2400"/>
              <a:t>25. Données NoSQL</a:t>
            </a:r>
          </a:p>
          <a:p>
            <a:pPr marL="114300" indent="0">
              <a:buNone/>
            </a:pPr>
            <a:r>
              <a:rPr lang="fr-BE" sz="2400"/>
              <a:t>27. Requête asynchrone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19E11-6EC4-A9A0-F689-72C59B2A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Une architecture client-serveur complexe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F1C8F0-D22E-0A81-40CE-4EBC753FD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9" name="Image 8" descr="schéma UML de déploiement d'une architecture client serveur complexe">
            <a:hlinkClick r:id="rId2" action="ppaction://hlinkfile"/>
            <a:extLst>
              <a:ext uri="{FF2B5EF4-FFF2-40B4-BE49-F238E27FC236}">
                <a16:creationId xmlns:a16="http://schemas.microsoft.com/office/drawing/2014/main" id="{8CF96F1F-3134-C899-72CE-48E7FBEDB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434" y="1600200"/>
            <a:ext cx="4735132" cy="43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87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2635B197-619B-1323-FFE3-299EDFC25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>
            <a:extLst>
              <a:ext uri="{FF2B5EF4-FFF2-40B4-BE49-F238E27FC236}">
                <a16:creationId xmlns:a16="http://schemas.microsoft.com/office/drawing/2014/main" id="{93A7A0FC-0D50-2A4F-6C88-C429843D20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Modèles OSI et TCP/IP</a:t>
            </a:r>
            <a:endParaRPr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C91C9-0FDF-10CC-35D6-4FAAC3B90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D2068182-FAE1-70ED-FD9A-2C2DDED7D95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233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Modèle OSI</a:t>
            </a:r>
          </a:p>
        </p:txBody>
      </p:sp>
      <p:sp>
        <p:nvSpPr>
          <p:cNvPr id="279" name="Google Shape;279;p18"/>
          <p:cNvSpPr txBox="1">
            <a:spLocks noGrp="1"/>
          </p:cNvSpPr>
          <p:nvPr>
            <p:ph sz="half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/>
              <a:t>Approche en couche</a:t>
            </a:r>
          </a:p>
          <a:p>
            <a:pPr lvl="1"/>
            <a:r>
              <a:rPr lang="fr-BE"/>
              <a:t>Une couche n’a pas besoin de savoir comment celle du dessous fonctionne</a:t>
            </a:r>
          </a:p>
          <a:p>
            <a:pPr lvl="1"/>
            <a:r>
              <a:rPr lang="fr-BE"/>
              <a:t>Une couche peut se limiter à faire ses propres tâches (son “core business”).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D83A688-D3C5-4F0F-A60D-1D6B88988B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280" name="Google Shape;280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E1E763E4-9A25-C601-FFE2-A8CC6E918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-22701"/>
            <a:ext cx="5843818" cy="688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fr-BE"/>
              <a:t>Modèle TCP/IP</a:t>
            </a:r>
          </a:p>
        </p:txBody>
      </p:sp>
      <p:sp>
        <p:nvSpPr>
          <p:cNvPr id="271" name="Google Shape;271;p17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3067050" cy="496320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fr-BE"/>
              <a:t>Variante du modèle OSI</a:t>
            </a:r>
          </a:p>
          <a:p>
            <a:pPr lvl="1"/>
            <a:r>
              <a:rPr lang="fr-BE"/>
              <a:t>plus souple et mieux adaptée à Internet</a:t>
            </a:r>
          </a:p>
        </p:txBody>
      </p:sp>
      <p:pic>
        <p:nvPicPr>
          <p:cNvPr id="272" name="Google Shape;272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3" name="Google Shape;273;p17"/>
          <p:cNvGraphicFramePr/>
          <p:nvPr>
            <p:extLst>
              <p:ext uri="{D42A27DB-BD31-4B8C-83A1-F6EECF244321}">
                <p14:modId xmlns:p14="http://schemas.microsoft.com/office/powerpoint/2010/main" val="1749682091"/>
              </p:ext>
            </p:extLst>
          </p:nvPr>
        </p:nvGraphicFramePr>
        <p:xfrm>
          <a:off x="4162425" y="1520606"/>
          <a:ext cx="8029575" cy="5303370"/>
        </p:xfrm>
        <a:graphic>
          <a:graphicData uri="http://schemas.openxmlformats.org/drawingml/2006/table">
            <a:tbl>
              <a:tblPr>
                <a:noFill/>
                <a:tableStyleId>{BBDC0CC7-FDA1-45CE-8ADA-BC2AC701C15A}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9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</a:t>
                      </a:r>
                      <a:endParaRPr sz="1800" b="1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HTTP, FTP, DNS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Spécifie les mécanismes de communication au sein des applications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Transport</a:t>
                      </a:r>
                      <a:endParaRPr sz="1800" b="1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TCP, UDP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Résout des problèmes comme la fiabilité des échanges</a:t>
                      </a:r>
                      <a:b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Assure que les données arrivent dans l'ordre correct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Désigne l'application de destination (via le port)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Réseau</a:t>
                      </a:r>
                      <a:endParaRPr sz="1800" b="1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Résout le problème de l'acheminement de paquets à travers un seul réseau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Liaison</a:t>
                      </a:r>
                      <a:endParaRPr sz="1800" b="1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Ethernet, Token Ring, Wireless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Spécifie comment les paquets sont transportés (encapsulation dans une trame)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Physique</a:t>
                      </a:r>
                      <a:endParaRPr sz="1800" b="1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Lignes tél., RTC, ADSL, fibre optique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Définit les types de câbles, la modulation du signal...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Analogie postale</a:t>
            </a:r>
          </a:p>
        </p:txBody>
      </p:sp>
      <p:sp>
        <p:nvSpPr>
          <p:cNvPr id="286" name="Google Shape;286;p19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 fontScale="55000" lnSpcReduction="20000"/>
          </a:bodyPr>
          <a:lstStyle/>
          <a:p>
            <a:pPr lvl="0"/>
            <a:r>
              <a:rPr lang="fr-BE">
                <a:solidFill>
                  <a:schemeClr val="accent2"/>
                </a:solidFill>
              </a:rPr>
              <a:t>Application</a:t>
            </a:r>
          </a:p>
          <a:p>
            <a:pPr lvl="1"/>
            <a:r>
              <a:rPr lang="fr-BE"/>
              <a:t>Si une personne veut quérir une information à une autre (ex. Ores qui souhaite connaitre les index des consommateurs d’énergies en Wallonie), celle-ci envoie une lettre à l’utilisateur en lui demandant de répondre avec l’information demandée.  </a:t>
            </a:r>
          </a:p>
          <a:p>
            <a:pPr lvl="1"/>
            <a:r>
              <a:rPr lang="fr-BE"/>
              <a:t>Il y a des règles à suivre pour composer l'enveloppe : </a:t>
            </a:r>
          </a:p>
          <a:p>
            <a:pPr lvl="2"/>
            <a:r>
              <a:rPr lang="fr-BE"/>
              <a:t>Format de l’adresse : nom, rue, code postal, pays</a:t>
            </a:r>
          </a:p>
          <a:p>
            <a:pPr lvl="2"/>
            <a:r>
              <a:rPr lang="fr-BE"/>
              <a:t>Place de l'adresse : en bas à droite</a:t>
            </a:r>
          </a:p>
          <a:p>
            <a:pPr lvl="2"/>
            <a:r>
              <a:rPr lang="fr-BE"/>
              <a:t>Place du timbre : en haut à droite</a:t>
            </a:r>
          </a:p>
          <a:p>
            <a:pPr lvl="1"/>
            <a:r>
              <a:rPr lang="fr-BE"/>
              <a:t>Internet : La couche application me permet juste de dire à qui j’envoie l’information sans devoir dire comment celle-ci va arriver (par quel chemin, etc…). 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Transport</a:t>
            </a:r>
          </a:p>
          <a:p>
            <a:pPr lvl="1"/>
            <a:r>
              <a:rPr lang="fr-BE"/>
              <a:t>Que faire si la lettre n’arrive pas (retour à l’expéditeur, etc…)</a:t>
            </a:r>
          </a:p>
          <a:p>
            <a:pPr lvl="1"/>
            <a:r>
              <a:rPr lang="fr-BE"/>
              <a:t>Que faire si elle arrive (accusé de réception nécessaire, notification).  </a:t>
            </a:r>
          </a:p>
          <a:p>
            <a:pPr lvl="1"/>
            <a:r>
              <a:rPr lang="fr-BE"/>
              <a:t>Internet: Si l’enveloppe a été découpée en petit morceau, dans quel ordre recoller les morceaux.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Réseau</a:t>
            </a:r>
          </a:p>
          <a:p>
            <a:pPr lvl="1"/>
            <a:r>
              <a:rPr lang="fr-BE"/>
              <a:t>Déterminer le chemin que va prendre l’enveloppe</a:t>
            </a:r>
          </a:p>
          <a:p>
            <a:pPr lvl="2"/>
            <a:r>
              <a:rPr lang="fr-BE"/>
              <a:t>Relève de la boîte aux lettres à 6h</a:t>
            </a:r>
          </a:p>
          <a:p>
            <a:pPr lvl="2"/>
            <a:r>
              <a:rPr lang="fr-BE"/>
              <a:t>Direction centre de tri </a:t>
            </a:r>
          </a:p>
          <a:p>
            <a:pPr lvl="2"/>
            <a:r>
              <a:rPr lang="fr-BE"/>
              <a:t>Envoi à un bureau local </a:t>
            </a:r>
          </a:p>
          <a:p>
            <a:pPr lvl="2"/>
            <a:r>
              <a:rPr lang="fr-BE"/>
              <a:t>Passage par les routes X, Y, Z</a:t>
            </a:r>
          </a:p>
          <a:p>
            <a:pPr lvl="2"/>
            <a:r>
              <a:rPr lang="fr-BE"/>
              <a:t>Arrivée chez le destinataire</a:t>
            </a:r>
          </a:p>
          <a:p>
            <a:pPr lvl="1"/>
            <a:r>
              <a:rPr lang="fr-BE"/>
              <a:t>Internet : Routage des paquets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Liaison</a:t>
            </a:r>
          </a:p>
          <a:p>
            <a:pPr lvl="1"/>
            <a:r>
              <a:rPr lang="fr-BE"/>
              <a:t>Une partie du chemin est fait dans un camion, une autre par camionnette et finalement le facteur fera à vélo la partie restante.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Physique</a:t>
            </a:r>
          </a:p>
          <a:p>
            <a:pPr lvl="1"/>
            <a:r>
              <a:rPr lang="fr-BE"/>
              <a:t>L’enveloppe va voyager sur une route goudronnée, puis sur une autoroute, puis sur une trottoir, etc...</a:t>
            </a:r>
          </a:p>
          <a:p>
            <a:pPr lvl="1"/>
            <a:r>
              <a:rPr lang="fr-BE"/>
              <a:t>Internet : fibre optique, ligne téléphonique, etc.</a:t>
            </a:r>
          </a:p>
        </p:txBody>
      </p:sp>
      <p:pic>
        <p:nvPicPr>
          <p:cNvPr id="287" name="Google Shape;287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8A09B-5EE7-4895-9E12-73AE4CA1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Exemples de protocoles "application"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1D7718-EC4D-4656-A045-9622FCD0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3012"/>
          </a:xfrm>
        </p:spPr>
        <p:txBody>
          <a:bodyPr numCol="2" spcCol="360000">
            <a:normAutofit fontScale="92500" lnSpcReduction="20000"/>
          </a:bodyPr>
          <a:lstStyle/>
          <a:p>
            <a:r>
              <a:rPr lang="fr-BE"/>
              <a:t>Transfert de fichiers</a:t>
            </a:r>
          </a:p>
          <a:p>
            <a:pPr lvl="1"/>
            <a:r>
              <a:rPr lang="fr-BE"/>
              <a:t>File Transfer Protocol (FTP)</a:t>
            </a:r>
          </a:p>
          <a:p>
            <a:pPr lvl="1"/>
            <a:r>
              <a:rPr lang="fr-BE"/>
              <a:t>SMB (Microsoft)</a:t>
            </a:r>
          </a:p>
          <a:p>
            <a:r>
              <a:rPr lang="fr-BE"/>
              <a:t>Messagerie</a:t>
            </a:r>
          </a:p>
          <a:p>
            <a:pPr lvl="1"/>
            <a:r>
              <a:rPr lang="fr-BE"/>
              <a:t>Simple Mail Transfer Protocol (SMTP)</a:t>
            </a:r>
          </a:p>
          <a:p>
            <a:pPr lvl="1"/>
            <a:r>
              <a:rPr lang="fr-BE"/>
              <a:t>Post Office Protocol (POP)</a:t>
            </a:r>
          </a:p>
          <a:p>
            <a:pPr lvl="1"/>
            <a:r>
              <a:rPr lang="fr-BE"/>
              <a:t>Internet Message Access Protocol (IMAP)</a:t>
            </a:r>
          </a:p>
          <a:p>
            <a:r>
              <a:rPr lang="fr-BE"/>
              <a:t>Session à distance</a:t>
            </a:r>
          </a:p>
          <a:p>
            <a:pPr lvl="1"/>
            <a:r>
              <a:rPr lang="fr-BE"/>
              <a:t>Telnet</a:t>
            </a:r>
          </a:p>
          <a:p>
            <a:pPr lvl="1"/>
            <a:r>
              <a:rPr lang="fr-BE"/>
              <a:t>Secure Shell (SSH)</a:t>
            </a:r>
          </a:p>
          <a:p>
            <a:r>
              <a:rPr lang="fr-BE"/>
              <a:t>Envoi de pages HTML</a:t>
            </a:r>
          </a:p>
          <a:p>
            <a:pPr lvl="1"/>
            <a:r>
              <a:rPr lang="fr-BE"/>
              <a:t>Hyper Text Transfer Protocol (HTTP)</a:t>
            </a:r>
          </a:p>
          <a:p>
            <a:r>
              <a:rPr lang="fr-BE"/>
              <a:t>Exploitation et gestion du réseau</a:t>
            </a:r>
          </a:p>
          <a:p>
            <a:pPr lvl="1"/>
            <a:r>
              <a:rPr lang="fr-BE"/>
              <a:t>Domain Name System (DNS) : résolution d'adresse</a:t>
            </a:r>
          </a:p>
          <a:p>
            <a:pPr lvl="1"/>
            <a:r>
              <a:rPr lang="fr-BE"/>
              <a:t>Simple Network Management Protocol : supervision</a:t>
            </a:r>
            <a:br>
              <a:rPr lang="fr-BE"/>
            </a:br>
            <a:br>
              <a:rPr lang="fr-BE"/>
            </a:br>
            <a:br>
              <a:rPr lang="fr-BE"/>
            </a:b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994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Les technologies du web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24E8E45-905F-8733-297B-BB9F45244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EED27C-0322-C4E4-FDF8-34F57EBDEACB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Technologies du web</a:t>
            </a:r>
          </a:p>
        </p:txBody>
      </p:sp>
      <p:sp>
        <p:nvSpPr>
          <p:cNvPr id="299" name="Google Shape;299;p21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numCol="3" anchor="t" anchorCtr="0">
            <a:normAutofit fontScale="85000" lnSpcReduction="20000"/>
          </a:bodyPr>
          <a:lstStyle/>
          <a:p>
            <a:pPr lvl="0"/>
            <a:r>
              <a:rPr lang="fr-BE"/>
              <a:t>HTML</a:t>
            </a:r>
          </a:p>
          <a:p>
            <a:pPr lvl="0"/>
            <a:r>
              <a:rPr lang="fr-BE"/>
              <a:t>CSS</a:t>
            </a:r>
          </a:p>
          <a:p>
            <a:pPr lvl="1"/>
            <a:r>
              <a:rPr lang="fr-BE"/>
              <a:t>Bootstrap</a:t>
            </a:r>
          </a:p>
          <a:p>
            <a:pPr lvl="1"/>
            <a:r>
              <a:rPr lang="fr-BE"/>
              <a:t>responsivity</a:t>
            </a:r>
          </a:p>
          <a:p>
            <a:pPr lvl="0"/>
            <a:r>
              <a:rPr lang="fr-BE"/>
              <a:t>Javascript</a:t>
            </a:r>
          </a:p>
          <a:p>
            <a:pPr lvl="1"/>
            <a:r>
              <a:rPr lang="fr-BE"/>
              <a:t>Jquery</a:t>
            </a:r>
          </a:p>
          <a:p>
            <a:pPr lvl="1"/>
            <a:r>
              <a:rPr lang="fr-BE"/>
              <a:t>AJAX</a:t>
            </a:r>
          </a:p>
          <a:p>
            <a:pPr lvl="0"/>
            <a:r>
              <a:rPr lang="fr-BE"/>
              <a:t>PHP </a:t>
            </a:r>
          </a:p>
          <a:p>
            <a:pPr lvl="1"/>
            <a:r>
              <a:rPr lang="fr-BE"/>
              <a:t>ASP.NET</a:t>
            </a:r>
          </a:p>
          <a:p>
            <a:pPr lvl="1"/>
            <a:r>
              <a:rPr lang="fr-BE"/>
              <a:t>Java</a:t>
            </a:r>
          </a:p>
          <a:p>
            <a:pPr lvl="1"/>
            <a:r>
              <a:rPr lang="fr-BE"/>
              <a:t>Python</a:t>
            </a:r>
          </a:p>
          <a:p>
            <a:pPr lvl="0"/>
            <a:r>
              <a:rPr lang="fr-BE"/>
              <a:t>Données</a:t>
            </a:r>
          </a:p>
          <a:p>
            <a:pPr lvl="1"/>
            <a:r>
              <a:rPr lang="fr-BE"/>
              <a:t>SQL</a:t>
            </a:r>
          </a:p>
          <a:p>
            <a:pPr lvl="1"/>
            <a:r>
              <a:rPr lang="fr-BE"/>
              <a:t>XML</a:t>
            </a:r>
          </a:p>
          <a:p>
            <a:pPr lvl="1"/>
            <a:r>
              <a:rPr lang="fr-BE"/>
              <a:t>JSON</a:t>
            </a:r>
          </a:p>
          <a:p>
            <a:pPr lvl="1"/>
            <a:r>
              <a:rPr lang="fr-BE"/>
              <a:t>API</a:t>
            </a:r>
          </a:p>
          <a:p>
            <a:r>
              <a:rPr lang="fr-BE"/>
              <a:t>Framework</a:t>
            </a:r>
          </a:p>
          <a:p>
            <a:pPr lvl="1"/>
            <a:r>
              <a:rPr lang="fr-BE"/>
              <a:t>Laravel, </a:t>
            </a:r>
            <a:br>
              <a:rPr lang="fr-BE"/>
            </a:br>
            <a:r>
              <a:rPr lang="fr-BE"/>
              <a:t>CodeIgniter, </a:t>
            </a:r>
            <a:br>
              <a:rPr lang="fr-BE"/>
            </a:br>
            <a:r>
              <a:rPr lang="fr-BE"/>
              <a:t>Django</a:t>
            </a:r>
          </a:p>
          <a:p>
            <a:pPr lvl="1"/>
            <a:r>
              <a:rPr lang="fr-BE"/>
              <a:t>React.js,	</a:t>
            </a:r>
            <a:br>
              <a:rPr lang="fr-BE"/>
            </a:br>
            <a:r>
              <a:rPr lang="fr-BE"/>
              <a:t>Angular.js,</a:t>
            </a:r>
            <a:br>
              <a:rPr lang="fr-BE"/>
            </a:br>
            <a:r>
              <a:rPr lang="fr-BE"/>
              <a:t>Vue.js</a:t>
            </a:r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</p:txBody>
      </p:sp>
      <p:pic>
        <p:nvPicPr>
          <p:cNvPr id="300" name="Google Shape;300;p2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08809" y="1825701"/>
            <a:ext cx="2018316" cy="1293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8162" y="4578765"/>
            <a:ext cx="1487277" cy="7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8951" y="5167311"/>
            <a:ext cx="1899716" cy="787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1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66559" y="4462364"/>
            <a:ext cx="965765" cy="96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1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8953" y="5546821"/>
            <a:ext cx="1473105" cy="100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1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5439" y="3588196"/>
            <a:ext cx="2519644" cy="61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388FD6-ABE7-9E96-43F7-8B903B2CE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84" y="2621350"/>
            <a:ext cx="11430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488886-885A-7424-0334-6990A5AA3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934" y="1086658"/>
            <a:ext cx="1181100" cy="102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HTML</a:t>
            </a:r>
          </a:p>
        </p:txBody>
      </p:sp>
      <p:sp>
        <p:nvSpPr>
          <p:cNvPr id="311" name="Google Shape;311;p22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957762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lvl="0"/>
            <a:r>
              <a:rPr lang="fr-BE"/>
              <a:t>HyperText Markup Language</a:t>
            </a:r>
          </a:p>
          <a:p>
            <a:pPr lvl="0"/>
            <a:r>
              <a:rPr lang="fr-BE"/>
              <a:t>Langage de balisage conçu pour structurer les pages web</a:t>
            </a:r>
          </a:p>
          <a:p>
            <a:pPr lvl="0"/>
            <a:r>
              <a:rPr lang="fr-BE"/>
              <a:t>Permet de:</a:t>
            </a:r>
          </a:p>
          <a:p>
            <a:pPr lvl="1"/>
            <a:r>
              <a:rPr lang="fr-BE"/>
              <a:t>Créer des documents interopérables (valides sur des systèmes multiples)</a:t>
            </a:r>
          </a:p>
          <a:p>
            <a:pPr lvl="1"/>
            <a:r>
              <a:rPr lang="fr-BE"/>
              <a:t>Donner une structure sémantique</a:t>
            </a:r>
          </a:p>
          <a:p>
            <a:pPr lvl="1"/>
            <a:r>
              <a:rPr lang="fr-BE"/>
              <a:t>Inclure du contenu multimedia (images, vidéos...)</a:t>
            </a:r>
          </a:p>
          <a:p>
            <a:pPr lvl="1"/>
            <a:r>
              <a:rPr lang="fr-BE"/>
              <a:t>Créer des formulaires de saisies</a:t>
            </a:r>
          </a:p>
          <a:p>
            <a:pPr lvl="1"/>
            <a:r>
              <a:rPr lang="fr-BE"/>
              <a:t>Intégrer des éléments programmables (JS)</a:t>
            </a:r>
          </a:p>
          <a:p>
            <a:pPr lvl="0"/>
            <a:r>
              <a:rPr lang="fr-BE"/>
              <a:t>Permettait la mise en forme du contenu </a:t>
            </a:r>
          </a:p>
          <a:p>
            <a:pPr lvl="1"/>
            <a:r>
              <a:rPr lang="fr-BE"/>
              <a:t>Fonctionnalités transférées au CSS</a:t>
            </a:r>
          </a:p>
          <a:p>
            <a:pPr lvl="1"/>
            <a:r>
              <a:rPr lang="fr-BE"/>
              <a:t>cf http://www.w3.org/TR/html5-diff/#obsolete-attributes</a:t>
            </a:r>
          </a:p>
          <a:p>
            <a:pPr lvl="0"/>
            <a:r>
              <a:rPr lang="fr-BE"/>
              <a:t>Interprété côté </a:t>
            </a:r>
            <a:r>
              <a:rPr lang="fr-BE">
                <a:solidFill>
                  <a:schemeClr val="accent2"/>
                </a:solidFill>
              </a:rPr>
              <a:t>CLIENT</a:t>
            </a:r>
          </a:p>
        </p:txBody>
      </p:sp>
      <p:pic>
        <p:nvPicPr>
          <p:cNvPr id="312" name="Google Shape;31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1753" y="5530353"/>
            <a:ext cx="2811893" cy="129322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2"/>
          <p:cNvSpPr txBox="1"/>
          <p:nvPr/>
        </p:nvSpPr>
        <p:spPr>
          <a:xfrm>
            <a:off x="4915621" y="409665"/>
            <a:ext cx="5938500" cy="523200"/>
          </a:xfrm>
          <a:prstGeom prst="rect">
            <a:avLst/>
          </a:prstGeom>
          <a:solidFill>
            <a:srgbClr val="E4C9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8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&lt;h1&gt;Ceci est un titre&lt;/h1&gt;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CSS</a:t>
            </a:r>
          </a:p>
        </p:txBody>
      </p:sp>
      <p:sp>
        <p:nvSpPr>
          <p:cNvPr id="319" name="Google Shape;319;p23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/>
            <a:r>
              <a:rPr lang="fr-BE"/>
              <a:t>Cascading Style Sheets</a:t>
            </a:r>
          </a:p>
          <a:p>
            <a:pPr lvl="0"/>
            <a:r>
              <a:rPr lang="fr-BE"/>
              <a:t>Langage informatique décrivant la présentation des documents HTML</a:t>
            </a:r>
          </a:p>
          <a:p>
            <a:pPr lvl="0"/>
            <a:r>
              <a:rPr lang="fr-BE"/>
              <a:t>Permet de:</a:t>
            </a:r>
          </a:p>
          <a:p>
            <a:pPr lvl="1"/>
            <a:r>
              <a:rPr lang="fr-BE"/>
              <a:t>séparer structure et mise en forme</a:t>
            </a:r>
          </a:p>
          <a:p>
            <a:pPr lvl="1"/>
            <a:r>
              <a:rPr lang="fr-BE"/>
              <a:t>décliner les styles de présentation selon le récepteur</a:t>
            </a:r>
          </a:p>
          <a:p>
            <a:pPr lvl="1"/>
            <a:r>
              <a:rPr lang="fr-BE"/>
              <a:t>combiner différentes sources de mise en forme</a:t>
            </a:r>
          </a:p>
          <a:p>
            <a:pPr lvl="0"/>
            <a:r>
              <a:rPr lang="fr-BE"/>
              <a:t>Interprété côté CLIENT</a:t>
            </a:r>
          </a:p>
        </p:txBody>
      </p:sp>
      <p:pic>
        <p:nvPicPr>
          <p:cNvPr id="320" name="Google Shape;32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0107" y="5520425"/>
            <a:ext cx="2811893" cy="129322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3"/>
          <p:cNvSpPr txBox="1"/>
          <p:nvPr/>
        </p:nvSpPr>
        <p:spPr>
          <a:xfrm>
            <a:off x="6668335" y="134069"/>
            <a:ext cx="5218800" cy="1939500"/>
          </a:xfrm>
          <a:prstGeom prst="rect">
            <a:avLst/>
          </a:prstGeom>
          <a:solidFill>
            <a:srgbClr val="E4C9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h1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font-size: 200%;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color: navy;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text-align: center;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304800" y="124079"/>
            <a:ext cx="65" cy="818643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txBody>
          <a:bodyPr spcFirstLastPara="1" wrap="square" lIns="0" tIns="268200" rIns="0" bIns="2682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Ressources</a:t>
            </a:r>
          </a:p>
        </p:txBody>
      </p:sp>
      <p:sp>
        <p:nvSpPr>
          <p:cNvPr id="112" name="Google Shape;112;p4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lvl="0"/>
            <a:r>
              <a:rPr lang="fr-BE"/>
              <a:t>Interne </a:t>
            </a:r>
          </a:p>
          <a:p>
            <a:pPr lvl="1"/>
            <a:r>
              <a:rPr lang="fr-BE">
                <a:hlinkClick r:id="rId3"/>
              </a:rPr>
              <a:t>www.burotix.be</a:t>
            </a:r>
            <a:r>
              <a:rPr lang="fr-BE"/>
              <a:t> / support de cours / Programmation / Web</a:t>
            </a:r>
          </a:p>
          <a:p>
            <a:pPr lvl="1"/>
            <a:r>
              <a:rPr lang="fr-BE">
                <a:hlinkClick r:id="rId4"/>
              </a:rPr>
              <a:t>moodle.isfce.be</a:t>
            </a:r>
            <a:endParaRPr lang="fr-BE"/>
          </a:p>
          <a:p>
            <a:pPr lvl="0"/>
            <a:r>
              <a:rPr lang="fr-BE"/>
              <a:t>Tutoriel</a:t>
            </a:r>
          </a:p>
          <a:p>
            <a:pPr lvl="1"/>
            <a:r>
              <a:rPr lang="fr-BE"/>
              <a:t>https://openclassrooms.com/</a:t>
            </a:r>
          </a:p>
          <a:p>
            <a:pPr lvl="1"/>
            <a:r>
              <a:rPr lang="fr-BE"/>
              <a:t>http://www.commentcamarche.net/contents/webmasters-4</a:t>
            </a:r>
          </a:p>
          <a:p>
            <a:pPr lvl="1"/>
            <a:r>
              <a:rPr lang="fr-BE"/>
              <a:t>http://developpez.com</a:t>
            </a:r>
          </a:p>
          <a:p>
            <a:pPr lvl="0"/>
            <a:r>
              <a:rPr lang="fr-BE"/>
              <a:t>Documentation</a:t>
            </a:r>
          </a:p>
          <a:p>
            <a:pPr lvl="1"/>
            <a:r>
              <a:rPr lang="fr-BE"/>
              <a:t>http://php.net/manual/fr/</a:t>
            </a:r>
          </a:p>
          <a:p>
            <a:pPr lvl="1"/>
            <a:r>
              <a:rPr lang="fr-BE"/>
              <a:t>http://www.w3schools.com/</a:t>
            </a:r>
          </a:p>
          <a:p>
            <a:pPr lvl="1"/>
            <a:r>
              <a:rPr lang="fr-BE"/>
              <a:t>https://developer.mozilla.org/en-US/docs/Web</a:t>
            </a: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19303" y="1"/>
            <a:ext cx="2772697" cy="199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JavaScript</a:t>
            </a:r>
          </a:p>
        </p:txBody>
      </p:sp>
      <p:sp>
        <p:nvSpPr>
          <p:cNvPr id="328" name="Google Shape;328;p24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/>
            <a:r>
              <a:rPr lang="fr-BE"/>
              <a:t>Langage de scripts principalement utilisé dans les pages web interactives</a:t>
            </a:r>
          </a:p>
          <a:p>
            <a:pPr lvl="0"/>
            <a:r>
              <a:rPr lang="fr-BE"/>
              <a:t>Permet de:</a:t>
            </a:r>
          </a:p>
          <a:p>
            <a:pPr lvl="1"/>
            <a:r>
              <a:rPr lang="fr-BE"/>
              <a:t>contrôler les données saisies dans des formulaires HTML</a:t>
            </a:r>
          </a:p>
          <a:p>
            <a:pPr lvl="1"/>
            <a:r>
              <a:rPr lang="fr-BE"/>
              <a:t>interagir avec le document HTML via l'interface Document Object Model</a:t>
            </a:r>
          </a:p>
          <a:p>
            <a:pPr lvl="1"/>
            <a:r>
              <a:rPr lang="fr-BE"/>
              <a:t>réaliser des services dynamiques (cosmétiques, ergonomiques...)</a:t>
            </a:r>
          </a:p>
          <a:p>
            <a:pPr lvl="0"/>
            <a:r>
              <a:rPr lang="fr-BE"/>
              <a:t>Interprété côté </a:t>
            </a:r>
            <a:r>
              <a:rPr lang="fr-BE">
                <a:solidFill>
                  <a:schemeClr val="accent2"/>
                </a:solidFill>
              </a:rPr>
              <a:t>CLIENT</a:t>
            </a:r>
          </a:p>
          <a:p>
            <a:pPr lvl="0"/>
            <a:endParaRPr lang="fr-BE"/>
          </a:p>
        </p:txBody>
      </p:sp>
      <p:sp>
        <p:nvSpPr>
          <p:cNvPr id="329" name="Google Shape;329;p24"/>
          <p:cNvSpPr txBox="1"/>
          <p:nvPr/>
        </p:nvSpPr>
        <p:spPr>
          <a:xfrm>
            <a:off x="1832494" y="165024"/>
            <a:ext cx="10092600" cy="400200"/>
          </a:xfrm>
          <a:prstGeom prst="rect">
            <a:avLst/>
          </a:prstGeom>
          <a:solidFill>
            <a:srgbClr val="E4C9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document.getElementById("demo").innerHTML = "Hello JavaScript!"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Ajax</a:t>
            </a:r>
          </a:p>
        </p:txBody>
      </p:sp>
      <p:sp>
        <p:nvSpPr>
          <p:cNvPr id="342" name="Google Shape;342;p26"/>
          <p:cNvSpPr txBox="1"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/>
            <a:r>
              <a:rPr lang="fr-BE"/>
              <a:t>Le principe par l'exemple : les suggestions de recherche </a:t>
            </a:r>
          </a:p>
          <a:p>
            <a:pPr lvl="1"/>
            <a:r>
              <a:rPr lang="fr-BE"/>
              <a:t>vous saisissez quelques mots-clés</a:t>
            </a:r>
          </a:p>
          <a:p>
            <a:pPr lvl="1"/>
            <a:r>
              <a:rPr lang="fr-BE"/>
              <a:t>le moteur propose spontanément d’autres mots-clés</a:t>
            </a:r>
          </a:p>
          <a:p>
            <a:pPr lvl="1"/>
            <a:r>
              <a:rPr lang="fr-BE"/>
              <a:t>sans rafraîchissement de la page</a:t>
            </a:r>
          </a:p>
          <a:p>
            <a:pPr lvl="1"/>
            <a:r>
              <a:rPr lang="fr-BE"/>
              <a:t>très rapidement</a:t>
            </a:r>
          </a:p>
        </p:txBody>
      </p:sp>
      <p:pic>
        <p:nvPicPr>
          <p:cNvPr id="343" name="Google Shape;343;p26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48049" y="2019033"/>
            <a:ext cx="5029902" cy="3829584"/>
          </a:xfr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Ajax</a:t>
            </a:r>
          </a:p>
        </p:txBody>
      </p:sp>
      <p:sp>
        <p:nvSpPr>
          <p:cNvPr id="335" name="Google Shape;335;p25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/>
            <a:r>
              <a:rPr lang="fr-BE"/>
              <a:t>"Asynchronous JavaScript And XML"</a:t>
            </a:r>
          </a:p>
          <a:p>
            <a:pPr lvl="0"/>
            <a:r>
              <a:rPr lang="fr-BE"/>
              <a:t>Architecture informatique (Ajax n'est pas un langage)</a:t>
            </a:r>
          </a:p>
          <a:p>
            <a:pPr lvl="0"/>
            <a:r>
              <a:rPr lang="fr-BE"/>
              <a:t>Combine HTML, JavaScript, CSS, XML, ...</a:t>
            </a:r>
          </a:p>
          <a:p>
            <a:pPr lvl="0"/>
            <a:r>
              <a:rPr lang="fr-BE"/>
              <a:t>Interprété coté </a:t>
            </a:r>
            <a:r>
              <a:rPr lang="fr-BE">
                <a:solidFill>
                  <a:schemeClr val="accent2"/>
                </a:solidFill>
              </a:rPr>
              <a:t>CLIENT</a:t>
            </a:r>
            <a:r>
              <a:rPr lang="fr-BE"/>
              <a:t> pour interroger le </a:t>
            </a:r>
            <a:r>
              <a:rPr lang="fr-BE">
                <a:solidFill>
                  <a:schemeClr val="accent2"/>
                </a:solidFill>
              </a:rPr>
              <a:t>SERVEUR</a:t>
            </a:r>
          </a:p>
          <a:p>
            <a:pPr lvl="0"/>
            <a:r>
              <a:rPr lang="fr-BE"/>
              <a:t>Permet d'améliorer la maniabilité des applications web</a:t>
            </a:r>
          </a:p>
          <a:p>
            <a:pPr lvl="0"/>
            <a:r>
              <a:rPr lang="fr-BE"/>
              <a:t>Utilisé dans les grandes applications web :</a:t>
            </a:r>
          </a:p>
          <a:p>
            <a:pPr lvl="1"/>
            <a:r>
              <a:rPr lang="fr-BE"/>
              <a:t>Facebook</a:t>
            </a:r>
          </a:p>
          <a:p>
            <a:pPr lvl="1"/>
            <a:r>
              <a:rPr lang="fr-BE"/>
              <a:t>Gmail, …</a:t>
            </a:r>
          </a:p>
        </p:txBody>
      </p:sp>
      <p:pic>
        <p:nvPicPr>
          <p:cNvPr id="336" name="Google Shape;3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9927" y="5095984"/>
            <a:ext cx="5132446" cy="189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PHP</a:t>
            </a:r>
          </a:p>
        </p:txBody>
      </p:sp>
      <p:sp>
        <p:nvSpPr>
          <p:cNvPr id="349" name="Google Shape;349;p27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/>
            <a:r>
              <a:rPr lang="fr-BE"/>
              <a:t>"PHP Hypertext Preprocessor"</a:t>
            </a:r>
          </a:p>
          <a:p>
            <a:pPr lvl="0"/>
            <a:r>
              <a:rPr lang="fr-BE"/>
              <a:t>Scripts principalement utilisé pour produire des pages Web dynamiques via un serveur HTTP</a:t>
            </a:r>
          </a:p>
          <a:p>
            <a:pPr lvl="0"/>
            <a:r>
              <a:rPr lang="fr-BE"/>
              <a:t>Langage de programmation impérative </a:t>
            </a:r>
          </a:p>
          <a:p>
            <a:pPr lvl="0"/>
            <a:r>
              <a:rPr lang="fr-BE"/>
              <a:t>Orienté-objet depuis la version 5</a:t>
            </a:r>
          </a:p>
          <a:p>
            <a:pPr lvl="0"/>
            <a:r>
              <a:rPr lang="fr-BE"/>
              <a:t>Utilisation très répandue</a:t>
            </a:r>
          </a:p>
          <a:p>
            <a:pPr lvl="1"/>
            <a:r>
              <a:rPr lang="fr-BE"/>
              <a:t>Facebook, Yahoo!, ...</a:t>
            </a:r>
          </a:p>
          <a:p>
            <a:pPr lvl="0"/>
            <a:r>
              <a:rPr lang="fr-BE"/>
              <a:t>Autres solutions: Java, ASP.NET, C#, Python, …</a:t>
            </a:r>
          </a:p>
          <a:p>
            <a:pPr lvl="0"/>
            <a:r>
              <a:rPr lang="fr-BE"/>
              <a:t>Interprété coté </a:t>
            </a:r>
            <a:r>
              <a:rPr lang="fr-BE">
                <a:solidFill>
                  <a:schemeClr val="accent2"/>
                </a:solidFill>
              </a:rPr>
              <a:t>SERVEUR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911" y="5412555"/>
            <a:ext cx="2698542" cy="12963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3"/>
          <p:cNvGrpSpPr/>
          <p:nvPr/>
        </p:nvGrpSpPr>
        <p:grpSpPr>
          <a:xfrm>
            <a:off x="3082799" y="359811"/>
            <a:ext cx="9035194" cy="6347100"/>
            <a:chOff x="-554923" y="11941"/>
            <a:chExt cx="9035194" cy="6347100"/>
          </a:xfrm>
        </p:grpSpPr>
        <p:sp>
          <p:nvSpPr>
            <p:cNvPr id="75" name="Google Shape;75;p3"/>
            <p:cNvSpPr/>
            <p:nvPr/>
          </p:nvSpPr>
          <p:spPr>
            <a:xfrm>
              <a:off x="-554923" y="11941"/>
              <a:ext cx="8532000" cy="1334139"/>
            </a:xfrm>
            <a:prstGeom prst="roundRect">
              <a:avLst>
                <a:gd name="adj" fmla="val 10000"/>
              </a:avLst>
            </a:prstGeom>
            <a:solidFill>
              <a:srgbClr val="CAD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-151346" y="312122"/>
              <a:ext cx="733776" cy="733776"/>
            </a:xfrm>
            <a:prstGeom prst="rect">
              <a:avLst/>
            </a:prstGeom>
            <a:blipFill rotWithShape="1">
              <a:blip r:embed="rId4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86007" y="11941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 txBox="1"/>
            <p:nvPr/>
          </p:nvSpPr>
          <p:spPr>
            <a:xfrm>
              <a:off x="986007" y="11941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Alain Wafflard</a:t>
              </a:r>
              <a:endPara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825407" y="11941"/>
              <a:ext cx="3148655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 txBox="1"/>
            <p:nvPr/>
          </p:nvSpPr>
          <p:spPr>
            <a:xfrm>
              <a:off x="4825407" y="11941"/>
              <a:ext cx="3148655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alain.wafflard@gmail.com</a:t>
              </a:r>
              <a:endPara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554923" y="1679615"/>
              <a:ext cx="8532000" cy="1334139"/>
            </a:xfrm>
            <a:prstGeom prst="roundRect">
              <a:avLst>
                <a:gd name="adj" fmla="val 10000"/>
              </a:avLst>
            </a:prstGeom>
            <a:solidFill>
              <a:srgbClr val="CAD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51346" y="1979796"/>
              <a:ext cx="733776" cy="733776"/>
            </a:xfrm>
            <a:prstGeom prst="rect">
              <a:avLst/>
            </a:prstGeom>
            <a:blipFill rotWithShape="1">
              <a:blip r:embed="rId5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986007" y="1679615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 txBox="1"/>
            <p:nvPr/>
          </p:nvSpPr>
          <p:spPr>
            <a:xfrm>
              <a:off x="986007" y="1679615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Ingénieur civil </a:t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060963" y="1709526"/>
              <a:ext cx="4958754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 txBox="1"/>
            <p:nvPr/>
          </p:nvSpPr>
          <p:spPr>
            <a:xfrm>
              <a:off x="3060963" y="1709526"/>
              <a:ext cx="4958754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25 ans dans le privé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Processus d'entreprise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Automatisation, informatisation</a:t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554923" y="3347288"/>
              <a:ext cx="8532000" cy="1334139"/>
            </a:xfrm>
            <a:prstGeom prst="roundRect">
              <a:avLst>
                <a:gd name="adj" fmla="val 10000"/>
              </a:avLst>
            </a:prstGeom>
            <a:solidFill>
              <a:srgbClr val="CAD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151346" y="3647470"/>
              <a:ext cx="733776" cy="733776"/>
            </a:xfrm>
            <a:prstGeom prst="rect">
              <a:avLst/>
            </a:prstGeom>
            <a:blipFill rotWithShape="1">
              <a:blip r:embed="rId6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86007" y="3347288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 txBox="1"/>
            <p:nvPr/>
          </p:nvSpPr>
          <p:spPr>
            <a:xfrm>
              <a:off x="986007" y="3347288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Enseignant</a:t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7853" y="3327410"/>
              <a:ext cx="5374376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 txBox="1"/>
            <p:nvPr/>
          </p:nvSpPr>
          <p:spPr>
            <a:xfrm>
              <a:off x="2617853" y="3327410"/>
              <a:ext cx="5374376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ISFCE Etterbeek</a:t>
              </a:r>
              <a:endPara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mais auparavant : IFOSUP Wavre, IFC Ixelles, IEPSCF Evere, IPAM La Louvière, EPFC Bruxelles</a:t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554923" y="5014962"/>
              <a:ext cx="8532000" cy="1334139"/>
            </a:xfrm>
            <a:prstGeom prst="roundRect">
              <a:avLst>
                <a:gd name="adj" fmla="val 10000"/>
              </a:avLst>
            </a:prstGeom>
            <a:solidFill>
              <a:srgbClr val="CAD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151346" y="5315144"/>
              <a:ext cx="733776" cy="733776"/>
            </a:xfrm>
            <a:prstGeom prst="rect">
              <a:avLst/>
            </a:prstGeom>
            <a:blipFill rotWithShape="1">
              <a:blip r:embed="rId7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986007" y="5014962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 txBox="1"/>
            <p:nvPr/>
          </p:nvSpPr>
          <p:spPr>
            <a:xfrm>
              <a:off x="986007" y="5014962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Activité complémentaire</a:t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889469" y="5024902"/>
              <a:ext cx="4590802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 txBox="1"/>
            <p:nvPr/>
          </p:nvSpPr>
          <p:spPr>
            <a:xfrm>
              <a:off x="3889469" y="5024902"/>
              <a:ext cx="4590802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burotix.be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formation en tableur</a:t>
              </a:r>
              <a:endPara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conception de base de données</a:t>
              </a:r>
              <a:endPara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développement de templates</a:t>
              </a:r>
              <a:endParaRPr/>
            </a:p>
          </p:txBody>
        </p:sp>
      </p:grpSp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392528" y="0"/>
            <a:ext cx="269854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Garamond"/>
              <a:buNone/>
            </a:pPr>
            <a:r>
              <a:rPr lang="fr-BE"/>
              <a:t>Le Professeur, c’est qui ?</a:t>
            </a:r>
            <a:endParaRPr/>
          </a:p>
        </p:txBody>
      </p:sp>
      <p:pic>
        <p:nvPicPr>
          <p:cNvPr id="100" name="Google Shape;100;p3" descr="C:\Users\Alain\Documents\job\CEFORA\Ad CEFORA\Cevora_logo_2012_rgb.jpg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695" y="3708817"/>
            <a:ext cx="1307819" cy="561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 descr="C:\Users\Alain\Documents\job\_Office\images\iepscf-evere.jpg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3877" y="4343589"/>
            <a:ext cx="694878" cy="770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5143" y="3637420"/>
            <a:ext cx="706169" cy="70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748" y="4412158"/>
            <a:ext cx="706168" cy="66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951" b="-13507"/>
          <a:stretch/>
        </p:blipFill>
        <p:spPr>
          <a:xfrm>
            <a:off x="0" y="4412158"/>
            <a:ext cx="706168" cy="66646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05" name="Google Shape;105;p3" descr="C:\Users\Alain\Documents\job\_Office\images\ipam.jpg"/>
          <p:cNvPicPr preferRelativeResize="0"/>
          <p:nvPr/>
        </p:nvPicPr>
        <p:blipFill rotWithShape="1"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794" y="3622634"/>
            <a:ext cx="706168" cy="66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 descr="C:\Users\Alain\Documents\job\_Office\images\epfc.jpg"/>
          <p:cNvPicPr preferRelativeResize="0"/>
          <p:nvPr/>
        </p:nvPicPr>
        <p:blipFill rotWithShape="1"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2081" y="4423877"/>
            <a:ext cx="694877" cy="69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fr-BE"/>
              <a:t>01. Introduction au web</a:t>
            </a:r>
          </a:p>
        </p:txBody>
      </p:sp>
      <p:sp>
        <p:nvSpPr>
          <p:cNvPr id="125" name="Google Shape;125;p6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3" anchor="t" anchorCtr="0">
            <a:normAutofit/>
          </a:bodyPr>
          <a:lstStyle/>
          <a:p>
            <a:pPr marL="0" lvl="0" indent="0"/>
            <a:r>
              <a:rPr lang="fr-BE"/>
              <a:t>Accessibilité d'Internet</a:t>
            </a:r>
          </a:p>
          <a:p>
            <a:pPr marL="0" lvl="0" indent="0"/>
            <a:r>
              <a:rPr lang="fr-BE"/>
              <a:t>Paradigme Client - Serveur</a:t>
            </a:r>
          </a:p>
          <a:p>
            <a:pPr marL="0" indent="0"/>
            <a:r>
              <a:rPr lang="fr-BE"/>
              <a:t>Modèles OSI et TCP/IP</a:t>
            </a:r>
          </a:p>
          <a:p>
            <a:pPr marL="0" lvl="0" indent="0"/>
            <a:r>
              <a:rPr lang="fr-BE"/>
              <a:t>Les différentes technologies du web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86381803-53DE-3BA4-5E6B-3ADB6368E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>
            <a:extLst>
              <a:ext uri="{FF2B5EF4-FFF2-40B4-BE49-F238E27FC236}">
                <a16:creationId xmlns:a16="http://schemas.microsoft.com/office/drawing/2014/main" id="{27ECE2EA-F4C0-BAC7-B141-91F0229F3D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Accessibilité d'Internet</a:t>
            </a:r>
            <a:endParaRPr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E43EA5-9F58-22E2-EE84-0F5CE41F2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surface web</a:t>
            </a:r>
          </a:p>
          <a:p>
            <a:r>
              <a:rPr lang="nl-NL"/>
              <a:t>dark web</a:t>
            </a:r>
          </a:p>
          <a:p>
            <a:r>
              <a:rPr lang="nl-NL"/>
              <a:t>deep web</a:t>
            </a:r>
            <a:endParaRPr lang="fr-BE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72727B08-9EDD-C91C-3ADD-2CFB6ABB62D1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584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7D5271C7-2132-694C-89E5-A4CEA579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Accessibilité d'Internet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0B24B812-C298-7C78-16DC-2EA8A46A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B70E086-7116-9B90-22A1-F0F3CC737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DE805F1F-2EC3-2A2E-B9B4-603195C3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08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8F1CA-A5AB-5BAF-6911-855C3143A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2BCE3495-2437-A370-BF71-0368BEB6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/>
              <a:t>Accessibilité d'Internet</a:t>
            </a:r>
          </a:p>
        </p:txBody>
      </p: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9D8FF2A3-B63F-BC20-11F2-3C4D27FED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015020"/>
              </p:ext>
            </p:extLst>
          </p:nvPr>
        </p:nvGraphicFramePr>
        <p:xfrm>
          <a:off x="838200" y="188118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00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Le paradigme Client-Serveur</a:t>
            </a:r>
            <a:endParaRPr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90DDFF-A1AD-36AC-E907-BDD8E9524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A209B84C-8646-1763-61EF-6B85E5757AA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683</TotalTime>
  <Words>1656</Words>
  <Application>Microsoft Office PowerPoint</Application>
  <PresentationFormat>Grand écran</PresentationFormat>
  <Paragraphs>290</Paragraphs>
  <Slides>33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Calibri</vt:lpstr>
      <vt:lpstr>Garamond</vt:lpstr>
      <vt:lpstr>Arial</vt:lpstr>
      <vt:lpstr>Consolas</vt:lpstr>
      <vt:lpstr>Courier New</vt:lpstr>
      <vt:lpstr>Wingdings</vt:lpstr>
      <vt:lpstr>burotix</vt:lpstr>
      <vt:lpstr>Bachelier en Informatique de Gestion  Web : principes de base Projet de Développement Web</vt:lpstr>
      <vt:lpstr>Table des matières</vt:lpstr>
      <vt:lpstr>Ressources</vt:lpstr>
      <vt:lpstr>Le Professeur, c’est qui ?</vt:lpstr>
      <vt:lpstr>01. Introduction au web</vt:lpstr>
      <vt:lpstr>Accessibilité d'Internet</vt:lpstr>
      <vt:lpstr>Accessibilité d'Internet</vt:lpstr>
      <vt:lpstr>Accessibilité d'Internet</vt:lpstr>
      <vt:lpstr>Le paradigme Client-Serveur</vt:lpstr>
      <vt:lpstr>Paradigme Client-Serveur</vt:lpstr>
      <vt:lpstr>Paradigme Client-Serveur</vt:lpstr>
      <vt:lpstr>Paradigme Client-Serveur</vt:lpstr>
      <vt:lpstr>Exo : découvrir le "client", navigateur web</vt:lpstr>
      <vt:lpstr>Présentation PowerPoint</vt:lpstr>
      <vt:lpstr>Présentation PowerPoint</vt:lpstr>
      <vt:lpstr>Paradigme Client-Serveur</vt:lpstr>
      <vt:lpstr>Paradigme Client-Serveur</vt:lpstr>
      <vt:lpstr>Paradigme Client-Serveur</vt:lpstr>
      <vt:lpstr>Paradigme Client-Serveur</vt:lpstr>
      <vt:lpstr>Une architecture client-serveur complexe</vt:lpstr>
      <vt:lpstr>Modèles OSI et TCP/IP</vt:lpstr>
      <vt:lpstr>Modèle OSI</vt:lpstr>
      <vt:lpstr>Modèle TCP/IP</vt:lpstr>
      <vt:lpstr>Analogie postale</vt:lpstr>
      <vt:lpstr>Exemples de protocoles "application" </vt:lpstr>
      <vt:lpstr>Les technologies du web</vt:lpstr>
      <vt:lpstr>Technologies du web</vt:lpstr>
      <vt:lpstr>HTML</vt:lpstr>
      <vt:lpstr>CSS</vt:lpstr>
      <vt:lpstr>JavaScript</vt:lpstr>
      <vt:lpstr>Ajax</vt:lpstr>
      <vt:lpstr>Ajax</vt:lpstr>
      <vt:lpstr>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WEB : principes de base</dc:title>
  <dc:creator>Alain Wafflard</dc:creator>
  <cp:lastModifiedBy>Alain Wafflard</cp:lastModifiedBy>
  <cp:revision>32</cp:revision>
  <dcterms:created xsi:type="dcterms:W3CDTF">2020-03-25T16:50:36Z</dcterms:created>
  <dcterms:modified xsi:type="dcterms:W3CDTF">2025-09-09T10:54:55Z</dcterms:modified>
</cp:coreProperties>
</file>