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29"/>
  </p:notesMasterIdLst>
  <p:sldIdLst>
    <p:sldId id="256" r:id="rId2"/>
    <p:sldId id="408" r:id="rId3"/>
    <p:sldId id="571" r:id="rId4"/>
    <p:sldId id="637" r:id="rId5"/>
    <p:sldId id="636" r:id="rId6"/>
    <p:sldId id="569" r:id="rId7"/>
    <p:sldId id="579" r:id="rId8"/>
    <p:sldId id="581" r:id="rId9"/>
    <p:sldId id="570" r:id="rId10"/>
    <p:sldId id="580" r:id="rId11"/>
    <p:sldId id="572" r:id="rId12"/>
    <p:sldId id="582" r:id="rId13"/>
    <p:sldId id="588" r:id="rId14"/>
    <p:sldId id="592" r:id="rId15"/>
    <p:sldId id="573" r:id="rId16"/>
    <p:sldId id="574" r:id="rId17"/>
    <p:sldId id="583" r:id="rId18"/>
    <p:sldId id="575" r:id="rId19"/>
    <p:sldId id="576" r:id="rId20"/>
    <p:sldId id="577" r:id="rId21"/>
    <p:sldId id="584" r:id="rId22"/>
    <p:sldId id="578" r:id="rId23"/>
    <p:sldId id="586" r:id="rId24"/>
    <p:sldId id="585" r:id="rId25"/>
    <p:sldId id="589" r:id="rId26"/>
    <p:sldId id="639" r:id="rId27"/>
    <p:sldId id="591" r:id="rId28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5. Données XML" id="{C0487E63-9FDE-4475-8BFB-2900301392B8}">
          <p14:sldIdLst>
            <p14:sldId id="256"/>
            <p14:sldId id="408"/>
            <p14:sldId id="571"/>
          </p14:sldIdLst>
        </p14:section>
        <p14:section name="XML : description" id="{7F8A6415-ED1B-429D-A648-5447F9383358}">
          <p14:sldIdLst>
            <p14:sldId id="637"/>
            <p14:sldId id="636"/>
            <p14:sldId id="569"/>
            <p14:sldId id="579"/>
            <p14:sldId id="581"/>
            <p14:sldId id="570"/>
            <p14:sldId id="580"/>
            <p14:sldId id="572"/>
            <p14:sldId id="582"/>
            <p14:sldId id="588"/>
            <p14:sldId id="592"/>
            <p14:sldId id="573"/>
            <p14:sldId id="574"/>
            <p14:sldId id="583"/>
            <p14:sldId id="575"/>
            <p14:sldId id="576"/>
            <p14:sldId id="577"/>
            <p14:sldId id="584"/>
            <p14:sldId id="578"/>
            <p14:sldId id="586"/>
            <p14:sldId id="585"/>
            <p14:sldId id="589"/>
          </p14:sldIdLst>
        </p14:section>
        <p14:section name="XML : références" id="{9F0DC562-09C0-4037-9784-CB223E9B87B9}">
          <p14:sldIdLst>
            <p14:sldId id="639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48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17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marL="139700" lvl="0" indent="0">
              <a:buNone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182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18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925AF1-734D-4B8C-AB0E-8519E9CE859C}" type="slidenum">
              <a:rPr/>
              <a:t>19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5980B1-9DD6-4D4C-8CD0-307D872FA619}" type="slidenum">
              <a:rPr/>
              <a:t>20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31396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883D5A-E9AE-4565-9FE4-C0F639B21A83}" type="slidenum">
              <a:rPr/>
              <a:t>22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114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 b="1">
              <a:solidFill>
                <a:srgbClr val="8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E0807B-C513-4C70-836D-DAAC2CDC3EB4}" type="slidenum">
              <a:rPr/>
              <a:t>6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7440"/>
            <a:ext cx="6047640" cy="5306399"/>
          </a:xfrm>
          <a:solidFill>
            <a:srgbClr val="FFFFFF"/>
          </a:solidFill>
        </p:spPr>
        <p:txBody>
          <a:bodyPr>
            <a:spAutoFit/>
          </a:bodyPr>
          <a:lstStyle/>
          <a:p>
            <a:pPr lvl="1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E9CF65-F521-4FCA-807C-F37618A3ADBA}" type="slidenum">
              <a:rPr/>
              <a:t>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489279"/>
          </a:xfrm>
          <a:solidFill>
            <a:srgbClr val="FFFFFF"/>
          </a:solidFill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60AE96-A74F-4ECB-867B-38198F5970FC}" type="slidenum">
              <a:rPr/>
              <a:t>10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505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 arbre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le prologue.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Les premières lignes forment le prologue, constitué de :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XML obligatoire,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xml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jusqu'à présent toujours 1.0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jeu de codage de caractère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Français : ISO-8859-1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Anglais : UTF-8 (par défaut)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standalone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booléen exprimant la non-existence d'un DTD externe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yes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n'y a pas de DTD externe (par défaut)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y a un DTD externe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DTD,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!DOCTYPE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l'élément-racine, ici «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»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si DTD externe, alors il faut préciser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SYSTEM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se trouve a un endroit explicitement nommé (fichier, URL, etc.)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PUBLIC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est référencé par un identificateur public (institution, 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XSL,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xml-stylesheet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pour valeur habituelle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"text/xsl"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le nom de la ressource (fichier, URL, etc.)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ED801FC2-58E2-4789-836B-D36313FCB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718255-62CD-4D35-A429-A7412629E50C}" type="slidenum">
              <a:rPr/>
              <a:t>11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endParaRPr lang="fr-B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B557F2-E924-4ACD-83FA-459B057A28BD}" type="slidenum">
              <a:rPr/>
              <a:t>15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486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élément racine,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arbre, constitué d'éléments imbriqués les uns dans les autres.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En toute généralité, un élément est constitué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couples { attribut + valeur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contenu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autres éléments (« enfants »)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On évite en pratique de définir à la fois un contenu et d'autres éléments, càd on définit de préférence soit un contenu soit des éléments enfants mais pas les deux.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surtout l'arbre constitué d'éléments.  Le prologue n'est constitué que de la balise XML, le seul élément obligatoire.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racine est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de trois éléments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Chaque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d'un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titre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,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auteur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éventuellement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peut avoir un attribut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n'a pas de contenu.  Il n'est défini que par ses attributs.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115932-7FB7-4EC5-A224-EAF3F16445EA}" type="slidenum">
              <a:rPr/>
              <a:t>16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5639" y="5136480"/>
            <a:ext cx="6047640" cy="48682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de contenu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(#PCDATA)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contenu textuel uniquement,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EMPTY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pas de contenu,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(titre, auteur,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séquence imposée d'éléments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 | auteur |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d'un élément enfant dans l' énumération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ANY : tout ce qu'on veut ... mais à éviter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(#PCDATA,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et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 |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ou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Indicateur d'occurence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? : 0 ou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+ : de 1 ou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* : de 0 à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rien d'indiqué :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Une série d'attributs est définie par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 &lt;!ATTLIST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le nom de l'élément pour lequel on définit les attributs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par attribut, une ligne avec les mentions sur le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 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d'attribut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33"/>
                </a:solidFill>
                <a:latin typeface="Garamond" pitchFamily="18"/>
                <a:ea typeface="Microsoft YaHei" pitchFamily="2"/>
                <a:cs typeface="Mangal" pitchFamily="2"/>
              </a:rPr>
              <a:t>CDATA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"défaut": chaîne de caractère, dont la valeur par défaut est précisée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#REQUIRED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chaîne de caractère, sans valeur par défaut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à la présence optionnelle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#FIXED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"fixe": chaîne de caractère, dont la valeur est fixe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ID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unique (servant ainsi d'identifiant)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(roman | nouvelles | poemes | théâtre)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dans l'énumération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8F2D6EEC-4E26-4973-92FC-5AD4D1206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25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fr-BE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4780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27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60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551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228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24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0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27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0409E16-B7A6-B1E6-1D69-E71A43C9E5B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  <p:sldLayoutId id="2147483867" r:id="rId1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XML, exo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89168"/>
            <a:ext cx="10991247" cy="412875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</a:t>
            </a: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version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"1.0"</a:t>
            </a:r>
            <a:b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 err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"ISO-8859-1"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standalone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"no"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</a:t>
            </a:r>
            <a:r>
              <a:rPr lang="fr-BE" sz="2540" b="1" err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stylesheet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text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/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xsl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"bonjour.xsl"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&lt;!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DOCTYPE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SYSTEM 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"bonjour.dtd"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Hello world!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  <p:sp>
        <p:nvSpPr>
          <p:cNvPr id="5" name="Freeform 4"/>
          <p:cNvSpPr/>
          <p:nvPr/>
        </p:nvSpPr>
        <p:spPr>
          <a:xfrm>
            <a:off x="8054855" y="2155464"/>
            <a:ext cx="391903" cy="1175708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055182" y="3462132"/>
            <a:ext cx="391903" cy="1077405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6757" y="3690417"/>
            <a:ext cx="140990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XSL</a:t>
            </a:r>
          </a:p>
        </p:txBody>
      </p:sp>
      <p:sp>
        <p:nvSpPr>
          <p:cNvPr id="8" name="Freeform 7"/>
          <p:cNvSpPr/>
          <p:nvPr/>
        </p:nvSpPr>
        <p:spPr>
          <a:xfrm>
            <a:off x="8055507" y="4637841"/>
            <a:ext cx="391903" cy="718161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6757" y="4735817"/>
            <a:ext cx="1459786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DTD</a:t>
            </a:r>
          </a:p>
        </p:txBody>
      </p:sp>
      <p:sp>
        <p:nvSpPr>
          <p:cNvPr id="10" name="Freeform 9"/>
          <p:cNvSpPr/>
          <p:nvPr/>
        </p:nvSpPr>
        <p:spPr>
          <a:xfrm>
            <a:off x="8055835" y="5421646"/>
            <a:ext cx="391903" cy="587527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737" y="5454305"/>
            <a:ext cx="275559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Arbre des données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2633911" y="6009172"/>
            <a:ext cx="3526796" cy="5803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1778">
                <a:moveTo>
                  <a:pt x="0" y="0"/>
                </a:moveTo>
                <a:cubicBezTo>
                  <a:pt x="6000" y="4000"/>
                  <a:pt x="10800" y="0"/>
                  <a:pt x="10800" y="0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032340" y="4567298"/>
            <a:ext cx="1972903" cy="118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42" h="3615">
                <a:moveTo>
                  <a:pt x="6042" y="615"/>
                </a:moveTo>
                <a:cubicBezTo>
                  <a:pt x="-4158" y="-1785"/>
                  <a:pt x="1642" y="3615"/>
                  <a:pt x="1642" y="3615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753426" y="2155464"/>
            <a:ext cx="391903" cy="3233523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1626" y="3505302"/>
            <a:ext cx="141015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Prologue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691" y="3886041"/>
            <a:ext cx="7707417" cy="49967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algn="ctr" hangingPunct="0"/>
            <a:r>
              <a:rPr lang="fr-BE" sz="2903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 salut </a:t>
            </a:r>
            <a:r>
              <a:rPr lang="fr-BE" sz="2903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228" y="4853466"/>
            <a:ext cx="4522503" cy="1298550"/>
          </a:xfrm>
          <a:prstGeom prst="rect">
            <a:avLst/>
          </a:prstGeom>
          <a:noFill/>
          <a:ln w="38160">
            <a:solidFill>
              <a:srgbClr val="0000FF"/>
            </a:solidFill>
            <a:prstDash val="solid"/>
          </a:ln>
        </p:spPr>
        <p:txBody>
          <a:bodyPr vert="horz" wrap="square" lIns="93077" tIns="86545" rIns="93077" bIns="86545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La structure XML peut contenir des balises de nom « salut 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857" y="2483120"/>
            <a:ext cx="4837627" cy="935172"/>
          </a:xfrm>
          <a:prstGeom prst="rect">
            <a:avLst/>
          </a:pr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square" lIns="98629" tIns="92097" rIns="98629" bIns="92097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Une balise « salut » peut contenir n'importe quelle valeur.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377229" y="3886368"/>
            <a:ext cx="3723074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8955" tIns="92424" rIns="98955" bIns="92424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156448" y="4506880"/>
            <a:ext cx="1893869" cy="86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267">
                <a:moveTo>
                  <a:pt x="0" y="0"/>
                </a:moveTo>
                <a:cubicBezTo>
                  <a:pt x="3400" y="600"/>
                  <a:pt x="5800" y="0"/>
                  <a:pt x="5800" y="0"/>
                </a:cubicBezTo>
              </a:path>
            </a:pathLst>
          </a:custGeom>
          <a:noFill/>
          <a:ln w="38160">
            <a:solidFill>
              <a:srgbClr val="0000FF"/>
            </a:solidFill>
            <a:custDash>
              <a:ds d="48113" sp="48113"/>
              <a:ds d="48113" sp="48113"/>
            </a:custDash>
          </a:ln>
        </p:spPr>
        <p:txBody>
          <a:bodyPr vert="horz" wrap="none" lIns="98629" tIns="57806" rIns="98629" bIns="57806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14205" y="3730259"/>
            <a:ext cx="1893869" cy="57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178">
                <a:moveTo>
                  <a:pt x="0" y="178"/>
                </a:moveTo>
                <a:cubicBezTo>
                  <a:pt x="3200" y="-222"/>
                  <a:pt x="5800" y="178"/>
                  <a:pt x="5800" y="178"/>
                </a:cubicBezTo>
              </a:path>
            </a:pathLst>
          </a:custGeom>
          <a:noFill/>
          <a:ln w="38160">
            <a:solidFill>
              <a:srgbClr val="FF3333"/>
            </a:solidFill>
            <a:custDash>
              <a:ds d="48113" sp="48113"/>
              <a:ds d="48113" sp="48113"/>
            </a:custDash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567C-57B9-49CD-BD8B-B603083D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DTD, exo 01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BD51C-364F-49F4-AADB-E98CBFBB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Un élément est défini par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</a:p>
          <a:p>
            <a:pPr lvl="1">
              <a:buSzPct val="45000"/>
            </a:pPr>
            <a:r>
              <a:rPr lang="fr-BE" sz="2400"/>
              <a:t>le nom de l'élément, par exemple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endParaRPr lang="fr-BE" sz="2400" b="1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SzPct val="45000"/>
            </a:pPr>
            <a:r>
              <a:rPr lang="fr-BE" sz="2400"/>
              <a:t>des mentions sur le contenu du type d'élément, qui peuvent être très compliquées.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r>
              <a:rPr lang="fr-BE" sz="2800"/>
              <a:t>Un type de contenu très populaire :</a:t>
            </a:r>
          </a:p>
          <a:p>
            <a:pPr lvl="1">
              <a:buSzPct val="45000"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400"/>
              <a:t> : </a:t>
            </a:r>
            <a:r>
              <a:rPr lang="fr-BE" sz="2400" i="1" err="1"/>
              <a:t>parsed</a:t>
            </a:r>
            <a:r>
              <a:rPr lang="fr-BE" sz="2400" i="1"/>
              <a:t> </a:t>
            </a:r>
            <a:r>
              <a:rPr lang="fr-BE" sz="2400" i="1" err="1"/>
              <a:t>character</a:t>
            </a:r>
            <a:r>
              <a:rPr lang="fr-BE" sz="2400" i="1"/>
              <a:t> data</a:t>
            </a:r>
            <a:r>
              <a:rPr lang="fr-BE" sz="2400"/>
              <a:t>, càd ... du texte (chaîne de caractères alphanumériques), càd « autant de texte que vous voulez mais aucun élément intérieur »</a:t>
            </a:r>
          </a:p>
          <a:p>
            <a:pPr>
              <a:buSzPct val="45000"/>
            </a:pPr>
            <a:endParaRPr lang="fr-BE" sz="2800"/>
          </a:p>
          <a:p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24186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Notepad++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Extension "XML Tools" à installer </a:t>
            </a:r>
          </a:p>
          <a:p>
            <a:r>
              <a:rPr lang="fr-BE"/>
              <a:t>MS XML Notepad</a:t>
            </a:r>
          </a:p>
          <a:p>
            <a:pPr lvl="1"/>
            <a:r>
              <a:rPr lang="fr-BE" sz="2400"/>
              <a:t>http://www.lovettsoftware.com/downloads/xmlnotepad/readme.htm</a:t>
            </a:r>
          </a:p>
          <a:p>
            <a:r>
              <a:rPr lang="fr-BE"/>
              <a:t>OXYGEN </a:t>
            </a:r>
          </a:p>
          <a:p>
            <a:pPr lvl="1"/>
            <a:r>
              <a:rPr lang="fr-BE"/>
              <a:t>https://www.oxygenxml.com</a:t>
            </a:r>
          </a:p>
          <a:p>
            <a:r>
              <a:rPr lang="fr-BE"/>
              <a:t>ONLINE XML EDITOR</a:t>
            </a:r>
          </a:p>
          <a:p>
            <a:pPr lvl="1"/>
            <a:r>
              <a:rPr lang="fr-BE"/>
              <a:t>https://www.tutorialspoint.com/online_xml_editor.htm</a:t>
            </a:r>
          </a:p>
        </p:txBody>
      </p:sp>
    </p:spTree>
    <p:extLst>
      <p:ext uri="{BB962C8B-B14F-4D97-AF65-F5344CB8AC3E}">
        <p14:creationId xmlns:p14="http://schemas.microsoft.com/office/powerpoint/2010/main" val="18675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 : </a:t>
            </a:r>
            <a:br>
              <a:rPr lang="fr-BE"/>
            </a:br>
            <a:r>
              <a:rPr lang="fr-BE"/>
              <a:t>Notepad++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E2CC89-BDBE-4EDA-8AD4-975B0242F2B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2055813"/>
            <a:ext cx="6400800" cy="4386262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A0240E-3F18-4BCC-920B-9B2CE1D1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" t="5324" r="2949" b="2582"/>
          <a:stretch/>
        </p:blipFill>
        <p:spPr>
          <a:xfrm>
            <a:off x="4257701" y="0"/>
            <a:ext cx="7934300" cy="685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629CD3-774A-47A1-9B4E-9AB203686F7D}"/>
              </a:ext>
            </a:extLst>
          </p:cNvPr>
          <p:cNvSpPr txBox="1"/>
          <p:nvPr/>
        </p:nvSpPr>
        <p:spPr>
          <a:xfrm>
            <a:off x="2819252" y="392606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AC02AA-87DD-43A2-9D85-EFD783913359}"/>
              </a:ext>
            </a:extLst>
          </p:cNvPr>
          <p:cNvSpPr txBox="1"/>
          <p:nvPr/>
        </p:nvSpPr>
        <p:spPr>
          <a:xfrm>
            <a:off x="8224851" y="304873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066" y="163444"/>
            <a:ext cx="6782083" cy="6525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&lt;?xml version="1.0" </a:t>
            </a:r>
            <a:r>
              <a:rPr lang="fr-BE" sz="2000" err="1"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BE" sz="2000" i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&lt;!-- premier élément de type livre --&gt;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Misérables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Victor Hugo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3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L'Assomoir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Émile Zola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6666"/>
                </a:solidFill>
                <a:latin typeface="Courier New" pitchFamily="49"/>
                <a:ea typeface="Courier New" pitchFamily="49"/>
                <a:cs typeface="Courier New" pitchFamily="49"/>
              </a:rPr>
              <a:t>couverture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couleur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rouge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 err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lang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en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type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roman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David Copperfield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Charles Dickens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2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4411133" cy="707758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XML,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4EDFD5-D89E-4B8B-A73E-09AD4EF416E0}"/>
              </a:ext>
            </a:extLst>
          </p:cNvPr>
          <p:cNvSpPr txBox="1"/>
          <p:nvPr/>
        </p:nvSpPr>
        <p:spPr>
          <a:xfrm>
            <a:off x="2133600" y="6183973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522" y="1483385"/>
            <a:ext cx="9248956" cy="4802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biblio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(livre*)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(titre, auteur, </a:t>
            </a:r>
            <a:r>
              <a:rPr lang="fr-BE" sz="2000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nb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_tomes?, couverture?)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type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(roman | nouvelles | </a:t>
            </a:r>
            <a:r>
              <a:rPr lang="fr-BE" sz="2000" b="1" err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poemes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 | théâtre) #IMPLIED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CDATA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"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fr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titre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EMPTY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couleur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(rouge | vert | jaune | bleu ) #IMPLIED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…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A0F712-2476-45D3-877B-CB4F47343DA9}"/>
              </a:ext>
            </a:extLst>
          </p:cNvPr>
          <p:cNvSpPr txBox="1"/>
          <p:nvPr/>
        </p:nvSpPr>
        <p:spPr>
          <a:xfrm>
            <a:off x="7604745" y="920120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Schémas (XSD)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198" y="1381785"/>
            <a:ext cx="10624160" cy="4126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&lt;?xml version="1.0"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xmlns:xsd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</a:t>
            </a:r>
            <a:r>
              <a:rPr lang="fr-BE" sz="1633" b="1">
                <a:latin typeface="Courier New" pitchFamily="49"/>
                <a:ea typeface="Microsoft YaHei" pitchFamily="2"/>
                <a:cs typeface="Mangal" pitchFamily="2"/>
              </a:rPr>
              <a:t>http://www.w3.org/2001//XMLSchema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="contacts"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typeContacts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="remarque"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xsd:string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  		 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xsd:attribute</a:t>
            </a:r>
            <a:endParaRPr lang="fr-BE" sz="1996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="maj" 	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xsd:date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use="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optional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	default="2014-03-01"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		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&lt;/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1765" y="5813222"/>
            <a:ext cx="7078318" cy="6623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&lt;contacts&gt; ... &lt;/contacts&gt;</a:t>
            </a:r>
          </a:p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&lt;remarque maj="2014-03-08"&gt;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&lt;/remarque&gt;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901195"/>
            <a:ext cx="2234428" cy="48640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sz="2800"/>
              <a:t>Pour ce XML :</a:t>
            </a:r>
          </a:p>
        </p:txBody>
      </p:sp>
    </p:spTree>
    <p:extLst>
      <p:ext uri="{BB962C8B-B14F-4D97-AF65-F5344CB8AC3E}">
        <p14:creationId xmlns:p14="http://schemas.microsoft.com/office/powerpoint/2010/main" val="20389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Schémas (XSD) vs. DTD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DEE679-4F33-4ECD-B869-4614DD47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Syntaxe XML</a:t>
            </a:r>
            <a:endParaRPr lang="fr-BE"/>
          </a:p>
          <a:p>
            <a:r>
              <a:rPr lang="fr-BE">
                <a:solidFill>
                  <a:schemeClr val="accent2"/>
                </a:solidFill>
              </a:rPr>
              <a:t>Typage</a:t>
            </a:r>
            <a:r>
              <a:rPr lang="fr-BE"/>
              <a:t> des données</a:t>
            </a:r>
          </a:p>
          <a:p>
            <a:pPr lvl="1"/>
            <a:r>
              <a:rPr lang="fr-BE"/>
              <a:t>booléens, entiers, intervalles de temps, etc., 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: types nouveaux à partir de types existants</a:t>
            </a:r>
          </a:p>
          <a:p>
            <a:pPr lvl="0"/>
            <a:r>
              <a:rPr lang="fr-BE"/>
              <a:t>Propriétés plus précises</a:t>
            </a:r>
          </a:p>
          <a:p>
            <a:pPr lvl="1"/>
            <a:r>
              <a:rPr lang="fr-BE"/>
              <a:t>Par exemple : min, max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Élément</a:t>
            </a:r>
            <a:r>
              <a:rPr lang="fr-BE"/>
              <a:t> : toujours "typé"</a:t>
            </a:r>
          </a:p>
          <a:p>
            <a:pPr lvl="1"/>
            <a:r>
              <a:rPr lang="fr-BE"/>
              <a:t>Soit de type simple : </a:t>
            </a:r>
            <a:r>
              <a:rPr lang="fr-BE" err="1"/>
              <a:t>xsd:string</a:t>
            </a:r>
            <a:r>
              <a:rPr lang="fr-BE"/>
              <a:t> , </a:t>
            </a:r>
            <a:r>
              <a:rPr lang="fr-BE" err="1"/>
              <a:t>xsd:date</a:t>
            </a:r>
            <a:r>
              <a:rPr lang="fr-BE"/>
              <a:t>, </a:t>
            </a:r>
            <a:r>
              <a:rPr lang="fr-BE" err="1"/>
              <a:t>xsd:boolean</a:t>
            </a:r>
            <a:r>
              <a:rPr lang="fr-BE"/>
              <a:t>, etc.</a:t>
            </a:r>
          </a:p>
          <a:p>
            <a:pPr lvl="1"/>
            <a:r>
              <a:rPr lang="fr-BE"/>
              <a:t>Soit de type </a:t>
            </a:r>
            <a:r>
              <a:rPr lang="fr-BE">
                <a:solidFill>
                  <a:schemeClr val="accent2"/>
                </a:solidFill>
              </a:rPr>
              <a:t>complexe</a:t>
            </a:r>
            <a:r>
              <a:rPr lang="fr-BE"/>
              <a:t> (défini par l'utilisateur) : par ex. </a:t>
            </a:r>
            <a:r>
              <a:rPr lang="fr-BE" err="1"/>
              <a:t>typeContacts</a:t>
            </a:r>
            <a:endParaRPr lang="fr-BE"/>
          </a:p>
          <a:p>
            <a:pPr lvl="0"/>
            <a:r>
              <a:rPr lang="fr-BE">
                <a:solidFill>
                  <a:schemeClr val="accent2"/>
                </a:solidFill>
              </a:rPr>
              <a:t>Attribut</a:t>
            </a:r>
            <a:r>
              <a:rPr lang="fr-BE"/>
              <a:t> </a:t>
            </a:r>
          </a:p>
          <a:p>
            <a:pPr lvl="1"/>
            <a:r>
              <a:rPr lang="fr-BE"/>
              <a:t>toujours de type simple.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</a:t>
            </a:r>
          </a:p>
          <a:p>
            <a:pPr lvl="1"/>
            <a:r>
              <a:rPr lang="fr-BE"/>
              <a:t>Restriction appliquée à un type simple ou complexe</a:t>
            </a:r>
          </a:p>
          <a:p>
            <a:pPr lvl="1"/>
            <a:r>
              <a:rPr lang="fr-BE"/>
              <a:t>Par exemple : type «</a:t>
            </a:r>
            <a:r>
              <a:rPr lang="fr-BE" err="1"/>
              <a:t>MonEntier</a:t>
            </a:r>
            <a:r>
              <a:rPr lang="fr-BE"/>
              <a:t> »  = type « Integer » , limité aux valeurs comprises entre 0 et 99.</a:t>
            </a:r>
          </a:p>
          <a:p>
            <a:r>
              <a:rPr lang="fr-BE">
                <a:solidFill>
                  <a:schemeClr val="accent2"/>
                </a:solidFill>
              </a:rPr>
              <a:t>Héritage</a:t>
            </a:r>
            <a:r>
              <a:rPr lang="fr-BE"/>
              <a:t> : les éléments peuvent hériter du contenu et des attributs d'un autre élément.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Espaces de nom </a:t>
            </a:r>
            <a:r>
              <a:rPr lang="fr-BE"/>
              <a:t>: pour utiliser plusieurs schémas indépendants dans un document XML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Modularité</a:t>
            </a:r>
          </a:p>
          <a:p>
            <a:pPr lvl="1"/>
            <a:r>
              <a:rPr lang="fr-BE"/>
              <a:t>Plusieurs schémas possibles pour un même doc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74608"/>
            <a:ext cx="10632275" cy="65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978525" y="2662238"/>
            <a:ext cx="6213475" cy="1325562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Schémas (XSD) : </a:t>
            </a:r>
            <a:br>
              <a:rPr lang="fr-BE"/>
            </a:br>
            <a:r>
              <a:rPr lang="fr-BE"/>
              <a:t>types simples prédéfinis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04" y="1583916"/>
            <a:ext cx="12475949" cy="47308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&lt;?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xml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"ISO-8859-1"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?&gt;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xmlns:xsl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u="sng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http://www.w3.org/1999/XSL/Transform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match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"/"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meta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http-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equiv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"Content-Type"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content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/html; 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charset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=ISO-8859-1"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link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rel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stylesheet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type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css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href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"library.css"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&lt;body&gt;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&lt;h1&gt;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&lt;/h1&gt;</a:t>
            </a:r>
          </a:p>
          <a:p>
            <a:pPr hangingPunct="0"/>
            <a:r>
              <a:rPr lang="fr-BE" sz="2000" b="1">
                <a:solidFill>
                  <a:srgbClr val="666666"/>
                </a:solidFill>
                <a:latin typeface="Courier New" pitchFamily="49"/>
                <a:ea typeface="Microsoft YaHei" pitchFamily="2"/>
                <a:cs typeface="Mangal" pitchFamily="2"/>
              </a:rPr>
              <a:t>     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&lt;!-- </a:t>
            </a:r>
            <a:r>
              <a:rPr lang="fr-BE" sz="2000" b="1" i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voir slide suivant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--&gt;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&lt;/body&gt;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Manipulation de </a:t>
            </a:r>
            <a:r>
              <a:rPr lang="fr-BE" err="1">
                <a:solidFill>
                  <a:schemeClr val="accent2"/>
                </a:solidFill>
              </a:rPr>
              <a:t>templates</a:t>
            </a:r>
            <a:endParaRPr lang="fr-BE">
              <a:solidFill>
                <a:schemeClr val="accent2"/>
              </a:solidFill>
            </a:endParaRPr>
          </a:p>
          <a:p>
            <a:pPr lvl="1"/>
            <a:r>
              <a:rPr lang="fr-BE"/>
              <a:t>format de sortie</a:t>
            </a:r>
          </a:p>
          <a:p>
            <a:pPr lvl="1"/>
            <a:r>
              <a:rPr lang="fr-BE"/>
              <a:t>précisant où les éléments XML sont placés</a:t>
            </a:r>
          </a:p>
          <a:p>
            <a:r>
              <a:rPr lang="fr-BE"/>
              <a:t>Sous format XML</a:t>
            </a:r>
          </a:p>
          <a:p>
            <a:pPr lvl="0"/>
            <a:r>
              <a:rPr lang="fr-BE"/>
              <a:t>XSL = trois langages :</a:t>
            </a:r>
          </a:p>
          <a:p>
            <a:pPr lvl="1"/>
            <a:r>
              <a:rPr lang="fr-BE" err="1">
                <a:solidFill>
                  <a:schemeClr val="accent2"/>
                </a:solidFill>
              </a:rPr>
              <a:t>Xpath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Pour accéder à un nœud quelconque de l'arborescence d'un document XML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Transformation</a:t>
            </a:r>
          </a:p>
          <a:p>
            <a:pPr lvl="2"/>
            <a:r>
              <a:rPr lang="fr-BE"/>
              <a:t>pour transformer un doc XML source en un doc XML cible</a:t>
            </a:r>
          </a:p>
          <a:p>
            <a:pPr lvl="2"/>
            <a:r>
              <a:rPr lang="fr-BE"/>
              <a:t>en bouleversant sa structure éventuellement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XSL-FO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- </a:t>
            </a:r>
            <a:r>
              <a:rPr lang="fr-BE" err="1"/>
              <a:t>Formating</a:t>
            </a:r>
            <a:r>
              <a:rPr lang="fr-BE"/>
              <a:t> </a:t>
            </a:r>
            <a:r>
              <a:rPr lang="fr-BE" err="1"/>
              <a:t>Objects</a:t>
            </a:r>
            <a:endParaRPr lang="fr-BE"/>
          </a:p>
          <a:p>
            <a:pPr lvl="2"/>
            <a:r>
              <a:rPr lang="fr-BE"/>
              <a:t>tout langage permettant la mise en page finale</a:t>
            </a:r>
          </a:p>
          <a:p>
            <a:pPr lvl="2"/>
            <a:r>
              <a:rPr lang="fr-BE"/>
              <a:t>application principale : PDF.</a:t>
            </a:r>
          </a:p>
          <a:p>
            <a:pPr lvl="0"/>
            <a:r>
              <a:rPr lang="fr-BE"/>
              <a:t>Structure de base :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prologue</a:t>
            </a:r>
            <a:r>
              <a:rPr lang="fr-BE"/>
              <a:t> « xml »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attributs : notamment une déclaration d'espace de noms</a:t>
            </a:r>
          </a:p>
          <a:p>
            <a:pPr lvl="2"/>
            <a:r>
              <a:rPr lang="fr-BE"/>
              <a:t>élément racine du document XSL.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xsl:template</a:t>
            </a:r>
            <a:r>
              <a:rPr lang="fr-BE"/>
              <a:t>, enfant de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r>
              <a:rPr lang="fr-BE"/>
              <a:t>, contenant la structure de l'output</a:t>
            </a:r>
          </a:p>
        </p:txBody>
      </p:sp>
    </p:spTree>
    <p:extLst>
      <p:ext uri="{BB962C8B-B14F-4D97-AF65-F5344CB8AC3E}">
        <p14:creationId xmlns:p14="http://schemas.microsoft.com/office/powerpoint/2010/main" val="10240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433388"/>
            <a:ext cx="10515600" cy="2536825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br>
              <a:rPr lang="fr-BE"/>
            </a:br>
            <a:r>
              <a:rPr lang="fr-BE" err="1"/>
              <a:t>Stylesheet</a:t>
            </a:r>
            <a:r>
              <a:rPr lang="fr-BE"/>
              <a:t> </a:t>
            </a:r>
            <a:br>
              <a:rPr lang="fr-BE"/>
            </a:br>
            <a:r>
              <a:rPr lang="fr-BE" err="1"/>
              <a:t>Language</a:t>
            </a:r>
            <a:br>
              <a:rPr lang="fr-BE"/>
            </a:br>
            <a:r>
              <a:rPr lang="fr-BE"/>
              <a:t>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1413" y="422878"/>
            <a:ext cx="8320966" cy="618353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"biblio/livre"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"titre"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"./titre"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"auteur"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Auteur :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"./auteur"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Nombre de tomes :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"@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='en'"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"attention"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Attention : Ce livre est en Anglais.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9DB9B-75C6-44DD-A039-E6D176D9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0BD52-0865-4FFD-8198-ABFA2025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fr-BE"/>
              <a:t>Quelques éléments intéressants des XSL :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 err="1">
                <a:solidFill>
                  <a:srgbClr val="0000FF"/>
                </a:solidFill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: 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"./titre", "biblio/livre", 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br>
              <a:rPr lang="fr-BE">
                <a:solidFill>
                  <a:srgbClr val="8000FF"/>
                </a:solidFill>
                <a:latin typeface="Courier New" pitchFamily="49"/>
              </a:rPr>
            </a:br>
            <a:r>
              <a:rPr lang="fr-BE"/>
              <a:t>pour accéder à un endroit quelconque de l'arbre XML</a:t>
            </a:r>
            <a:br>
              <a:rPr lang="fr-BE"/>
            </a:br>
            <a:r>
              <a:rPr lang="fr-BE"/>
              <a:t>similaire à une </a:t>
            </a:r>
            <a:r>
              <a:rPr lang="fr-BE" err="1"/>
              <a:t>query</a:t>
            </a:r>
            <a:r>
              <a:rPr lang="fr-BE"/>
              <a:t> </a:t>
            </a:r>
            <a:r>
              <a:rPr lang="fr-BE" err="1"/>
              <a:t>sql</a:t>
            </a:r>
            <a:endParaRPr lang="fr-BE"/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xsl:value-of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/&gt;</a:t>
            </a:r>
            <a:br>
              <a:rPr lang="fr-BE">
                <a:solidFill>
                  <a:srgbClr val="0000FF"/>
                </a:solidFill>
                <a:latin typeface="Courier New" pitchFamily="49"/>
              </a:rPr>
            </a:br>
            <a:r>
              <a:rPr lang="fr-BE"/>
              <a:t>retourne la (les) valeurs sélectionnées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"biblio/livre"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une boucle sur les éléments retournés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test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 test booléen sur l'expression </a:t>
            </a:r>
            <a:r>
              <a:rPr lang="fr-BE" err="1">
                <a:latin typeface="Courier New" pitchFamily="49"/>
              </a:rPr>
              <a:t>Xpath</a:t>
            </a:r>
            <a:r>
              <a:rPr lang="fr-BE"/>
              <a:t> indiquée en test</a:t>
            </a: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12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/>
              <a:t>Remarques sur l'exemple donné</a:t>
            </a:r>
          </a:p>
          <a:p>
            <a:pPr lvl="1"/>
            <a:r>
              <a:rPr lang="fr-BE"/>
              <a:t>Mixage de balises </a:t>
            </a:r>
          </a:p>
          <a:p>
            <a:pPr lvl="2"/>
            <a:r>
              <a:rPr lang="fr-BE"/>
              <a:t>XSL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fr-BE"/>
              <a:t>HTML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pPr lvl="1"/>
            <a:r>
              <a:rPr lang="fr-BE"/>
              <a:t>Possible de mixer des balises de différents </a:t>
            </a:r>
            <a:r>
              <a:rPr lang="fr-BE" i="1" err="1"/>
              <a:t>namespaces</a:t>
            </a:r>
            <a:r>
              <a:rPr lang="fr-BE" i="1"/>
              <a:t>.</a:t>
            </a:r>
            <a:endParaRPr lang="fr-BE"/>
          </a:p>
          <a:p>
            <a:pPr lvl="1"/>
            <a:r>
              <a:rPr lang="fr-BE" err="1"/>
              <a:t>Namespace</a:t>
            </a:r>
            <a:r>
              <a:rPr lang="fr-BE"/>
              <a:t> « 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</a:t>
            </a:r>
            <a:r>
              <a:rPr lang="fr-BE"/>
              <a:t> » qui préfixe les balises XSL</a:t>
            </a: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  …</a:t>
            </a:r>
            <a:endParaRPr lang="fr-BE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fr-BE" err="1"/>
              <a:t>Namespace</a:t>
            </a:r>
            <a:r>
              <a:rPr lang="fr-BE"/>
              <a:t> HTML  ?</a:t>
            </a:r>
          </a:p>
          <a:p>
            <a:pPr lvl="2"/>
            <a:r>
              <a:rPr lang="fr-BE"/>
              <a:t>Les balises HTML ne sont pas préfixées ! </a:t>
            </a:r>
          </a:p>
          <a:p>
            <a:pPr lvl="2"/>
            <a:r>
              <a:rPr lang="fr-BE"/>
              <a:t>Pas de préfixe comme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html:h1</a:t>
            </a:r>
            <a:r>
              <a:rPr lang="fr-BE"/>
              <a:t>, 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html:div</a:t>
            </a:r>
            <a:r>
              <a:rPr lang="fr-BE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109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A46EE-2E38-4640-938C-84ED8B1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E60BF-542D-4303-8F73-63E67FFF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7833"/>
            <a:ext cx="5181600" cy="5359300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Fichiers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exo03_[abc].xsl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 </a:t>
            </a:r>
          </a:p>
          <a:p>
            <a:r>
              <a:rPr lang="fr-BE"/>
              <a:t>Installez-les et visualisez-les grâce à WAMP</a:t>
            </a:r>
          </a:p>
          <a:p>
            <a:r>
              <a:rPr lang="fr-BE"/>
              <a:t>Différenciez les trois XSL </a:t>
            </a:r>
          </a:p>
          <a:p>
            <a:pPr lvl="1"/>
            <a:r>
              <a:rPr lang="fr-BE"/>
              <a:t>a = ?  b = ?  c = ? </a:t>
            </a:r>
          </a:p>
          <a:p>
            <a:r>
              <a:rPr lang="fr-BE"/>
              <a:t>Adaptez l'ensemble pour pouvoir introduire le livre suivant:</a:t>
            </a:r>
          </a:p>
          <a:p>
            <a:pPr lvl="1"/>
            <a:r>
              <a:rPr lang="fr-BE"/>
              <a:t>Titre : </a:t>
            </a:r>
            <a:r>
              <a:rPr lang="fr-BE">
                <a:solidFill>
                  <a:schemeClr val="accent2"/>
                </a:solidFill>
              </a:rPr>
              <a:t>"</a:t>
            </a:r>
            <a:r>
              <a:rPr lang="de-DE">
                <a:solidFill>
                  <a:schemeClr val="accent2"/>
                </a:solidFill>
              </a:rPr>
              <a:t>Das Parfum"</a:t>
            </a:r>
          </a:p>
          <a:p>
            <a:pPr lvl="1"/>
            <a:r>
              <a:rPr lang="de-DE"/>
              <a:t>Sous-</a:t>
            </a:r>
            <a:r>
              <a:rPr lang="de-DE" err="1"/>
              <a:t>titre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"Die Geschichte eines Mörders"</a:t>
            </a:r>
          </a:p>
          <a:p>
            <a:pPr lvl="1"/>
            <a:r>
              <a:rPr lang="de-DE" err="1"/>
              <a:t>Auteur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Patrick Süskind</a:t>
            </a:r>
          </a:p>
          <a:p>
            <a:pPr lvl="1"/>
            <a:r>
              <a:rPr lang="de-DE"/>
              <a:t>Langue : </a:t>
            </a:r>
            <a:r>
              <a:rPr lang="de-DE" err="1">
                <a:solidFill>
                  <a:schemeClr val="accent2"/>
                </a:solidFill>
              </a:rPr>
              <a:t>allemande</a:t>
            </a:r>
            <a:endParaRPr lang="fr-BE">
              <a:solidFill>
                <a:schemeClr val="accent2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EDDED9B-BAC0-4C01-9955-75242E5A5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74F596-324C-4BF9-9D79-82D0F852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66" y="115520"/>
            <a:ext cx="5242209" cy="1891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9AA562-80C9-42C6-A825-D98DEC186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6"/>
          <a:stretch/>
        </p:blipFill>
        <p:spPr>
          <a:xfrm>
            <a:off x="5946570" y="1337832"/>
            <a:ext cx="3152765" cy="2663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0EC1C2-4D4E-423D-AD40-0E99C3CD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591" y="2954005"/>
            <a:ext cx="4120884" cy="1788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A4262B-EED3-4F97-92A4-3D134F13AF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50" b="47634"/>
          <a:stretch/>
        </p:blipFill>
        <p:spPr>
          <a:xfrm>
            <a:off x="6462438" y="4633682"/>
            <a:ext cx="3002932" cy="1990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6C6387-8CA7-4C6C-8BC5-86C62B9E8D33}"/>
              </a:ext>
            </a:extLst>
          </p:cNvPr>
          <p:cNvSpPr txBox="1"/>
          <p:nvPr/>
        </p:nvSpPr>
        <p:spPr>
          <a:xfrm>
            <a:off x="9617770" y="4815262"/>
            <a:ext cx="110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/>
              <a:t>a ?</a:t>
            </a:r>
          </a:p>
          <a:p>
            <a:pPr algn="ctr"/>
            <a:r>
              <a:rPr lang="fr-BE" sz="3600"/>
              <a:t>b ?</a:t>
            </a:r>
          </a:p>
          <a:p>
            <a:pPr algn="r"/>
            <a:r>
              <a:rPr lang="fr-BE" sz="3600"/>
              <a:t>c ?</a:t>
            </a:r>
          </a:p>
          <a:p>
            <a:endParaRPr lang="fr-BE" sz="3600"/>
          </a:p>
        </p:txBody>
      </p:sp>
    </p:spTree>
    <p:extLst>
      <p:ext uri="{BB962C8B-B14F-4D97-AF65-F5344CB8AC3E}">
        <p14:creationId xmlns:p14="http://schemas.microsoft.com/office/powerpoint/2010/main" val="5728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8130A-9155-219E-FE84-912D33E5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96E6D-78BA-3EBC-8935-46319F22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XML : références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0B8F2A-E7A3-E2E1-D2C1-B6CF08769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EB19131-830E-E5EF-2A8F-9046578502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646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w3school - une bonne adresse ;-)</a:t>
            </a:r>
          </a:p>
          <a:p>
            <a:pPr lvl="1"/>
            <a:r>
              <a:rPr lang="fr-BE" sz="2400"/>
              <a:t>https://www.w3schools.com/xml/</a:t>
            </a:r>
          </a:p>
          <a:p>
            <a:r>
              <a:rPr lang="fr-BE"/>
              <a:t>phpnet.org</a:t>
            </a:r>
          </a:p>
          <a:p>
            <a:pPr lvl="1"/>
            <a:r>
              <a:rPr lang="fr-BE" sz="2400"/>
              <a:t>https://www.php.net/manual/fr/function.simplexml-load-file.php 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5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05. Format XML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SGML</a:t>
            </a:r>
          </a:p>
          <a:p>
            <a:r>
              <a:rPr lang="fr-BE">
                <a:sym typeface="Calibri"/>
              </a:rPr>
              <a:t>HTML</a:t>
            </a:r>
          </a:p>
          <a:p>
            <a:r>
              <a:rPr lang="fr-BE">
                <a:sym typeface="Calibri"/>
              </a:rPr>
              <a:t>XML</a:t>
            </a:r>
          </a:p>
          <a:p>
            <a:r>
              <a:rPr lang="fr-BE">
                <a:sym typeface="Calibri"/>
              </a:rPr>
              <a:t>XHTML</a:t>
            </a:r>
          </a:p>
          <a:p>
            <a:r>
              <a:rPr lang="fr-BE">
                <a:sym typeface="Calibri"/>
              </a:rPr>
              <a:t>DTD</a:t>
            </a:r>
          </a:p>
          <a:p>
            <a:r>
              <a:rPr lang="fr-BE">
                <a:sym typeface="Calibri"/>
              </a:rPr>
              <a:t>XSD</a:t>
            </a:r>
          </a:p>
          <a:p>
            <a:r>
              <a:rPr lang="fr-BE">
                <a:sym typeface="Calibri"/>
              </a:rPr>
              <a:t>XSL</a:t>
            </a:r>
          </a:p>
          <a:p>
            <a:r>
              <a:rPr lang="fr-BE" err="1">
                <a:sym typeface="Calibri"/>
              </a:rPr>
              <a:t>Xpath</a:t>
            </a:r>
            <a:endParaRPr lang="fr-BE">
              <a:sym typeface="Calibri"/>
            </a:endParaRPr>
          </a:p>
          <a:p>
            <a:r>
              <a:rPr lang="fr-BE" err="1">
                <a:sym typeface="Calibri"/>
              </a:rPr>
              <a:t>Xquery</a:t>
            </a:r>
            <a:endParaRPr lang="fr-BE">
              <a:sym typeface="Calibri"/>
            </a:endParaRPr>
          </a:p>
        </p:txBody>
      </p:sp>
      <p:pic>
        <p:nvPicPr>
          <p:cNvPr id="4" name="Espace réservé pour une image  3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EC52C856-01E2-463F-887A-CA24292B940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9399646" y="317500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7795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EC1BD-3EF0-ED4C-F0D5-741F8C8A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XML : description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63BE3-08BD-3D8C-A0B1-C617237C5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/>
              <a:t>SGML</a:t>
            </a:r>
          </a:p>
          <a:p>
            <a:r>
              <a:rPr lang="fr-BE"/>
              <a:t>HTML</a:t>
            </a:r>
          </a:p>
          <a:p>
            <a:r>
              <a:rPr lang="fr-BE"/>
              <a:t>XML</a:t>
            </a:r>
          </a:p>
          <a:p>
            <a:r>
              <a:rPr lang="fr-BE"/>
              <a:t>DTD</a:t>
            </a:r>
          </a:p>
          <a:p>
            <a:r>
              <a:rPr lang="fr-BE"/>
              <a:t>XSL</a:t>
            </a:r>
          </a:p>
          <a:p>
            <a:r>
              <a:rPr lang="fr-BE"/>
              <a:t>XSD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0D11F239-EE61-87E9-741B-46A4950FDD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7F5B67-E7E5-435E-BF50-F59E6F58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30830" cy="900545"/>
          </a:xfrm>
        </p:spPr>
        <p:txBody>
          <a:bodyPr anchor="b">
            <a:normAutofit/>
          </a:bodyPr>
          <a:lstStyle/>
          <a:p>
            <a:r>
              <a:rPr lang="fr-BE"/>
              <a:t>XML en quelques  mots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8E2A-02FA-4FCA-B9C5-252AF42B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4891"/>
            <a:ext cx="6530830" cy="4592781"/>
          </a:xfrm>
        </p:spPr>
        <p:txBody>
          <a:bodyPr>
            <a:normAutofit/>
          </a:bodyPr>
          <a:lstStyle/>
          <a:p>
            <a:r>
              <a:rPr lang="fr-BE" sz="2400"/>
              <a:t>Extensible Markup Language</a:t>
            </a:r>
          </a:p>
          <a:p>
            <a:pPr lvl="1"/>
            <a:r>
              <a:rPr lang="fr-BE" sz="2400" i="1"/>
              <a:t>"langage de balisage extensible"</a:t>
            </a:r>
            <a:r>
              <a:rPr lang="fr-BE" sz="2400"/>
              <a:t> (chevrons)</a:t>
            </a:r>
          </a:p>
          <a:p>
            <a:pPr lvl="1"/>
            <a:r>
              <a:rPr lang="fr-BE" sz="2400"/>
              <a:t>Méta-langage informatique de balisage générique </a:t>
            </a:r>
          </a:p>
          <a:p>
            <a:r>
              <a:rPr lang="fr-BE" sz="2400"/>
              <a:t>Syntaxe « extensible » car elle permet </a:t>
            </a:r>
          </a:p>
          <a:p>
            <a:pPr lvl="1"/>
            <a:r>
              <a:rPr lang="fr-BE" sz="2400"/>
              <a:t>Différents vocabulaires</a:t>
            </a:r>
          </a:p>
          <a:p>
            <a:pPr lvl="1"/>
            <a:r>
              <a:rPr lang="fr-BE" sz="2400"/>
              <a:t>Différentes grammaires</a:t>
            </a:r>
          </a:p>
          <a:p>
            <a:r>
              <a:rPr lang="fr-BE" sz="2400"/>
              <a:t>Objectif : interopérabilité </a:t>
            </a:r>
          </a:p>
          <a:p>
            <a:pPr lvl="1"/>
            <a:r>
              <a:rPr lang="fr-BE" sz="2400"/>
              <a:t>Échange automatisé de contenus entre systèmes d'informations</a:t>
            </a:r>
          </a:p>
          <a:p>
            <a:pPr lvl="1"/>
            <a:r>
              <a:rPr lang="fr-BE" sz="2400"/>
              <a:t>Lisibilité humaine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A04FC98-73A1-4D38-A3E7-29B3AF62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23" y="193098"/>
            <a:ext cx="428820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7292" y="1432627"/>
            <a:ext cx="2066752" cy="783805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</p:spPr>
        <p:txBody>
          <a:bodyPr vert="horz" wrap="square" lIns="84259" tIns="77727" rIns="84259" bIns="77727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HTML</a:t>
            </a:r>
          </a:p>
          <a:p>
            <a:pPr algn="ctr" hangingPunct="0"/>
            <a:endParaRPr lang="fr-BE" sz="4355"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27567" y="3486271"/>
            <a:ext cx="2155466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SGML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755" y="5680709"/>
            <a:ext cx="1546961" cy="107701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Standard </a:t>
            </a:r>
            <a:r>
              <a:rPr lang="fr-BE" sz="1800" err="1"/>
              <a:t>Generalized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7" name="Freeform 6"/>
          <p:cNvSpPr/>
          <p:nvPr/>
        </p:nvSpPr>
        <p:spPr>
          <a:xfrm>
            <a:off x="4325332" y="1428357"/>
            <a:ext cx="2482050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XHTML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>
          <a:xfrm rot="16200000" flipV="1">
            <a:off x="1768065" y="2849036"/>
            <a:ext cx="1269839" cy="463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9" name="Curved Connector 8"/>
          <p:cNvCxnSpPr>
            <a:cxnSpLocks/>
          </p:cNvCxnSpPr>
          <p:nvPr/>
        </p:nvCxnSpPr>
        <p:spPr>
          <a:xfrm rot="5400000" flipH="1" flipV="1">
            <a:off x="4968368" y="2848802"/>
            <a:ext cx="1265489" cy="945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10" name="TextBox 9"/>
          <p:cNvSpPr txBox="1"/>
          <p:nvPr/>
        </p:nvSpPr>
        <p:spPr>
          <a:xfrm>
            <a:off x="268810" y="1368396"/>
            <a:ext cx="1093848" cy="90336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/>
            <a:r>
              <a:rPr lang="fr-BE" sz="1800" err="1"/>
              <a:t>Hypertext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cxnSp>
        <p:nvCxnSpPr>
          <p:cNvPr id="11" name="Curved Connector 10"/>
          <p:cNvCxnSpPr>
            <a:cxnSpLocks/>
          </p:cNvCxnSpPr>
          <p:nvPr/>
        </p:nvCxnSpPr>
        <p:spPr>
          <a:xfrm>
            <a:off x="3483033" y="3878174"/>
            <a:ext cx="1362208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2" name="TextBox 11"/>
          <p:cNvSpPr txBox="1"/>
          <p:nvPr/>
        </p:nvSpPr>
        <p:spPr>
          <a:xfrm>
            <a:off x="5939976" y="4326660"/>
            <a:ext cx="1241691" cy="79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13" name="Freeform 12"/>
          <p:cNvSpPr/>
          <p:nvPr/>
        </p:nvSpPr>
        <p:spPr>
          <a:xfrm>
            <a:off x="6193693" y="2431867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XSL</a:t>
            </a:r>
          </a:p>
        </p:txBody>
      </p:sp>
      <p:cxnSp>
        <p:nvCxnSpPr>
          <p:cNvPr id="14" name="Curved Connector 13"/>
          <p:cNvCxnSpPr>
            <a:cxnSpLocks/>
          </p:cNvCxnSpPr>
          <p:nvPr/>
        </p:nvCxnSpPr>
        <p:spPr>
          <a:xfrm rot="5400000" flipH="1" flipV="1">
            <a:off x="4025996" y="1318575"/>
            <a:ext cx="547001" cy="3788393"/>
          </a:xfrm>
          <a:prstGeom prst="bentConnector2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15" name="Curved Connector 14"/>
          <p:cNvCxnSpPr>
            <a:cxnSpLocks/>
          </p:cNvCxnSpPr>
          <p:nvPr/>
        </p:nvCxnSpPr>
        <p:spPr>
          <a:xfrm>
            <a:off x="3434044" y="1824530"/>
            <a:ext cx="930769" cy="43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6" name="Freeform 15"/>
          <p:cNvSpPr/>
          <p:nvPr/>
        </p:nvSpPr>
        <p:spPr>
          <a:xfrm>
            <a:off x="4851450" y="5973922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DTD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81816" y="5973919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XSD</a:t>
            </a:r>
          </a:p>
        </p:txBody>
      </p:sp>
      <p:cxnSp>
        <p:nvCxnSpPr>
          <p:cNvPr id="19" name="Curved Connector 18"/>
          <p:cNvCxnSpPr>
            <a:cxnSpLocks/>
          </p:cNvCxnSpPr>
          <p:nvPr/>
        </p:nvCxnSpPr>
        <p:spPr>
          <a:xfrm>
            <a:off x="6353742" y="6365825"/>
            <a:ext cx="2028074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</p:cxnSp>
      <p:cxnSp>
        <p:nvCxnSpPr>
          <p:cNvPr id="20" name="Curved Connector 19"/>
          <p:cNvCxnSpPr>
            <a:cxnSpLocks/>
          </p:cNvCxnSpPr>
          <p:nvPr/>
        </p:nvCxnSpPr>
        <p:spPr>
          <a:xfrm>
            <a:off x="6338082" y="4149090"/>
            <a:ext cx="2794880" cy="1824832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21" name="TextBox 20"/>
          <p:cNvSpPr txBox="1"/>
          <p:nvPr/>
        </p:nvSpPr>
        <p:spPr>
          <a:xfrm>
            <a:off x="7698670" y="2113002"/>
            <a:ext cx="1170339" cy="87733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</a:t>
            </a:r>
            <a:r>
              <a:rPr lang="fr-BE" sz="1800" err="1"/>
              <a:t>Stylesheet</a:t>
            </a:r>
            <a:r>
              <a:rPr lang="fr-BE" sz="1800"/>
              <a:t> Langage</a:t>
            </a:r>
          </a:p>
        </p:txBody>
      </p:sp>
      <p:sp>
        <p:nvSpPr>
          <p:cNvPr id="22" name="Freeform 21"/>
          <p:cNvSpPr/>
          <p:nvPr/>
        </p:nvSpPr>
        <p:spPr>
          <a:xfrm>
            <a:off x="9002326" y="1395851"/>
            <a:ext cx="1852085" cy="8491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val 17800"/>
              <a:gd name="f10" fmla="+- 17800 0 21600"/>
              <a:gd name="f11" fmla="+- 21600 0 10800"/>
              <a:gd name="f12" fmla="val 10800"/>
              <a:gd name="f13" fmla="+- 0 0 0"/>
              <a:gd name="f14" fmla="*/ f4 1 21600"/>
              <a:gd name="f15" fmla="*/ f5 1 21600"/>
              <a:gd name="f16" fmla="+- 21600 0 f9"/>
              <a:gd name="f17" fmla="+- 10800 0 f6"/>
              <a:gd name="f18" fmla="+- 0 0 f1"/>
              <a:gd name="f19" fmla="abs f10"/>
              <a:gd name="f20" fmla="abs f11"/>
              <a:gd name="f21" fmla="?: f11 0 f0"/>
              <a:gd name="f22" fmla="?: f11 f0 0"/>
              <a:gd name="f23" fmla="*/ f13 f0 1"/>
              <a:gd name="f24" fmla="*/ 3600 f14 1"/>
              <a:gd name="f25" fmla="*/ 17800 f14 1"/>
              <a:gd name="f26" fmla="*/ 21600 f15 1"/>
              <a:gd name="f27" fmla="*/ 0 f15 1"/>
              <a:gd name="f28" fmla="abs f16"/>
              <a:gd name="f29" fmla="abs f17"/>
              <a:gd name="f30" fmla="?: f16 f18 f1"/>
              <a:gd name="f31" fmla="?: f16 f1 f18"/>
              <a:gd name="f32" fmla="?: f16 f2 f1"/>
              <a:gd name="f33" fmla="?: f16 f1 f2"/>
              <a:gd name="f34" fmla="?: f10 f18 f1"/>
              <a:gd name="f35" fmla="?: f10 f1 f18"/>
              <a:gd name="f36" fmla="?: f10 f22 f21"/>
              <a:gd name="f37" fmla="?: f10 f21 f22"/>
              <a:gd name="f38" fmla="*/ 10800 f14 1"/>
              <a:gd name="f39" fmla="*/ f23 1 f3"/>
              <a:gd name="f40" fmla="*/ 0 f14 1"/>
              <a:gd name="f41" fmla="*/ 10800 f15 1"/>
              <a:gd name="f42" fmla="*/ 21600 f14 1"/>
              <a:gd name="f43" fmla="?: f16 f33 f32"/>
              <a:gd name="f44" fmla="?: f16 f32 f33"/>
              <a:gd name="f45" fmla="?: f17 f31 f30"/>
              <a:gd name="f46" fmla="?: f11 f36 f37"/>
              <a:gd name="f47" fmla="?: f11 f34 f35"/>
              <a:gd name="f48" fmla="+- f39 0 f1"/>
              <a:gd name="f49" fmla="?: f17 f44 f4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38" y="f27"/>
              </a:cxn>
              <a:cxn ang="f48">
                <a:pos x="f40" y="f41"/>
              </a:cxn>
              <a:cxn ang="f48">
                <a:pos x="f38" y="f26"/>
              </a:cxn>
              <a:cxn ang="f48">
                <a:pos x="f42" y="f41"/>
              </a:cxn>
            </a:cxnLst>
            <a:rect l="f24" t="f27" r="f25" b="f26"/>
            <a:pathLst>
              <a:path w="21600" h="21600">
                <a:moveTo>
                  <a:pt x="f8" y="f6"/>
                </a:moveTo>
                <a:lnTo>
                  <a:pt x="f9" y="f6"/>
                </a:lnTo>
                <a:arcTo wR="f28" hR="f29" stAng="f49" swAng="f45"/>
                <a:arcTo wR="f19" hR="f20" stAng="f46" swAng="f47"/>
                <a:lnTo>
                  <a:pt x="f8" y="f7"/>
                </a:lnTo>
                <a:lnTo>
                  <a:pt x="f6" y="f12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fr-BE" sz="1996">
                <a:latin typeface="Arial" pitchFamily="18"/>
                <a:ea typeface="Microsoft YaHei" pitchFamily="2"/>
                <a:cs typeface="Mangal" pitchFamily="2"/>
              </a:rPr>
              <a:t>display</a:t>
            </a:r>
          </a:p>
        </p:txBody>
      </p:sp>
      <p:cxnSp>
        <p:nvCxnSpPr>
          <p:cNvPr id="23" name="Curved Connector 22"/>
          <p:cNvCxnSpPr>
            <a:cxnSpLocks/>
            <a:stCxn id="4" idx="0"/>
            <a:endCxn id="22" idx="0"/>
          </p:cNvCxnSpPr>
          <p:nvPr/>
        </p:nvCxnSpPr>
        <p:spPr>
          <a:xfrm rot="5400000" flipH="1" flipV="1">
            <a:off x="6146130" y="-2349611"/>
            <a:ext cx="36776" cy="7527701"/>
          </a:xfrm>
          <a:prstGeom prst="bentConnector3">
            <a:avLst>
              <a:gd name="adj1" fmla="val 1665516"/>
            </a:avLst>
          </a:prstGeom>
          <a:noFill/>
          <a:ln w="25400">
            <a:solidFill>
              <a:schemeClr val="tx2"/>
            </a:solidFill>
            <a:prstDash val="solid"/>
            <a:tailEnd type="arrow" w="lg" len="lg"/>
          </a:ln>
        </p:spPr>
      </p:cxnSp>
      <p:cxnSp>
        <p:nvCxnSpPr>
          <p:cNvPr id="24" name="Curved Connector 23"/>
          <p:cNvCxnSpPr>
            <a:cxnSpLocks/>
            <a:stCxn id="7" idx="3"/>
            <a:endCxn id="22" idx="3"/>
          </p:cNvCxnSpPr>
          <p:nvPr/>
        </p:nvCxnSpPr>
        <p:spPr>
          <a:xfrm>
            <a:off x="6807382" y="1820260"/>
            <a:ext cx="2194944" cy="15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cxnSp>
        <p:nvCxnSpPr>
          <p:cNvPr id="26" name="Curved Connector 25"/>
          <p:cNvCxnSpPr>
            <a:cxnSpLocks/>
            <a:endCxn id="22" idx="6"/>
          </p:cNvCxnSpPr>
          <p:nvPr/>
        </p:nvCxnSpPr>
        <p:spPr>
          <a:xfrm flipV="1">
            <a:off x="6347533" y="2244973"/>
            <a:ext cx="3580835" cy="1624734"/>
          </a:xfrm>
          <a:prstGeom prst="bentConnector4">
            <a:avLst>
              <a:gd name="adj1" fmla="val 37069"/>
              <a:gd name="adj2" fmla="val 84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27" name="Freeform 26"/>
          <p:cNvSpPr/>
          <p:nvPr/>
        </p:nvSpPr>
        <p:spPr>
          <a:xfrm>
            <a:off x="1972161" y="6006580"/>
            <a:ext cx="2057490" cy="718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+- 3600 0 0"/>
              <a:gd name="f10" fmla="+- 0 0 10800"/>
              <a:gd name="f11" fmla="+- 21600 0 18000"/>
              <a:gd name="f12" fmla="+- 21600 0 10800"/>
              <a:gd name="f13" fmla="+- 0 0 0"/>
              <a:gd name="f14" fmla="*/ f4 1 21600"/>
              <a:gd name="f15" fmla="*/ f5 1 21600"/>
              <a:gd name="f16" fmla="+- 0 0 f8"/>
              <a:gd name="f17" fmla="+- 10800 0 f7"/>
              <a:gd name="f18" fmla="+- 0 0 f1"/>
              <a:gd name="f19" fmla="abs f9"/>
              <a:gd name="f20" fmla="abs f10"/>
              <a:gd name="f21" fmla="?: f10 0 f0"/>
              <a:gd name="f22" fmla="?: f10 f0 0"/>
              <a:gd name="f23" fmla="+- 18000 0 f7"/>
              <a:gd name="f24" fmla="+- 10800 0 f6"/>
              <a:gd name="f25" fmla="abs f11"/>
              <a:gd name="f26" fmla="abs f12"/>
              <a:gd name="f27" fmla="?: f12 0 f0"/>
              <a:gd name="f28" fmla="?: f12 f0 0"/>
              <a:gd name="f29" fmla="*/ f13 f0 1"/>
              <a:gd name="f30" fmla="*/ 3600 f14 1"/>
              <a:gd name="f31" fmla="*/ 18000 f14 1"/>
              <a:gd name="f32" fmla="*/ 21600 f15 1"/>
              <a:gd name="f33" fmla="*/ 0 f15 1"/>
              <a:gd name="f34" fmla="abs f16"/>
              <a:gd name="f35" fmla="abs f17"/>
              <a:gd name="f36" fmla="?: f16 f18 f1"/>
              <a:gd name="f37" fmla="?: f16 f1 f18"/>
              <a:gd name="f38" fmla="?: f16 f2 f1"/>
              <a:gd name="f39" fmla="?: f16 f1 f2"/>
              <a:gd name="f40" fmla="?: f9 f18 f1"/>
              <a:gd name="f41" fmla="?: f9 f1 f18"/>
              <a:gd name="f42" fmla="?: f9 f22 f21"/>
              <a:gd name="f43" fmla="?: f9 f21 f22"/>
              <a:gd name="f44" fmla="abs f23"/>
              <a:gd name="f45" fmla="abs f24"/>
              <a:gd name="f46" fmla="?: f23 f18 f1"/>
              <a:gd name="f47" fmla="?: f23 f1 f18"/>
              <a:gd name="f48" fmla="?: f23 f2 f1"/>
              <a:gd name="f49" fmla="?: f23 f1 f2"/>
              <a:gd name="f50" fmla="?: f11 f18 f1"/>
              <a:gd name="f51" fmla="?: f11 f1 f18"/>
              <a:gd name="f52" fmla="?: f11 f28 f27"/>
              <a:gd name="f53" fmla="?: f11 f27 f28"/>
              <a:gd name="f54" fmla="*/ 10800 f14 1"/>
              <a:gd name="f55" fmla="*/ f29 1 f3"/>
              <a:gd name="f56" fmla="*/ 0 f14 1"/>
              <a:gd name="f57" fmla="*/ 10800 f15 1"/>
              <a:gd name="f58" fmla="?: f16 f39 f38"/>
              <a:gd name="f59" fmla="?: f16 f38 f39"/>
              <a:gd name="f60" fmla="?: f17 f37 f36"/>
              <a:gd name="f61" fmla="?: f10 f42 f43"/>
              <a:gd name="f62" fmla="?: f10 f40 f41"/>
              <a:gd name="f63" fmla="?: f23 f49 f48"/>
              <a:gd name="f64" fmla="?: f23 f48 f49"/>
              <a:gd name="f65" fmla="?: f24 f47 f46"/>
              <a:gd name="f66" fmla="?: f12 f52 f53"/>
              <a:gd name="f67" fmla="?: f12 f50 f51"/>
              <a:gd name="f68" fmla="+- f55 0 f1"/>
              <a:gd name="f69" fmla="?: f17 f59 f58"/>
              <a:gd name="f70" fmla="?: f24 f64 f6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54" y="f33"/>
              </a:cxn>
              <a:cxn ang="f68">
                <a:pos x="f56" y="f57"/>
              </a:cxn>
              <a:cxn ang="f68">
                <a:pos x="f54" y="f32"/>
              </a:cxn>
              <a:cxn ang="f68">
                <a:pos x="f31" y="f57"/>
              </a:cxn>
            </a:cxnLst>
            <a:rect l="f30" t="f33" r="f31" b="f32"/>
            <a:pathLst>
              <a:path w="21600" h="21600">
                <a:moveTo>
                  <a:pt x="f8" y="f7"/>
                </a:moveTo>
                <a:arcTo wR="f34" hR="f35" stAng="f69" swAng="f60"/>
                <a:arcTo wR="f19" hR="f20" stAng="f61" swAng="f62"/>
                <a:lnTo>
                  <a:pt x="f7" y="f6"/>
                </a:lnTo>
                <a:arcTo wR="f44" hR="f45" stAng="f70" swAng="f65"/>
                <a:arcTo wR="f25" hR="f26" stAng="f66" swAng="f67"/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just" hangingPunct="0"/>
            <a:r>
              <a:rPr lang="fr-BE" sz="1996" err="1">
                <a:latin typeface="Arial" pitchFamily="18"/>
                <a:ea typeface="Microsoft YaHei" pitchFamily="2"/>
                <a:cs typeface="Mangal" pitchFamily="2"/>
              </a:rPr>
              <a:t>database</a:t>
            </a:r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8" name="Curved Connector 27"/>
          <p:cNvCxnSpPr>
            <a:cxnSpLocks/>
          </p:cNvCxnSpPr>
          <p:nvPr/>
        </p:nvCxnSpPr>
        <p:spPr>
          <a:xfrm rot="5400000">
            <a:off x="5088055" y="5122000"/>
            <a:ext cx="1703845" cy="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cxnSp>
        <p:nvCxnSpPr>
          <p:cNvPr id="29" name="Curved Connector 28"/>
          <p:cNvCxnSpPr>
            <a:cxnSpLocks/>
            <a:stCxn id="27" idx="4"/>
          </p:cNvCxnSpPr>
          <p:nvPr/>
        </p:nvCxnSpPr>
        <p:spPr>
          <a:xfrm rot="5400000" flipH="1" flipV="1">
            <a:off x="3430394" y="3840588"/>
            <a:ext cx="1736504" cy="25954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Curved Connector 29"/>
          <p:cNvCxnSpPr>
            <a:cxnSpLocks/>
            <a:stCxn id="27" idx="7"/>
          </p:cNvCxnSpPr>
          <p:nvPr/>
        </p:nvCxnSpPr>
        <p:spPr>
          <a:xfrm rot="16200000" flipH="1">
            <a:off x="4269092" y="5783467"/>
            <a:ext cx="1" cy="1164714"/>
          </a:xfrm>
          <a:prstGeom prst="bentConnector4">
            <a:avLst>
              <a:gd name="adj1" fmla="val -2147483647"/>
              <a:gd name="adj2" fmla="val 97433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31" name="TextBox 30"/>
          <p:cNvSpPr txBox="1"/>
          <p:nvPr/>
        </p:nvSpPr>
        <p:spPr>
          <a:xfrm>
            <a:off x="6338082" y="5533917"/>
            <a:ext cx="1155546" cy="94532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/>
              <a:t>Document Type </a:t>
            </a:r>
            <a:br>
              <a:rPr lang="fr-BE" sz="1800"/>
            </a:br>
            <a:r>
              <a:rPr lang="fr-BE" sz="1800" err="1"/>
              <a:t>Definition</a:t>
            </a:r>
            <a:endParaRPr lang="fr-BE" sz="1800"/>
          </a:p>
        </p:txBody>
      </p:sp>
      <p:cxnSp>
        <p:nvCxnSpPr>
          <p:cNvPr id="32" name="Curved Connector 31"/>
          <p:cNvCxnSpPr>
            <a:cxnSpLocks/>
            <a:stCxn id="13" idx="2"/>
          </p:cNvCxnSpPr>
          <p:nvPr/>
        </p:nvCxnSpPr>
        <p:spPr>
          <a:xfrm rot="5400000">
            <a:off x="6432857" y="3130348"/>
            <a:ext cx="426659" cy="597306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DE6EFA-B07D-4F52-AFA3-B82B71B49E68}"/>
              </a:ext>
            </a:extLst>
          </p:cNvPr>
          <p:cNvSpPr/>
          <p:nvPr/>
        </p:nvSpPr>
        <p:spPr>
          <a:xfrm>
            <a:off x="10219839" y="5495819"/>
            <a:ext cx="1972161" cy="132343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BE" sz="2000" u="sng"/>
              <a:t>Légende</a:t>
            </a:r>
            <a:r>
              <a:rPr lang="fr-BE" sz="2000"/>
              <a:t> </a:t>
            </a:r>
          </a:p>
          <a:p>
            <a:pPr lvl="0"/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préséance </a:t>
            </a:r>
          </a:p>
          <a:p>
            <a:pPr lvl="0"/>
            <a:r>
              <a:rPr lang="fr-BE" sz="2000"/>
              <a:t>envoi de données </a:t>
            </a:r>
          </a:p>
          <a:p>
            <a:pPr lvl="0"/>
            <a:r>
              <a:rPr lang="fr-BE" sz="2000">
                <a:solidFill>
                  <a:schemeClr val="accent5"/>
                </a:solidFill>
              </a:rPr>
              <a:t>lien logique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5FA81B91-8640-4971-94B9-F22B82CD0F9A}"/>
              </a:ext>
            </a:extLst>
          </p:cNvPr>
          <p:cNvSpPr txBox="1"/>
          <p:nvPr/>
        </p:nvSpPr>
        <p:spPr>
          <a:xfrm>
            <a:off x="9132962" y="5390285"/>
            <a:ext cx="946646" cy="44394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XML </a:t>
            </a:r>
            <a:br>
              <a:rPr lang="fr-BE" sz="1800"/>
            </a:br>
            <a:r>
              <a:rPr lang="fr-BE" sz="1800" err="1"/>
              <a:t>Schema</a:t>
            </a:r>
            <a:endParaRPr lang="fr-BE" sz="1800"/>
          </a:p>
        </p:txBody>
      </p:sp>
      <p:cxnSp>
        <p:nvCxnSpPr>
          <p:cNvPr id="84" name="Curved Connector 25">
            <a:extLst>
              <a:ext uri="{FF2B5EF4-FFF2-40B4-BE49-F238E27FC236}">
                <a16:creationId xmlns:a16="http://schemas.microsoft.com/office/drawing/2014/main" id="{877B3C93-86BA-4E2F-B25A-E7AB9EE2EE7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695985" y="2244973"/>
            <a:ext cx="2232384" cy="685830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3" name="Freeform 2"/>
          <p:cNvSpPr/>
          <p:nvPr/>
        </p:nvSpPr>
        <p:spPr>
          <a:xfrm>
            <a:off x="4845241" y="3486271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XML</a:t>
            </a:r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6333027E-01F5-4637-A071-F9205B0A58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3033" y="3878174"/>
            <a:ext cx="1368417" cy="248765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A06E8-96AE-4F9F-A6D4-6345164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famille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EA544-810F-4ADE-A2C5-0361E095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 sz="2400">
                <a:solidFill>
                  <a:schemeClr val="accent2"/>
                </a:solidFill>
              </a:rPr>
              <a:t>SGML</a:t>
            </a:r>
            <a:endParaRPr lang="fr-BE" sz="2400"/>
          </a:p>
          <a:p>
            <a:pPr lvl="1"/>
            <a:r>
              <a:rPr lang="fr-BE" sz="2000"/>
              <a:t>Langage de description à balises (1986)</a:t>
            </a:r>
          </a:p>
          <a:p>
            <a:pPr lvl="1"/>
            <a:r>
              <a:rPr lang="fr-BE" sz="2000"/>
              <a:t>Orientation « document »</a:t>
            </a:r>
          </a:p>
          <a:p>
            <a:pPr lvl="1"/>
            <a:r>
              <a:rPr lang="fr-BE" sz="2000"/>
              <a:t>Riche, complet, lourd : 155 pages </a:t>
            </a:r>
            <a:r>
              <a:rPr lang="fr-BE" sz="2000" err="1"/>
              <a:t>specs</a:t>
            </a:r>
            <a:endParaRPr lang="fr-BE" sz="2000"/>
          </a:p>
          <a:p>
            <a:pPr lvl="0"/>
            <a:r>
              <a:rPr lang="fr-BE" sz="24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Orientation « document web »</a:t>
            </a:r>
          </a:p>
          <a:p>
            <a:pPr lvl="1"/>
            <a:r>
              <a:rPr lang="fr-BE" sz="2000"/>
              <a:t>Simple mais limité au web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/>
              <a:t>Orientation « données »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simplifié : 35 pages </a:t>
            </a:r>
            <a:r>
              <a:rPr lang="fr-BE" sz="2000" err="1"/>
              <a:t>specs</a:t>
            </a:r>
            <a:endParaRPr lang="fr-BE" sz="2000"/>
          </a:p>
          <a:p>
            <a:pPr lvl="1"/>
            <a:r>
              <a:rPr lang="fr-BE" sz="2000"/>
              <a:t>Souplesse </a:t>
            </a:r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+ Simplicité </a:t>
            </a:r>
            <a:r>
              <a:rPr lang="fr-BE" sz="20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Présentation des données : out of scope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XHTML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HTML</a:t>
            </a:r>
            <a:r>
              <a:rPr lang="fr-BE" sz="2000"/>
              <a:t> suivant la norme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0"/>
            <a:r>
              <a:rPr lang="fr-BE" sz="2400"/>
              <a:t>Les adjoints du </a:t>
            </a:r>
            <a:r>
              <a:rPr lang="fr-BE" sz="2400">
                <a:solidFill>
                  <a:schemeClr val="accent2"/>
                </a:solidFill>
              </a:rPr>
              <a:t>XML</a:t>
            </a:r>
            <a:r>
              <a:rPr lang="fr-BE" sz="2400"/>
              <a:t> :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 : la structure du document, permettant sa validation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XSD</a:t>
            </a:r>
            <a:r>
              <a:rPr lang="fr-BE" sz="2000"/>
              <a:t> : le </a:t>
            </a:r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 en plus évolué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XSL</a:t>
            </a:r>
            <a:r>
              <a:rPr lang="fr-BE" sz="2000"/>
              <a:t> : pour transformer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 err="1">
                <a:solidFill>
                  <a:schemeClr val="accent2"/>
                </a:solidFill>
              </a:rPr>
              <a:t>Namespace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Xpath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Xquery</a:t>
            </a:r>
            <a:r>
              <a:rPr lang="fr-BE" sz="200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890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3DCCC-6233-4E85-9AC0-74B5892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Ensemble complet de données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C22C1-EE72-486A-A8B0-A88B6FCA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données proprement dites</a:t>
            </a:r>
          </a:p>
          <a:p>
            <a:pPr lvl="1"/>
            <a:r>
              <a:rPr lang="fr-BE"/>
              <a:t>balise ouvrante – contenu – balise fermante</a:t>
            </a:r>
          </a:p>
          <a:p>
            <a:pPr lvl="1"/>
            <a:r>
              <a:rPr lang="fr-BE"/>
              <a:t>balises encastrables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 ou </a:t>
            </a:r>
            <a:r>
              <a:rPr lang="fr-BE">
                <a:solidFill>
                  <a:schemeClr val="accent2"/>
                </a:solidFill>
              </a:rPr>
              <a:t>XSD</a:t>
            </a:r>
          </a:p>
          <a:p>
            <a:pPr lvl="1"/>
            <a:r>
              <a:rPr lang="fr-BE"/>
              <a:t>Grammaire du doc </a:t>
            </a:r>
            <a:r>
              <a:rPr lang="fr-BE">
                <a:solidFill>
                  <a:schemeClr val="accent2"/>
                </a:solidFill>
              </a:rPr>
              <a:t>XML</a:t>
            </a:r>
            <a:endParaRPr lang="fr-BE"/>
          </a:p>
          <a:p>
            <a:pPr lvl="1"/>
            <a:r>
              <a:rPr lang="fr-BE"/>
              <a:t>Validation des données échangées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DTD/XSD + XML =</a:t>
            </a:r>
            <a:br>
              <a:rPr lang="fr-BE" b="1">
                <a:solidFill>
                  <a:schemeClr val="accent5"/>
                </a:solidFill>
              </a:rPr>
            </a:br>
            <a:r>
              <a:rPr lang="fr-BE" b="1">
                <a:solidFill>
                  <a:schemeClr val="accent5"/>
                </a:solidFill>
              </a:rPr>
              <a:t>données validées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/>
              <a:t>Application : Des partenaires s'échangeant des données par </a:t>
            </a:r>
            <a:r>
              <a:rPr lang="fr-BE">
                <a:solidFill>
                  <a:schemeClr val="accent2"/>
                </a:solidFill>
              </a:rPr>
              <a:t>XML</a:t>
            </a:r>
            <a:r>
              <a:rPr lang="fr-BE"/>
              <a:t> conviennent d'abord d'un </a:t>
            </a:r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.</a:t>
            </a:r>
          </a:p>
          <a:p>
            <a:pPr lvl="1"/>
            <a:r>
              <a:rPr lang="fr-BE"/>
              <a:t>DTD obsolète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XSL</a:t>
            </a:r>
            <a:r>
              <a:rPr lang="fr-BE"/>
              <a:t> et </a:t>
            </a:r>
            <a:r>
              <a:rPr lang="fr-BE">
                <a:solidFill>
                  <a:schemeClr val="accent2"/>
                </a:solidFill>
              </a:rPr>
              <a:t>CSS</a:t>
            </a:r>
          </a:p>
          <a:p>
            <a:pPr lvl="1"/>
            <a:r>
              <a:rPr lang="fr-BE"/>
              <a:t>Pour présenter un doc </a:t>
            </a:r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 par type de présentation</a:t>
            </a:r>
          </a:p>
          <a:p>
            <a:pPr lvl="2"/>
            <a:r>
              <a:rPr lang="fr-BE"/>
              <a:t>Un pour Web, un autre pour Mobile, un pour PDF, un pour l'écran textuel monochrome.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XML + XSL (+ CSS) = doc lisible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2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Ensemble complet de données 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4342" y="1431853"/>
            <a:ext cx="6232498" cy="54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0DD3D1"/>
    </a:accent1>
    <a:accent2>
      <a:srgbClr val="1963A1"/>
    </a:accent2>
    <a:accent3>
      <a:srgbClr val="E5CBAD"/>
    </a:accent3>
    <a:accent4>
      <a:srgbClr val="5DF5F3"/>
    </a:accent4>
    <a:accent5>
      <a:srgbClr val="56A4E4"/>
    </a:accent5>
    <a:accent6>
      <a:srgbClr val="EFDFCD"/>
    </a:accent6>
    <a:hlink>
      <a:srgbClr val="000000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11573</TotalTime>
  <Words>2571</Words>
  <Application>Microsoft Office PowerPoint</Application>
  <PresentationFormat>Grand écran</PresentationFormat>
  <Paragraphs>411</Paragraphs>
  <Slides>27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  <vt:variant>
        <vt:lpstr>Diaporamas personnalisés</vt:lpstr>
      </vt:variant>
      <vt:variant>
        <vt:i4>1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StarSymbol</vt:lpstr>
      <vt:lpstr>Wingdings</vt:lpstr>
      <vt:lpstr>burotix</vt:lpstr>
      <vt:lpstr>Bachelier en Informatique de Gestion  Web : principes de base Projet de Développement Web</vt:lpstr>
      <vt:lpstr>Table des matières</vt:lpstr>
      <vt:lpstr>05. Format XML</vt:lpstr>
      <vt:lpstr>XML : description</vt:lpstr>
      <vt:lpstr>XML en quelques  mots</vt:lpstr>
      <vt:lpstr>Présentation PowerPoint</vt:lpstr>
      <vt:lpstr>La famille XML</vt:lpstr>
      <vt:lpstr>Ensemble complet de données XML</vt:lpstr>
      <vt:lpstr>Ensemble complet de données XML</vt:lpstr>
      <vt:lpstr>XML, exo 01</vt:lpstr>
      <vt:lpstr>DTD, exo 01</vt:lpstr>
      <vt:lpstr>DTD, exo 01</vt:lpstr>
      <vt:lpstr>Outils</vt:lpstr>
      <vt:lpstr>Outils :  Notepad++</vt:lpstr>
      <vt:lpstr>XML, exo 02</vt:lpstr>
      <vt:lpstr>DTD, exo 02</vt:lpstr>
      <vt:lpstr>Schémas (XSD)</vt:lpstr>
      <vt:lpstr>Schémas (XSD) vs. DTD </vt:lpstr>
      <vt:lpstr>Schémas (XSD) :  types simples prédéfinis</vt:lpstr>
      <vt:lpstr>eXtensible Stylesheet Language (XSL)</vt:lpstr>
      <vt:lpstr>eXtensible Stylesheet Language (XSL)</vt:lpstr>
      <vt:lpstr>eXtensible Stylesheet  Language (XSL)</vt:lpstr>
      <vt:lpstr>eXtensible Stylesheet Language (XSL)</vt:lpstr>
      <vt:lpstr>eXtensible Stylesheet Language (XSL)</vt:lpstr>
      <vt:lpstr>Exo 03</vt:lpstr>
      <vt:lpstr>XML : références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142</cp:revision>
  <dcterms:created xsi:type="dcterms:W3CDTF">2020-03-25T16:55:22Z</dcterms:created>
  <dcterms:modified xsi:type="dcterms:W3CDTF">2025-09-09T10:56:26Z</dcterms:modified>
</cp:coreProperties>
</file>