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7" r:id="rId1"/>
  </p:sldMasterIdLst>
  <p:notesMasterIdLst>
    <p:notesMasterId r:id="rId13"/>
  </p:notesMasterIdLst>
  <p:sldIdLst>
    <p:sldId id="256" r:id="rId2"/>
    <p:sldId id="408" r:id="rId3"/>
    <p:sldId id="279" r:id="rId4"/>
    <p:sldId id="651" r:id="rId5"/>
    <p:sldId id="600" r:id="rId6"/>
    <p:sldId id="601" r:id="rId7"/>
    <p:sldId id="602" r:id="rId8"/>
    <p:sldId id="603" r:id="rId9"/>
    <p:sldId id="663" r:id="rId10"/>
    <p:sldId id="653" r:id="rId11"/>
    <p:sldId id="604" r:id="rId12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6. Format JSON" id="{3AD74A09-3F82-48D4-ABA8-C0F174C3295E}">
          <p14:sldIdLst>
            <p14:sldId id="256"/>
            <p14:sldId id="408"/>
            <p14:sldId id="279"/>
          </p14:sldIdLst>
        </p14:section>
        <p14:section name="JSON : description" id="{CFAD5EE3-10C3-4A90-AC51-4EE45F7ABD3B}">
          <p14:sldIdLst>
            <p14:sldId id="651"/>
            <p14:sldId id="600"/>
            <p14:sldId id="601"/>
            <p14:sldId id="602"/>
            <p14:sldId id="603"/>
            <p14:sldId id="663"/>
          </p14:sldIdLst>
        </p14:section>
        <p14:section name="JSON : références" id="{D7B728DA-1F55-4CBB-8045-2ABD611C80E3}">
          <p14:sldIdLst>
            <p14:sldId id="653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86419" autoAdjust="0"/>
  </p:normalViewPr>
  <p:slideViewPr>
    <p:cSldViewPr snapToGrid="0">
      <p:cViewPr varScale="1">
        <p:scale>
          <a:sx n="86" d="100"/>
          <a:sy n="86" d="100"/>
        </p:scale>
        <p:origin x="1482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b0d2e39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b0d2e39_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570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28AA8DD-8AD1-FA7A-BD96-C847EEE421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 bwMode="auto">
          <a:xfrm>
            <a:off x="9002810" y="594931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45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8A9597-9B74-1C48-791F-894E514F67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 bwMode="auto">
          <a:xfrm>
            <a:off x="9002810" y="594931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56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611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472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83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829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71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164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708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80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796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CA2A54A-7C35-DD43-6CA9-A97F899C80C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8" r:id="rId10"/>
    <p:sldLayoutId id="2147483869" r:id="rId11"/>
    <p:sldLayoutId id="2147483870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34C6B-E93B-92B3-8551-0B419260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C549A-8321-1823-721B-03D646A8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Références</a:t>
            </a:r>
          </a:p>
        </p:txBody>
      </p:sp>
    </p:spTree>
    <p:extLst>
      <p:ext uri="{BB962C8B-B14F-4D97-AF65-F5344CB8AC3E}">
        <p14:creationId xmlns:p14="http://schemas.microsoft.com/office/powerpoint/2010/main" val="140588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78D39-F97E-4E77-B040-0BD0B240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Références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FD436BB-AC3C-40A6-AB8B-E0E1A75F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Général</a:t>
            </a:r>
          </a:p>
          <a:p>
            <a:pPr lvl="1"/>
            <a:r>
              <a:rPr lang="fr-BE"/>
              <a:t>https://www.json.org/json-fr.html</a:t>
            </a:r>
          </a:p>
          <a:p>
            <a:pPr lvl="1"/>
            <a:r>
              <a:rPr lang="fr-BE"/>
              <a:t>https://www.w3schools.com/js/js_json_intro.asp</a:t>
            </a:r>
          </a:p>
          <a:p>
            <a:r>
              <a:rPr lang="fr-BE"/>
              <a:t>API</a:t>
            </a:r>
          </a:p>
          <a:p>
            <a:pPr lvl="1"/>
            <a:r>
              <a:rPr lang="fr-BE"/>
              <a:t>https://itds.fr/creer-une-api-rest-en-php/ </a:t>
            </a:r>
          </a:p>
          <a:p>
            <a:pPr lvl="1"/>
            <a:r>
              <a:rPr lang="fr-BE"/>
              <a:t>https://blog.nicolashachet.com/developpement-php/larchitecture-rest-expliquee-en-5-regles/</a:t>
            </a:r>
          </a:p>
          <a:p>
            <a:pPr lvl="1"/>
            <a:r>
              <a:rPr lang="fr-BE"/>
              <a:t>https://blog.nicolashachet.com/developpement-php/exemples-api-rest-en-php/</a:t>
            </a:r>
          </a:p>
        </p:txBody>
      </p:sp>
    </p:spTree>
    <p:extLst>
      <p:ext uri="{BB962C8B-B14F-4D97-AF65-F5344CB8AC3E}">
        <p14:creationId xmlns:p14="http://schemas.microsoft.com/office/powerpoint/2010/main" val="13249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Format XML</a:t>
            </a:r>
          </a:p>
          <a:p>
            <a:pPr marL="114300" indent="0">
              <a:buNone/>
            </a:pPr>
            <a:r>
              <a:rPr lang="fr-BE" sz="2400">
                <a:solidFill>
                  <a:schemeClr val="accent2"/>
                </a:solidFill>
              </a:rPr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Bibliothèque jQuery</a:t>
            </a:r>
          </a:p>
          <a:p>
            <a:pPr marL="114300" lvl="0" indent="0">
              <a:buNone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Données SQL</a:t>
            </a:r>
          </a:p>
          <a:p>
            <a:pPr marL="114300" lvl="0" indent="0">
              <a:buNone/>
            </a:pPr>
            <a:r>
              <a:rPr lang="fr-BE" sz="2400"/>
              <a:t>25. Données NoSQL</a:t>
            </a:r>
          </a:p>
          <a:p>
            <a:pPr marL="114300" indent="0">
              <a:buNone/>
            </a:pPr>
            <a:r>
              <a:rPr lang="fr-BE" sz="2400"/>
              <a:t>27. Requête asynchrone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06. Données JSON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666B1C3-8FC2-4E56-98BC-8252E17FF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Structure</a:t>
            </a:r>
          </a:p>
          <a:p>
            <a:r>
              <a:rPr lang="fr-BE"/>
              <a:t>JSON vs 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91157-C70F-6C6A-FB1E-2E0E6B12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Structure</a:t>
            </a:r>
          </a:p>
        </p:txBody>
      </p:sp>
    </p:spTree>
    <p:extLst>
      <p:ext uri="{BB962C8B-B14F-4D97-AF65-F5344CB8AC3E}">
        <p14:creationId xmlns:p14="http://schemas.microsoft.com/office/powerpoint/2010/main" val="405356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8FAB7-B2F7-4E48-A319-CC0E6775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en quelques mots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D59EB-F054-4418-A43D-D2A9D3DB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JavaScript Object Notation = format d'échange de données</a:t>
            </a:r>
          </a:p>
          <a:p>
            <a:r>
              <a:rPr lang="fr-BE"/>
              <a:t>Facile à lire et à écrire pour les humains</a:t>
            </a:r>
          </a:p>
          <a:p>
            <a:r>
              <a:rPr lang="fr-BE"/>
              <a:t>Facile à analyser et à générer pour les machines</a:t>
            </a:r>
          </a:p>
          <a:p>
            <a:r>
              <a:rPr lang="fr-BE"/>
              <a:t>Basé sur JavaScript. </a:t>
            </a:r>
          </a:p>
          <a:p>
            <a:r>
              <a:rPr lang="fr-BE"/>
              <a:t>Format "texte" </a:t>
            </a:r>
          </a:p>
          <a:p>
            <a:r>
              <a:rPr lang="fr-BE"/>
              <a:t>Indépendant du langage, universel</a:t>
            </a:r>
          </a:p>
          <a:p>
            <a:r>
              <a:rPr lang="fr-BE"/>
              <a:t>Basé sur des conventions familières aux programmeurs de la famille "C" (C, C++, C#, Java, JavaScript, Perl, PHP, ...)</a:t>
            </a:r>
          </a:p>
          <a:p>
            <a:r>
              <a:rPr lang="fr-BE">
                <a:hlinkClick r:id="rId2"/>
              </a:rPr>
              <a:t>www.json.org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129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8FAB7-B2F7-4E48-A319-CC0E6775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deux structures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D59EB-F054-4418-A43D-D2A9D3DBA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15136"/>
            <a:ext cx="4841240" cy="4380864"/>
          </a:xfrm>
        </p:spPr>
        <p:txBody>
          <a:bodyPr>
            <a:normAutofit fontScale="92500"/>
          </a:bodyPr>
          <a:lstStyle/>
          <a:p>
            <a:pPr marL="355600" indent="-355600">
              <a:lnSpc>
                <a:spcPct val="110000"/>
              </a:lnSpc>
              <a:buFont typeface="+mj-lt"/>
              <a:buAutoNum type="arabicPeriod"/>
            </a:pPr>
            <a:r>
              <a:rPr lang="fr-BE"/>
              <a:t>Une collection de paires </a:t>
            </a:r>
            <a:br>
              <a:rPr lang="fr-BE"/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&lt;nom&gt; / &lt;valeur&gt;</a:t>
            </a:r>
          </a:p>
          <a:p>
            <a:pPr lvl="1">
              <a:lnSpc>
                <a:spcPct val="110000"/>
              </a:lnSpc>
            </a:pPr>
            <a:r>
              <a:rPr lang="fr-BE"/>
              <a:t>// tableau associatif, dict.</a:t>
            </a:r>
          </a:p>
          <a:p>
            <a:pPr lvl="1">
              <a:lnSpc>
                <a:spcPct val="110000"/>
              </a:lnSpc>
            </a:pPr>
            <a:r>
              <a:rPr lang="fr-BE"/>
              <a:t>Début :  	</a:t>
            </a:r>
            <a:r>
              <a:rPr lang="fr-BE">
                <a:solidFill>
                  <a:schemeClr val="accent2"/>
                </a:solidFill>
              </a:rPr>
              <a:t>{</a:t>
            </a:r>
            <a:endParaRPr lang="fr-BE"/>
          </a:p>
          <a:p>
            <a:pPr lvl="1">
              <a:lnSpc>
                <a:spcPct val="110000"/>
              </a:lnSpc>
            </a:pPr>
            <a:r>
              <a:rPr lang="fr-BE"/>
              <a:t>Fin : 		</a:t>
            </a:r>
            <a:r>
              <a:rPr lang="fr-BE">
                <a:solidFill>
                  <a:schemeClr val="accent2"/>
                </a:solidFill>
              </a:rPr>
              <a:t>}</a:t>
            </a:r>
            <a:endParaRPr lang="fr-BE"/>
          </a:p>
          <a:p>
            <a:pPr lvl="1">
              <a:lnSpc>
                <a:spcPct val="110000"/>
              </a:lnSpc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&lt;nom&gt;</a:t>
            </a:r>
            <a:r>
              <a:rPr lang="fr-BE"/>
              <a:t>   </a:t>
            </a:r>
            <a:r>
              <a:rPr lang="fr-BE">
                <a:solidFill>
                  <a:schemeClr val="accent2"/>
                </a:solidFill>
              </a:rPr>
              <a:t>:</a:t>
            </a:r>
            <a:r>
              <a:rPr lang="fr-BE"/>
              <a:t>  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&lt;valeur&gt;</a:t>
            </a:r>
            <a:endParaRPr lang="fr-BE"/>
          </a:p>
          <a:p>
            <a:pPr lvl="1">
              <a:lnSpc>
                <a:spcPct val="110000"/>
              </a:lnSpc>
            </a:pPr>
            <a:r>
              <a:rPr lang="fr-BE"/>
              <a:t>Séparateur : 	</a:t>
            </a:r>
            <a:r>
              <a:rPr lang="fr-BE">
                <a:solidFill>
                  <a:schemeClr val="accent2"/>
                </a:solidFill>
              </a:rPr>
              <a:t>,</a:t>
            </a:r>
            <a:endParaRPr lang="fr-BE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B47437E5-F099-430A-A427-E29015BFAFC3}"/>
              </a:ext>
            </a:extLst>
          </p:cNvPr>
          <p:cNvSpPr txBox="1">
            <a:spLocks/>
          </p:cNvSpPr>
          <p:nvPr/>
        </p:nvSpPr>
        <p:spPr>
          <a:xfrm>
            <a:off x="8039741" y="2389336"/>
            <a:ext cx="2592164" cy="2367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BE"/>
          </a:p>
          <a:p>
            <a:endParaRPr lang="fr-B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2B38A4-EA83-428A-B3F3-CC0778C39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998" y="2269715"/>
            <a:ext cx="6099208" cy="284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6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8FAB7-B2F7-4E48-A319-CC0E6775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deux structures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D59EB-F054-4418-A43D-D2A9D3DBAD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55600" indent="-355600">
              <a:lnSpc>
                <a:spcPct val="100000"/>
              </a:lnSpc>
              <a:buFont typeface="+mj-lt"/>
              <a:buAutoNum type="arabicPeriod" startAt="2"/>
            </a:pPr>
            <a:r>
              <a:rPr lang="fr-BE"/>
              <a:t>Une liste ordonnée de valeurs</a:t>
            </a:r>
          </a:p>
          <a:p>
            <a:pPr lvl="1">
              <a:lnSpc>
                <a:spcPct val="100000"/>
              </a:lnSpc>
            </a:pPr>
            <a:r>
              <a:rPr lang="fr-BE"/>
              <a:t>// tableau, liste</a:t>
            </a:r>
          </a:p>
          <a:p>
            <a:pPr lvl="1">
              <a:lnSpc>
                <a:spcPct val="100000"/>
              </a:lnSpc>
            </a:pPr>
            <a:r>
              <a:rPr lang="fr-BE"/>
              <a:t>Début : 	</a:t>
            </a:r>
            <a:r>
              <a:rPr lang="fr-BE">
                <a:solidFill>
                  <a:schemeClr val="accent2"/>
                </a:solidFill>
              </a:rPr>
              <a:t>[</a:t>
            </a:r>
          </a:p>
          <a:p>
            <a:pPr lvl="1">
              <a:lnSpc>
                <a:spcPct val="100000"/>
              </a:lnSpc>
            </a:pPr>
            <a:r>
              <a:rPr lang="fr-BE"/>
              <a:t>Fin : 		</a:t>
            </a:r>
            <a:r>
              <a:rPr lang="fr-BE">
                <a:solidFill>
                  <a:schemeClr val="accent2"/>
                </a:solidFill>
              </a:rPr>
              <a:t>]</a:t>
            </a:r>
          </a:p>
          <a:p>
            <a:pPr lvl="1">
              <a:lnSpc>
                <a:spcPct val="100000"/>
              </a:lnSpc>
            </a:pPr>
            <a:r>
              <a:rPr lang="fr-BE"/>
              <a:t>Séparateur : 	</a:t>
            </a:r>
            <a:r>
              <a:rPr lang="fr-BE">
                <a:solidFill>
                  <a:schemeClr val="accent2"/>
                </a:solidFill>
              </a:rPr>
              <a:t>,</a:t>
            </a:r>
          </a:p>
          <a:p>
            <a:pPr>
              <a:lnSpc>
                <a:spcPct val="100000"/>
              </a:lnSpc>
            </a:pPr>
            <a:endParaRPr lang="fr-BE"/>
          </a:p>
          <a:p>
            <a:pPr>
              <a:lnSpc>
                <a:spcPct val="100000"/>
              </a:lnSpc>
            </a:pPr>
            <a:endParaRPr lang="fr-B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E9AB03-DA78-44EB-BA21-81C2A845B1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10708"/>
            <a:ext cx="6041236" cy="157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93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EF6BC-C7BB-497B-953C-F19B23A5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vs. XML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F5D3411-D4B2-4787-AAB8-85235530786C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445124"/>
            <a:ext cx="5181600" cy="5273310"/>
          </a:xfrm>
        </p:spPr>
        <p:txBody>
          <a:bodyPr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Menu</a:t>
            </a:r>
            <a:r>
              <a:rPr lang="fr-BE" sz="1800">
                <a:latin typeface="Courier New" pitchFamily="49"/>
              </a:rPr>
              <a:t> :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id</a:t>
            </a:r>
            <a:r>
              <a:rPr lang="fr-BE" sz="1800">
                <a:latin typeface="Courier New" pitchFamily="49"/>
              </a:rPr>
              <a:t> : "file",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Value</a:t>
            </a:r>
            <a:r>
              <a:rPr lang="fr-BE" sz="1800">
                <a:latin typeface="Courier New" pitchFamily="49"/>
              </a:rPr>
              <a:t> : "File",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Popup</a:t>
            </a:r>
            <a:r>
              <a:rPr lang="fr-BE" sz="1800">
                <a:latin typeface="Courier New" pitchFamily="49"/>
              </a:rPr>
              <a:t> :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err="1">
                <a:solidFill>
                  <a:srgbClr val="00CC00"/>
                </a:solidFill>
                <a:latin typeface="Courier New" pitchFamily="49"/>
              </a:rPr>
              <a:t>menuitem</a:t>
            </a:r>
            <a:r>
              <a:rPr lang="fr-BE" sz="1800">
                <a:solidFill>
                  <a:srgbClr val="00CC00"/>
                </a:solidFill>
                <a:latin typeface="Courier New" pitchFamily="49"/>
              </a:rPr>
              <a:t>: </a:t>
            </a:r>
            <a:r>
              <a:rPr lang="fr-BE" sz="1800" b="1">
                <a:solidFill>
                  <a:srgbClr val="00CC00"/>
                </a:solidFill>
                <a:latin typeface="Courier New" pitchFamily="49"/>
              </a:rPr>
              <a:t>[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value</a:t>
            </a:r>
            <a:r>
              <a:rPr lang="fr-BE" sz="1800">
                <a:latin typeface="Courier New" pitchFamily="49"/>
              </a:rPr>
              <a:t>: "New",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 err="1">
                <a:solidFill>
                  <a:srgbClr val="FF3333"/>
                </a:solidFill>
                <a:latin typeface="Courier New" pitchFamily="49"/>
              </a:rPr>
              <a:t>onclick</a:t>
            </a:r>
            <a:r>
              <a:rPr lang="fr-BE" sz="1800">
                <a:latin typeface="Courier New" pitchFamily="49"/>
              </a:rPr>
              <a:t>:"</a:t>
            </a:r>
            <a:r>
              <a:rPr lang="fr-BE" sz="1800" err="1">
                <a:latin typeface="Courier New" pitchFamily="49"/>
              </a:rPr>
              <a:t>CreateNewDoc</a:t>
            </a:r>
            <a:r>
              <a:rPr lang="fr-BE" sz="1800">
                <a:latin typeface="Courier New" pitchFamily="49"/>
              </a:rPr>
              <a:t>()"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  <a:r>
              <a:rPr lang="fr-BE" sz="1800">
                <a:latin typeface="Courier New" pitchFamily="49"/>
              </a:rPr>
              <a:t>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value</a:t>
            </a:r>
            <a:r>
              <a:rPr lang="fr-BE" sz="1800">
                <a:latin typeface="Courier New" pitchFamily="49"/>
              </a:rPr>
              <a:t>: "Open",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 err="1">
                <a:solidFill>
                  <a:srgbClr val="FF3333"/>
                </a:solidFill>
                <a:latin typeface="Courier New" pitchFamily="49"/>
              </a:rPr>
              <a:t>onclick</a:t>
            </a:r>
            <a:r>
              <a:rPr lang="fr-BE" sz="1800">
                <a:latin typeface="Courier New" pitchFamily="49"/>
              </a:rPr>
              <a:t>: "</a:t>
            </a:r>
            <a:r>
              <a:rPr lang="fr-BE" sz="1800" err="1">
                <a:latin typeface="Courier New" pitchFamily="49"/>
              </a:rPr>
              <a:t>OpenDoc</a:t>
            </a:r>
            <a:r>
              <a:rPr lang="fr-BE" sz="1800">
                <a:latin typeface="Courier New" pitchFamily="49"/>
              </a:rPr>
              <a:t>()"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  <a:r>
              <a:rPr lang="fr-BE" sz="1800">
                <a:latin typeface="Courier New" pitchFamily="49"/>
              </a:rPr>
              <a:t>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value</a:t>
            </a:r>
            <a:r>
              <a:rPr lang="fr-BE" sz="1800">
                <a:latin typeface="Courier New" pitchFamily="49"/>
              </a:rPr>
              <a:t>: "Close",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 err="1">
                <a:solidFill>
                  <a:srgbClr val="FF3333"/>
                </a:solidFill>
                <a:latin typeface="Courier New" pitchFamily="49"/>
              </a:rPr>
              <a:t>onclick</a:t>
            </a:r>
            <a:r>
              <a:rPr lang="fr-BE" sz="1800">
                <a:latin typeface="Courier New" pitchFamily="49"/>
              </a:rPr>
              <a:t>: "</a:t>
            </a:r>
            <a:r>
              <a:rPr lang="fr-BE" sz="1800" err="1">
                <a:latin typeface="Courier New" pitchFamily="49"/>
              </a:rPr>
              <a:t>CloseDoc</a:t>
            </a:r>
            <a:r>
              <a:rPr lang="fr-BE" sz="1800">
                <a:latin typeface="Courier New" pitchFamily="49"/>
              </a:rPr>
              <a:t>()"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  <a:r>
              <a:rPr lang="fr-BE" sz="1800" b="1">
                <a:solidFill>
                  <a:srgbClr val="00CC00"/>
                </a:solidFill>
                <a:latin typeface="Courier New" pitchFamily="49"/>
              </a:rPr>
              <a:t>]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03A4A22-35D6-4897-A3C9-167F2090F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45125"/>
            <a:ext cx="5846805" cy="527330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&lt;menu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</a:t>
            </a:r>
            <a:r>
              <a:rPr lang="fr-BE" sz="2400">
                <a:solidFill>
                  <a:srgbClr val="FF0000"/>
                </a:solidFill>
                <a:latin typeface="Courier New" pitchFamily="49"/>
              </a:rPr>
              <a:t>id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"file"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</a:t>
            </a:r>
            <a:r>
              <a:rPr lang="fr-BE" sz="2400">
                <a:solidFill>
                  <a:srgbClr val="FF0000"/>
                </a:solidFill>
                <a:latin typeface="Courier New" pitchFamily="49"/>
              </a:rPr>
              <a:t>value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"File"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&lt;popup&gt;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sz="2400" err="1">
                <a:solidFill>
                  <a:srgbClr val="00CC00"/>
                </a:solidFill>
                <a:latin typeface="Courier New" pitchFamily="49"/>
              </a:rPr>
              <a:t>menuitem</a:t>
            </a:r>
            <a:endParaRPr lang="fr-BE" sz="2400">
              <a:solidFill>
                <a:srgbClr val="00CC00"/>
              </a:solidFill>
              <a:latin typeface="Courier New" pitchFamily="49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</a:t>
            </a:r>
            <a:r>
              <a:rPr lang="fr-BE" sz="2400">
                <a:solidFill>
                  <a:srgbClr val="FF0000"/>
                </a:solidFill>
                <a:latin typeface="Courier New" pitchFamily="49"/>
              </a:rPr>
              <a:t>value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"New"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</a:t>
            </a:r>
            <a:r>
              <a:rPr lang="fr-BE" sz="2400" err="1">
                <a:solidFill>
                  <a:srgbClr val="FF0000"/>
                </a:solidFill>
                <a:latin typeface="Courier New" pitchFamily="49"/>
              </a:rPr>
              <a:t>onclick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</a:t>
            </a:r>
            <a:r>
              <a:rPr lang="fr-BE" sz="2400" err="1">
                <a:solidFill>
                  <a:srgbClr val="8000FF"/>
                </a:solidFill>
                <a:latin typeface="Courier New" pitchFamily="49"/>
              </a:rPr>
              <a:t>CreateNewDoc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()"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/&gt;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sz="2400" err="1">
                <a:solidFill>
                  <a:srgbClr val="00CC00"/>
                </a:solidFill>
                <a:latin typeface="Courier New" pitchFamily="49"/>
              </a:rPr>
              <a:t>menuitem</a:t>
            </a:r>
            <a:endParaRPr lang="fr-BE" sz="2400">
              <a:solidFill>
                <a:srgbClr val="00CC00"/>
              </a:solidFill>
              <a:latin typeface="Courier New" pitchFamily="49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 </a:t>
            </a:r>
            <a:r>
              <a:rPr lang="fr-BE" sz="2400">
                <a:solidFill>
                  <a:srgbClr val="FF0000"/>
                </a:solidFill>
                <a:latin typeface="Courier New" pitchFamily="49"/>
              </a:rPr>
              <a:t>value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"Open"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  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 </a:t>
            </a:r>
            <a:r>
              <a:rPr lang="fr-BE" sz="2400" err="1">
                <a:solidFill>
                  <a:srgbClr val="FF0000"/>
                </a:solidFill>
                <a:latin typeface="Courier New" pitchFamily="49"/>
              </a:rPr>
              <a:t>onclick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</a:t>
            </a:r>
            <a:r>
              <a:rPr lang="fr-BE" sz="2400" err="1">
                <a:solidFill>
                  <a:srgbClr val="8000FF"/>
                </a:solidFill>
                <a:latin typeface="Courier New" pitchFamily="49"/>
              </a:rPr>
              <a:t>OpenDoc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()"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/&gt;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sz="2400" err="1">
                <a:solidFill>
                  <a:srgbClr val="00CC00"/>
                </a:solidFill>
                <a:latin typeface="Courier New" pitchFamily="49"/>
              </a:rPr>
              <a:t>menuitem</a:t>
            </a:r>
            <a:endParaRPr lang="fr-BE" sz="2400">
              <a:solidFill>
                <a:srgbClr val="00CC00"/>
              </a:solidFill>
              <a:latin typeface="Courier New" pitchFamily="49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</a:t>
            </a:r>
            <a:r>
              <a:rPr lang="fr-BE" sz="2400">
                <a:solidFill>
                  <a:srgbClr val="FF0000"/>
                </a:solidFill>
                <a:latin typeface="Courier New" pitchFamily="49"/>
              </a:rPr>
              <a:t>value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"Close"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</a:t>
            </a:r>
            <a:r>
              <a:rPr lang="fr-BE" sz="2400" err="1">
                <a:solidFill>
                  <a:srgbClr val="FF0000"/>
                </a:solidFill>
                <a:latin typeface="Courier New" pitchFamily="49"/>
              </a:rPr>
              <a:t>onclick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</a:t>
            </a:r>
            <a:r>
              <a:rPr lang="fr-BE" sz="2400" err="1">
                <a:solidFill>
                  <a:srgbClr val="8000FF"/>
                </a:solidFill>
                <a:latin typeface="Courier New" pitchFamily="49"/>
              </a:rPr>
              <a:t>CloseDoc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()"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/&gt;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&lt;/popup&gt;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&lt;/menu&gt;</a:t>
            </a:r>
          </a:p>
          <a:p>
            <a:pPr marL="0" indent="0">
              <a:spcBef>
                <a:spcPts val="0"/>
              </a:spcBef>
              <a:buNone/>
            </a:pPr>
            <a:endParaRPr lang="fr-BE" sz="2400"/>
          </a:p>
        </p:txBody>
      </p:sp>
      <p:pic>
        <p:nvPicPr>
          <p:cNvPr id="1026" name="Picture 2" descr="json logo">
            <a:extLst>
              <a:ext uri="{FF2B5EF4-FFF2-40B4-BE49-F238E27FC236}">
                <a16:creationId xmlns:a16="http://schemas.microsoft.com/office/drawing/2014/main" id="{E9E8C23D-8B2E-4E13-815D-C9633D0C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768" y="144512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89241260-D56A-4912-8083-4F63E2291E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573" y="1352043"/>
            <a:ext cx="906162" cy="9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B8689-9D5A-AA06-917A-8405170C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Autre exemple : exo05_cantine.json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C0D35D-A234-F134-C0AB-6B42E869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F0DFD-572F-4F9D-9D6D-F3F6D444EEB7}" type="datetime1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7AE549-8F76-6185-9482-5A12A1EB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9</a:t>
            </a:fld>
            <a:endParaRPr lang="fr-B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8070C24-512A-71C8-BB1C-22D6397C49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94671"/>
            <a:ext cx="10822193" cy="507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"semaine"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37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"année"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2025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"nomCantine"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"Les Délices de Tante Gertrude (approuvé par 3 élèves sur 10)"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"menus"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[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{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"jour"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"lundi"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"platPrincipal"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{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"nom"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"Mystère en sauce brune"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"description"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"Un plat avec une sauce. Toujours une sauce."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"noteMoyenne"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2.5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"commentaires"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[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"Goût de carton... mais c'est peut-être DU carton ? — Jean-Michel (5ème)"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"La sauce a sauvé ma vie. — Marie (Terminale, désespérée)"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],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"accompagnement"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[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"frites molles"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"haricots verts (théoriquement)"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],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FR" altLang="fr-FR" sz="1800">
                <a:solidFill>
                  <a:srgbClr val="08080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},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}, …    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7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5.potm" id="{9A679E22-159F-4468-BD25-5554C2F5C34C}" vid="{02412E46-CBBA-45C1-A7EE-8401C077A5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burotix2025</Template>
  <TotalTime>11885</TotalTime>
  <Words>671</Words>
  <Application>Microsoft Office PowerPoint</Application>
  <PresentationFormat>Grand écran</PresentationFormat>
  <Paragraphs>107</Paragraphs>
  <Slides>11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  <vt:variant>
        <vt:lpstr>Diaporamas personnalisés</vt:lpstr>
      </vt:variant>
      <vt:variant>
        <vt:i4>1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Garamond</vt:lpstr>
      <vt:lpstr>Wingdings</vt:lpstr>
      <vt:lpstr>burotix</vt:lpstr>
      <vt:lpstr>Bachelier en Informatique de Gestion  Web : principes de base Projet de Développement Web</vt:lpstr>
      <vt:lpstr>Table des matières</vt:lpstr>
      <vt:lpstr>06. Données JSON</vt:lpstr>
      <vt:lpstr>JSON : Structure</vt:lpstr>
      <vt:lpstr>JSON en quelques mots</vt:lpstr>
      <vt:lpstr>JSON : deux structures </vt:lpstr>
      <vt:lpstr>JSON : deux structures </vt:lpstr>
      <vt:lpstr>JSON vs. XML</vt:lpstr>
      <vt:lpstr>Autre exemple : exo05_cantine.json</vt:lpstr>
      <vt:lpstr>JSON : Références</vt:lpstr>
      <vt:lpstr>Références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144</cp:revision>
  <dcterms:created xsi:type="dcterms:W3CDTF">2020-03-25T16:55:22Z</dcterms:created>
  <dcterms:modified xsi:type="dcterms:W3CDTF">2025-09-09T10:55:57Z</dcterms:modified>
</cp:coreProperties>
</file>