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2" r:id="rId1"/>
  </p:sldMasterIdLst>
  <p:notesMasterIdLst>
    <p:notesMasterId r:id="rId59"/>
  </p:notesMasterIdLst>
  <p:sldIdLst>
    <p:sldId id="416" r:id="rId2"/>
    <p:sldId id="417" r:id="rId3"/>
    <p:sldId id="341" r:id="rId4"/>
    <p:sldId id="342" r:id="rId5"/>
    <p:sldId id="343" r:id="rId6"/>
    <p:sldId id="344" r:id="rId7"/>
    <p:sldId id="345" r:id="rId8"/>
    <p:sldId id="346" r:id="rId9"/>
    <p:sldId id="347" r:id="rId10"/>
    <p:sldId id="348" r:id="rId11"/>
    <p:sldId id="349" r:id="rId12"/>
    <p:sldId id="350" r:id="rId13"/>
    <p:sldId id="351" r:id="rId14"/>
    <p:sldId id="352" r:id="rId15"/>
    <p:sldId id="353" r:id="rId16"/>
    <p:sldId id="354" r:id="rId17"/>
    <p:sldId id="355" r:id="rId18"/>
    <p:sldId id="356" r:id="rId19"/>
    <p:sldId id="357" r:id="rId20"/>
    <p:sldId id="358" r:id="rId21"/>
    <p:sldId id="359" r:id="rId22"/>
    <p:sldId id="360" r:id="rId23"/>
    <p:sldId id="361" r:id="rId24"/>
    <p:sldId id="362" r:id="rId25"/>
    <p:sldId id="363" r:id="rId26"/>
    <p:sldId id="364" r:id="rId27"/>
    <p:sldId id="365" r:id="rId28"/>
    <p:sldId id="366" r:id="rId29"/>
    <p:sldId id="367" r:id="rId30"/>
    <p:sldId id="368" r:id="rId31"/>
    <p:sldId id="369" r:id="rId32"/>
    <p:sldId id="392" r:id="rId33"/>
    <p:sldId id="391"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385" r:id="rId50"/>
    <p:sldId id="386" r:id="rId51"/>
    <p:sldId id="387" r:id="rId52"/>
    <p:sldId id="388" r:id="rId53"/>
    <p:sldId id="393" r:id="rId54"/>
    <p:sldId id="394" r:id="rId55"/>
    <p:sldId id="395" r:id="rId56"/>
    <p:sldId id="389" r:id="rId57"/>
    <p:sldId id="390" r:id="rId58"/>
  </p:sldIdLst>
  <p:sldSz cx="12192000" cy="6858000"/>
  <p:notesSz cx="6858000" cy="9144000"/>
  <p:embeddedFontLst>
    <p:embeddedFont>
      <p:font typeface="Brush Script MT" panose="03060802040406070304" pitchFamily="66" charset="0"/>
      <p:italic r:id="rId60"/>
    </p:embeddedFont>
    <p:embeddedFont>
      <p:font typeface="Consolas" panose="020B0609020204030204" pitchFamily="49" charset="0"/>
      <p:regular r:id="rId61"/>
      <p:bold r:id="rId62"/>
      <p:italic r:id="rId63"/>
      <p:boldItalic r:id="rId64"/>
    </p:embeddedFont>
    <p:embeddedFont>
      <p:font typeface="Garamond" panose="02020404030301010803" pitchFamily="18" charset="0"/>
      <p:regular r:id="rId65"/>
      <p:bold r:id="rId66"/>
      <p:italic r:id="rId67"/>
      <p:boldItalic r:id="rId68"/>
    </p:embeddedFont>
  </p:embeddedFontLst>
  <p:defaultTextStyle>
    <a:defPPr>
      <a:defRPr lang="fr-FR"/>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521415D9-36F7-43E2-AB2F-B90AF26B5E84}">
      <p14:sectionLst xmlns:p14="http://schemas.microsoft.com/office/powerpoint/2010/main">
        <p14:section name="03. CSS" id="{72C1F14A-F1AD-4CF0-91D5-55077920189E}">
          <p14:sldIdLst>
            <p14:sldId id="416"/>
            <p14:sldId id="417"/>
            <p14:sldId id="341"/>
            <p14:sldId id="342"/>
            <p14:sldId id="343"/>
            <p14:sldId id="344"/>
            <p14:sldId id="345"/>
            <p14:sldId id="346"/>
            <p14:sldId id="347"/>
            <p14:sldId id="348"/>
            <p14:sldId id="349"/>
            <p14:sldId id="350"/>
            <p14:sldId id="351"/>
            <p14:sldId id="352"/>
            <p14:sldId id="353"/>
            <p14:sldId id="354"/>
            <p14:sldId id="355"/>
            <p14:sldId id="356"/>
            <p14:sldId id="357"/>
            <p14:sldId id="358"/>
            <p14:sldId id="359"/>
            <p14:sldId id="360"/>
            <p14:sldId id="361"/>
            <p14:sldId id="362"/>
            <p14:sldId id="363"/>
            <p14:sldId id="364"/>
            <p14:sldId id="365"/>
            <p14:sldId id="366"/>
            <p14:sldId id="367"/>
            <p14:sldId id="368"/>
            <p14:sldId id="369"/>
            <p14:sldId id="392"/>
            <p14:sldId id="391"/>
            <p14:sldId id="370"/>
            <p14:sldId id="371"/>
            <p14:sldId id="372"/>
            <p14:sldId id="373"/>
            <p14:sldId id="374"/>
            <p14:sldId id="375"/>
            <p14:sldId id="376"/>
            <p14:sldId id="377"/>
            <p14:sldId id="378"/>
            <p14:sldId id="379"/>
            <p14:sldId id="380"/>
            <p14:sldId id="381"/>
            <p14:sldId id="382"/>
            <p14:sldId id="383"/>
            <p14:sldId id="384"/>
            <p14:sldId id="385"/>
            <p14:sldId id="386"/>
            <p14:sldId id="387"/>
            <p14:sldId id="388"/>
            <p14:sldId id="393"/>
            <p14:sldId id="394"/>
            <p14:sldId id="395"/>
            <p14:sldId id="389"/>
            <p14:sldId id="390"/>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8" roundtripDataSignature="AMtx7mhLedDgW04K3VEM+zrhJBihBUPN4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BDC0CC7-FDA1-45CE-8ADA-BC2AC701C15A}">
  <a:tblStyle styleId="{BBDC0CC7-FDA1-45CE-8ADA-BC2AC701C15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B2C186B-2315-4D39-8BE8-DEBBAA6589EE}" styleName="Table_1">
    <a:wholeTbl>
      <a:tcTxStyle b="off" i="off">
        <a:font>
          <a:latin typeface="Garamond"/>
          <a:ea typeface="Garamond"/>
          <a:cs typeface="Garamond"/>
        </a:font>
        <a:schemeClr val="dk1"/>
      </a:tcTxStyle>
      <a:tcStyle>
        <a:tcBdr>
          <a:left>
            <a:ln w="12700" cap="flat" cmpd="sng">
              <a:solidFill>
                <a:schemeClr val="accent2"/>
              </a:solidFill>
              <a:prstDash val="solid"/>
              <a:round/>
              <a:headEnd type="none" w="sm" len="sm"/>
              <a:tailEnd type="none" w="sm" len="sm"/>
            </a:ln>
          </a:left>
          <a:right>
            <a:ln w="12700" cap="flat" cmpd="sng">
              <a:solidFill>
                <a:schemeClr val="accent2"/>
              </a:solidFill>
              <a:prstDash val="solid"/>
              <a:round/>
              <a:headEnd type="none" w="sm" len="sm"/>
              <a:tailEnd type="none" w="sm" len="sm"/>
            </a:ln>
          </a:right>
          <a:top>
            <a:ln w="12700" cap="flat" cmpd="sng">
              <a:solidFill>
                <a:schemeClr val="accent2"/>
              </a:solidFill>
              <a:prstDash val="solid"/>
              <a:round/>
              <a:headEnd type="none" w="sm" len="sm"/>
              <a:tailEnd type="none" w="sm" len="sm"/>
            </a:ln>
          </a:top>
          <a:bottom>
            <a:ln w="12700" cap="flat" cmpd="sng">
              <a:solidFill>
                <a:schemeClr val="accent2"/>
              </a:solidFill>
              <a:prstDash val="solid"/>
              <a:round/>
              <a:headEnd type="none" w="sm" len="sm"/>
              <a:tailEnd type="none" w="sm" len="sm"/>
            </a:ln>
          </a:bottom>
          <a:insideH>
            <a:ln w="12700" cap="flat" cmpd="sng">
              <a:solidFill>
                <a:schemeClr val="accent2"/>
              </a:solidFill>
              <a:prstDash val="solid"/>
              <a:round/>
              <a:headEnd type="none" w="sm" len="sm"/>
              <a:tailEnd type="none" w="sm" len="sm"/>
            </a:ln>
          </a:insideH>
          <a:insideV>
            <a:ln w="12700" cap="flat" cmpd="sng">
              <a:solidFill>
                <a:schemeClr val="accent2"/>
              </a:solidFill>
              <a:prstDash val="solid"/>
              <a:round/>
              <a:headEnd type="none" w="sm" len="sm"/>
              <a:tailEnd type="none" w="sm" len="sm"/>
            </a:ln>
          </a:insideV>
        </a:tcBdr>
        <a:fill>
          <a:solidFill>
            <a:srgbClr val="FFFFFF">
              <a:alpha val="0"/>
            </a:srgbClr>
          </a:solidFill>
        </a:fill>
      </a:tcStyle>
    </a:wholeTbl>
    <a:band1H>
      <a:tcTxStyle/>
      <a:tcStyle>
        <a:tcBdr/>
        <a:fill>
          <a:solidFill>
            <a:schemeClr val="accent2">
              <a:alpha val="20000"/>
            </a:schemeClr>
          </a:solidFill>
        </a:fill>
      </a:tcStyle>
    </a:band1H>
    <a:band2H>
      <a:tcTxStyle/>
      <a:tcStyle>
        <a:tcBdr/>
      </a:tcStyle>
    </a:band2H>
    <a:band1V>
      <a:tcTxStyle/>
      <a:tcStyle>
        <a:tcBdr/>
        <a:fill>
          <a:solidFill>
            <a:schemeClr val="accent2">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2"/>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2"/>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78" y="1074"/>
      </p:cViewPr>
      <p:guideLst>
        <p:guide orient="horz" pos="2160"/>
        <p:guide pos="3840"/>
      </p:guideLst>
    </p:cSldViewPr>
  </p:slideViewPr>
  <p:notesTextViewPr>
    <p:cViewPr>
      <p:scale>
        <a:sx n="1" d="1"/>
        <a:sy n="1" d="1"/>
      </p:scale>
      <p:origin x="0" y="0"/>
    </p:cViewPr>
  </p:notesTextViewPr>
  <p:sorterViewPr>
    <p:cViewPr>
      <p:scale>
        <a:sx n="100" d="100"/>
        <a:sy n="100" d="100"/>
      </p:scale>
      <p:origin x="0" y="-16584"/>
    </p:cViewPr>
  </p:sorter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font" Target="fonts/font4.fntdata"/><Relationship Id="rId68" Type="http://schemas.openxmlformats.org/officeDocument/2006/relationships/font" Target="fonts/font9.fntdata"/><Relationship Id="rId170"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font" Target="fonts/font7.fntdata"/><Relationship Id="rId5" Type="http://schemas.openxmlformats.org/officeDocument/2006/relationships/slide" Target="slides/slide4.xml"/><Relationship Id="rId61" Type="http://schemas.openxmlformats.org/officeDocument/2006/relationships/font" Target="fonts/font2.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font" Target="fonts/font5.fntdata"/><Relationship Id="rId168"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17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1.fntdata"/><Relationship Id="rId65" Type="http://schemas.openxmlformats.org/officeDocument/2006/relationships/font" Target="fonts/font6.fntdata"/><Relationship Id="rId16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fr-BE" sz="1200" b="0" i="0" u="none" strike="noStrike" cap="none">
                <a:solidFill>
                  <a:schemeClr val="dk1"/>
                </a:solidFill>
                <a:latin typeface="Calibri"/>
                <a:ea typeface="Calibri"/>
                <a:cs typeface="Calibri"/>
                <a:sym typeface="Calibri"/>
              </a:rPr>
              <a:t>‹N°›</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
        <p:cNvGrpSpPr/>
        <p:nvPr/>
      </p:nvGrpSpPr>
      <p:grpSpPr>
        <a:xfrm>
          <a:off x="0" y="0"/>
          <a:ext cx="0" cy="0"/>
          <a:chOff x="0" y="0"/>
          <a:chExt cx="0" cy="0"/>
        </a:xfrm>
      </p:grpSpPr>
      <p:sp>
        <p:nvSpPr>
          <p:cNvPr id="50" name="Google Shape;50;p1: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 name="Google Shape;5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 name="Google Shape;5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1</a:t>
            </a:fld>
            <a:endParaRPr/>
          </a:p>
        </p:txBody>
      </p:sp>
      <p:sp>
        <p:nvSpPr>
          <p:cNvPr id="53" name="Google Shape;53;p1:notes"/>
          <p:cNvSpPr txBox="1">
            <a:spLocks noGrp="1"/>
          </p:cNvSpPr>
          <p:nvPr>
            <p:ph type="hdr" idx="3"/>
          </p:nvPr>
        </p:nvSpPr>
        <p:spPr>
          <a:xfrm>
            <a:off x="0" y="0"/>
            <a:ext cx="2971800" cy="45878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fr-BE"/>
              <a:t>GESTIONNAIRE DE BASE DE DONNEES – NIVEAU ELEMENTAIRE - MS ACCESS</a:t>
            </a:r>
            <a:endParaRPr/>
          </a:p>
        </p:txBody>
      </p:sp>
      <p:sp>
        <p:nvSpPr>
          <p:cNvPr id="54" name="Google Shape;54;p1:notes"/>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fr-BE"/>
              <a:t>Professeur : Alain Wafflard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4"/>
        <p:cNvGrpSpPr/>
        <p:nvPr/>
      </p:nvGrpSpPr>
      <p:grpSpPr>
        <a:xfrm>
          <a:off x="0" y="0"/>
          <a:ext cx="0" cy="0"/>
          <a:chOff x="0" y="0"/>
          <a:chExt cx="0" cy="0"/>
        </a:xfrm>
      </p:grpSpPr>
      <p:sp>
        <p:nvSpPr>
          <p:cNvPr id="815" name="Google Shape;815;p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6" name="Google Shape;816;p9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0"/>
        <p:cNvGrpSpPr/>
        <p:nvPr/>
      </p:nvGrpSpPr>
      <p:grpSpPr>
        <a:xfrm>
          <a:off x="0" y="0"/>
          <a:ext cx="0" cy="0"/>
          <a:chOff x="0" y="0"/>
          <a:chExt cx="0" cy="0"/>
        </a:xfrm>
      </p:grpSpPr>
      <p:sp>
        <p:nvSpPr>
          <p:cNvPr id="821" name="Google Shape;821;p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2" name="Google Shape;822;p9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8" name="Google Shape;828;p9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5" name="Google Shape;835;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9"/>
        <p:cNvGrpSpPr/>
        <p:nvPr/>
      </p:nvGrpSpPr>
      <p:grpSpPr>
        <a:xfrm>
          <a:off x="0" y="0"/>
          <a:ext cx="0" cy="0"/>
          <a:chOff x="0" y="0"/>
          <a:chExt cx="0" cy="0"/>
        </a:xfrm>
      </p:grpSpPr>
      <p:sp>
        <p:nvSpPr>
          <p:cNvPr id="840" name="Google Shape;840;p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41" name="Google Shape;841;p9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p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54" name="Google Shape;854;p9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8"/>
        <p:cNvGrpSpPr/>
        <p:nvPr/>
      </p:nvGrpSpPr>
      <p:grpSpPr>
        <a:xfrm>
          <a:off x="0" y="0"/>
          <a:ext cx="0" cy="0"/>
          <a:chOff x="0" y="0"/>
          <a:chExt cx="0" cy="0"/>
        </a:xfrm>
      </p:grpSpPr>
      <p:sp>
        <p:nvSpPr>
          <p:cNvPr id="859" name="Google Shape;859;p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0" name="Google Shape;860;p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4"/>
        <p:cNvGrpSpPr/>
        <p:nvPr/>
      </p:nvGrpSpPr>
      <p:grpSpPr>
        <a:xfrm>
          <a:off x="0" y="0"/>
          <a:ext cx="0" cy="0"/>
          <a:chOff x="0" y="0"/>
          <a:chExt cx="0" cy="0"/>
        </a:xfrm>
      </p:grpSpPr>
      <p:sp>
        <p:nvSpPr>
          <p:cNvPr id="865" name="Google Shape;865;p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6" name="Google Shape;866;p10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1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2" name="Google Shape;872;p10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6"/>
        <p:cNvGrpSpPr/>
        <p:nvPr/>
      </p:nvGrpSpPr>
      <p:grpSpPr>
        <a:xfrm>
          <a:off x="0" y="0"/>
          <a:ext cx="0" cy="0"/>
          <a:chOff x="0" y="0"/>
          <a:chExt cx="0" cy="0"/>
        </a:xfrm>
      </p:grpSpPr>
      <p:sp>
        <p:nvSpPr>
          <p:cNvPr id="877" name="Google Shape;877;p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78" name="Google Shape;878;p10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3"/>
        <p:cNvGrpSpPr/>
        <p:nvPr/>
      </p:nvGrpSpPr>
      <p:grpSpPr>
        <a:xfrm>
          <a:off x="0" y="0"/>
          <a:ext cx="0" cy="0"/>
          <a:chOff x="0" y="0"/>
          <a:chExt cx="0" cy="0"/>
        </a:xfrm>
      </p:grpSpPr>
      <p:sp>
        <p:nvSpPr>
          <p:cNvPr id="884" name="Google Shape;884;p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5" name="Google Shape;885;p10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9"/>
        <p:cNvGrpSpPr/>
        <p:nvPr/>
      </p:nvGrpSpPr>
      <p:grpSpPr>
        <a:xfrm>
          <a:off x="0" y="0"/>
          <a:ext cx="0" cy="0"/>
          <a:chOff x="0" y="0"/>
          <a:chExt cx="0" cy="0"/>
        </a:xfrm>
      </p:grpSpPr>
      <p:sp>
        <p:nvSpPr>
          <p:cNvPr id="890" name="Google Shape;890;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1" name="Google Shape;891;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5"/>
        <p:cNvGrpSpPr/>
        <p:nvPr/>
      </p:nvGrpSpPr>
      <p:grpSpPr>
        <a:xfrm>
          <a:off x="0" y="0"/>
          <a:ext cx="0" cy="0"/>
          <a:chOff x="0" y="0"/>
          <a:chExt cx="0" cy="0"/>
        </a:xfrm>
      </p:grpSpPr>
      <p:sp>
        <p:nvSpPr>
          <p:cNvPr id="896" name="Google Shape;896;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7" name="Google Shape;897;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p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03" name="Google Shape;903;p10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0" name="Google Shape;91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4"/>
        <p:cNvGrpSpPr/>
        <p:nvPr/>
      </p:nvGrpSpPr>
      <p:grpSpPr>
        <a:xfrm>
          <a:off x="0" y="0"/>
          <a:ext cx="0" cy="0"/>
          <a:chOff x="0" y="0"/>
          <a:chExt cx="0" cy="0"/>
        </a:xfrm>
      </p:grpSpPr>
      <p:sp>
        <p:nvSpPr>
          <p:cNvPr id="915" name="Google Shape;915;p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16" name="Google Shape;916;p10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0"/>
        <p:cNvGrpSpPr/>
        <p:nvPr/>
      </p:nvGrpSpPr>
      <p:grpSpPr>
        <a:xfrm>
          <a:off x="0" y="0"/>
          <a:ext cx="0" cy="0"/>
          <a:chOff x="0" y="0"/>
          <a:chExt cx="0" cy="0"/>
        </a:xfrm>
      </p:grpSpPr>
      <p:sp>
        <p:nvSpPr>
          <p:cNvPr id="921" name="Google Shape;921;p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2" name="Google Shape;922;p10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28" name="Google Shape;928;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1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8"/>
        <p:cNvGrpSpPr/>
        <p:nvPr/>
      </p:nvGrpSpPr>
      <p:grpSpPr>
        <a:xfrm>
          <a:off x="0" y="0"/>
          <a:ext cx="0" cy="0"/>
          <a:chOff x="0" y="0"/>
          <a:chExt cx="0" cy="0"/>
        </a:xfrm>
      </p:grpSpPr>
      <p:sp>
        <p:nvSpPr>
          <p:cNvPr id="939" name="Google Shape;939;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0" name="Google Shape;940;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4"/>
        <p:cNvGrpSpPr/>
        <p:nvPr/>
      </p:nvGrpSpPr>
      <p:grpSpPr>
        <a:xfrm>
          <a:off x="0" y="0"/>
          <a:ext cx="0" cy="0"/>
          <a:chOff x="0" y="0"/>
          <a:chExt cx="0" cy="0"/>
        </a:xfrm>
      </p:grpSpPr>
      <p:sp>
        <p:nvSpPr>
          <p:cNvPr id="945" name="Google Shape;945;p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6" name="Google Shape;946;p1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p:cNvGrpSpPr/>
        <p:nvPr/>
      </p:nvGrpSpPr>
      <p:grpSpPr>
        <a:xfrm>
          <a:off x="0" y="0"/>
          <a:ext cx="0" cy="0"/>
          <a:chOff x="0" y="0"/>
          <a:chExt cx="0" cy="0"/>
        </a:xfrm>
      </p:grpSpPr>
      <p:sp>
        <p:nvSpPr>
          <p:cNvPr id="951" name="Google Shape;951;p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1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0">
          <a:extLst>
            <a:ext uri="{FF2B5EF4-FFF2-40B4-BE49-F238E27FC236}">
              <a16:creationId xmlns:a16="http://schemas.microsoft.com/office/drawing/2014/main" id="{CD2DDFA2-2621-4598-7E61-927AF49510E7}"/>
            </a:ext>
          </a:extLst>
        </p:cNvPr>
        <p:cNvGrpSpPr/>
        <p:nvPr/>
      </p:nvGrpSpPr>
      <p:grpSpPr>
        <a:xfrm>
          <a:off x="0" y="0"/>
          <a:ext cx="0" cy="0"/>
          <a:chOff x="0" y="0"/>
          <a:chExt cx="0" cy="0"/>
        </a:xfrm>
      </p:grpSpPr>
      <p:sp>
        <p:nvSpPr>
          <p:cNvPr id="951" name="Google Shape;951;p114:notes">
            <a:extLst>
              <a:ext uri="{FF2B5EF4-FFF2-40B4-BE49-F238E27FC236}">
                <a16:creationId xmlns:a16="http://schemas.microsoft.com/office/drawing/2014/main" id="{D725D30F-D09E-6D23-EE27-72657911F3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2" name="Google Shape;952;p114:notes">
            <a:extLst>
              <a:ext uri="{FF2B5EF4-FFF2-40B4-BE49-F238E27FC236}">
                <a16:creationId xmlns:a16="http://schemas.microsoft.com/office/drawing/2014/main" id="{876F7EAE-D770-5BD3-A359-C90BB9D0828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extLst>
      <p:ext uri="{BB962C8B-B14F-4D97-AF65-F5344CB8AC3E}">
        <p14:creationId xmlns:p14="http://schemas.microsoft.com/office/powerpoint/2010/main" val="285519800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1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8" name="Google Shape;958;p1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4" name="Google Shape;964;p1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8"/>
        <p:cNvGrpSpPr/>
        <p:nvPr/>
      </p:nvGrpSpPr>
      <p:grpSpPr>
        <a:xfrm>
          <a:off x="0" y="0"/>
          <a:ext cx="0" cy="0"/>
          <a:chOff x="0" y="0"/>
          <a:chExt cx="0" cy="0"/>
        </a:xfrm>
      </p:grpSpPr>
      <p:sp>
        <p:nvSpPr>
          <p:cNvPr id="969" name="Google Shape;969;p1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0" name="Google Shape;970;p1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4"/>
        <p:cNvGrpSpPr/>
        <p:nvPr/>
      </p:nvGrpSpPr>
      <p:grpSpPr>
        <a:xfrm>
          <a:off x="0" y="0"/>
          <a:ext cx="0" cy="0"/>
          <a:chOff x="0" y="0"/>
          <a:chExt cx="0" cy="0"/>
        </a:xfrm>
      </p:grpSpPr>
      <p:sp>
        <p:nvSpPr>
          <p:cNvPr id="975" name="Google Shape;975;p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6" name="Google Shape;976;p1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0"/>
        <p:cNvGrpSpPr/>
        <p:nvPr/>
      </p:nvGrpSpPr>
      <p:grpSpPr>
        <a:xfrm>
          <a:off x="0" y="0"/>
          <a:ext cx="0" cy="0"/>
          <a:chOff x="0" y="0"/>
          <a:chExt cx="0" cy="0"/>
        </a:xfrm>
      </p:grpSpPr>
      <p:sp>
        <p:nvSpPr>
          <p:cNvPr id="981" name="Google Shape;981;p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2" name="Google Shape;982;p1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6"/>
        <p:cNvGrpSpPr/>
        <p:nvPr/>
      </p:nvGrpSpPr>
      <p:grpSpPr>
        <a:xfrm>
          <a:off x="0" y="0"/>
          <a:ext cx="0" cy="0"/>
          <a:chOff x="0" y="0"/>
          <a:chExt cx="0" cy="0"/>
        </a:xfrm>
      </p:grpSpPr>
      <p:sp>
        <p:nvSpPr>
          <p:cNvPr id="987" name="Google Shape;987;p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8" name="Google Shape;988;p1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p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4" name="Google Shape;994;p1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p8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8"/>
        <p:cNvGrpSpPr/>
        <p:nvPr/>
      </p:nvGrpSpPr>
      <p:grpSpPr>
        <a:xfrm>
          <a:off x="0" y="0"/>
          <a:ext cx="0" cy="0"/>
          <a:chOff x="0" y="0"/>
          <a:chExt cx="0" cy="0"/>
        </a:xfrm>
      </p:grpSpPr>
      <p:sp>
        <p:nvSpPr>
          <p:cNvPr id="999" name="Google Shape;999;p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0" name="Google Shape;1000;p1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4"/>
        <p:cNvGrpSpPr/>
        <p:nvPr/>
      </p:nvGrpSpPr>
      <p:grpSpPr>
        <a:xfrm>
          <a:off x="0" y="0"/>
          <a:ext cx="0" cy="0"/>
          <a:chOff x="0" y="0"/>
          <a:chExt cx="0" cy="0"/>
        </a:xfrm>
      </p:grpSpPr>
      <p:sp>
        <p:nvSpPr>
          <p:cNvPr id="1005" name="Google Shape;1005;p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06" name="Google Shape;1006;p1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p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12" name="Google Shape;1012;p1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p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2" name="Google Shape;1042;p1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6"/>
        <p:cNvGrpSpPr/>
        <p:nvPr/>
      </p:nvGrpSpPr>
      <p:grpSpPr>
        <a:xfrm>
          <a:off x="0" y="0"/>
          <a:ext cx="0" cy="0"/>
          <a:chOff x="0" y="0"/>
          <a:chExt cx="0" cy="0"/>
        </a:xfrm>
      </p:grpSpPr>
      <p:sp>
        <p:nvSpPr>
          <p:cNvPr id="1047" name="Google Shape;1047;p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8" name="Google Shape;1048;p1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3"/>
        <p:cNvGrpSpPr/>
        <p:nvPr/>
      </p:nvGrpSpPr>
      <p:grpSpPr>
        <a:xfrm>
          <a:off x="0" y="0"/>
          <a:ext cx="0" cy="0"/>
          <a:chOff x="0" y="0"/>
          <a:chExt cx="0" cy="0"/>
        </a:xfrm>
      </p:grpSpPr>
      <p:sp>
        <p:nvSpPr>
          <p:cNvPr id="1054" name="Google Shape;1054;p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55" name="Google Shape;1055;p1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p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2" name="Google Shape;1062;p1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7"/>
        <p:cNvGrpSpPr/>
        <p:nvPr/>
      </p:nvGrpSpPr>
      <p:grpSpPr>
        <a:xfrm>
          <a:off x="0" y="0"/>
          <a:ext cx="0" cy="0"/>
          <a:chOff x="0" y="0"/>
          <a:chExt cx="0" cy="0"/>
        </a:xfrm>
      </p:grpSpPr>
      <p:sp>
        <p:nvSpPr>
          <p:cNvPr id="1068" name="Google Shape;1068;p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69" name="Google Shape;1069;p1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3"/>
        <p:cNvGrpSpPr/>
        <p:nvPr/>
      </p:nvGrpSpPr>
      <p:grpSpPr>
        <a:xfrm>
          <a:off x="0" y="0"/>
          <a:ext cx="0" cy="0"/>
          <a:chOff x="0" y="0"/>
          <a:chExt cx="0" cy="0"/>
        </a:xfrm>
      </p:grpSpPr>
      <p:sp>
        <p:nvSpPr>
          <p:cNvPr id="1074" name="Google Shape;1074;p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5" name="Google Shape;1075;p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3"/>
        <p:cNvGrpSpPr/>
        <p:nvPr/>
      </p:nvGrpSpPr>
      <p:grpSpPr>
        <a:xfrm>
          <a:off x="0" y="0"/>
          <a:ext cx="0" cy="0"/>
          <a:chOff x="0" y="0"/>
          <a:chExt cx="0" cy="0"/>
        </a:xfrm>
      </p:grpSpPr>
      <p:sp>
        <p:nvSpPr>
          <p:cNvPr id="1084" name="Google Shape;1084;p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5" name="Google Shape;1085;p1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6" name="Google Shape;786;p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9"/>
        <p:cNvGrpSpPr/>
        <p:nvPr/>
      </p:nvGrpSpPr>
      <p:grpSpPr>
        <a:xfrm>
          <a:off x="0" y="0"/>
          <a:ext cx="0" cy="0"/>
          <a:chOff x="0" y="0"/>
          <a:chExt cx="0" cy="0"/>
        </a:xfrm>
      </p:grpSpPr>
      <p:sp>
        <p:nvSpPr>
          <p:cNvPr id="1090" name="Google Shape;1090;p1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1" name="Google Shape;1091;p1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5"/>
        <p:cNvGrpSpPr/>
        <p:nvPr/>
      </p:nvGrpSpPr>
      <p:grpSpPr>
        <a:xfrm>
          <a:off x="0" y="0"/>
          <a:ext cx="0" cy="0"/>
          <a:chOff x="0" y="0"/>
          <a:chExt cx="0" cy="0"/>
        </a:xfrm>
      </p:grpSpPr>
      <p:sp>
        <p:nvSpPr>
          <p:cNvPr id="1096" name="Google Shape;1096;p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97" name="Google Shape;1097;p1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1"/>
        <p:cNvGrpSpPr/>
        <p:nvPr/>
      </p:nvGrpSpPr>
      <p:grpSpPr>
        <a:xfrm>
          <a:off x="0" y="0"/>
          <a:ext cx="0" cy="0"/>
          <a:chOff x="0" y="0"/>
          <a:chExt cx="0" cy="0"/>
        </a:xfrm>
      </p:grpSpPr>
      <p:sp>
        <p:nvSpPr>
          <p:cNvPr id="1102" name="Google Shape;1102;p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3" name="Google Shape;1103;p1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7"/>
        <p:cNvGrpSpPr/>
        <p:nvPr/>
      </p:nvGrpSpPr>
      <p:grpSpPr>
        <a:xfrm>
          <a:off x="0" y="0"/>
          <a:ext cx="0" cy="0"/>
          <a:chOff x="0" y="0"/>
          <a:chExt cx="0" cy="0"/>
        </a:xfrm>
      </p:grpSpPr>
      <p:sp>
        <p:nvSpPr>
          <p:cNvPr id="1108" name="Google Shape;1108;p1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9" name="Google Shape;1109;p1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0" name="Google Shape;1110;p13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fr-BE"/>
              <a:t>57</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2" name="Google Shape;792;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8" name="Google Shape;798;p9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4" name="Google Shape;804;p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8"/>
        <p:cNvGrpSpPr/>
        <p:nvPr/>
      </p:nvGrpSpPr>
      <p:grpSpPr>
        <a:xfrm>
          <a:off x="0" y="0"/>
          <a:ext cx="0" cy="0"/>
          <a:chOff x="0" y="0"/>
          <a:chExt cx="0" cy="0"/>
        </a:xfrm>
      </p:grpSpPr>
      <p:sp>
        <p:nvSpPr>
          <p:cNvPr id="809" name="Google Shape;809;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0" name="Google Shape;810;p9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solidFill>
            <a:schemeClr val="accent3">
              <a:lumMod val="40000"/>
              <a:lumOff val="60000"/>
            </a:schemeClr>
          </a:solidFill>
        </p:spPr>
        <p:txBody>
          <a:bodyPr anchor="b">
            <a:normAutofit/>
          </a:bodyPr>
          <a:lstStyle>
            <a:lvl1pPr algn="ctr">
              <a:defRPr lang="fr-BE">
                <a:solidFill>
                  <a:schemeClr val="accent2"/>
                </a:solidFill>
              </a:defRPr>
            </a:lvl1pPr>
          </a:lstStyle>
          <a:p>
            <a:r>
              <a:rPr lang="fr-FR"/>
              <a:t>Modifiez le style du titre</a:t>
            </a:r>
            <a:endParaRPr lang="fr-BE"/>
          </a:p>
        </p:txBody>
      </p:sp>
      <p:sp>
        <p:nvSpPr>
          <p:cNvPr id="3" name="Subtitle 2"/>
          <p:cNvSpPr>
            <a:spLocks noGrp="1"/>
          </p:cNvSpPr>
          <p:nvPr>
            <p:ph type="subTitle" idx="1"/>
          </p:nvPr>
        </p:nvSpPr>
        <p:spPr>
          <a:xfrm>
            <a:off x="1524000" y="3602037"/>
            <a:ext cx="9144000" cy="1655763"/>
          </a:xfrm>
        </p:spPr>
        <p:txBody>
          <a:bodyPr/>
          <a:lstStyle>
            <a:lvl1pPr marL="0" indent="0" algn="l">
              <a:buNone/>
              <a:defRPr sz="2400">
                <a:solidFill>
                  <a:schemeClr val="tx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a:t>Modifiez le style des sous-titres du masque</a:t>
            </a:r>
            <a:endParaRPr lang="fr-BE"/>
          </a:p>
        </p:txBody>
      </p:sp>
      <p:sp>
        <p:nvSpPr>
          <p:cNvPr id="4" name="Espace réservé de la date 3">
            <a:extLst>
              <a:ext uri="{FF2B5EF4-FFF2-40B4-BE49-F238E27FC236}">
                <a16:creationId xmlns:a16="http://schemas.microsoft.com/office/drawing/2014/main" id="{7F8EFA58-10A1-BAA7-B65E-A754A43B7544}"/>
              </a:ext>
            </a:extLst>
          </p:cNvPr>
          <p:cNvSpPr>
            <a:spLocks noGrp="1"/>
          </p:cNvSpPr>
          <p:nvPr>
            <p:ph type="dt" sz="half" idx="10"/>
          </p:nvPr>
        </p:nvSpPr>
        <p:spPr/>
        <p:txBody>
          <a:bodyPr/>
          <a:lstStyle/>
          <a:p>
            <a:fld id="{F3953782-D06E-4853-BE3C-64C197273937}" type="datetimeFigureOut">
              <a:rPr lang="fr-BE" smtClean="0"/>
              <a:t>09-09-25</a:t>
            </a:fld>
            <a:endParaRPr lang="fr-BE"/>
          </a:p>
        </p:txBody>
      </p:sp>
      <p:sp>
        <p:nvSpPr>
          <p:cNvPr id="5" name="Espace réservé du pied de page 4">
            <a:extLst>
              <a:ext uri="{FF2B5EF4-FFF2-40B4-BE49-F238E27FC236}">
                <a16:creationId xmlns:a16="http://schemas.microsoft.com/office/drawing/2014/main" id="{314B8606-B65F-6EB2-899E-91B5C83E7578}"/>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CB2FA919-3ED3-80D3-E61B-53F97BE66BE0}"/>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333903159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re de section">
  <p:cSld name="1_Titre de section">
    <p:spTree>
      <p:nvGrpSpPr>
        <p:cNvPr id="1" name="Shape 23"/>
        <p:cNvGrpSpPr/>
        <p:nvPr/>
      </p:nvGrpSpPr>
      <p:grpSpPr>
        <a:xfrm>
          <a:off x="0" y="0"/>
          <a:ext cx="0" cy="0"/>
          <a:chOff x="0" y="0"/>
          <a:chExt cx="0" cy="0"/>
        </a:xfrm>
      </p:grpSpPr>
      <p:sp>
        <p:nvSpPr>
          <p:cNvPr id="24" name="Google Shape;24;p140"/>
          <p:cNvSpPr txBox="1">
            <a:spLocks noGrp="1"/>
          </p:cNvSpPr>
          <p:nvPr>
            <p:ph type="title"/>
          </p:nvPr>
        </p:nvSpPr>
        <p:spPr>
          <a:xfrm>
            <a:off x="831851" y="1709740"/>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0"/>
          <p:cNvSpPr txBox="1">
            <a:spLocks noGrp="1"/>
          </p:cNvSpPr>
          <p:nvPr>
            <p:ph type="body" idx="1"/>
          </p:nvPr>
        </p:nvSpPr>
        <p:spPr>
          <a:xfrm>
            <a:off x="831851" y="4589464"/>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40"/>
          <p:cNvSpPr>
            <a:spLocks noGrp="1"/>
          </p:cNvSpPr>
          <p:nvPr>
            <p:ph type="pic" idx="2"/>
          </p:nvPr>
        </p:nvSpPr>
        <p:spPr>
          <a:xfrm>
            <a:off x="9000000" y="720000"/>
            <a:ext cx="2160000" cy="2160000"/>
          </a:xfrm>
          <a:prstGeom prst="rect">
            <a:avLst/>
          </a:prstGeom>
          <a:noFill/>
          <a:ln>
            <a:noFill/>
          </a:ln>
        </p:spPr>
      </p:sp>
    </p:spTree>
    <p:extLst>
      <p:ext uri="{BB962C8B-B14F-4D97-AF65-F5344CB8AC3E}">
        <p14:creationId xmlns:p14="http://schemas.microsoft.com/office/powerpoint/2010/main" val="3032915193"/>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aison" userDrawn="1">
  <p:cSld name="1_Comparaison">
    <p:spTree>
      <p:nvGrpSpPr>
        <p:cNvPr id="1" name="Shape 40"/>
        <p:cNvGrpSpPr/>
        <p:nvPr/>
      </p:nvGrpSpPr>
      <p:grpSpPr>
        <a:xfrm>
          <a:off x="0" y="0"/>
          <a:ext cx="0" cy="0"/>
          <a:chOff x="0" y="0"/>
          <a:chExt cx="0" cy="0"/>
        </a:xfrm>
      </p:grpSpPr>
      <p:sp>
        <p:nvSpPr>
          <p:cNvPr id="41" name="Google Shape;41;p14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5"/>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46"/>
          <p:cNvSpPr txBox="1">
            <a:spLocks noGrp="1"/>
          </p:cNvSpPr>
          <p:nvPr>
            <p:ph type="body" idx="1"/>
          </p:nvPr>
        </p:nvSpPr>
        <p:spPr>
          <a:xfrm>
            <a:off x="839788" y="1681163"/>
            <a:ext cx="34200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146"/>
          <p:cNvSpPr txBox="1">
            <a:spLocks noGrp="1"/>
          </p:cNvSpPr>
          <p:nvPr>
            <p:ph type="body" idx="2"/>
          </p:nvPr>
        </p:nvSpPr>
        <p:spPr>
          <a:xfrm>
            <a:off x="839788" y="2505075"/>
            <a:ext cx="3419999"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50000"/>
                </a:schemeClr>
              </a:buClr>
              <a:buSzPts val="1800"/>
              <a:buFont typeface="Garamond" panose="02020404030301010803" pitchFamily="18" charset="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146"/>
          <p:cNvSpPr txBox="1">
            <a:spLocks noGrp="1"/>
          </p:cNvSpPr>
          <p:nvPr>
            <p:ph type="body" idx="3"/>
          </p:nvPr>
        </p:nvSpPr>
        <p:spPr>
          <a:xfrm>
            <a:off x="4394864" y="1677195"/>
            <a:ext cx="34200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146"/>
          <p:cNvSpPr txBox="1">
            <a:spLocks noGrp="1"/>
          </p:cNvSpPr>
          <p:nvPr>
            <p:ph type="body" idx="4"/>
          </p:nvPr>
        </p:nvSpPr>
        <p:spPr>
          <a:xfrm>
            <a:off x="4394863" y="2501107"/>
            <a:ext cx="3419999"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50000"/>
                </a:schemeClr>
              </a:buClr>
              <a:buSzPts val="1800"/>
              <a:buFont typeface="Garamond" panose="02020404030301010803" pitchFamily="18" charset="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 name="Google Shape;44;p146">
            <a:extLst>
              <a:ext uri="{FF2B5EF4-FFF2-40B4-BE49-F238E27FC236}">
                <a16:creationId xmlns:a16="http://schemas.microsoft.com/office/drawing/2014/main" id="{2E687717-1647-0388-990E-8851C964199E}"/>
              </a:ext>
            </a:extLst>
          </p:cNvPr>
          <p:cNvSpPr txBox="1">
            <a:spLocks noGrp="1"/>
          </p:cNvSpPr>
          <p:nvPr>
            <p:ph type="body" idx="10"/>
          </p:nvPr>
        </p:nvSpPr>
        <p:spPr>
          <a:xfrm>
            <a:off x="7949940" y="1690688"/>
            <a:ext cx="34200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 name="Google Shape;45;p146">
            <a:extLst>
              <a:ext uri="{FF2B5EF4-FFF2-40B4-BE49-F238E27FC236}">
                <a16:creationId xmlns:a16="http://schemas.microsoft.com/office/drawing/2014/main" id="{D8C59DA1-11B0-4EEA-43AC-8402AF228130}"/>
              </a:ext>
            </a:extLst>
          </p:cNvPr>
          <p:cNvSpPr txBox="1">
            <a:spLocks noGrp="1"/>
          </p:cNvSpPr>
          <p:nvPr>
            <p:ph type="body" idx="11"/>
          </p:nvPr>
        </p:nvSpPr>
        <p:spPr>
          <a:xfrm>
            <a:off x="7949937" y="2529543"/>
            <a:ext cx="343392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bg1">
                  <a:lumMod val="50000"/>
                </a:schemeClr>
              </a:buClr>
              <a:buSzPts val="1800"/>
              <a:buFont typeface="Garamond" panose="02020404030301010803" pitchFamily="18" charset="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extLst>
      <p:ext uri="{BB962C8B-B14F-4D97-AF65-F5344CB8AC3E}">
        <p14:creationId xmlns:p14="http://schemas.microsoft.com/office/powerpoint/2010/main" val="301671893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fr-BE"/>
          </a:p>
        </p:txBody>
      </p:sp>
      <p:sp>
        <p:nvSpPr>
          <p:cNvPr id="3" name="Content Placeholder 2"/>
          <p:cNvSpPr>
            <a:spLocks noGrp="1"/>
          </p:cNvSpPr>
          <p:nvPr>
            <p:ph idx="1"/>
          </p:nvPr>
        </p:nvSpPr>
        <p:spPr>
          <a:xfrm>
            <a:off x="838200" y="1690689"/>
            <a:ext cx="10515600" cy="44862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4" name="Espace réservé de la date 3">
            <a:extLst>
              <a:ext uri="{FF2B5EF4-FFF2-40B4-BE49-F238E27FC236}">
                <a16:creationId xmlns:a16="http://schemas.microsoft.com/office/drawing/2014/main" id="{3268EF8D-0946-4672-F93D-1040FBC99710}"/>
              </a:ext>
            </a:extLst>
          </p:cNvPr>
          <p:cNvSpPr>
            <a:spLocks noGrp="1"/>
          </p:cNvSpPr>
          <p:nvPr>
            <p:ph type="dt" sz="half" idx="10"/>
          </p:nvPr>
        </p:nvSpPr>
        <p:spPr/>
        <p:txBody>
          <a:bodyPr/>
          <a:lstStyle/>
          <a:p>
            <a:fld id="{F3953782-D06E-4853-BE3C-64C197273937}" type="datetimeFigureOut">
              <a:rPr lang="fr-BE" smtClean="0"/>
              <a:t>09-09-25</a:t>
            </a:fld>
            <a:endParaRPr lang="fr-BE"/>
          </a:p>
        </p:txBody>
      </p:sp>
      <p:sp>
        <p:nvSpPr>
          <p:cNvPr id="5" name="Espace réservé du pied de page 4">
            <a:extLst>
              <a:ext uri="{FF2B5EF4-FFF2-40B4-BE49-F238E27FC236}">
                <a16:creationId xmlns:a16="http://schemas.microsoft.com/office/drawing/2014/main" id="{8F8A40D7-7FAD-432F-7B9F-71125A565A95}"/>
              </a:ext>
            </a:extLst>
          </p:cNvPr>
          <p:cNvSpPr>
            <a:spLocks noGrp="1"/>
          </p:cNvSpPr>
          <p:nvPr>
            <p:ph type="ftr" sz="quarter" idx="11"/>
          </p:nvPr>
        </p:nvSpPr>
        <p:spPr/>
        <p:txBody>
          <a:bodyPr/>
          <a:lstStyle/>
          <a:p>
            <a:endParaRPr lang="fr-BE"/>
          </a:p>
        </p:txBody>
      </p:sp>
      <p:sp>
        <p:nvSpPr>
          <p:cNvPr id="6" name="Espace réservé du numéro de diapositive 5">
            <a:extLst>
              <a:ext uri="{FF2B5EF4-FFF2-40B4-BE49-F238E27FC236}">
                <a16:creationId xmlns:a16="http://schemas.microsoft.com/office/drawing/2014/main" id="{54A3E5DF-3F32-A840-9AC0-4B04DF13C487}"/>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161364904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normAutofit/>
          </a:bodyPr>
          <a:lstStyle>
            <a:lvl1pPr>
              <a:defRPr lang="fr-BE">
                <a:solidFill>
                  <a:schemeClr val="accent2"/>
                </a:solidFill>
              </a:defRPr>
            </a:lvl1pPr>
          </a:lstStyle>
          <a:p>
            <a:r>
              <a:rPr lang="fr-FR"/>
              <a:t>Modifiez le style du titre</a:t>
            </a:r>
            <a:endParaRPr lang="fr-BE"/>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fr-FR"/>
              <a:t>Cliquez pour modifier les styles du texte du masque</a:t>
            </a:r>
          </a:p>
        </p:txBody>
      </p:sp>
      <p:sp>
        <p:nvSpPr>
          <p:cNvPr id="5" name="Espace réservé pour une image  4">
            <a:extLst>
              <a:ext uri="{FF2B5EF4-FFF2-40B4-BE49-F238E27FC236}">
                <a16:creationId xmlns:a16="http://schemas.microsoft.com/office/drawing/2014/main" id="{83B7C617-6903-4988-8F47-3C72C68028FF}"/>
              </a:ext>
            </a:extLst>
          </p:cNvPr>
          <p:cNvSpPr>
            <a:spLocks noGrp="1"/>
          </p:cNvSpPr>
          <p:nvPr>
            <p:ph type="pic" sz="quarter" idx="10"/>
          </p:nvPr>
        </p:nvSpPr>
        <p:spPr>
          <a:xfrm>
            <a:off x="9000000" y="720000"/>
            <a:ext cx="2160000" cy="2160000"/>
          </a:xfrm>
        </p:spPr>
        <p:txBody>
          <a:bodyPr/>
          <a:lstStyle/>
          <a:p>
            <a:r>
              <a:rPr lang="fr-FR"/>
              <a:t>Cliquez sur l'icône pour ajouter une image</a:t>
            </a:r>
            <a:endParaRPr lang="fr-BE" dirty="0"/>
          </a:p>
        </p:txBody>
      </p:sp>
      <p:sp>
        <p:nvSpPr>
          <p:cNvPr id="4" name="Espace réservé de la date 3">
            <a:extLst>
              <a:ext uri="{FF2B5EF4-FFF2-40B4-BE49-F238E27FC236}">
                <a16:creationId xmlns:a16="http://schemas.microsoft.com/office/drawing/2014/main" id="{F2D67B63-F450-35EF-442C-62311487D2F4}"/>
              </a:ext>
            </a:extLst>
          </p:cNvPr>
          <p:cNvSpPr>
            <a:spLocks noGrp="1"/>
          </p:cNvSpPr>
          <p:nvPr>
            <p:ph type="dt" sz="half" idx="11"/>
          </p:nvPr>
        </p:nvSpPr>
        <p:spPr/>
        <p:txBody>
          <a:bodyPr/>
          <a:lstStyle/>
          <a:p>
            <a:fld id="{F3953782-D06E-4853-BE3C-64C197273937}" type="datetimeFigureOut">
              <a:rPr lang="fr-BE" smtClean="0"/>
              <a:t>09-09-25</a:t>
            </a:fld>
            <a:endParaRPr lang="fr-BE"/>
          </a:p>
        </p:txBody>
      </p:sp>
      <p:sp>
        <p:nvSpPr>
          <p:cNvPr id="6" name="Espace réservé du pied de page 5">
            <a:extLst>
              <a:ext uri="{FF2B5EF4-FFF2-40B4-BE49-F238E27FC236}">
                <a16:creationId xmlns:a16="http://schemas.microsoft.com/office/drawing/2014/main" id="{EBC20ED6-7274-FD2F-773B-9069D53732E9}"/>
              </a:ext>
            </a:extLst>
          </p:cNvPr>
          <p:cNvSpPr>
            <a:spLocks noGrp="1"/>
          </p:cNvSpPr>
          <p:nvPr>
            <p:ph type="ftr" sz="quarter" idx="12"/>
          </p:nvPr>
        </p:nvSpPr>
        <p:spPr/>
        <p:txBody>
          <a:bodyPr/>
          <a:lstStyle/>
          <a:p>
            <a:endParaRPr lang="fr-BE"/>
          </a:p>
        </p:txBody>
      </p:sp>
      <p:sp>
        <p:nvSpPr>
          <p:cNvPr id="7" name="Espace réservé du numéro de diapositive 6">
            <a:extLst>
              <a:ext uri="{FF2B5EF4-FFF2-40B4-BE49-F238E27FC236}">
                <a16:creationId xmlns:a16="http://schemas.microsoft.com/office/drawing/2014/main" id="{DB282271-26EC-908B-2E9D-6EE95CFBEB1C}"/>
              </a:ext>
            </a:extLst>
          </p:cNvPr>
          <p:cNvSpPr>
            <a:spLocks noGrp="1"/>
          </p:cNvSpPr>
          <p:nvPr>
            <p:ph type="sldNum" sz="quarter" idx="13"/>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145392048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ub-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4544704"/>
            <a:ext cx="10515600" cy="1628211"/>
          </a:xfrm>
        </p:spPr>
        <p:txBody>
          <a:bodyPr anchor="b">
            <a:normAutofit/>
          </a:bodyPr>
          <a:lstStyle>
            <a:lvl1pPr>
              <a:defRPr sz="3600">
                <a:solidFill>
                  <a:schemeClr val="accent2"/>
                </a:solidFill>
              </a:defRPr>
            </a:lvl1pPr>
          </a:lstStyle>
          <a:p>
            <a:r>
              <a:rPr lang="fr-FR"/>
              <a:t>Modifiez le style du titre</a:t>
            </a:r>
            <a:endParaRPr lang="fr-BE" dirty="0"/>
          </a:p>
        </p:txBody>
      </p:sp>
      <p:sp>
        <p:nvSpPr>
          <p:cNvPr id="5" name="Espace réservé pour une image  4">
            <a:extLst>
              <a:ext uri="{FF2B5EF4-FFF2-40B4-BE49-F238E27FC236}">
                <a16:creationId xmlns:a16="http://schemas.microsoft.com/office/drawing/2014/main" id="{4FDD30A2-EFB1-4B31-8365-64458F4E13E2}"/>
              </a:ext>
            </a:extLst>
          </p:cNvPr>
          <p:cNvSpPr>
            <a:spLocks noGrp="1"/>
          </p:cNvSpPr>
          <p:nvPr>
            <p:ph type="pic" sz="quarter" idx="10"/>
          </p:nvPr>
        </p:nvSpPr>
        <p:spPr>
          <a:xfrm>
            <a:off x="9000000" y="720000"/>
            <a:ext cx="1440000" cy="1440000"/>
          </a:xfrm>
        </p:spPr>
        <p:txBody>
          <a:bodyPr/>
          <a:lstStyle/>
          <a:p>
            <a:r>
              <a:rPr lang="fr-FR"/>
              <a:t>Cliquez sur l'icône pour ajouter une image</a:t>
            </a:r>
            <a:endParaRPr lang="fr-BE" dirty="0"/>
          </a:p>
        </p:txBody>
      </p:sp>
      <p:sp>
        <p:nvSpPr>
          <p:cNvPr id="3" name="Espace réservé de la date 2">
            <a:extLst>
              <a:ext uri="{FF2B5EF4-FFF2-40B4-BE49-F238E27FC236}">
                <a16:creationId xmlns:a16="http://schemas.microsoft.com/office/drawing/2014/main" id="{B8BD7575-5E4D-B6F7-D511-002E7EBB1A2F}"/>
              </a:ext>
            </a:extLst>
          </p:cNvPr>
          <p:cNvSpPr>
            <a:spLocks noGrp="1"/>
          </p:cNvSpPr>
          <p:nvPr>
            <p:ph type="dt" sz="half" idx="11"/>
          </p:nvPr>
        </p:nvSpPr>
        <p:spPr/>
        <p:txBody>
          <a:bodyPr/>
          <a:lstStyle/>
          <a:p>
            <a:fld id="{F3953782-D06E-4853-BE3C-64C197273937}" type="datetimeFigureOut">
              <a:rPr lang="fr-BE" smtClean="0"/>
              <a:t>09-09-25</a:t>
            </a:fld>
            <a:endParaRPr lang="fr-BE"/>
          </a:p>
        </p:txBody>
      </p:sp>
      <p:sp>
        <p:nvSpPr>
          <p:cNvPr id="4" name="Espace réservé du pied de page 3">
            <a:extLst>
              <a:ext uri="{FF2B5EF4-FFF2-40B4-BE49-F238E27FC236}">
                <a16:creationId xmlns:a16="http://schemas.microsoft.com/office/drawing/2014/main" id="{F57AA542-0BD3-6896-CFBC-925661457ED8}"/>
              </a:ext>
            </a:extLst>
          </p:cNvPr>
          <p:cNvSpPr>
            <a:spLocks noGrp="1"/>
          </p:cNvSpPr>
          <p:nvPr>
            <p:ph type="ftr" sz="quarter" idx="12"/>
          </p:nvPr>
        </p:nvSpPr>
        <p:spPr/>
        <p:txBody>
          <a:bodyPr/>
          <a:lstStyle/>
          <a:p>
            <a:endParaRPr lang="fr-BE"/>
          </a:p>
        </p:txBody>
      </p:sp>
      <p:sp>
        <p:nvSpPr>
          <p:cNvPr id="6" name="Espace réservé du numéro de diapositive 5">
            <a:extLst>
              <a:ext uri="{FF2B5EF4-FFF2-40B4-BE49-F238E27FC236}">
                <a16:creationId xmlns:a16="http://schemas.microsoft.com/office/drawing/2014/main" id="{FF1D4A95-E4A4-1574-4F11-DE8F1961354B}"/>
              </a:ext>
            </a:extLst>
          </p:cNvPr>
          <p:cNvSpPr>
            <a:spLocks noGrp="1"/>
          </p:cNvSpPr>
          <p:nvPr>
            <p:ph type="sldNum" sz="quarter" idx="13"/>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80908600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fr-BE"/>
          </a:p>
        </p:txBody>
      </p:sp>
      <p:sp>
        <p:nvSpPr>
          <p:cNvPr id="3" name="Content Placeholder 2"/>
          <p:cNvSpPr>
            <a:spLocks noGrp="1"/>
          </p:cNvSpPr>
          <p:nvPr>
            <p:ph sz="half" idx="1"/>
          </p:nvPr>
        </p:nvSpPr>
        <p:spPr>
          <a:xfrm>
            <a:off x="838200" y="1690689"/>
            <a:ext cx="5181600" cy="44862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Content Placeholder 3"/>
          <p:cNvSpPr>
            <a:spLocks noGrp="1"/>
          </p:cNvSpPr>
          <p:nvPr>
            <p:ph sz="half" idx="2"/>
          </p:nvPr>
        </p:nvSpPr>
        <p:spPr>
          <a:xfrm>
            <a:off x="6172200" y="1690689"/>
            <a:ext cx="5181600" cy="448627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5" name="Espace réservé de la date 4">
            <a:extLst>
              <a:ext uri="{FF2B5EF4-FFF2-40B4-BE49-F238E27FC236}">
                <a16:creationId xmlns:a16="http://schemas.microsoft.com/office/drawing/2014/main" id="{023EE368-836F-D6B7-3720-94E515B8ED49}"/>
              </a:ext>
            </a:extLst>
          </p:cNvPr>
          <p:cNvSpPr>
            <a:spLocks noGrp="1"/>
          </p:cNvSpPr>
          <p:nvPr>
            <p:ph type="dt" sz="half" idx="10"/>
          </p:nvPr>
        </p:nvSpPr>
        <p:spPr/>
        <p:txBody>
          <a:bodyPr/>
          <a:lstStyle/>
          <a:p>
            <a:fld id="{F3953782-D06E-4853-BE3C-64C197273937}" type="datetimeFigureOut">
              <a:rPr lang="fr-BE" smtClean="0"/>
              <a:t>09-09-25</a:t>
            </a:fld>
            <a:endParaRPr lang="fr-BE"/>
          </a:p>
        </p:txBody>
      </p:sp>
      <p:sp>
        <p:nvSpPr>
          <p:cNvPr id="6" name="Espace réservé du pied de page 5">
            <a:extLst>
              <a:ext uri="{FF2B5EF4-FFF2-40B4-BE49-F238E27FC236}">
                <a16:creationId xmlns:a16="http://schemas.microsoft.com/office/drawing/2014/main" id="{940FC0D1-460C-5274-B67A-CADD301151E8}"/>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7D5E82B2-87DB-8B8E-12FD-843E81352499}"/>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3544516204"/>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fr-BE"/>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839789"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1"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7" name="Espace réservé de la date 6">
            <a:extLst>
              <a:ext uri="{FF2B5EF4-FFF2-40B4-BE49-F238E27FC236}">
                <a16:creationId xmlns:a16="http://schemas.microsoft.com/office/drawing/2014/main" id="{D605DBAD-E815-DA9F-C843-1DE122AA5FFF}"/>
              </a:ext>
            </a:extLst>
          </p:cNvPr>
          <p:cNvSpPr>
            <a:spLocks noGrp="1"/>
          </p:cNvSpPr>
          <p:nvPr>
            <p:ph type="dt" sz="half" idx="10"/>
          </p:nvPr>
        </p:nvSpPr>
        <p:spPr/>
        <p:txBody>
          <a:bodyPr/>
          <a:lstStyle/>
          <a:p>
            <a:fld id="{F3953782-D06E-4853-BE3C-64C197273937}" type="datetimeFigureOut">
              <a:rPr lang="fr-BE" smtClean="0"/>
              <a:t>09-09-25</a:t>
            </a:fld>
            <a:endParaRPr lang="fr-BE"/>
          </a:p>
        </p:txBody>
      </p:sp>
      <p:sp>
        <p:nvSpPr>
          <p:cNvPr id="8" name="Espace réservé du pied de page 7">
            <a:extLst>
              <a:ext uri="{FF2B5EF4-FFF2-40B4-BE49-F238E27FC236}">
                <a16:creationId xmlns:a16="http://schemas.microsoft.com/office/drawing/2014/main" id="{F344211E-58E3-3B61-D18C-DCC7772A096B}"/>
              </a:ext>
            </a:extLst>
          </p:cNvPr>
          <p:cNvSpPr>
            <a:spLocks noGrp="1"/>
          </p:cNvSpPr>
          <p:nvPr>
            <p:ph type="ftr" sz="quarter" idx="11"/>
          </p:nvPr>
        </p:nvSpPr>
        <p:spPr/>
        <p:txBody>
          <a:bodyPr/>
          <a:lstStyle/>
          <a:p>
            <a:endParaRPr lang="fr-BE"/>
          </a:p>
        </p:txBody>
      </p:sp>
      <p:sp>
        <p:nvSpPr>
          <p:cNvPr id="9" name="Espace réservé du numéro de diapositive 8">
            <a:extLst>
              <a:ext uri="{FF2B5EF4-FFF2-40B4-BE49-F238E27FC236}">
                <a16:creationId xmlns:a16="http://schemas.microsoft.com/office/drawing/2014/main" id="{85F2F6A2-3605-D138-CBD4-299C105E107C}"/>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312656923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fr-BE"/>
          </a:p>
        </p:txBody>
      </p:sp>
      <p:sp>
        <p:nvSpPr>
          <p:cNvPr id="3" name="Espace réservé de la date 2">
            <a:extLst>
              <a:ext uri="{FF2B5EF4-FFF2-40B4-BE49-F238E27FC236}">
                <a16:creationId xmlns:a16="http://schemas.microsoft.com/office/drawing/2014/main" id="{BB23E5C8-1D92-E25A-D482-9866759B5BD2}"/>
              </a:ext>
            </a:extLst>
          </p:cNvPr>
          <p:cNvSpPr>
            <a:spLocks noGrp="1"/>
          </p:cNvSpPr>
          <p:nvPr>
            <p:ph type="dt" sz="half" idx="10"/>
          </p:nvPr>
        </p:nvSpPr>
        <p:spPr/>
        <p:txBody>
          <a:bodyPr/>
          <a:lstStyle/>
          <a:p>
            <a:fld id="{F3953782-D06E-4853-BE3C-64C197273937}" type="datetimeFigureOut">
              <a:rPr lang="fr-BE" smtClean="0"/>
              <a:t>09-09-25</a:t>
            </a:fld>
            <a:endParaRPr lang="fr-BE"/>
          </a:p>
        </p:txBody>
      </p:sp>
      <p:sp>
        <p:nvSpPr>
          <p:cNvPr id="4" name="Espace réservé du pied de page 3">
            <a:extLst>
              <a:ext uri="{FF2B5EF4-FFF2-40B4-BE49-F238E27FC236}">
                <a16:creationId xmlns:a16="http://schemas.microsoft.com/office/drawing/2014/main" id="{55ACAADE-10AC-A5C6-B021-C668BC2068AC}"/>
              </a:ext>
            </a:extLst>
          </p:cNvPr>
          <p:cNvSpPr>
            <a:spLocks noGrp="1"/>
          </p:cNvSpPr>
          <p:nvPr>
            <p:ph type="ftr" sz="quarter" idx="11"/>
          </p:nvPr>
        </p:nvSpPr>
        <p:spPr/>
        <p:txBody>
          <a:bodyPr/>
          <a:lstStyle/>
          <a:p>
            <a:endParaRPr lang="fr-BE"/>
          </a:p>
        </p:txBody>
      </p:sp>
      <p:sp>
        <p:nvSpPr>
          <p:cNvPr id="5" name="Espace réservé du numéro de diapositive 4">
            <a:extLst>
              <a:ext uri="{FF2B5EF4-FFF2-40B4-BE49-F238E27FC236}">
                <a16:creationId xmlns:a16="http://schemas.microsoft.com/office/drawing/2014/main" id="{64BD460E-C94D-0F17-7C77-D32F9CC12D7A}"/>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2633458920"/>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729826767"/>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BE"/>
          </a:p>
        </p:txBody>
      </p:sp>
      <p:sp>
        <p:nvSpPr>
          <p:cNvPr id="3" name="Content Placeholder 2"/>
          <p:cNvSpPr>
            <a:spLocks noGrp="1"/>
          </p:cNvSpPr>
          <p:nvPr>
            <p:ph idx="1"/>
          </p:nvPr>
        </p:nvSpPr>
        <p:spPr>
          <a:xfrm>
            <a:off x="5183188" y="457200"/>
            <a:ext cx="617220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33BACDB-1022-3581-CB46-1F85D70253ED}"/>
              </a:ext>
            </a:extLst>
          </p:cNvPr>
          <p:cNvSpPr>
            <a:spLocks noGrp="1"/>
          </p:cNvSpPr>
          <p:nvPr>
            <p:ph type="dt" sz="half" idx="10"/>
          </p:nvPr>
        </p:nvSpPr>
        <p:spPr/>
        <p:txBody>
          <a:bodyPr/>
          <a:lstStyle/>
          <a:p>
            <a:fld id="{F3953782-D06E-4853-BE3C-64C197273937}" type="datetimeFigureOut">
              <a:rPr lang="fr-BE" smtClean="0"/>
              <a:t>09-09-25</a:t>
            </a:fld>
            <a:endParaRPr lang="fr-BE"/>
          </a:p>
        </p:txBody>
      </p:sp>
      <p:sp>
        <p:nvSpPr>
          <p:cNvPr id="6" name="Espace réservé du pied de page 5">
            <a:extLst>
              <a:ext uri="{FF2B5EF4-FFF2-40B4-BE49-F238E27FC236}">
                <a16:creationId xmlns:a16="http://schemas.microsoft.com/office/drawing/2014/main" id="{9C8F4609-0312-F825-CC91-FAC10F330180}"/>
              </a:ext>
            </a:extLst>
          </p:cNvPr>
          <p:cNvSpPr>
            <a:spLocks noGrp="1"/>
          </p:cNvSpPr>
          <p:nvPr>
            <p:ph type="ftr" sz="quarter" idx="11"/>
          </p:nvPr>
        </p:nvSpPr>
        <p:spPr/>
        <p:txBody>
          <a:bodyPr/>
          <a:lstStyle/>
          <a:p>
            <a:endParaRPr lang="fr-BE"/>
          </a:p>
        </p:txBody>
      </p:sp>
      <p:sp>
        <p:nvSpPr>
          <p:cNvPr id="7" name="Espace réservé du numéro de diapositive 6">
            <a:extLst>
              <a:ext uri="{FF2B5EF4-FFF2-40B4-BE49-F238E27FC236}">
                <a16:creationId xmlns:a16="http://schemas.microsoft.com/office/drawing/2014/main" id="{91F0E555-3A77-670E-9C69-DE1D8DE232F9}"/>
              </a:ext>
            </a:extLst>
          </p:cNvPr>
          <p:cNvSpPr>
            <a:spLocks noGrp="1"/>
          </p:cNvSpPr>
          <p:nvPr>
            <p:ph type="sldNum" sz="quarter" idx="12"/>
          </p:nvPr>
        </p:nvSpPr>
        <p:spPr/>
        <p:txBody>
          <a:bodyPr/>
          <a:lstStyle/>
          <a:p>
            <a:fld id="{02C092ED-0E97-497E-99D9-BB9DD7276F53}" type="slidenum">
              <a:rPr lang="fr-BE" smtClean="0"/>
              <a:t>‹N°›</a:t>
            </a:fld>
            <a:endParaRPr lang="fr-BE"/>
          </a:p>
        </p:txBody>
      </p:sp>
    </p:spTree>
    <p:extLst>
      <p:ext uri="{BB962C8B-B14F-4D97-AF65-F5344CB8AC3E}">
        <p14:creationId xmlns:p14="http://schemas.microsoft.com/office/powerpoint/2010/main" val="176925799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BE"/>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pic>
        <p:nvPicPr>
          <p:cNvPr id="8" name="Picture 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830515" y="5719725"/>
            <a:ext cx="1046571" cy="914479"/>
          </a:xfrm>
          <a:prstGeom prst="rect">
            <a:avLst/>
          </a:prstGeom>
        </p:spPr>
      </p:pic>
      <p:sp>
        <p:nvSpPr>
          <p:cNvPr id="4" name="Espace réservé du numéro de diapositive 3">
            <a:extLst>
              <a:ext uri="{FF2B5EF4-FFF2-40B4-BE49-F238E27FC236}">
                <a16:creationId xmlns:a16="http://schemas.microsoft.com/office/drawing/2014/main" id="{FD73148E-CCCA-4F1F-A836-655D884BBFFF}"/>
              </a:ext>
            </a:extLst>
          </p:cNvPr>
          <p:cNvSpPr>
            <a:spLocks noGrp="1"/>
          </p:cNvSpPr>
          <p:nvPr>
            <p:ph type="sldNum" sz="quarter" idx="4"/>
          </p:nvPr>
        </p:nvSpPr>
        <p:spPr>
          <a:xfrm>
            <a:off x="8610600" y="6359526"/>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C092ED-0E97-497E-99D9-BB9DD7276F53}" type="slidenum">
              <a:rPr lang="fr-BE" smtClean="0"/>
              <a:t>‹N°›</a:t>
            </a:fld>
            <a:endParaRPr lang="fr-BE"/>
          </a:p>
        </p:txBody>
      </p:sp>
      <p:sp>
        <p:nvSpPr>
          <p:cNvPr id="5" name="Espace réservé de la date 4">
            <a:extLst>
              <a:ext uri="{FF2B5EF4-FFF2-40B4-BE49-F238E27FC236}">
                <a16:creationId xmlns:a16="http://schemas.microsoft.com/office/drawing/2014/main" id="{7E29B381-A1A5-FC30-27CA-947A269038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953782-D06E-4853-BE3C-64C197273937}" type="datetimeFigureOut">
              <a:rPr lang="fr-BE" smtClean="0"/>
              <a:t>09-09-25</a:t>
            </a:fld>
            <a:endParaRPr lang="fr-BE"/>
          </a:p>
        </p:txBody>
      </p:sp>
      <p:sp>
        <p:nvSpPr>
          <p:cNvPr id="6" name="Espace réservé du pied de page 5">
            <a:extLst>
              <a:ext uri="{FF2B5EF4-FFF2-40B4-BE49-F238E27FC236}">
                <a16:creationId xmlns:a16="http://schemas.microsoft.com/office/drawing/2014/main" id="{7BFB2116-0A00-B6AB-43FF-F23B8EB09A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BE"/>
          </a:p>
        </p:txBody>
      </p:sp>
    </p:spTree>
    <p:extLst>
      <p:ext uri="{BB962C8B-B14F-4D97-AF65-F5344CB8AC3E}">
        <p14:creationId xmlns:p14="http://schemas.microsoft.com/office/powerpoint/2010/main" val="1818146532"/>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3" r:id="rId10"/>
    <p:sldLayoutId id="2147483674" r:id="rId11"/>
  </p:sldLayoutIdLst>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hf hdr="0" ftr="0" dt="0"/>
  <p:txStyles>
    <p:titleStyle>
      <a:lvl1pPr algn="l" defTabSz="914377" rtl="0" eaLnBrk="1" latinLnBrk="0" hangingPunct="1">
        <a:lnSpc>
          <a:spcPct val="90000"/>
        </a:lnSpc>
        <a:spcBef>
          <a:spcPct val="0"/>
        </a:spcBef>
        <a:buNone/>
        <a:defRPr sz="4400" b="1" kern="1200">
          <a:solidFill>
            <a:schemeClr val="accent5"/>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594" indent="-228594" algn="l" defTabSz="914377" rtl="0" eaLnBrk="1" latinLnBrk="0" hangingPunct="1">
        <a:lnSpc>
          <a:spcPct val="90000"/>
        </a:lnSpc>
        <a:spcBef>
          <a:spcPts val="1000"/>
        </a:spcBef>
        <a:buClr>
          <a:schemeClr val="bg1">
            <a:lumMod val="50000"/>
          </a:schemeClr>
        </a:buClr>
        <a:buFont typeface="Wingdings" panose="05000000000000000000" pitchFamily="2" charset="2"/>
        <a:buChar char="§"/>
        <a:defRPr sz="36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3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w3schools.com/colors/colors_names.asp"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hyperlink" Target="https://www.w3docs.com/learn-css/the-ultimate-guide-to-flexbox.html" TargetMode="External"/><Relationship Id="rId7" Type="http://schemas.openxmlformats.org/officeDocument/2006/relationships/image" Target="../media/image11.png"/><Relationship Id="rId2" Type="http://schemas.openxmlformats.org/officeDocument/2006/relationships/notesSlide" Target="../notesSlides/notesSlide48.xml"/><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www.w3docs.com/learn-css/the-ultimate-guide-to-flexbox.html#flex-wrap"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3.xml"/><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
          <p:cNvSpPr txBox="1">
            <a:spLocks noGrp="1"/>
          </p:cNvSpPr>
          <p:nvPr>
            <p:ph type="ctrTitle"/>
          </p:nvPr>
        </p:nvSpPr>
        <p:spPr>
          <a:noFill/>
          <a:ln>
            <a:noFill/>
          </a:ln>
        </p:spPr>
        <p:txBody>
          <a:bodyPr spcFirstLastPara="1" wrap="square" lIns="91425" tIns="45700" rIns="91425" bIns="45700" anchor="b" anchorCtr="0">
            <a:normAutofit fontScale="90000"/>
          </a:bodyPr>
          <a:lstStyle/>
          <a:p>
            <a:pPr lvl="0"/>
            <a:r>
              <a:rPr lang="fr-BE" dirty="0"/>
              <a:t>Bachelier en Informatique de Gestion</a:t>
            </a:r>
            <a:br>
              <a:rPr lang="fr-BE" dirty="0"/>
            </a:br>
            <a:br>
              <a:rPr lang="fr-BE"/>
            </a:br>
            <a:r>
              <a:rPr lang="fr-BE"/>
              <a:t>Web </a:t>
            </a:r>
            <a:r>
              <a:rPr lang="fr-BE" dirty="0"/>
              <a:t>: principes </a:t>
            </a:r>
            <a:r>
              <a:rPr lang="fr-BE"/>
              <a:t>de base</a:t>
            </a:r>
            <a:br>
              <a:rPr lang="fr-BE"/>
            </a:br>
            <a:r>
              <a:rPr lang="fr-BE"/>
              <a:t>Projet de Développement Web</a:t>
            </a:r>
            <a:endParaRPr lang="fr-BE" dirty="0"/>
          </a:p>
        </p:txBody>
      </p:sp>
      <p:sp>
        <p:nvSpPr>
          <p:cNvPr id="57" name="Google Shape;57;p1"/>
          <p:cNvSpPr txBox="1">
            <a:spLocks noGrp="1"/>
          </p:cNvSpPr>
          <p:nvPr>
            <p:ph type="subTitle" idx="1"/>
          </p:nvPr>
        </p:nvSpPr>
        <p:spPr>
          <a:noFill/>
          <a:ln>
            <a:noFill/>
          </a:ln>
        </p:spPr>
        <p:txBody>
          <a:bodyPr spcFirstLastPara="1" wrap="square" lIns="91425" tIns="45700" rIns="91425" bIns="45700" anchor="t" anchorCtr="0">
            <a:noAutofit/>
          </a:bodyPr>
          <a:lstStyle/>
          <a:p>
            <a:pPr lvl="0"/>
            <a:r>
              <a:rPr lang="fr-BE" dirty="0"/>
              <a:t>Enseignement supérieur économique de type court</a:t>
            </a:r>
          </a:p>
          <a:p>
            <a:pPr lvl="0"/>
            <a:r>
              <a:rPr lang="fr-BE" dirty="0"/>
              <a:t>Code </a:t>
            </a:r>
            <a:r>
              <a:rPr lang="fr-BE" dirty="0" err="1"/>
              <a:t>FWB</a:t>
            </a:r>
            <a:r>
              <a:rPr lang="fr-BE"/>
              <a:t> : 7534 29 U32 D1, 7534 30 U32 D3</a:t>
            </a:r>
          </a:p>
          <a:p>
            <a:pPr lvl="0"/>
            <a:r>
              <a:rPr lang="fr-BE"/>
              <a:t>Code ISFCE : 4IWPB, 4IPW3</a:t>
            </a:r>
          </a:p>
          <a:p>
            <a:pPr lvl="0"/>
            <a:endParaRPr lang="fr-BE"/>
          </a:p>
        </p:txBody>
      </p:sp>
      <p:pic>
        <p:nvPicPr>
          <p:cNvPr id="58" name="Google Shape;58;p1"/>
          <p:cNvPicPr preferRelativeResize="0"/>
          <p:nvPr/>
        </p:nvPicPr>
        <p:blipFill rotWithShape="1">
          <a:blip r:embed="rId3">
            <a:alphaModFix/>
          </a:blip>
          <a:srcRect/>
          <a:stretch/>
        </p:blipFill>
        <p:spPr>
          <a:xfrm>
            <a:off x="10406447" y="5094815"/>
            <a:ext cx="1674557" cy="1674557"/>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17"/>
        <p:cNvGrpSpPr/>
        <p:nvPr/>
      </p:nvGrpSpPr>
      <p:grpSpPr>
        <a:xfrm>
          <a:off x="0" y="0"/>
          <a:ext cx="0" cy="0"/>
          <a:chOff x="0" y="0"/>
          <a:chExt cx="0" cy="0"/>
        </a:xfrm>
      </p:grpSpPr>
      <p:sp>
        <p:nvSpPr>
          <p:cNvPr id="818" name="Google Shape;818;p9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 dans chacune des balises</a:t>
            </a:r>
            <a:endParaRPr/>
          </a:p>
        </p:txBody>
      </p:sp>
      <p:sp>
        <p:nvSpPr>
          <p:cNvPr id="819" name="Google Shape;819;p93"/>
          <p:cNvSpPr txBox="1">
            <a:spLocks noGrp="1"/>
          </p:cNvSpPr>
          <p:nvPr>
            <p:ph idx="1"/>
          </p:nvPr>
        </p:nvSpPr>
        <p:spPr>
          <a:xfrm>
            <a:off x="838200" y="1825625"/>
            <a:ext cx="10515600" cy="503237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&lt;!DOCTYPE html&gt;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&lt;html&gt;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&lt;head&gt;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&lt;meta charset="utf-8" /&gt;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&lt;title&gt;Titre de ma page&lt;/title&gt;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&lt;/head&gt;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&lt;body&gt;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&lt;h1 </a:t>
            </a:r>
            <a:r>
              <a:rPr lang="fr-BE" sz="2400" b="1">
                <a:solidFill>
                  <a:schemeClr val="accent2"/>
                </a:solidFill>
                <a:latin typeface="Courier New"/>
                <a:ea typeface="Courier New"/>
                <a:cs typeface="Courier New"/>
                <a:sym typeface="Courier New"/>
              </a:rPr>
              <a:t>style="font-size: 25px;"</a:t>
            </a:r>
            <a:r>
              <a:rPr lang="fr-BE" sz="2400" b="1">
                <a:solidFill>
                  <a:srgbClr val="A87235"/>
                </a:solidFill>
                <a:latin typeface="Courier New"/>
                <a:ea typeface="Courier New"/>
                <a:cs typeface="Courier New"/>
                <a:sym typeface="Courier New"/>
              </a:rPr>
              <a:t>&gt;Ceci est un titre&lt;/h1&gt;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&lt;p </a:t>
            </a:r>
            <a:r>
              <a:rPr lang="fr-BE" sz="2400" b="1">
                <a:solidFill>
                  <a:schemeClr val="accent2"/>
                </a:solidFill>
                <a:latin typeface="Courier New"/>
                <a:ea typeface="Courier New"/>
                <a:cs typeface="Courier New"/>
                <a:sym typeface="Courier New"/>
              </a:rPr>
              <a:t>style="color: blue;"</a:t>
            </a:r>
            <a:r>
              <a:rPr lang="fr-BE" sz="2400" b="1">
                <a:solidFill>
                  <a:srgbClr val="A87235"/>
                </a:solidFill>
                <a:latin typeface="Courier New"/>
                <a:ea typeface="Courier New"/>
                <a:cs typeface="Courier New"/>
                <a:sym typeface="Courier New"/>
              </a:rPr>
              <a:t>&gt;Ceci est mon paragraphe&lt;/p&gt;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&lt;p&gt;Ceci est un autre paragraphe&lt;/p&gt;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  &lt;/body&gt;</a:t>
            </a:r>
            <a:endParaRPr/>
          </a:p>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&lt;/html&gt;</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3"/>
        <p:cNvGrpSpPr/>
        <p:nvPr/>
      </p:nvGrpSpPr>
      <p:grpSpPr>
        <a:xfrm>
          <a:off x="0" y="0"/>
          <a:ext cx="0" cy="0"/>
          <a:chOff x="0" y="0"/>
          <a:chExt cx="0" cy="0"/>
        </a:xfrm>
      </p:grpSpPr>
      <p:sp>
        <p:nvSpPr>
          <p:cNvPr id="824" name="Google Shape;824;p94"/>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Les couleurs (hexadécimal)</a:t>
            </a:r>
            <a:endParaRPr/>
          </a:p>
        </p:txBody>
      </p:sp>
      <p:sp>
        <p:nvSpPr>
          <p:cNvPr id="2" name="Espace réservé du texte 1">
            <a:extLst>
              <a:ext uri="{FF2B5EF4-FFF2-40B4-BE49-F238E27FC236}">
                <a16:creationId xmlns:a16="http://schemas.microsoft.com/office/drawing/2014/main" id="{1502801F-F289-B381-2310-48BC44A76C32}"/>
              </a:ext>
            </a:extLst>
          </p:cNvPr>
          <p:cNvSpPr>
            <a:spLocks noGrp="1"/>
          </p:cNvSpPr>
          <p:nvPr>
            <p:ph type="body" idx="1"/>
          </p:nvPr>
        </p:nvSpPr>
        <p:spPr/>
        <p:txBody>
          <a:bodyPr/>
          <a:lstStyle/>
          <a:p>
            <a:endParaRPr lang="fr-BE"/>
          </a:p>
        </p:txBody>
      </p:sp>
      <p:pic>
        <p:nvPicPr>
          <p:cNvPr id="825" name="Google Shape;825;p94"/>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9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couleurs en hexadecimal</a:t>
            </a:r>
            <a:endParaRPr/>
          </a:p>
        </p:txBody>
      </p:sp>
      <p:sp>
        <p:nvSpPr>
          <p:cNvPr id="831" name="Google Shape;831;p95"/>
          <p:cNvSpPr txBox="1">
            <a:spLocks noGrp="1"/>
          </p:cNvSpPr>
          <p:nvPr>
            <p:ph sz="half"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Le système décimal est un système de numération en base 10.</a:t>
            </a:r>
            <a:endParaRPr/>
          </a:p>
          <a:p>
            <a:pPr marL="0" indent="0">
              <a:buClr>
                <a:schemeClr val="dk1"/>
              </a:buClr>
              <a:buSzPts val="3600"/>
              <a:buNone/>
            </a:pPr>
            <a:br>
              <a:rPr lang="fr-BE"/>
            </a:br>
            <a:r>
              <a:rPr lang="fr-BE">
                <a:solidFill>
                  <a:schemeClr val="accent2"/>
                </a:solidFill>
              </a:rPr>
              <a:t>{0, 1, 2, 3, 4, 5, 6, 7, 8, 9}</a:t>
            </a:r>
            <a:endParaRPr/>
          </a:p>
          <a:p>
            <a:pPr marL="800094" indent="-571500">
              <a:buClr>
                <a:schemeClr val="dk1"/>
              </a:buClr>
              <a:buSzPts val="3600"/>
            </a:pPr>
            <a:endParaRPr/>
          </a:p>
          <a:p>
            <a:pPr marL="800094" indent="-571500">
              <a:buClr>
                <a:schemeClr val="dk1"/>
              </a:buClr>
              <a:buSzPts val="3600"/>
            </a:pPr>
            <a:endParaRPr/>
          </a:p>
        </p:txBody>
      </p:sp>
      <p:sp>
        <p:nvSpPr>
          <p:cNvPr id="832" name="Google Shape;832;p95"/>
          <p:cNvSpPr txBox="1">
            <a:spLocks noGrp="1"/>
          </p:cNvSpPr>
          <p:nvPr>
            <p:ph sz="half" idx="2"/>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Le système hexadécimal est un système de numération en base 16.</a:t>
            </a:r>
            <a:br>
              <a:rPr lang="fr-BE"/>
            </a:br>
            <a:endParaRPr/>
          </a:p>
          <a:p>
            <a:pPr marL="0" indent="0">
              <a:buClr>
                <a:schemeClr val="accent2"/>
              </a:buClr>
              <a:buSzPts val="3600"/>
              <a:buNone/>
            </a:pPr>
            <a:r>
              <a:rPr lang="fr-BE">
                <a:solidFill>
                  <a:schemeClr val="accent2"/>
                </a:solidFill>
              </a:rPr>
              <a:t>{0, 1, 2, 3, 4, 5, 6, 7, 8, </a:t>
            </a:r>
            <a:br>
              <a:rPr lang="fr-BE">
                <a:solidFill>
                  <a:schemeClr val="accent2"/>
                </a:solidFill>
              </a:rPr>
            </a:br>
            <a:r>
              <a:rPr lang="fr-BE">
                <a:solidFill>
                  <a:schemeClr val="accent2"/>
                </a:solidFill>
              </a:rPr>
              <a:t>  9, A, B, C, D, E, F}</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9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couleurs en hexadecimal</a:t>
            </a:r>
            <a:endParaRPr/>
          </a:p>
        </p:txBody>
      </p:sp>
      <p:sp>
        <p:nvSpPr>
          <p:cNvPr id="838" name="Google Shape;838;p96"/>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Que valent les nombres hexadécimaux suivants dans le système décimal ?</a:t>
            </a:r>
            <a:endParaRPr/>
          </a:p>
          <a:p>
            <a:pPr lvl="1">
              <a:buClr>
                <a:srgbClr val="A87235"/>
              </a:buClr>
              <a:buSzPts val="3200"/>
            </a:pPr>
            <a:r>
              <a:rPr lang="fr-BE" b="1">
                <a:solidFill>
                  <a:srgbClr val="A87235"/>
                </a:solidFill>
                <a:latin typeface="Courier New"/>
                <a:ea typeface="Courier New"/>
                <a:cs typeface="Courier New"/>
                <a:sym typeface="Courier New"/>
              </a:rPr>
              <a:t>4</a:t>
            </a:r>
            <a:endParaRPr/>
          </a:p>
          <a:p>
            <a:pPr lvl="1">
              <a:buClr>
                <a:srgbClr val="A87235"/>
              </a:buClr>
              <a:buSzPts val="3200"/>
            </a:pPr>
            <a:r>
              <a:rPr lang="fr-BE" b="1">
                <a:solidFill>
                  <a:srgbClr val="A87235"/>
                </a:solidFill>
                <a:latin typeface="Courier New"/>
                <a:ea typeface="Courier New"/>
                <a:cs typeface="Courier New"/>
                <a:sym typeface="Courier New"/>
              </a:rPr>
              <a:t>B</a:t>
            </a:r>
            <a:endParaRPr/>
          </a:p>
          <a:p>
            <a:pPr lvl="1">
              <a:buClr>
                <a:srgbClr val="A87235"/>
              </a:buClr>
              <a:buSzPts val="3200"/>
            </a:pPr>
            <a:r>
              <a:rPr lang="fr-BE" b="1">
                <a:solidFill>
                  <a:srgbClr val="A87235"/>
                </a:solidFill>
                <a:latin typeface="Courier New"/>
                <a:ea typeface="Courier New"/>
                <a:cs typeface="Courier New"/>
                <a:sym typeface="Courier New"/>
              </a:rPr>
              <a:t>A6</a:t>
            </a:r>
            <a:endParaRPr/>
          </a:p>
          <a:p>
            <a:pPr lvl="1">
              <a:buClr>
                <a:srgbClr val="A87235"/>
              </a:buClr>
              <a:buSzPts val="3200"/>
            </a:pPr>
            <a:r>
              <a:rPr lang="fr-BE" b="1">
                <a:solidFill>
                  <a:srgbClr val="A87235"/>
                </a:solidFill>
                <a:latin typeface="Courier New"/>
                <a:ea typeface="Courier New"/>
                <a:cs typeface="Courier New"/>
                <a:sym typeface="Courier New"/>
              </a:rPr>
              <a:t>FF</a:t>
            </a:r>
            <a:endParaRPr/>
          </a:p>
          <a:p>
            <a:pPr lvl="1">
              <a:buClr>
                <a:srgbClr val="A87235"/>
              </a:buClr>
              <a:buSzPts val="3200"/>
            </a:pPr>
            <a:r>
              <a:rPr lang="fr-BE" b="1">
                <a:solidFill>
                  <a:srgbClr val="A87235"/>
                </a:solidFill>
                <a:latin typeface="Courier New"/>
                <a:ea typeface="Courier New"/>
                <a:cs typeface="Courier New"/>
                <a:sym typeface="Courier New"/>
              </a:rPr>
              <a:t>10</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2"/>
        <p:cNvGrpSpPr/>
        <p:nvPr/>
      </p:nvGrpSpPr>
      <p:grpSpPr>
        <a:xfrm>
          <a:off x="0" y="0"/>
          <a:ext cx="0" cy="0"/>
          <a:chOff x="0" y="0"/>
          <a:chExt cx="0" cy="0"/>
        </a:xfrm>
      </p:grpSpPr>
      <p:sp>
        <p:nvSpPr>
          <p:cNvPr id="843" name="Google Shape;843;p9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couleurs en hexadecimal</a:t>
            </a:r>
            <a:endParaRPr/>
          </a:p>
        </p:txBody>
      </p:sp>
      <p:sp>
        <p:nvSpPr>
          <p:cNvPr id="844" name="Google Shape;844;p9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Augmenter la valeur d'une couleur, augmente son </a:t>
            </a:r>
            <a:r>
              <a:rPr lang="fr-BE">
                <a:solidFill>
                  <a:schemeClr val="accent2"/>
                </a:solidFill>
              </a:rPr>
              <a:t>intensité.</a:t>
            </a:r>
            <a:endParaRPr/>
          </a:p>
          <a:p>
            <a:pPr marL="800094" indent="-571500">
              <a:buClr>
                <a:schemeClr val="dk1"/>
              </a:buClr>
              <a:buSzPts val="3600"/>
            </a:pPr>
            <a:endParaRPr/>
          </a:p>
          <a:p>
            <a:pPr marL="800094" indent="-571500">
              <a:buClr>
                <a:schemeClr val="dk1"/>
              </a:buClr>
              <a:buSzPts val="3600"/>
            </a:pPr>
            <a:endParaRPr/>
          </a:p>
        </p:txBody>
      </p:sp>
      <p:sp>
        <p:nvSpPr>
          <p:cNvPr id="845" name="Google Shape;845;p97"/>
          <p:cNvSpPr txBox="1"/>
          <p:nvPr/>
        </p:nvSpPr>
        <p:spPr>
          <a:xfrm>
            <a:off x="3478373" y="3688650"/>
            <a:ext cx="5142900" cy="7755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fr-BE" sz="6000" b="1">
                <a:solidFill>
                  <a:srgbClr val="A87235"/>
                </a:solidFill>
                <a:latin typeface="Courier New"/>
                <a:ea typeface="Courier New"/>
                <a:cs typeface="Courier New"/>
                <a:sym typeface="Courier New"/>
              </a:rPr>
              <a:t>#00FF00</a:t>
            </a:r>
            <a:endParaRPr sz="6000" b="1">
              <a:solidFill>
                <a:srgbClr val="A87235"/>
              </a:solidFill>
              <a:latin typeface="Courier New"/>
              <a:ea typeface="Courier New"/>
              <a:cs typeface="Courier New"/>
              <a:sym typeface="Courier New"/>
            </a:endParaRPr>
          </a:p>
        </p:txBody>
      </p:sp>
      <p:sp>
        <p:nvSpPr>
          <p:cNvPr id="846" name="Google Shape;846;p97"/>
          <p:cNvSpPr/>
          <p:nvPr/>
        </p:nvSpPr>
        <p:spPr>
          <a:xfrm rot="5400000">
            <a:off x="5223723" y="4331346"/>
            <a:ext cx="405900" cy="872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847" name="Google Shape;847;p97"/>
          <p:cNvSpPr/>
          <p:nvPr/>
        </p:nvSpPr>
        <p:spPr>
          <a:xfrm rot="5400000">
            <a:off x="6985348" y="4331346"/>
            <a:ext cx="405900" cy="872400"/>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848" name="Google Shape;848;p97"/>
          <p:cNvSpPr/>
          <p:nvPr/>
        </p:nvSpPr>
        <p:spPr>
          <a:xfrm rot="-5405082">
            <a:off x="6096423" y="3252450"/>
            <a:ext cx="405900" cy="872401"/>
          </a:xfrm>
          <a:prstGeom prst="rightBrace">
            <a:avLst>
              <a:gd name="adj1" fmla="val 8333"/>
              <a:gd name="adj2" fmla="val 50000"/>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sp>
        <p:nvSpPr>
          <p:cNvPr id="849" name="Google Shape;849;p97"/>
          <p:cNvSpPr txBox="1"/>
          <p:nvPr/>
        </p:nvSpPr>
        <p:spPr>
          <a:xfrm>
            <a:off x="4842423" y="4970496"/>
            <a:ext cx="116850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Rouge</a:t>
            </a:r>
            <a:endParaRPr sz="2400">
              <a:solidFill>
                <a:schemeClr val="dk1"/>
              </a:solidFill>
              <a:latin typeface="Garamond"/>
              <a:ea typeface="Garamond"/>
              <a:cs typeface="Garamond"/>
              <a:sym typeface="Garamond"/>
            </a:endParaRPr>
          </a:p>
        </p:txBody>
      </p:sp>
      <p:sp>
        <p:nvSpPr>
          <p:cNvPr id="850" name="Google Shape;850;p97"/>
          <p:cNvSpPr txBox="1"/>
          <p:nvPr/>
        </p:nvSpPr>
        <p:spPr>
          <a:xfrm>
            <a:off x="5715123" y="3027899"/>
            <a:ext cx="1168500" cy="457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fr-BE" sz="2400">
                <a:solidFill>
                  <a:schemeClr val="dk1"/>
                </a:solidFill>
                <a:latin typeface="Garamond"/>
                <a:ea typeface="Garamond"/>
                <a:cs typeface="Garamond"/>
                <a:sym typeface="Garamond"/>
              </a:rPr>
              <a:t>Vert</a:t>
            </a:r>
            <a:endParaRPr sz="2400">
              <a:solidFill>
                <a:schemeClr val="dk1"/>
              </a:solidFill>
              <a:latin typeface="Garamond"/>
              <a:ea typeface="Garamond"/>
              <a:cs typeface="Garamond"/>
              <a:sym typeface="Garamond"/>
            </a:endParaRPr>
          </a:p>
        </p:txBody>
      </p:sp>
      <p:sp>
        <p:nvSpPr>
          <p:cNvPr id="851" name="Google Shape;851;p97"/>
          <p:cNvSpPr txBox="1"/>
          <p:nvPr/>
        </p:nvSpPr>
        <p:spPr>
          <a:xfrm>
            <a:off x="6604048" y="4970496"/>
            <a:ext cx="1168500" cy="457200"/>
          </a:xfrm>
          <a:prstGeom prst="rect">
            <a:avLst/>
          </a:prstGeom>
          <a:noFill/>
          <a:ln>
            <a:noFill/>
          </a:ln>
        </p:spPr>
        <p:txBody>
          <a:bodyPr spcFirstLastPara="1" wrap="square" lIns="91425" tIns="91425" rIns="91425" bIns="91425" anchor="t" anchorCtr="0">
            <a:noAutofit/>
          </a:bodyPr>
          <a:lstStyle/>
          <a:p>
            <a:pPr marL="0" marR="0" lvl="0" indent="0" algn="ctr" rtl="0">
              <a:spcBef>
                <a:spcPts val="0"/>
              </a:spcBef>
              <a:spcAft>
                <a:spcPts val="0"/>
              </a:spcAft>
              <a:buNone/>
            </a:pPr>
            <a:r>
              <a:rPr lang="fr-BE" sz="2400">
                <a:solidFill>
                  <a:schemeClr val="dk1"/>
                </a:solidFill>
                <a:latin typeface="Garamond"/>
                <a:ea typeface="Garamond"/>
                <a:cs typeface="Garamond"/>
                <a:sym typeface="Garamond"/>
              </a:rPr>
              <a:t>Bleu</a:t>
            </a:r>
            <a:endParaRPr sz="2400">
              <a:solidFill>
                <a:schemeClr val="dk1"/>
              </a:solidFill>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6" name="Google Shape;856;p9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noms de couleurs</a:t>
            </a:r>
            <a:endParaRPr/>
          </a:p>
        </p:txBody>
      </p:sp>
      <p:sp>
        <p:nvSpPr>
          <p:cNvPr id="857" name="Google Shape;857;p9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Couleurs standards :</a:t>
            </a:r>
            <a:endParaRPr/>
          </a:p>
          <a:p>
            <a:pPr lvl="1">
              <a:buClr>
                <a:srgbClr val="A87235"/>
              </a:buClr>
              <a:buSzPts val="3200"/>
            </a:pPr>
            <a:r>
              <a:rPr lang="fr-BE" b="1">
                <a:solidFill>
                  <a:srgbClr val="A87235"/>
                </a:solidFill>
                <a:latin typeface="Courier New"/>
                <a:ea typeface="Courier New"/>
                <a:cs typeface="Courier New"/>
                <a:sym typeface="Courier New"/>
              </a:rPr>
              <a:t>white (#FFFFFF)</a:t>
            </a:r>
            <a:endParaRPr/>
          </a:p>
          <a:p>
            <a:pPr lvl="1">
              <a:buClr>
                <a:srgbClr val="A87235"/>
              </a:buClr>
              <a:buSzPts val="3200"/>
            </a:pPr>
            <a:r>
              <a:rPr lang="fr-BE" b="1">
                <a:solidFill>
                  <a:srgbClr val="A87235"/>
                </a:solidFill>
                <a:latin typeface="Courier New"/>
                <a:ea typeface="Courier New"/>
                <a:cs typeface="Courier New"/>
                <a:sym typeface="Courier New"/>
              </a:rPr>
              <a:t>black (#000000)</a:t>
            </a:r>
            <a:endParaRPr/>
          </a:p>
          <a:p>
            <a:pPr lvl="1">
              <a:buClr>
                <a:srgbClr val="A87235"/>
              </a:buClr>
              <a:buSzPts val="3200"/>
            </a:pPr>
            <a:r>
              <a:rPr lang="fr-BE" b="1">
                <a:solidFill>
                  <a:srgbClr val="A87235"/>
                </a:solidFill>
                <a:latin typeface="Courier New"/>
                <a:ea typeface="Courier New"/>
                <a:cs typeface="Courier New"/>
                <a:sym typeface="Courier New"/>
              </a:rPr>
              <a:t>red (#FF0000)</a:t>
            </a:r>
            <a:endParaRPr/>
          </a:p>
          <a:p>
            <a:pPr lvl="1">
              <a:buClr>
                <a:srgbClr val="A87235"/>
              </a:buClr>
              <a:buSzPts val="3200"/>
            </a:pPr>
            <a:r>
              <a:rPr lang="fr-BE" b="1">
                <a:solidFill>
                  <a:srgbClr val="A87235"/>
                </a:solidFill>
                <a:latin typeface="Courier New"/>
                <a:ea typeface="Courier New"/>
                <a:cs typeface="Courier New"/>
                <a:sym typeface="Courier New"/>
              </a:rPr>
              <a:t>lime (green) (#00FF00)</a:t>
            </a:r>
            <a:endParaRPr/>
          </a:p>
          <a:p>
            <a:pPr lvl="1">
              <a:buClr>
                <a:srgbClr val="A87235"/>
              </a:buClr>
              <a:buSzPts val="3200"/>
            </a:pPr>
            <a:r>
              <a:rPr lang="fr-BE" b="1">
                <a:solidFill>
                  <a:srgbClr val="A87235"/>
                </a:solidFill>
                <a:latin typeface="Courier New"/>
                <a:ea typeface="Courier New"/>
                <a:cs typeface="Courier New"/>
                <a:sym typeface="Courier New"/>
              </a:rPr>
              <a:t>blue (#0000FF)</a:t>
            </a:r>
            <a:endParaRPr/>
          </a:p>
          <a:p>
            <a:pPr>
              <a:buClr>
                <a:schemeClr val="dk1"/>
              </a:buClr>
              <a:buSzPts val="3600"/>
            </a:pPr>
            <a:r>
              <a:rPr lang="fr-BE"/>
              <a:t>140 noms (prédéfinis) de couleurs :</a:t>
            </a:r>
            <a:endParaRPr/>
          </a:p>
          <a:p>
            <a:pPr lvl="1">
              <a:buClr>
                <a:schemeClr val="dk1"/>
              </a:buClr>
              <a:buSzPts val="3200"/>
            </a:pPr>
            <a:r>
              <a:rPr lang="fr-BE" u="sng">
                <a:solidFill>
                  <a:schemeClr val="hlink"/>
                </a:solidFill>
                <a:hlinkClick r:id="rId3"/>
              </a:rPr>
              <a:t>https://www.w3schools.com/colors/colors_names.asp</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1"/>
        <p:cNvGrpSpPr/>
        <p:nvPr/>
      </p:nvGrpSpPr>
      <p:grpSpPr>
        <a:xfrm>
          <a:off x="0" y="0"/>
          <a:ext cx="0" cy="0"/>
          <a:chOff x="0" y="0"/>
          <a:chExt cx="0" cy="0"/>
        </a:xfrm>
      </p:grpSpPr>
      <p:sp>
        <p:nvSpPr>
          <p:cNvPr id="862" name="Google Shape;862;p9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Structure du CSS</a:t>
            </a:r>
            <a:endParaRPr/>
          </a:p>
        </p:txBody>
      </p:sp>
      <p:sp>
        <p:nvSpPr>
          <p:cNvPr id="2" name="Espace réservé du texte 1">
            <a:extLst>
              <a:ext uri="{FF2B5EF4-FFF2-40B4-BE49-F238E27FC236}">
                <a16:creationId xmlns:a16="http://schemas.microsoft.com/office/drawing/2014/main" id="{177246B1-AB91-9655-1EB3-DD82F02017AC}"/>
              </a:ext>
            </a:extLst>
          </p:cNvPr>
          <p:cNvSpPr>
            <a:spLocks noGrp="1"/>
          </p:cNvSpPr>
          <p:nvPr>
            <p:ph type="body" idx="1"/>
          </p:nvPr>
        </p:nvSpPr>
        <p:spPr/>
        <p:txBody>
          <a:bodyPr/>
          <a:lstStyle/>
          <a:p>
            <a:endParaRPr lang="fr-BE"/>
          </a:p>
        </p:txBody>
      </p:sp>
      <p:pic>
        <p:nvPicPr>
          <p:cNvPr id="863" name="Google Shape;863;p99"/>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7"/>
        <p:cNvGrpSpPr/>
        <p:nvPr/>
      </p:nvGrpSpPr>
      <p:grpSpPr>
        <a:xfrm>
          <a:off x="0" y="0"/>
          <a:ext cx="0" cy="0"/>
          <a:chOff x="0" y="0"/>
          <a:chExt cx="0" cy="0"/>
        </a:xfrm>
      </p:grpSpPr>
      <p:sp>
        <p:nvSpPr>
          <p:cNvPr id="868" name="Google Shape;868;p10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Structure générale du CSS</a:t>
            </a:r>
            <a:endParaRPr/>
          </a:p>
        </p:txBody>
      </p:sp>
      <p:sp>
        <p:nvSpPr>
          <p:cNvPr id="869" name="Google Shape;869;p100"/>
          <p:cNvSpPr txBox="1">
            <a:spLocks noGrp="1"/>
          </p:cNvSpPr>
          <p:nvPr>
            <p:ph idx="1"/>
          </p:nvPr>
        </p:nvSpPr>
        <p:spPr>
          <a:prstGeom prst="rect">
            <a:avLst/>
          </a:prstGeom>
          <a:noFill/>
          <a:ln>
            <a:noFill/>
          </a:ln>
        </p:spPr>
        <p:txBody>
          <a:bodyPr spcFirstLastPara="1" wrap="square" lIns="91425" tIns="45700" rIns="91425" bIns="45700" anchor="t" anchorCtr="0">
            <a:normAutofit fontScale="62500" lnSpcReduction="20000"/>
          </a:bodyPr>
          <a:lstStyle/>
          <a:p>
            <a:pPr marL="0" lvl="0" indent="0" algn="l" rtl="0">
              <a:lnSpc>
                <a:spcPct val="90000"/>
              </a:lnSpc>
              <a:spcBef>
                <a:spcPts val="0"/>
              </a:spcBef>
              <a:spcAft>
                <a:spcPts val="0"/>
              </a:spcAft>
              <a:buClr>
                <a:schemeClr val="accent2"/>
              </a:buClr>
              <a:buSzPct val="100000"/>
              <a:buNone/>
            </a:pPr>
            <a:r>
              <a:rPr lang="fr-BE" b="1">
                <a:solidFill>
                  <a:schemeClr val="accent2"/>
                </a:solidFill>
                <a:latin typeface="Courier New"/>
                <a:ea typeface="Courier New"/>
                <a:cs typeface="Courier New"/>
                <a:sym typeface="Courier New"/>
              </a:rPr>
              <a:t>selecteur1</a:t>
            </a:r>
            <a:endParaRPr/>
          </a:p>
          <a:p>
            <a:pPr marL="0" lvl="0" indent="0" algn="l" rtl="0">
              <a:lnSpc>
                <a:spcPct val="90000"/>
              </a:lnSpc>
              <a:spcBef>
                <a:spcPts val="1000"/>
              </a:spcBef>
              <a:spcAft>
                <a:spcPts val="0"/>
              </a:spcAft>
              <a:buClr>
                <a:schemeClr val="accent2"/>
              </a:buClr>
              <a:buSzPct val="100000"/>
              <a:buNone/>
            </a:pPr>
            <a:r>
              <a:rPr lang="fr-BE" b="1">
                <a:solidFill>
                  <a:schemeClr val="accent2"/>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a:t>
            </a:r>
            <a:r>
              <a:rPr lang="fr-BE" b="1">
                <a:solidFill>
                  <a:schemeClr val="accent2"/>
                </a:solidFill>
                <a:latin typeface="Courier New"/>
                <a:ea typeface="Courier New"/>
                <a:cs typeface="Courier New"/>
                <a:sym typeface="Courier New"/>
              </a:rPr>
              <a:t>propriete1: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propriete2: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propriete3: valeur;</a:t>
            </a:r>
            <a:endParaRPr/>
          </a:p>
          <a:p>
            <a:pPr marL="0" lvl="0" indent="0" algn="l" rtl="0">
              <a:lnSpc>
                <a:spcPct val="90000"/>
              </a:lnSpc>
              <a:spcBef>
                <a:spcPts val="1000"/>
              </a:spcBef>
              <a:spcAft>
                <a:spcPts val="0"/>
              </a:spcAft>
              <a:buClr>
                <a:schemeClr val="accent2"/>
              </a:buClr>
              <a:buSzPct val="100000"/>
              <a:buNone/>
            </a:pPr>
            <a:r>
              <a:rPr lang="fr-BE" b="1">
                <a:solidFill>
                  <a:schemeClr val="accent2"/>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ct val="100000"/>
              <a:buNone/>
            </a:pPr>
            <a:endParaRPr b="1">
              <a:solidFill>
                <a:srgbClr val="A87235"/>
              </a:solidFill>
              <a:latin typeface="Courier New"/>
              <a:ea typeface="Courier New"/>
              <a:cs typeface="Courier New"/>
              <a:sym typeface="Courier New"/>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selecteur2</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propriete1: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propriete2: valeur;</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73"/>
        <p:cNvGrpSpPr/>
        <p:nvPr/>
      </p:nvGrpSpPr>
      <p:grpSpPr>
        <a:xfrm>
          <a:off x="0" y="0"/>
          <a:ext cx="0" cy="0"/>
          <a:chOff x="0" y="0"/>
          <a:chExt cx="0" cy="0"/>
        </a:xfrm>
      </p:grpSpPr>
      <p:sp>
        <p:nvSpPr>
          <p:cNvPr id="874" name="Google Shape;874;p10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Exemple de CSS</a:t>
            </a:r>
            <a:endParaRPr/>
          </a:p>
        </p:txBody>
      </p:sp>
      <p:sp>
        <p:nvSpPr>
          <p:cNvPr id="875" name="Google Shape;875;p101"/>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rgbClr val="A87235"/>
              </a:buClr>
              <a:buSzPts val="2400"/>
              <a:buNone/>
            </a:pPr>
            <a:r>
              <a:rPr lang="fr-BE" sz="2400" b="1">
                <a:solidFill>
                  <a:srgbClr val="A87235"/>
                </a:solidFill>
                <a:latin typeface="Courier New"/>
                <a:ea typeface="Courier New"/>
                <a:cs typeface="Courier New"/>
                <a:sym typeface="Courier New"/>
              </a:rPr>
              <a:t>h1</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  font-size: 25px;  </a:t>
            </a:r>
            <a:r>
              <a:rPr lang="fr-BE" sz="2400" b="1">
                <a:solidFill>
                  <a:srgbClr val="7F7F7F"/>
                </a:solidFill>
                <a:latin typeface="Courier New"/>
                <a:ea typeface="Courier New"/>
                <a:cs typeface="Courier New"/>
                <a:sym typeface="Courier New"/>
              </a:rPr>
              <a:t>/* unités obligatoires */</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  color: red;</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2400"/>
              <a:buNone/>
            </a:pPr>
            <a:endParaRPr sz="2400" b="1">
              <a:solidFill>
                <a:srgbClr val="A87235"/>
              </a:solidFill>
              <a:latin typeface="Courier New"/>
              <a:ea typeface="Courier New"/>
              <a:cs typeface="Courier New"/>
              <a:sym typeface="Courier New"/>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p</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  color: #550099;</a:t>
            </a:r>
            <a:endParaRPr/>
          </a:p>
          <a:p>
            <a:pPr marL="0" lvl="0" indent="0" algn="l" rtl="0">
              <a:lnSpc>
                <a:spcPct val="90000"/>
              </a:lnSpc>
              <a:spcBef>
                <a:spcPts val="1000"/>
              </a:spcBef>
              <a:spcAft>
                <a:spcPts val="0"/>
              </a:spcAft>
              <a:buClr>
                <a:srgbClr val="A87235"/>
              </a:buClr>
              <a:buSzPts val="2400"/>
              <a:buNone/>
            </a:pPr>
            <a:r>
              <a:rPr lang="fr-BE" sz="2400" b="1">
                <a:solidFill>
                  <a:srgbClr val="A87235"/>
                </a:solidFill>
                <a:latin typeface="Courier New"/>
                <a:ea typeface="Courier New"/>
                <a:cs typeface="Courier New"/>
                <a:sym typeface="Courier New"/>
              </a:rPr>
              <a:t>}</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79"/>
        <p:cNvGrpSpPr/>
        <p:nvPr/>
      </p:nvGrpSpPr>
      <p:grpSpPr>
        <a:xfrm>
          <a:off x="0" y="0"/>
          <a:ext cx="0" cy="0"/>
          <a:chOff x="0" y="0"/>
          <a:chExt cx="0" cy="0"/>
        </a:xfrm>
      </p:grpSpPr>
      <p:sp>
        <p:nvSpPr>
          <p:cNvPr id="880" name="Google Shape;880;p102"/>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Les sélecteurs CSS</a:t>
            </a:r>
            <a:endParaRPr/>
          </a:p>
        </p:txBody>
      </p:sp>
      <p:sp>
        <p:nvSpPr>
          <p:cNvPr id="2" name="Espace réservé du texte 1">
            <a:extLst>
              <a:ext uri="{FF2B5EF4-FFF2-40B4-BE49-F238E27FC236}">
                <a16:creationId xmlns:a16="http://schemas.microsoft.com/office/drawing/2014/main" id="{5B28A6A1-C52F-B5BE-EBB7-C3ACE6896A0C}"/>
              </a:ext>
            </a:extLst>
          </p:cNvPr>
          <p:cNvSpPr>
            <a:spLocks noGrp="1"/>
          </p:cNvSpPr>
          <p:nvPr>
            <p:ph type="body" idx="1"/>
          </p:nvPr>
        </p:nvSpPr>
        <p:spPr/>
        <p:txBody>
          <a:bodyPr/>
          <a:lstStyle/>
          <a:p>
            <a:endParaRPr lang="fr-BE"/>
          </a:p>
        </p:txBody>
      </p:sp>
      <p:sp>
        <p:nvSpPr>
          <p:cNvPr id="3" name="Espace réservé pour une image  2">
            <a:extLst>
              <a:ext uri="{FF2B5EF4-FFF2-40B4-BE49-F238E27FC236}">
                <a16:creationId xmlns:a16="http://schemas.microsoft.com/office/drawing/2014/main" id="{0127B58E-CDE7-816E-D273-6252ACB3BEC6}"/>
              </a:ext>
            </a:extLst>
          </p:cNvPr>
          <p:cNvSpPr>
            <a:spLocks noGrp="1"/>
          </p:cNvSpPr>
          <p:nvPr>
            <p:ph type="pic" idx="2"/>
          </p:nvPr>
        </p:nvSpPr>
        <p:spPr/>
        <p:txBody>
          <a:bodyPr/>
          <a:lstStyle/>
          <a:p>
            <a:endParaRPr lang="fr-BE"/>
          </a:p>
        </p:txBody>
      </p:sp>
      <p:pic>
        <p:nvPicPr>
          <p:cNvPr id="882" name="Google Shape;882;p10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8999538" y="720725"/>
            <a:ext cx="1439862" cy="1439863"/>
          </a:xfrm>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5"/>
          <p:cNvSpPr txBox="1">
            <a:spLocks noGrp="1"/>
          </p:cNvSpPr>
          <p:nvPr>
            <p:ph type="title"/>
          </p:nvPr>
        </p:nvSpPr>
        <p:spPr>
          <a:noFill/>
          <a:ln>
            <a:noFill/>
          </a:ln>
        </p:spPr>
        <p:txBody>
          <a:bodyPr spcFirstLastPara="1" wrap="square" lIns="91425" tIns="45700" rIns="91425" bIns="45700" anchor="ctr" anchorCtr="0">
            <a:normAutofit/>
          </a:bodyPr>
          <a:lstStyle/>
          <a:p>
            <a:pPr lvl="0"/>
            <a:r>
              <a:rPr lang="fr-BE"/>
              <a:t>Table des matières</a:t>
            </a:r>
          </a:p>
        </p:txBody>
      </p:sp>
      <p:sp>
        <p:nvSpPr>
          <p:cNvPr id="119" name="Google Shape;119;p5"/>
          <p:cNvSpPr txBox="1">
            <a:spLocks noGrp="1"/>
          </p:cNvSpPr>
          <p:nvPr>
            <p:ph type="body" idx="1"/>
          </p:nvPr>
        </p:nvSpPr>
        <p:spPr>
          <a:noFill/>
          <a:ln>
            <a:noFill/>
          </a:ln>
        </p:spPr>
        <p:txBody>
          <a:bodyPr spcFirstLastPara="1" wrap="square" lIns="91425" tIns="45700" rIns="91425" bIns="45700" numCol="1" anchor="t" anchorCtr="0">
            <a:normAutofit/>
          </a:bodyPr>
          <a:lstStyle/>
          <a:p>
            <a:pPr lvl="0"/>
            <a:r>
              <a:rPr lang="fr-FR"/>
              <a:t>Généralités</a:t>
            </a:r>
          </a:p>
        </p:txBody>
      </p:sp>
      <p:sp>
        <p:nvSpPr>
          <p:cNvPr id="2" name="Espace réservé du texte 1">
            <a:extLst>
              <a:ext uri="{FF2B5EF4-FFF2-40B4-BE49-F238E27FC236}">
                <a16:creationId xmlns:a16="http://schemas.microsoft.com/office/drawing/2014/main" id="{D1162652-D4A8-152D-F88F-9B8516AF8775}"/>
              </a:ext>
            </a:extLst>
          </p:cNvPr>
          <p:cNvSpPr>
            <a:spLocks noGrp="1"/>
          </p:cNvSpPr>
          <p:nvPr>
            <p:ph type="body" idx="2"/>
          </p:nvPr>
        </p:nvSpPr>
        <p:spPr/>
        <p:txBody>
          <a:bodyPr>
            <a:normAutofit/>
          </a:bodyPr>
          <a:lstStyle/>
          <a:p>
            <a:pPr marL="114300" indent="0">
              <a:buNone/>
            </a:pPr>
            <a:r>
              <a:rPr lang="fr-BE" sz="2400"/>
              <a:t>01. Introduction au web</a:t>
            </a:r>
          </a:p>
          <a:p>
            <a:pPr marL="114300" indent="0">
              <a:buNone/>
            </a:pPr>
            <a:r>
              <a:rPr lang="fr-BE" sz="2400"/>
              <a:t>03. Outils</a:t>
            </a:r>
          </a:p>
          <a:p>
            <a:pPr marL="114300" indent="0">
              <a:buNone/>
            </a:pPr>
            <a:r>
              <a:rPr lang="fr-BE" sz="2400"/>
              <a:t>05. Format XML</a:t>
            </a:r>
          </a:p>
          <a:p>
            <a:pPr marL="114300" indent="0">
              <a:buNone/>
            </a:pPr>
            <a:r>
              <a:rPr lang="fr-BE" sz="2400"/>
              <a:t>06. Format JSON</a:t>
            </a:r>
          </a:p>
          <a:p>
            <a:pPr marL="114300" indent="0">
              <a:buNone/>
            </a:pPr>
            <a:endParaRPr lang="fr-BE" sz="2400"/>
          </a:p>
        </p:txBody>
      </p:sp>
      <p:sp>
        <p:nvSpPr>
          <p:cNvPr id="3" name="Espace réservé du texte 2">
            <a:extLst>
              <a:ext uri="{FF2B5EF4-FFF2-40B4-BE49-F238E27FC236}">
                <a16:creationId xmlns:a16="http://schemas.microsoft.com/office/drawing/2014/main" id="{D06D5135-B8A1-9E24-38EE-4C72679CDE7E}"/>
              </a:ext>
            </a:extLst>
          </p:cNvPr>
          <p:cNvSpPr>
            <a:spLocks noGrp="1"/>
          </p:cNvSpPr>
          <p:nvPr>
            <p:ph type="body" idx="3"/>
          </p:nvPr>
        </p:nvSpPr>
        <p:spPr/>
        <p:txBody>
          <a:bodyPr anchor="t"/>
          <a:lstStyle/>
          <a:p>
            <a:pPr lvl="0"/>
            <a:r>
              <a:rPr lang="fr-FR"/>
              <a:t>Front-End</a:t>
            </a:r>
          </a:p>
        </p:txBody>
      </p:sp>
      <p:sp>
        <p:nvSpPr>
          <p:cNvPr id="4" name="Espace réservé du texte 3">
            <a:extLst>
              <a:ext uri="{FF2B5EF4-FFF2-40B4-BE49-F238E27FC236}">
                <a16:creationId xmlns:a16="http://schemas.microsoft.com/office/drawing/2014/main" id="{17D87172-3FAF-5725-E789-9405D66598A7}"/>
              </a:ext>
            </a:extLst>
          </p:cNvPr>
          <p:cNvSpPr>
            <a:spLocks noGrp="1"/>
          </p:cNvSpPr>
          <p:nvPr>
            <p:ph type="body" idx="4"/>
          </p:nvPr>
        </p:nvSpPr>
        <p:spPr>
          <a:xfrm>
            <a:off x="4105275" y="2501107"/>
            <a:ext cx="3709587" cy="3684588"/>
          </a:xfrm>
        </p:spPr>
        <p:txBody>
          <a:bodyPr>
            <a:normAutofit/>
          </a:bodyPr>
          <a:lstStyle/>
          <a:p>
            <a:pPr marL="114300" lvl="0" indent="0">
              <a:buNone/>
            </a:pPr>
            <a:r>
              <a:rPr lang="fr-BE" sz="2400"/>
              <a:t>12. Structure HTML </a:t>
            </a:r>
          </a:p>
          <a:p>
            <a:pPr marL="114300" indent="0">
              <a:buNone/>
            </a:pPr>
            <a:r>
              <a:rPr lang="fr-BE" sz="2400"/>
              <a:t>13. Formulaire HTML</a:t>
            </a:r>
          </a:p>
          <a:p>
            <a:pPr marL="114300" lvl="0" indent="0">
              <a:buNone/>
            </a:pPr>
            <a:r>
              <a:rPr lang="fr-BE" sz="2400">
                <a:solidFill>
                  <a:schemeClr val="accent2"/>
                </a:solidFill>
              </a:rPr>
              <a:t>14. Mise en forme CSS</a:t>
            </a:r>
          </a:p>
          <a:p>
            <a:pPr marL="114300" lvl="0" indent="0">
              <a:buNone/>
            </a:pPr>
            <a:r>
              <a:rPr lang="fr-BE" sz="2400"/>
              <a:t>15. Adaptabilité</a:t>
            </a:r>
          </a:p>
          <a:p>
            <a:pPr marL="114300" lvl="0" indent="0">
              <a:buNone/>
            </a:pPr>
            <a:r>
              <a:rPr lang="fr-BE" sz="2400"/>
              <a:t>17. Javascript</a:t>
            </a:r>
          </a:p>
          <a:p>
            <a:pPr marL="114300" lvl="0" indent="0">
              <a:buNone/>
            </a:pPr>
            <a:r>
              <a:rPr lang="fr-BE" sz="2400"/>
              <a:t>18. Bibliothèque jQuery</a:t>
            </a:r>
          </a:p>
          <a:p>
            <a:pPr marL="114300" lvl="0" indent="0">
              <a:buNone/>
            </a:pPr>
            <a:r>
              <a:rPr lang="fr-BE" sz="2400"/>
              <a:t>19. Composant Vue.js</a:t>
            </a:r>
          </a:p>
        </p:txBody>
      </p:sp>
      <p:sp>
        <p:nvSpPr>
          <p:cNvPr id="10" name="Espace réservé du texte 9">
            <a:extLst>
              <a:ext uri="{FF2B5EF4-FFF2-40B4-BE49-F238E27FC236}">
                <a16:creationId xmlns:a16="http://schemas.microsoft.com/office/drawing/2014/main" id="{A5FC1231-1E2C-7231-4486-8114EAEE6AAF}"/>
              </a:ext>
            </a:extLst>
          </p:cNvPr>
          <p:cNvSpPr>
            <a:spLocks noGrp="1"/>
          </p:cNvSpPr>
          <p:nvPr>
            <p:ph type="body" idx="10"/>
          </p:nvPr>
        </p:nvSpPr>
        <p:spPr/>
        <p:txBody>
          <a:bodyPr anchor="t"/>
          <a:lstStyle/>
          <a:p>
            <a:r>
              <a:rPr lang="fr-BE"/>
              <a:t>Back-End</a:t>
            </a:r>
          </a:p>
        </p:txBody>
      </p:sp>
      <p:sp>
        <p:nvSpPr>
          <p:cNvPr id="18" name="Espace réservé du texte 17">
            <a:extLst>
              <a:ext uri="{FF2B5EF4-FFF2-40B4-BE49-F238E27FC236}">
                <a16:creationId xmlns:a16="http://schemas.microsoft.com/office/drawing/2014/main" id="{EDB2CC52-B967-555D-C3A7-C4B10EB02D18}"/>
              </a:ext>
            </a:extLst>
          </p:cNvPr>
          <p:cNvSpPr>
            <a:spLocks noGrp="1"/>
          </p:cNvSpPr>
          <p:nvPr>
            <p:ph type="body" idx="11"/>
          </p:nvPr>
        </p:nvSpPr>
        <p:spPr/>
        <p:txBody>
          <a:bodyPr>
            <a:normAutofit/>
          </a:bodyPr>
          <a:lstStyle/>
          <a:p>
            <a:pPr marL="114300" lvl="0" indent="0">
              <a:buNone/>
            </a:pPr>
            <a:r>
              <a:rPr lang="fr-BE" sz="2400"/>
              <a:t>21. Middleware PHP</a:t>
            </a:r>
          </a:p>
          <a:p>
            <a:pPr marL="114300" indent="0">
              <a:buNone/>
            </a:pPr>
            <a:r>
              <a:rPr lang="fr-BE" sz="2400"/>
              <a:t>22. Traitement du formulaire</a:t>
            </a:r>
          </a:p>
          <a:p>
            <a:pPr marL="114300" lvl="0" indent="0">
              <a:buNone/>
            </a:pPr>
            <a:r>
              <a:rPr lang="fr-BE" sz="2400"/>
              <a:t>23. Architecture MVC</a:t>
            </a:r>
          </a:p>
          <a:p>
            <a:pPr marL="114300" lvl="0" indent="0">
              <a:buNone/>
            </a:pPr>
            <a:r>
              <a:rPr lang="fr-BE" sz="2400"/>
              <a:t>24. Données SQL</a:t>
            </a:r>
          </a:p>
          <a:p>
            <a:pPr marL="114300" lvl="0" indent="0">
              <a:buNone/>
            </a:pPr>
            <a:r>
              <a:rPr lang="fr-BE" sz="2400"/>
              <a:t>25. Données NoSQL</a:t>
            </a:r>
          </a:p>
          <a:p>
            <a:pPr marL="114300" indent="0">
              <a:buNone/>
            </a:pPr>
            <a:r>
              <a:rPr lang="fr-BE" sz="2400"/>
              <a:t>27. Requête asynchrone</a:t>
            </a:r>
          </a:p>
          <a:p>
            <a:pPr marL="114300" indent="0">
              <a:buNone/>
            </a:pPr>
            <a:endParaRPr lang="fr-BE" sz="240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86"/>
        <p:cNvGrpSpPr/>
        <p:nvPr/>
      </p:nvGrpSpPr>
      <p:grpSpPr>
        <a:xfrm>
          <a:off x="0" y="0"/>
          <a:ext cx="0" cy="0"/>
          <a:chOff x="0" y="0"/>
          <a:chExt cx="0" cy="0"/>
        </a:xfrm>
      </p:grpSpPr>
      <p:sp>
        <p:nvSpPr>
          <p:cNvPr id="887" name="Google Shape;887;p10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type</a:t>
            </a:r>
            <a:endParaRPr/>
          </a:p>
        </p:txBody>
      </p:sp>
      <p:sp>
        <p:nvSpPr>
          <p:cNvPr id="888" name="Google Shape;888;p103"/>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a:t>Le sélecteur de </a:t>
            </a:r>
            <a:r>
              <a:rPr lang="fr-BE">
                <a:solidFill>
                  <a:schemeClr val="accent2"/>
                </a:solidFill>
              </a:rPr>
              <a:t>type</a:t>
            </a:r>
            <a:r>
              <a:rPr lang="fr-BE"/>
              <a:t> permet de cibler les </a:t>
            </a:r>
            <a:r>
              <a:rPr lang="fr-BE">
                <a:solidFill>
                  <a:schemeClr val="accent2"/>
                </a:solidFill>
              </a:rPr>
              <a:t>éléments</a:t>
            </a:r>
            <a:r>
              <a:rPr lang="fr-BE"/>
              <a:t> d'une page web.</a:t>
            </a:r>
            <a:endParaRPr/>
          </a:p>
          <a:p>
            <a:pPr>
              <a:buClr>
                <a:schemeClr val="dk1"/>
              </a:buClr>
              <a:buSzPct val="100000"/>
            </a:pPr>
            <a:r>
              <a:rPr lang="fr-BE"/>
              <a:t>CSS:</a:t>
            </a:r>
            <a:endParaRPr/>
          </a:p>
          <a:p>
            <a:pPr marL="457189" lvl="1" indent="0">
              <a:buClr>
                <a:schemeClr val="accent2"/>
              </a:buClr>
              <a:buSzPct val="100000"/>
              <a:buNone/>
            </a:pPr>
            <a:r>
              <a:rPr lang="fr-BE" b="1">
                <a:solidFill>
                  <a:schemeClr val="accent2"/>
                </a:solidFill>
                <a:latin typeface="Courier New"/>
                <a:ea typeface="Courier New"/>
                <a:cs typeface="Courier New"/>
                <a:sym typeface="Courier New"/>
              </a:rPr>
              <a:t>h1</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b="1">
              <a:solidFill>
                <a:srgbClr val="A87235"/>
              </a:solidFill>
              <a:latin typeface="Courier New"/>
              <a:ea typeface="Courier New"/>
              <a:cs typeface="Courier New"/>
              <a:sym typeface="Courier New"/>
            </a:endParaRPr>
          </a:p>
          <a:p>
            <a:pPr>
              <a:buClr>
                <a:schemeClr val="dk1"/>
              </a:buClr>
              <a:buSzPct val="100000"/>
            </a:pPr>
            <a:r>
              <a:rPr lang="fr-BE"/>
              <a:t>HTML:</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a:t>
            </a:r>
            <a:r>
              <a:rPr lang="fr-BE" b="1">
                <a:solidFill>
                  <a:schemeClr val="accent2"/>
                </a:solidFill>
                <a:latin typeface="Courier New"/>
                <a:ea typeface="Courier New"/>
                <a:cs typeface="Courier New"/>
                <a:sym typeface="Courier New"/>
              </a:rPr>
              <a:t>h1</a:t>
            </a:r>
            <a:r>
              <a:rPr lang="fr-BE" b="1">
                <a:solidFill>
                  <a:srgbClr val="A87235"/>
                </a:solidFill>
                <a:latin typeface="Courier New"/>
                <a:ea typeface="Courier New"/>
                <a:cs typeface="Courier New"/>
                <a:sym typeface="Courier New"/>
              </a:rPr>
              <a:t>&gt;Mon titre&lt;/</a:t>
            </a:r>
            <a:r>
              <a:rPr lang="fr-BE" b="1">
                <a:solidFill>
                  <a:schemeClr val="accent2"/>
                </a:solidFill>
                <a:latin typeface="Courier New"/>
                <a:ea typeface="Courier New"/>
                <a:cs typeface="Courier New"/>
                <a:sym typeface="Courier New"/>
              </a:rPr>
              <a:t>h1</a:t>
            </a:r>
            <a:r>
              <a:rPr lang="fr-BE" b="1">
                <a:solidFill>
                  <a:srgbClr val="A87235"/>
                </a:solidFill>
                <a:latin typeface="Courier New"/>
                <a:ea typeface="Courier New"/>
                <a:cs typeface="Courier New"/>
                <a:sym typeface="Courier New"/>
              </a:rPr>
              <a:t>&gt;</a:t>
            </a:r>
            <a:endParaRPr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2"/>
        <p:cNvGrpSpPr/>
        <p:nvPr/>
      </p:nvGrpSpPr>
      <p:grpSpPr>
        <a:xfrm>
          <a:off x="0" y="0"/>
          <a:ext cx="0" cy="0"/>
          <a:chOff x="0" y="0"/>
          <a:chExt cx="0" cy="0"/>
        </a:xfrm>
      </p:grpSpPr>
      <p:sp>
        <p:nvSpPr>
          <p:cNvPr id="893" name="Google Shape;893;p10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d'ID</a:t>
            </a:r>
            <a:endParaRPr/>
          </a:p>
        </p:txBody>
      </p:sp>
      <p:sp>
        <p:nvSpPr>
          <p:cNvPr id="894" name="Google Shape;894;p104"/>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fr-BE"/>
              <a:t>Le sélecteur </a:t>
            </a:r>
            <a:r>
              <a:rPr lang="fr-BE">
                <a:solidFill>
                  <a:schemeClr val="accent2"/>
                </a:solidFill>
              </a:rPr>
              <a:t>d'ID</a:t>
            </a:r>
            <a:r>
              <a:rPr lang="fr-BE"/>
              <a:t> permet de cibler un élément par son identifiant. </a:t>
            </a:r>
            <a:endParaRPr/>
          </a:p>
          <a:p>
            <a:pPr lvl="1">
              <a:buClr>
                <a:schemeClr val="dk1"/>
              </a:buClr>
              <a:buSzPct val="100000"/>
            </a:pPr>
            <a:r>
              <a:rPr lang="fr-BE"/>
              <a:t>Un seul élément du document HTML a un ID donné.</a:t>
            </a:r>
            <a:endParaRPr/>
          </a:p>
          <a:p>
            <a:pPr>
              <a:buClr>
                <a:schemeClr val="dk1"/>
              </a:buClr>
              <a:buSzPct val="100000"/>
            </a:pPr>
            <a:r>
              <a:rPr lang="fr-BE"/>
              <a:t>CSS:</a:t>
            </a:r>
            <a:endParaRPr/>
          </a:p>
          <a:p>
            <a:pPr marL="457189" lvl="1" indent="0">
              <a:buClr>
                <a:schemeClr val="accent2"/>
              </a:buClr>
              <a:buSzPct val="100000"/>
              <a:buNone/>
            </a:pPr>
            <a:r>
              <a:rPr lang="fr-BE" b="1">
                <a:solidFill>
                  <a:schemeClr val="accent2"/>
                </a:solidFill>
                <a:latin typeface="Courier New"/>
                <a:ea typeface="Courier New"/>
                <a:cs typeface="Courier New"/>
                <a:sym typeface="Courier New"/>
              </a:rPr>
              <a:t>#nom_id</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&lt;h1 </a:t>
            </a:r>
            <a:r>
              <a:rPr lang="fr-BE" b="1">
                <a:solidFill>
                  <a:schemeClr val="accent2"/>
                </a:solidFill>
                <a:latin typeface="Courier New"/>
                <a:ea typeface="Courier New"/>
                <a:cs typeface="Courier New"/>
                <a:sym typeface="Courier New"/>
              </a:rPr>
              <a:t>id="nom_id"</a:t>
            </a:r>
            <a:r>
              <a:rPr lang="fr-BE" b="1">
                <a:solidFill>
                  <a:srgbClr val="A87235"/>
                </a:solidFill>
                <a:latin typeface="Courier New"/>
                <a:ea typeface="Courier New"/>
                <a:cs typeface="Courier New"/>
                <a:sym typeface="Courier New"/>
              </a:rPr>
              <a:t>&gt;Mon titre&lt;/h1&gt;</a:t>
            </a:r>
            <a:endParaRPr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8"/>
        <p:cNvGrpSpPr/>
        <p:nvPr/>
      </p:nvGrpSpPr>
      <p:grpSpPr>
        <a:xfrm>
          <a:off x="0" y="0"/>
          <a:ext cx="0" cy="0"/>
          <a:chOff x="0" y="0"/>
          <a:chExt cx="0" cy="0"/>
        </a:xfrm>
      </p:grpSpPr>
      <p:sp>
        <p:nvSpPr>
          <p:cNvPr id="899" name="Google Shape;899;p10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classe</a:t>
            </a:r>
            <a:endParaRPr/>
          </a:p>
        </p:txBody>
      </p:sp>
      <p:sp>
        <p:nvSpPr>
          <p:cNvPr id="900" name="Google Shape;900;p105"/>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fr-BE"/>
              <a:t>Les sélecteurs de classe peuvent cibler plusieurs éléments d'une même classe.</a:t>
            </a:r>
            <a:endParaRPr/>
          </a:p>
          <a:p>
            <a:pPr>
              <a:buClr>
                <a:schemeClr val="dk1"/>
              </a:buClr>
              <a:buSzPct val="100000"/>
            </a:pPr>
            <a:r>
              <a:rPr lang="fr-BE"/>
              <a:t>CSS:</a:t>
            </a:r>
            <a:endParaRPr/>
          </a:p>
          <a:p>
            <a:pPr marL="457189" lvl="1" indent="0">
              <a:buClr>
                <a:schemeClr val="accent2"/>
              </a:buClr>
              <a:buSzPct val="100000"/>
              <a:buNone/>
            </a:pPr>
            <a:r>
              <a:rPr lang="fr-BE" b="1">
                <a:solidFill>
                  <a:schemeClr val="accent2"/>
                </a:solidFill>
                <a:latin typeface="Courier New"/>
                <a:ea typeface="Courier New"/>
                <a:cs typeface="Courier New"/>
                <a:sym typeface="Courier New"/>
              </a:rPr>
              <a:t>.nom_classe</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&lt;h1 </a:t>
            </a:r>
            <a:r>
              <a:rPr lang="fr-BE" b="1">
                <a:solidFill>
                  <a:schemeClr val="accent2"/>
                </a:solidFill>
                <a:latin typeface="Courier New"/>
                <a:ea typeface="Courier New"/>
                <a:cs typeface="Courier New"/>
                <a:sym typeface="Courier New"/>
              </a:rPr>
              <a:t>class</a:t>
            </a:r>
            <a:r>
              <a:rPr lang="fr-BE" b="1">
                <a:solidFill>
                  <a:srgbClr val="A87235"/>
                </a:solidFill>
                <a:latin typeface="Courier New"/>
                <a:ea typeface="Courier New"/>
                <a:cs typeface="Courier New"/>
                <a:sym typeface="Courier New"/>
              </a:rPr>
              <a:t>="</a:t>
            </a:r>
            <a:r>
              <a:rPr lang="fr-BE" b="1">
                <a:solidFill>
                  <a:schemeClr val="accent2"/>
                </a:solidFill>
                <a:latin typeface="Courier New"/>
                <a:ea typeface="Courier New"/>
                <a:cs typeface="Courier New"/>
                <a:sym typeface="Courier New"/>
              </a:rPr>
              <a:t>nom_classe</a:t>
            </a:r>
            <a:r>
              <a:rPr lang="fr-BE" b="1">
                <a:solidFill>
                  <a:srgbClr val="A87235"/>
                </a:solidFill>
                <a:latin typeface="Courier New"/>
                <a:ea typeface="Courier New"/>
                <a:cs typeface="Courier New"/>
                <a:sym typeface="Courier New"/>
              </a:rPr>
              <a:t>"&gt;Mon titre&lt;/h1&gt;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&lt;p </a:t>
            </a:r>
            <a:r>
              <a:rPr lang="fr-BE" b="1">
                <a:solidFill>
                  <a:schemeClr val="accent2"/>
                </a:solidFill>
                <a:latin typeface="Courier New"/>
                <a:ea typeface="Courier New"/>
                <a:cs typeface="Courier New"/>
                <a:sym typeface="Courier New"/>
              </a:rPr>
              <a:t>class</a:t>
            </a:r>
            <a:r>
              <a:rPr lang="fr-BE" b="1">
                <a:solidFill>
                  <a:srgbClr val="A87235"/>
                </a:solidFill>
                <a:latin typeface="Courier New"/>
                <a:ea typeface="Courier New"/>
                <a:cs typeface="Courier New"/>
                <a:sym typeface="Courier New"/>
              </a:rPr>
              <a:t>="</a:t>
            </a:r>
            <a:r>
              <a:rPr lang="fr-BE" b="1">
                <a:solidFill>
                  <a:schemeClr val="accent2"/>
                </a:solidFill>
                <a:latin typeface="Courier New"/>
                <a:ea typeface="Courier New"/>
                <a:cs typeface="Courier New"/>
                <a:sym typeface="Courier New"/>
              </a:rPr>
              <a:t>nom_classe</a:t>
            </a:r>
            <a:r>
              <a:rPr lang="fr-BE" b="1">
                <a:solidFill>
                  <a:srgbClr val="A87235"/>
                </a:solidFill>
                <a:latin typeface="Courier New"/>
                <a:ea typeface="Courier New"/>
                <a:cs typeface="Courier New"/>
                <a:sym typeface="Courier New"/>
              </a:rPr>
              <a:t>"&gt;Mon paragraphe&lt;/p&gt;</a:t>
            </a:r>
            <a:endParaRPr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10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classe</a:t>
            </a:r>
            <a:endParaRPr/>
          </a:p>
        </p:txBody>
      </p:sp>
      <p:sp>
        <p:nvSpPr>
          <p:cNvPr id="906" name="Google Shape;906;p106"/>
          <p:cNvSpPr txBox="1">
            <a:spLocks noGrp="1"/>
          </p:cNvSpPr>
          <p:nvPr>
            <p:ph sz="half" idx="1"/>
          </p:nvPr>
        </p:nvSpPr>
        <p:spPr>
          <a:xfrm>
            <a:off x="838199" y="1825625"/>
            <a:ext cx="8388927" cy="4351339"/>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ct val="100000"/>
            </a:pPr>
            <a:r>
              <a:rPr lang="fr-BE" sz="2800"/>
              <a:t>Plusieurs classes peuvent être associées à un élément.</a:t>
            </a:r>
            <a:endParaRPr/>
          </a:p>
          <a:p>
            <a:pPr>
              <a:buClr>
                <a:schemeClr val="dk1"/>
              </a:buClr>
              <a:buSzPct val="100000"/>
            </a:pPr>
            <a:r>
              <a:rPr lang="fr-BE" sz="2800"/>
              <a:t>HTML:</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&lt;h1 class="</a:t>
            </a:r>
            <a:r>
              <a:rPr lang="fr-BE" sz="2400" b="1">
                <a:solidFill>
                  <a:schemeClr val="accent2"/>
                </a:solidFill>
                <a:latin typeface="Courier New"/>
                <a:ea typeface="Courier New"/>
                <a:cs typeface="Courier New"/>
                <a:sym typeface="Courier New"/>
              </a:rPr>
              <a:t>nom_classe1 nom_classe2</a:t>
            </a:r>
            <a:r>
              <a:rPr lang="fr-BE" sz="2400" b="1">
                <a:solidFill>
                  <a:srgbClr val="A87235"/>
                </a:solidFill>
                <a:latin typeface="Courier New"/>
                <a:ea typeface="Courier New"/>
                <a:cs typeface="Courier New"/>
                <a:sym typeface="Courier New"/>
              </a:rPr>
              <a:t>"&gt;</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  Mon titre</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&lt;/h1&gt;</a:t>
            </a:r>
            <a:br>
              <a:rPr lang="fr-BE" sz="2400"/>
            </a:br>
            <a:endParaRPr sz="2400"/>
          </a:p>
        </p:txBody>
      </p:sp>
      <p:sp>
        <p:nvSpPr>
          <p:cNvPr id="907" name="Google Shape;907;p106"/>
          <p:cNvSpPr txBox="1">
            <a:spLocks noGrp="1"/>
          </p:cNvSpPr>
          <p:nvPr>
            <p:ph sz="half" idx="2"/>
          </p:nvPr>
        </p:nvSpPr>
        <p:spPr>
          <a:xfrm>
            <a:off x="5290457" y="3606285"/>
            <a:ext cx="6458196" cy="3230592"/>
          </a:xfrm>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sz="2800"/>
              <a:t>CSS:</a:t>
            </a:r>
            <a:endParaRPr sz="2800"/>
          </a:p>
          <a:p>
            <a:pPr marL="457189" lvl="1" indent="0">
              <a:buClr>
                <a:schemeClr val="accent2"/>
              </a:buClr>
              <a:buSzPct val="100000"/>
              <a:buNone/>
            </a:pPr>
            <a:r>
              <a:rPr lang="fr-BE" sz="2400" b="1">
                <a:solidFill>
                  <a:schemeClr val="accent2"/>
                </a:solidFill>
                <a:latin typeface="Courier New"/>
                <a:ea typeface="Courier New"/>
                <a:cs typeface="Courier New"/>
                <a:sym typeface="Courier New"/>
              </a:rPr>
              <a:t>.nom_classe1 </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a:p>
          <a:p>
            <a:pPr marL="457189" lvl="1" indent="0">
              <a:buClr>
                <a:schemeClr val="accent2"/>
              </a:buClr>
              <a:buSzPct val="100000"/>
              <a:buNone/>
            </a:pPr>
            <a:r>
              <a:rPr lang="fr-BE" sz="2400" b="1">
                <a:solidFill>
                  <a:schemeClr val="accent2"/>
                </a:solidFill>
                <a:latin typeface="Courier New"/>
                <a:ea typeface="Courier New"/>
                <a:cs typeface="Courier New"/>
                <a:sym typeface="Courier New"/>
              </a:rPr>
              <a:t>.nom_classe2 </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  text-decoration:underline;</a:t>
            </a:r>
            <a:endParaRPr/>
          </a:p>
          <a:p>
            <a:pPr marL="457189" lvl="1" indent="0">
              <a:buClr>
                <a:srgbClr val="A87235"/>
              </a:buClr>
              <a:buSzPct val="100000"/>
              <a:buNone/>
            </a:pPr>
            <a:r>
              <a:rPr lang="fr-BE" sz="2400" b="1">
                <a:solidFill>
                  <a:srgbClr val="A87235"/>
                </a:solidFill>
                <a:latin typeface="Courier New"/>
                <a:ea typeface="Courier New"/>
                <a:cs typeface="Courier New"/>
                <a:sym typeface="Courier New"/>
              </a:rPr>
              <a:t>}</a:t>
            </a:r>
            <a:endParaRPr sz="24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10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descendant</a:t>
            </a:r>
            <a:endParaRPr/>
          </a:p>
        </p:txBody>
      </p:sp>
      <p:sp>
        <p:nvSpPr>
          <p:cNvPr id="913" name="Google Shape;913;p107"/>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a:t>Cibler des éléments </a:t>
            </a:r>
            <a:r>
              <a:rPr lang="fr-BE">
                <a:solidFill>
                  <a:schemeClr val="accent2"/>
                </a:solidFill>
              </a:rPr>
              <a:t>encastrés</a:t>
            </a:r>
            <a:r>
              <a:rPr lang="fr-BE"/>
              <a:t> dans d'autres éléments</a:t>
            </a:r>
            <a:endParaRPr/>
          </a:p>
          <a:p>
            <a:pPr>
              <a:buClr>
                <a:schemeClr val="dk1"/>
              </a:buClr>
              <a:buSzPct val="100000"/>
            </a:pPr>
            <a:r>
              <a:rPr lang="fr-BE"/>
              <a:t>CSS:</a:t>
            </a:r>
            <a:endParaRPr/>
          </a:p>
          <a:p>
            <a:pPr marL="457189" lvl="1" indent="0">
              <a:buClr>
                <a:schemeClr val="accent2"/>
              </a:buClr>
              <a:buSzPct val="100000"/>
              <a:buNone/>
            </a:pPr>
            <a:r>
              <a:rPr lang="fr-BE" sz="3000" b="1">
                <a:solidFill>
                  <a:schemeClr val="accent2"/>
                </a:solidFill>
                <a:latin typeface="Courier New"/>
                <a:ea typeface="Courier New"/>
                <a:cs typeface="Courier New"/>
                <a:sym typeface="Courier New"/>
              </a:rPr>
              <a:t>div a</a:t>
            </a:r>
            <a:r>
              <a:rPr lang="fr-BE" sz="3000"/>
              <a:t>    /* cible = balises </a:t>
            </a:r>
            <a:r>
              <a:rPr lang="fr-BE" sz="3000" b="1">
                <a:solidFill>
                  <a:srgbClr val="A87235"/>
                </a:solidFill>
                <a:latin typeface="Courier New"/>
                <a:ea typeface="Courier New"/>
                <a:cs typeface="Courier New"/>
                <a:sym typeface="Courier New"/>
              </a:rPr>
              <a:t>"a"</a:t>
            </a:r>
            <a:r>
              <a:rPr lang="fr-BE" sz="3000"/>
              <a:t> encastrées dans balises </a:t>
            </a:r>
            <a:r>
              <a:rPr lang="fr-BE" sz="3000" b="1">
                <a:solidFill>
                  <a:srgbClr val="A87235"/>
                </a:solidFill>
                <a:latin typeface="Courier New"/>
                <a:ea typeface="Courier New"/>
                <a:cs typeface="Courier New"/>
                <a:sym typeface="Courier New"/>
              </a:rPr>
              <a:t>"div"</a:t>
            </a:r>
            <a:r>
              <a:rPr lang="fr-BE" sz="3000"/>
              <a:t> */</a:t>
            </a:r>
            <a:endParaRPr sz="3000" b="1">
              <a:solidFill>
                <a:srgbClr val="A87235"/>
              </a:solidFill>
              <a:latin typeface="Courier New"/>
              <a:ea typeface="Courier New"/>
              <a:cs typeface="Courier New"/>
              <a:sym typeface="Courier New"/>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sz="3100" b="1">
                <a:solidFill>
                  <a:srgbClr val="A87235"/>
                </a:solidFill>
                <a:latin typeface="Courier New"/>
                <a:ea typeface="Courier New"/>
                <a:cs typeface="Courier New"/>
                <a:sym typeface="Courier New"/>
              </a:rPr>
              <a:t>&lt;a&gt;Lien 1&lt;/a&gt; </a:t>
            </a:r>
            <a:r>
              <a:rPr lang="fr-BE" sz="3100"/>
              <a:t>: non ciblé</a:t>
            </a:r>
            <a:endParaRPr sz="3100" b="1">
              <a:solidFill>
                <a:srgbClr val="A87235"/>
              </a:solidFill>
              <a:latin typeface="Courier New"/>
              <a:ea typeface="Courier New"/>
              <a:cs typeface="Courier New"/>
              <a:sym typeface="Courier New"/>
            </a:endParaRPr>
          </a:p>
          <a:p>
            <a:pPr marL="457189" lvl="1" indent="0">
              <a:buClr>
                <a:schemeClr val="accent2"/>
              </a:buClr>
              <a:buSzPct val="100000"/>
              <a:buNone/>
            </a:pPr>
            <a:r>
              <a:rPr lang="fr-BE" sz="3100" b="1">
                <a:solidFill>
                  <a:schemeClr val="accent2"/>
                </a:solidFill>
                <a:latin typeface="Courier New"/>
                <a:ea typeface="Courier New"/>
                <a:cs typeface="Courier New"/>
                <a:sym typeface="Courier New"/>
              </a:rPr>
              <a:t>&lt;div&gt;&lt;a&gt;</a:t>
            </a:r>
            <a:r>
              <a:rPr lang="fr-BE" sz="3100" b="1">
                <a:solidFill>
                  <a:srgbClr val="A87235"/>
                </a:solidFill>
                <a:latin typeface="Courier New"/>
                <a:ea typeface="Courier New"/>
                <a:cs typeface="Courier New"/>
                <a:sym typeface="Courier New"/>
              </a:rPr>
              <a:t>&lt;p&gt;Lien 2&lt;/p&gt;</a:t>
            </a:r>
            <a:r>
              <a:rPr lang="fr-BE" sz="3100" b="1">
                <a:solidFill>
                  <a:schemeClr val="accent2"/>
                </a:solidFill>
                <a:latin typeface="Courier New"/>
                <a:ea typeface="Courier New"/>
                <a:cs typeface="Courier New"/>
                <a:sym typeface="Courier New"/>
              </a:rPr>
              <a:t>&lt;/a&gt;&lt;/div&gt;</a:t>
            </a:r>
            <a:r>
              <a:rPr lang="fr-BE" sz="3100" b="1">
                <a:solidFill>
                  <a:srgbClr val="A87235"/>
                </a:solidFill>
                <a:latin typeface="Courier New"/>
                <a:ea typeface="Courier New"/>
                <a:cs typeface="Courier New"/>
                <a:sym typeface="Courier New"/>
              </a:rPr>
              <a:t> </a:t>
            </a:r>
            <a:r>
              <a:rPr lang="fr-BE" sz="3100"/>
              <a:t>: </a:t>
            </a:r>
            <a:r>
              <a:rPr lang="fr-BE" sz="3100">
                <a:solidFill>
                  <a:schemeClr val="accent2"/>
                </a:solidFill>
              </a:rPr>
              <a:t>ciblé</a:t>
            </a:r>
            <a:endParaRPr sz="3100" b="1">
              <a:solidFill>
                <a:schemeClr val="accent2"/>
              </a:solidFill>
              <a:latin typeface="Courier New"/>
              <a:ea typeface="Courier New"/>
              <a:cs typeface="Courier New"/>
              <a:sym typeface="Courier New"/>
            </a:endParaRPr>
          </a:p>
          <a:p>
            <a:pPr marL="457189" lvl="1" indent="0">
              <a:buClr>
                <a:schemeClr val="accent2"/>
              </a:buClr>
              <a:buSzPct val="100000"/>
              <a:buNone/>
            </a:pPr>
            <a:r>
              <a:rPr lang="fr-BE" sz="3100" b="1">
                <a:solidFill>
                  <a:schemeClr val="accent2"/>
                </a:solidFill>
                <a:latin typeface="Courier New"/>
                <a:ea typeface="Courier New"/>
                <a:cs typeface="Courier New"/>
                <a:sym typeface="Courier New"/>
              </a:rPr>
              <a:t>&lt;div&gt;</a:t>
            </a:r>
            <a:r>
              <a:rPr lang="fr-BE" sz="3100" b="1">
                <a:solidFill>
                  <a:srgbClr val="A87235"/>
                </a:solidFill>
                <a:latin typeface="Courier New"/>
                <a:ea typeface="Courier New"/>
                <a:cs typeface="Courier New"/>
                <a:sym typeface="Courier New"/>
              </a:rPr>
              <a:t>&lt;p&gt;</a:t>
            </a:r>
            <a:r>
              <a:rPr lang="fr-BE" sz="3100" b="1">
                <a:solidFill>
                  <a:schemeClr val="accent2"/>
                </a:solidFill>
                <a:latin typeface="Courier New"/>
                <a:ea typeface="Courier New"/>
                <a:cs typeface="Courier New"/>
                <a:sym typeface="Courier New"/>
              </a:rPr>
              <a:t>&lt;a&gt;</a:t>
            </a:r>
            <a:r>
              <a:rPr lang="fr-BE" sz="3100" b="1">
                <a:solidFill>
                  <a:srgbClr val="A87235"/>
                </a:solidFill>
                <a:latin typeface="Courier New"/>
                <a:ea typeface="Courier New"/>
                <a:cs typeface="Courier New"/>
                <a:sym typeface="Courier New"/>
              </a:rPr>
              <a:t>Lien 3</a:t>
            </a:r>
            <a:r>
              <a:rPr lang="fr-BE" sz="3100" b="1">
                <a:solidFill>
                  <a:schemeClr val="accent2"/>
                </a:solidFill>
                <a:latin typeface="Courier New"/>
                <a:ea typeface="Courier New"/>
                <a:cs typeface="Courier New"/>
                <a:sym typeface="Courier New"/>
              </a:rPr>
              <a:t>&lt;/a&gt;</a:t>
            </a:r>
            <a:r>
              <a:rPr lang="fr-BE" sz="3100" b="1">
                <a:solidFill>
                  <a:srgbClr val="A87235"/>
                </a:solidFill>
                <a:latin typeface="Courier New"/>
                <a:ea typeface="Courier New"/>
                <a:cs typeface="Courier New"/>
                <a:sym typeface="Courier New"/>
              </a:rPr>
              <a:t>&lt;/p&gt;</a:t>
            </a:r>
            <a:r>
              <a:rPr lang="fr-BE" sz="3100" b="1">
                <a:solidFill>
                  <a:schemeClr val="accent2"/>
                </a:solidFill>
                <a:latin typeface="Courier New"/>
                <a:ea typeface="Courier New"/>
                <a:cs typeface="Courier New"/>
                <a:sym typeface="Courier New"/>
              </a:rPr>
              <a:t>&lt;/div&gt;</a:t>
            </a:r>
            <a:r>
              <a:rPr lang="fr-BE" sz="3100" b="1">
                <a:solidFill>
                  <a:srgbClr val="A87235"/>
                </a:solidFill>
                <a:latin typeface="Courier New"/>
                <a:ea typeface="Courier New"/>
                <a:cs typeface="Courier New"/>
                <a:sym typeface="Courier New"/>
              </a:rPr>
              <a:t> </a:t>
            </a:r>
            <a:r>
              <a:rPr lang="fr-BE" sz="3100">
                <a:solidFill>
                  <a:schemeClr val="accent2"/>
                </a:solidFill>
              </a:rPr>
              <a:t>: ciblé</a:t>
            </a:r>
            <a:endParaRPr sz="3100" b="1">
              <a:solidFill>
                <a:schemeClr val="accent2"/>
              </a:solidFill>
              <a:latin typeface="Courier New"/>
              <a:ea typeface="Courier New"/>
              <a:cs typeface="Courier New"/>
              <a:sym typeface="Courier New"/>
            </a:endParaRPr>
          </a:p>
          <a:p>
            <a:pPr lvl="1">
              <a:buClr>
                <a:schemeClr val="dk1"/>
              </a:buClr>
              <a:buSzPct val="100000"/>
            </a:pPr>
            <a:endParaRPr sz="3200" b="1">
              <a:solidFill>
                <a:srgbClr val="A87235"/>
              </a:solidFill>
              <a:latin typeface="Courier New"/>
              <a:ea typeface="Courier New"/>
              <a:cs typeface="Courier New"/>
              <a:sym typeface="Courier New"/>
            </a:endParaRPr>
          </a:p>
          <a:p>
            <a:pPr lvl="1">
              <a:buClr>
                <a:schemeClr val="dk1"/>
              </a:buClr>
              <a:buSzPct val="100000"/>
            </a:pPr>
            <a:endParaRPr sz="30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17"/>
        <p:cNvGrpSpPr/>
        <p:nvPr/>
      </p:nvGrpSpPr>
      <p:grpSpPr>
        <a:xfrm>
          <a:off x="0" y="0"/>
          <a:ext cx="0" cy="0"/>
          <a:chOff x="0" y="0"/>
          <a:chExt cx="0" cy="0"/>
        </a:xfrm>
      </p:grpSpPr>
      <p:sp>
        <p:nvSpPr>
          <p:cNvPr id="918" name="Google Shape;918;p10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descendant direct</a:t>
            </a:r>
            <a:endParaRPr/>
          </a:p>
        </p:txBody>
      </p:sp>
      <p:sp>
        <p:nvSpPr>
          <p:cNvPr id="919" name="Google Shape;919;p108"/>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10000"/>
          </a:bodyPr>
          <a:lstStyle/>
          <a:p>
            <a:pPr>
              <a:spcBef>
                <a:spcPts val="0"/>
              </a:spcBef>
              <a:buClr>
                <a:schemeClr val="dk1"/>
              </a:buClr>
              <a:buSzPct val="100000"/>
            </a:pPr>
            <a:r>
              <a:rPr lang="fr-BE"/>
              <a:t>Cibler des éléments </a:t>
            </a:r>
            <a:r>
              <a:rPr lang="fr-BE">
                <a:solidFill>
                  <a:schemeClr val="accent2"/>
                </a:solidFill>
              </a:rPr>
              <a:t>encastrés directement </a:t>
            </a:r>
            <a:r>
              <a:rPr lang="fr-BE"/>
              <a:t>dans d'autres éléments</a:t>
            </a:r>
            <a:endParaRPr/>
          </a:p>
          <a:p>
            <a:pPr>
              <a:buClr>
                <a:schemeClr val="dk1"/>
              </a:buClr>
              <a:buSzPct val="100000"/>
            </a:pPr>
            <a:r>
              <a:rPr lang="fr-BE"/>
              <a:t>CSS:</a:t>
            </a:r>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div &gt; a</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&lt;a&gt;Lien 1&lt;/a&gt;                     </a:t>
            </a:r>
            <a:r>
              <a:rPr lang="fr-BE" sz="3300"/>
              <a:t>: non ciblé</a:t>
            </a:r>
            <a:endParaRPr sz="3300" b="1">
              <a:solidFill>
                <a:srgbClr val="A87235"/>
              </a:solidFill>
              <a:latin typeface="Courier New"/>
              <a:ea typeface="Courier New"/>
              <a:cs typeface="Courier New"/>
              <a:sym typeface="Courier New"/>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&lt;div&gt;&lt;a&gt;</a:t>
            </a:r>
            <a:r>
              <a:rPr lang="fr-BE" sz="3300" b="1">
                <a:solidFill>
                  <a:srgbClr val="A87235"/>
                </a:solidFill>
                <a:latin typeface="Courier New"/>
                <a:ea typeface="Courier New"/>
                <a:cs typeface="Courier New"/>
                <a:sym typeface="Courier New"/>
              </a:rPr>
              <a:t>&lt;p&gt;Lien 2&lt;/p&gt;</a:t>
            </a:r>
            <a:r>
              <a:rPr lang="fr-BE" sz="3300" b="1">
                <a:solidFill>
                  <a:schemeClr val="accent2"/>
                </a:solidFill>
                <a:latin typeface="Courier New"/>
                <a:ea typeface="Courier New"/>
                <a:cs typeface="Courier New"/>
                <a:sym typeface="Courier New"/>
              </a:rPr>
              <a:t>&lt;/a&gt;&lt;/div&gt;</a:t>
            </a:r>
            <a:r>
              <a:rPr lang="fr-BE" sz="3300" b="1">
                <a:solidFill>
                  <a:srgbClr val="A87235"/>
                </a:solidFill>
                <a:latin typeface="Courier New"/>
                <a:ea typeface="Courier New"/>
                <a:cs typeface="Courier New"/>
                <a:sym typeface="Courier New"/>
              </a:rPr>
              <a:t>   </a:t>
            </a:r>
            <a:r>
              <a:rPr lang="fr-BE" sz="3300"/>
              <a:t>: </a:t>
            </a:r>
            <a:r>
              <a:rPr lang="fr-BE" sz="3300">
                <a:solidFill>
                  <a:schemeClr val="accent2"/>
                </a:solidFill>
              </a:rPr>
              <a:t>ciblé</a:t>
            </a:r>
            <a:endParaRPr sz="3300" b="1">
              <a:solidFill>
                <a:schemeClr val="accent2"/>
              </a:solidFill>
              <a:latin typeface="Courier New"/>
              <a:ea typeface="Courier New"/>
              <a:cs typeface="Courier New"/>
              <a:sym typeface="Courier New"/>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&lt;div&gt;&lt;p&gt;&lt;a&gt;Lien 3&lt;/a&gt;&lt;/p&gt;&lt;/div&gt;   </a:t>
            </a:r>
            <a:r>
              <a:rPr lang="fr-BE" sz="3300"/>
              <a:t>: non ciblé</a:t>
            </a:r>
            <a:endParaRPr sz="3300" b="1">
              <a:solidFill>
                <a:srgbClr val="A87235"/>
              </a:solidFill>
              <a:latin typeface="Courier New"/>
              <a:ea typeface="Courier New"/>
              <a:cs typeface="Courier New"/>
              <a:sym typeface="Courier New"/>
            </a:endParaRPr>
          </a:p>
          <a:p>
            <a:pPr marL="765811" indent="-571500">
              <a:buClr>
                <a:schemeClr val="dk1"/>
              </a:buClr>
              <a:buSzPct val="1000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23"/>
        <p:cNvGrpSpPr/>
        <p:nvPr/>
      </p:nvGrpSpPr>
      <p:grpSpPr>
        <a:xfrm>
          <a:off x="0" y="0"/>
          <a:ext cx="0" cy="0"/>
          <a:chOff x="0" y="0"/>
          <a:chExt cx="0" cy="0"/>
        </a:xfrm>
      </p:grpSpPr>
      <p:sp>
        <p:nvSpPr>
          <p:cNvPr id="924" name="Google Shape;924;p10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adjacent</a:t>
            </a:r>
            <a:endParaRPr/>
          </a:p>
        </p:txBody>
      </p:sp>
      <p:sp>
        <p:nvSpPr>
          <p:cNvPr id="925" name="Google Shape;925;p109"/>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chemeClr val="dk1"/>
              </a:buClr>
              <a:buSzPct val="100000"/>
            </a:pPr>
            <a:r>
              <a:rPr lang="fr-BE"/>
              <a:t>Cibler des éléments </a:t>
            </a:r>
            <a:r>
              <a:rPr lang="fr-BE">
                <a:solidFill>
                  <a:schemeClr val="accent2"/>
                </a:solidFill>
              </a:rPr>
              <a:t>situés directement après </a:t>
            </a:r>
            <a:r>
              <a:rPr lang="fr-BE"/>
              <a:t>un autre élément</a:t>
            </a:r>
            <a:endParaRPr/>
          </a:p>
          <a:p>
            <a:pPr>
              <a:buClr>
                <a:schemeClr val="dk1"/>
              </a:buClr>
              <a:buSzPct val="100000"/>
            </a:pPr>
            <a:r>
              <a:rPr lang="fr-BE"/>
              <a:t>CSS:</a:t>
            </a:r>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p + a</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a:t>
            </a:r>
            <a:endParaRPr sz="3300" b="1">
              <a:solidFill>
                <a:srgbClr val="A87235"/>
              </a:solidFill>
              <a:latin typeface="Courier New"/>
              <a:ea typeface="Courier New"/>
              <a:cs typeface="Courier New"/>
              <a:sym typeface="Courier New"/>
            </a:endParaRPr>
          </a:p>
          <a:p>
            <a:pPr>
              <a:buClr>
                <a:schemeClr val="dk1"/>
              </a:buClr>
              <a:buSzPct val="100000"/>
            </a:pPr>
            <a:r>
              <a:rPr lang="fr-BE"/>
              <a:t>HTML:</a:t>
            </a:r>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a:t>
            </a:r>
            <a:r>
              <a:rPr lang="fr-BE" sz="3300" b="1">
                <a:solidFill>
                  <a:schemeClr val="accent2"/>
                </a:solidFill>
                <a:latin typeface="Courier New"/>
                <a:ea typeface="Courier New"/>
                <a:cs typeface="Courier New"/>
                <a:sym typeface="Courier New"/>
              </a:rPr>
              <a:t>p</a:t>
            </a:r>
            <a:r>
              <a:rPr lang="fr-BE" sz="3300" b="1">
                <a:solidFill>
                  <a:srgbClr val="A87235"/>
                </a:solidFill>
                <a:latin typeface="Courier New"/>
                <a:ea typeface="Courier New"/>
                <a:cs typeface="Courier New"/>
                <a:sym typeface="Courier New"/>
              </a:rPr>
              <a:t>&gt;Texte de paragraphe&lt;/</a:t>
            </a:r>
            <a:r>
              <a:rPr lang="fr-BE" sz="3300" b="1">
                <a:solidFill>
                  <a:schemeClr val="accent2"/>
                </a:solidFill>
                <a:latin typeface="Courier New"/>
                <a:ea typeface="Courier New"/>
                <a:cs typeface="Courier New"/>
                <a:sym typeface="Courier New"/>
              </a:rPr>
              <a:t>p</a:t>
            </a:r>
            <a:r>
              <a:rPr lang="fr-BE" sz="3300" b="1">
                <a:solidFill>
                  <a:srgbClr val="A87235"/>
                </a:solidFill>
                <a:latin typeface="Courier New"/>
                <a:ea typeface="Courier New"/>
                <a:cs typeface="Courier New"/>
                <a:sym typeface="Courier New"/>
              </a:rPr>
              <a:t>&gt;   </a:t>
            </a:r>
            <a:r>
              <a:rPr lang="fr-BE" sz="3300"/>
              <a:t>: non ciblé</a:t>
            </a:r>
            <a:endParaRPr sz="3300" b="1">
              <a:solidFill>
                <a:srgbClr val="A87235"/>
              </a:solidFill>
              <a:latin typeface="Courier New"/>
              <a:ea typeface="Courier New"/>
              <a:cs typeface="Courier New"/>
              <a:sym typeface="Courier New"/>
            </a:endParaRPr>
          </a:p>
          <a:p>
            <a:pPr marL="457189" lvl="1" indent="0">
              <a:buClr>
                <a:schemeClr val="accent2"/>
              </a:buClr>
              <a:buSzPct val="100000"/>
              <a:buNone/>
            </a:pPr>
            <a:r>
              <a:rPr lang="fr-BE" sz="3300" b="1">
                <a:solidFill>
                  <a:schemeClr val="accent2"/>
                </a:solidFill>
                <a:latin typeface="Courier New"/>
                <a:ea typeface="Courier New"/>
                <a:cs typeface="Courier New"/>
                <a:sym typeface="Courier New"/>
              </a:rPr>
              <a:t>&lt;a&gt;Lien 1&lt;/a&gt;</a:t>
            </a:r>
            <a:r>
              <a:rPr lang="fr-BE" sz="3300" b="1">
                <a:solidFill>
                  <a:srgbClr val="A87235"/>
                </a:solidFill>
                <a:latin typeface="Courier New"/>
                <a:ea typeface="Courier New"/>
                <a:cs typeface="Courier New"/>
                <a:sym typeface="Courier New"/>
              </a:rPr>
              <a:t>                </a:t>
            </a:r>
            <a:r>
              <a:rPr lang="fr-BE" sz="3300"/>
              <a:t>: </a:t>
            </a:r>
            <a:r>
              <a:rPr lang="fr-BE" sz="3300">
                <a:solidFill>
                  <a:schemeClr val="accent2"/>
                </a:solidFill>
              </a:rPr>
              <a:t>ciblé</a:t>
            </a:r>
            <a:endParaRPr sz="3300" b="1">
              <a:solidFill>
                <a:srgbClr val="A87235"/>
              </a:solidFill>
              <a:latin typeface="Courier New"/>
              <a:ea typeface="Courier New"/>
              <a:cs typeface="Courier New"/>
              <a:sym typeface="Courier New"/>
            </a:endParaRPr>
          </a:p>
          <a:p>
            <a:pPr marL="457189" lvl="1" indent="0">
              <a:buClr>
                <a:srgbClr val="A87235"/>
              </a:buClr>
              <a:buSzPct val="100000"/>
              <a:buNone/>
            </a:pPr>
            <a:r>
              <a:rPr lang="fr-BE" sz="3300" b="1">
                <a:solidFill>
                  <a:srgbClr val="A87235"/>
                </a:solidFill>
                <a:latin typeface="Courier New"/>
                <a:ea typeface="Courier New"/>
                <a:cs typeface="Courier New"/>
                <a:sym typeface="Courier New"/>
              </a:rPr>
              <a:t>&lt;a&gt;Lien 2&lt;/a&gt;                </a:t>
            </a:r>
            <a:r>
              <a:rPr lang="fr-BE" sz="3300"/>
              <a:t>: non ciblé</a:t>
            </a:r>
            <a:endParaRPr sz="3300" b="1">
              <a:solidFill>
                <a:schemeClr val="accent2"/>
              </a:solidFill>
              <a:latin typeface="Courier New"/>
              <a:ea typeface="Courier New"/>
              <a:cs typeface="Courier New"/>
              <a:sym typeface="Courier New"/>
            </a:endParaRPr>
          </a:p>
          <a:p>
            <a:pPr lvl="1">
              <a:buClr>
                <a:schemeClr val="dk1"/>
              </a:buClr>
              <a:buSzPct val="100000"/>
            </a:pPr>
            <a:endParaRPr sz="33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pseudo-élément</a:t>
            </a:r>
            <a:endParaRPr/>
          </a:p>
        </p:txBody>
      </p:sp>
      <p:sp>
        <p:nvSpPr>
          <p:cNvPr id="931" name="Google Shape;931;p110"/>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a:spcBef>
                <a:spcPts val="0"/>
              </a:spcBef>
              <a:buClr>
                <a:schemeClr val="dk1"/>
              </a:buClr>
              <a:buSzPct val="100000"/>
            </a:pPr>
            <a:r>
              <a:rPr lang="fr-BE"/>
              <a:t>Cibler des éléments </a:t>
            </a:r>
            <a:endParaRPr/>
          </a:p>
          <a:p>
            <a:pPr marL="914390" lvl="1" indent="-457200">
              <a:buClr>
                <a:schemeClr val="dk1"/>
              </a:buClr>
              <a:buSzPct val="100000"/>
            </a:pPr>
            <a:r>
              <a:rPr lang="fr-BE"/>
              <a:t>qui satisfont certaines </a:t>
            </a:r>
            <a:r>
              <a:rPr lang="fr-BE">
                <a:solidFill>
                  <a:schemeClr val="accent2"/>
                </a:solidFill>
              </a:rPr>
              <a:t>propriétés, </a:t>
            </a:r>
            <a:r>
              <a:rPr lang="fr-BE"/>
              <a:t>ou </a:t>
            </a:r>
            <a:endParaRPr/>
          </a:p>
          <a:p>
            <a:pPr marL="914390" lvl="1" indent="-457200">
              <a:buClr>
                <a:schemeClr val="dk1"/>
              </a:buClr>
              <a:buSzPct val="100000"/>
            </a:pPr>
            <a:r>
              <a:rPr lang="fr-BE"/>
              <a:t>sujets à certains </a:t>
            </a:r>
            <a:r>
              <a:rPr lang="fr-BE">
                <a:solidFill>
                  <a:schemeClr val="accent2"/>
                </a:solidFill>
              </a:rPr>
              <a:t>évènements</a:t>
            </a:r>
            <a:endParaRPr>
              <a:solidFill>
                <a:schemeClr val="accent2"/>
              </a:solidFill>
            </a:endParaRPr>
          </a:p>
          <a:p>
            <a:pPr>
              <a:buClr>
                <a:schemeClr val="dk1"/>
              </a:buClr>
              <a:buSzPct val="100000"/>
            </a:pPr>
            <a:r>
              <a:rPr lang="fr-BE"/>
              <a:t>CSS:</a:t>
            </a:r>
            <a:endParaRPr/>
          </a:p>
          <a:p>
            <a:pPr marL="457189" lvl="1" indent="0">
              <a:buClr>
                <a:schemeClr val="accent2"/>
              </a:buClr>
              <a:buSzPct val="100000"/>
              <a:buNone/>
            </a:pPr>
            <a:r>
              <a:rPr lang="fr-BE" sz="3000" b="1">
                <a:solidFill>
                  <a:schemeClr val="accent2"/>
                </a:solidFill>
                <a:latin typeface="Courier New"/>
                <a:ea typeface="Courier New"/>
                <a:cs typeface="Courier New"/>
                <a:sym typeface="Courier New"/>
              </a:rPr>
              <a:t>a:hover  </a:t>
            </a:r>
            <a:r>
              <a:rPr lang="fr-BE"/>
              <a:t>/* Sélectionne l'élément au passage de la souris */</a:t>
            </a:r>
            <a:endParaRPr sz="3000" b="1">
              <a:solidFill>
                <a:schemeClr val="accent2"/>
              </a:solidFill>
              <a:latin typeface="Courier New"/>
              <a:ea typeface="Courier New"/>
              <a:cs typeface="Courier New"/>
              <a:sym typeface="Courier New"/>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a:t>
            </a:r>
            <a:endParaRPr/>
          </a:p>
          <a:p>
            <a:pPr>
              <a:buClr>
                <a:schemeClr val="dk1"/>
              </a:buClr>
              <a:buSzPct val="100000"/>
            </a:pPr>
            <a:r>
              <a:rPr lang="fr-BE"/>
              <a:t>HTML:</a:t>
            </a:r>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&lt;a&gt;Lien 1&lt;/a&gt;</a:t>
            </a:r>
            <a:endParaRPr sz="3000" b="1">
              <a:solidFill>
                <a:srgbClr val="A87235"/>
              </a:solidFill>
              <a:latin typeface="Courier New"/>
              <a:ea typeface="Courier New"/>
              <a:cs typeface="Courier New"/>
              <a:sym typeface="Courier New"/>
            </a:endParaRPr>
          </a:p>
          <a:p>
            <a:pPr marL="457189" lvl="1" indent="0">
              <a:buClr>
                <a:srgbClr val="A87235"/>
              </a:buClr>
              <a:buSzPct val="100000"/>
              <a:buNone/>
            </a:pPr>
            <a:r>
              <a:rPr lang="fr-BE" sz="3000" b="1">
                <a:solidFill>
                  <a:srgbClr val="A87235"/>
                </a:solidFill>
                <a:latin typeface="Courier New"/>
                <a:ea typeface="Courier New"/>
                <a:cs typeface="Courier New"/>
                <a:sym typeface="Courier New"/>
              </a:rPr>
              <a:t>&lt;ul&gt;&lt;li&gt;&lt;a&gt;Lien 2&lt;/a&gt;&lt;/li&gt;&lt;/ul&gt;</a:t>
            </a:r>
            <a:endParaRPr sz="3000" b="1">
              <a:solidFill>
                <a:srgbClr val="A87235"/>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sp>
        <p:nvSpPr>
          <p:cNvPr id="936" name="Google Shape;936;p11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sélecteur CSS de pseudo-élément</a:t>
            </a:r>
            <a:endParaRPr/>
          </a:p>
        </p:txBody>
      </p:sp>
      <p:graphicFrame>
        <p:nvGraphicFramePr>
          <p:cNvPr id="937" name="Google Shape;937;p111"/>
          <p:cNvGraphicFramePr/>
          <p:nvPr>
            <p:extLst>
              <p:ext uri="{D42A27DB-BD31-4B8C-83A1-F6EECF244321}">
                <p14:modId xmlns:p14="http://schemas.microsoft.com/office/powerpoint/2010/main" val="2909025946"/>
              </p:ext>
            </p:extLst>
          </p:nvPr>
        </p:nvGraphicFramePr>
        <p:xfrm>
          <a:off x="976421" y="1512607"/>
          <a:ext cx="9835605" cy="5367676"/>
        </p:xfrm>
        <a:graphic>
          <a:graphicData uri="http://schemas.openxmlformats.org/drawingml/2006/table">
            <a:tbl>
              <a:tblPr>
                <a:noFill/>
                <a:tableStyleId>{BBDC0CC7-FDA1-45CE-8ADA-BC2AC701C15A}</a:tableStyleId>
              </a:tblPr>
              <a:tblGrid>
                <a:gridCol w="2068229">
                  <a:extLst>
                    <a:ext uri="{9D8B030D-6E8A-4147-A177-3AD203B41FA5}">
                      <a16:colId xmlns:a16="http://schemas.microsoft.com/office/drawing/2014/main" val="20000"/>
                    </a:ext>
                  </a:extLst>
                </a:gridCol>
                <a:gridCol w="7767376">
                  <a:extLst>
                    <a:ext uri="{9D8B030D-6E8A-4147-A177-3AD203B41FA5}">
                      <a16:colId xmlns:a16="http://schemas.microsoft.com/office/drawing/2014/main" val="20001"/>
                    </a:ext>
                  </a:extLst>
                </a:gridCol>
              </a:tblGrid>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:link</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Tous les liens non visités (&lt;a&gt;)</a:t>
                      </a:r>
                      <a:endParaRPr>
                        <a:latin typeface="+mn-lt"/>
                      </a:endParaRPr>
                    </a:p>
                  </a:txBody>
                  <a:tcPr marL="91425" marR="91425" marT="91425" marB="91425"/>
                </a:tc>
                <a:extLst>
                  <a:ext uri="{0D108BD9-81ED-4DB2-BD59-A6C34878D82A}">
                    <a16:rowId xmlns:a16="http://schemas.microsoft.com/office/drawing/2014/main" val="10000"/>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:visited</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Tous les liens visités (&lt;a&gt;)</a:t>
                      </a:r>
                      <a:endParaRPr>
                        <a:latin typeface="+mn-lt"/>
                      </a:endParaRPr>
                    </a:p>
                  </a:txBody>
                  <a:tcPr marL="91425" marR="91425" marT="91425" marB="91425"/>
                </a:tc>
                <a:extLst>
                  <a:ext uri="{0D108BD9-81ED-4DB2-BD59-A6C34878D82A}">
                    <a16:rowId xmlns:a16="http://schemas.microsoft.com/office/drawing/2014/main" val="10001"/>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:active</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Le lien actif (au click du lien, &lt;a&gt;)</a:t>
                      </a:r>
                      <a:endParaRPr>
                        <a:latin typeface="+mn-lt"/>
                      </a:endParaRPr>
                    </a:p>
                  </a:txBody>
                  <a:tcPr marL="91425" marR="91425" marT="91425" marB="91425"/>
                </a:tc>
                <a:extLst>
                  <a:ext uri="{0D108BD9-81ED-4DB2-BD59-A6C34878D82A}">
                    <a16:rowId xmlns:a16="http://schemas.microsoft.com/office/drawing/2014/main" val="10002"/>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:hover</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au passage de la souris</a:t>
                      </a:r>
                      <a:endParaRPr>
                        <a:latin typeface="+mn-lt"/>
                      </a:endParaRPr>
                    </a:p>
                  </a:txBody>
                  <a:tcPr marL="91425" marR="91425" marT="91425" marB="91425"/>
                </a:tc>
                <a:extLst>
                  <a:ext uri="{0D108BD9-81ED-4DB2-BD59-A6C34878D82A}">
                    <a16:rowId xmlns:a16="http://schemas.microsoft.com/office/drawing/2014/main" val="10003"/>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:focus</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qui a le focus</a:t>
                      </a:r>
                      <a:endParaRPr>
                        <a:latin typeface="+mn-lt"/>
                      </a:endParaRPr>
                    </a:p>
                  </a:txBody>
                  <a:tcPr marL="91425" marR="91425" marT="91425" marB="91425"/>
                </a:tc>
                <a:extLst>
                  <a:ext uri="{0D108BD9-81ED-4DB2-BD59-A6C34878D82A}">
                    <a16:rowId xmlns:a16="http://schemas.microsoft.com/office/drawing/2014/main" val="10004"/>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:first-letter</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la première lettre de l'élément</a:t>
                      </a:r>
                      <a:endParaRPr>
                        <a:latin typeface="+mn-lt"/>
                      </a:endParaRPr>
                    </a:p>
                  </a:txBody>
                  <a:tcPr marL="91425" marR="91425" marT="91425" marB="91425"/>
                </a:tc>
                <a:extLst>
                  <a:ext uri="{0D108BD9-81ED-4DB2-BD59-A6C34878D82A}">
                    <a16:rowId xmlns:a16="http://schemas.microsoft.com/office/drawing/2014/main" val="10005"/>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:first-line</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la première ligne de l'élément</a:t>
                      </a:r>
                      <a:endParaRPr>
                        <a:latin typeface="+mn-lt"/>
                      </a:endParaRPr>
                    </a:p>
                  </a:txBody>
                  <a:tcPr marL="91425" marR="91425" marT="91425" marB="91425"/>
                </a:tc>
                <a:extLst>
                  <a:ext uri="{0D108BD9-81ED-4DB2-BD59-A6C34878D82A}">
                    <a16:rowId xmlns:a16="http://schemas.microsoft.com/office/drawing/2014/main" val="10006"/>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:first-child</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qui est le premier enfant de son parent</a:t>
                      </a:r>
                      <a:endParaRPr>
                        <a:latin typeface="+mn-lt"/>
                      </a:endParaRPr>
                    </a:p>
                  </a:txBody>
                  <a:tcPr marL="91425" marR="91425" marT="91425" marB="91425"/>
                </a:tc>
                <a:extLst>
                  <a:ext uri="{0D108BD9-81ED-4DB2-BD59-A6C34878D82A}">
                    <a16:rowId xmlns:a16="http://schemas.microsoft.com/office/drawing/2014/main" val="10007"/>
                  </a:ext>
                </a:extLst>
              </a:tr>
              <a:tr h="588075">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:nth-child(</a:t>
                      </a:r>
                      <a:r>
                        <a:rPr lang="fr-BE" sz="1800" b="1" i="1" u="none" strike="noStrike" cap="none">
                          <a:solidFill>
                            <a:schemeClr val="dk2"/>
                          </a:solidFill>
                          <a:latin typeface="Consolas" panose="020B0609020204030204" pitchFamily="49" charset="0"/>
                        </a:rPr>
                        <a:t>x</a:t>
                      </a:r>
                      <a:r>
                        <a:rPr lang="fr-BE" sz="1800" b="1" u="none" strike="noStrike" cap="none">
                          <a:solidFill>
                            <a:schemeClr val="dk2"/>
                          </a:solidFill>
                          <a:latin typeface="Consolas" panose="020B0609020204030204" pitchFamily="49" charset="0"/>
                        </a:rPr>
                        <a:t>)</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l'élément qui est le xième enfant de son parent</a:t>
                      </a:r>
                      <a:endParaRPr>
                        <a:latin typeface="+mn-lt"/>
                      </a:endParaRPr>
                    </a:p>
                  </a:txBody>
                  <a:tcPr marL="91425" marR="91425" marT="91425" marB="91425"/>
                </a:tc>
                <a:extLst>
                  <a:ext uri="{0D108BD9-81ED-4DB2-BD59-A6C34878D82A}">
                    <a16:rowId xmlns:a16="http://schemas.microsoft.com/office/drawing/2014/main" val="10008"/>
                  </a:ext>
                </a:extLst>
              </a:tr>
              <a:tr h="367550">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:checked</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a:latin typeface="+mn-lt"/>
                        </a:rPr>
                        <a:t>Sélectionne les inputs qui sont "checked"</a:t>
                      </a:r>
                      <a:endParaRPr>
                        <a:latin typeface="+mn-lt"/>
                      </a:endParaRPr>
                    </a:p>
                  </a:txBody>
                  <a:tcPr marL="91425" marR="91425" marT="91425" marB="91425"/>
                </a:tc>
                <a:extLst>
                  <a:ext uri="{0D108BD9-81ED-4DB2-BD59-A6C34878D82A}">
                    <a16:rowId xmlns:a16="http://schemas.microsoft.com/office/drawing/2014/main" val="10009"/>
                  </a:ext>
                </a:extLst>
              </a:tr>
              <a:tr h="588075">
                <a:tc>
                  <a:txBody>
                    <a:bodyPr/>
                    <a:lstStyle/>
                    <a:p>
                      <a:pPr marL="0" marR="0" lvl="0" indent="0" algn="l" rtl="0">
                        <a:lnSpc>
                          <a:spcPts val="1800"/>
                        </a:lnSpc>
                        <a:spcBef>
                          <a:spcPts val="0"/>
                        </a:spcBef>
                        <a:spcAft>
                          <a:spcPts val="0"/>
                        </a:spcAft>
                        <a:buClr>
                          <a:schemeClr val="dk2"/>
                        </a:buClr>
                        <a:buSzPts val="1800"/>
                        <a:buFont typeface="Garamond"/>
                        <a:buNone/>
                      </a:pPr>
                      <a:r>
                        <a:rPr lang="fr-BE" sz="1800" b="1" u="none" strike="noStrike" cap="none">
                          <a:solidFill>
                            <a:schemeClr val="dk2"/>
                          </a:solidFill>
                          <a:latin typeface="Consolas" panose="020B0609020204030204" pitchFamily="49" charset="0"/>
                        </a:rPr>
                        <a:t>:not(</a:t>
                      </a:r>
                      <a:r>
                        <a:rPr lang="fr-BE" sz="1800" b="1" i="1" u="none" strike="noStrike" cap="none">
                          <a:solidFill>
                            <a:schemeClr val="dk2"/>
                          </a:solidFill>
                          <a:latin typeface="Consolas" panose="020B0609020204030204" pitchFamily="49" charset="0"/>
                        </a:rPr>
                        <a:t>selector</a:t>
                      </a:r>
                      <a:r>
                        <a:rPr lang="fr-BE" sz="1800" b="1" u="none" strike="noStrike" cap="none">
                          <a:solidFill>
                            <a:schemeClr val="dk2"/>
                          </a:solidFill>
                          <a:latin typeface="Consolas" panose="020B0609020204030204" pitchFamily="49" charset="0"/>
                        </a:rPr>
                        <a:t>)</a:t>
                      </a:r>
                      <a:endParaRPr sz="1800" b="1" u="none" strike="noStrike" cap="none">
                        <a:solidFill>
                          <a:schemeClr val="dk2"/>
                        </a:solidFill>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sz="2000" u="none" strike="noStrike" cap="none">
                          <a:latin typeface="+mn-lt"/>
                        </a:rPr>
                        <a:t>Sélectionne tous les éléments qui ne sont pas sélectionné par le </a:t>
                      </a:r>
                      <a:r>
                        <a:rPr lang="fr-BE" sz="2000" i="1" u="none" strike="noStrike" cap="none">
                          <a:latin typeface="+mn-lt"/>
                        </a:rPr>
                        <a:t>selector</a:t>
                      </a:r>
                      <a:endParaRPr sz="2000" u="none" strike="noStrike" cap="none">
                        <a:latin typeface="+mn-lt"/>
                      </a:endParaRPr>
                    </a:p>
                  </a:txBody>
                  <a:tcPr marL="91425" marR="91425" marT="91425" marB="91425"/>
                </a:tc>
                <a:extLst>
                  <a:ext uri="{0D108BD9-81ED-4DB2-BD59-A6C34878D82A}">
                    <a16:rowId xmlns:a16="http://schemas.microsoft.com/office/drawing/2014/main" val="10010"/>
                  </a:ext>
                </a:extLst>
              </a:tr>
              <a:tr h="367550">
                <a:tc>
                  <a:txBody>
                    <a:bodyPr/>
                    <a:lstStyle/>
                    <a:p>
                      <a:pPr marL="0" marR="0" lvl="0" indent="0" algn="l" rtl="0">
                        <a:lnSpc>
                          <a:spcPts val="1800"/>
                        </a:lnSpc>
                        <a:spcBef>
                          <a:spcPts val="0"/>
                        </a:spcBef>
                        <a:spcAft>
                          <a:spcPts val="0"/>
                        </a:spcAft>
                        <a:buClr>
                          <a:schemeClr val="dk1"/>
                        </a:buClr>
                        <a:buSzPts val="1800"/>
                        <a:buFont typeface="Garamond"/>
                        <a:buNone/>
                      </a:pPr>
                      <a:r>
                        <a:rPr lang="fr-BE" sz="1800" u="none" strike="noStrike" cap="none">
                          <a:latin typeface="Consolas" panose="020B0609020204030204" pitchFamily="49" charset="0"/>
                        </a:rPr>
                        <a:t>...</a:t>
                      </a:r>
                      <a:endParaRPr sz="1800" u="none" strike="noStrike" cap="none">
                        <a:latin typeface="Consolas" panose="020B0609020204030204" pitchFamily="49" charset="0"/>
                      </a:endParaRPr>
                    </a:p>
                  </a:txBody>
                  <a:tcPr marL="91425" marR="91425" marT="91425" marB="91425"/>
                </a:tc>
                <a:tc>
                  <a:txBody>
                    <a:bodyPr/>
                    <a:lstStyle/>
                    <a:p>
                      <a:pPr marL="0" marR="0" lvl="0" indent="0" algn="l" rtl="0">
                        <a:lnSpc>
                          <a:spcPts val="1800"/>
                        </a:lnSpc>
                        <a:spcBef>
                          <a:spcPts val="0"/>
                        </a:spcBef>
                        <a:spcAft>
                          <a:spcPts val="0"/>
                        </a:spcAft>
                        <a:buClr>
                          <a:schemeClr val="dk1"/>
                        </a:buClr>
                        <a:buSzPts val="1800"/>
                        <a:buFont typeface="Garamond"/>
                        <a:buNone/>
                      </a:pPr>
                      <a:r>
                        <a:rPr lang="fr-BE" sz="2000" u="none" strike="noStrike" cap="none">
                          <a:latin typeface="+mn-lt"/>
                        </a:rPr>
                        <a:t>...</a:t>
                      </a:r>
                      <a:endParaRPr sz="2000" u="none" strike="noStrike" cap="none">
                        <a:latin typeface="+mn-lt"/>
                      </a:endParaRPr>
                    </a:p>
                  </a:txBody>
                  <a:tcPr marL="91425" marR="91425" marT="91425" marB="91425"/>
                </a:tc>
                <a:extLst>
                  <a:ext uri="{0D108BD9-81ED-4DB2-BD59-A6C34878D82A}">
                    <a16:rowId xmlns:a16="http://schemas.microsoft.com/office/drawing/2014/main" val="10011"/>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41"/>
        <p:cNvGrpSpPr/>
        <p:nvPr/>
      </p:nvGrpSpPr>
      <p:grpSpPr>
        <a:xfrm>
          <a:off x="0" y="0"/>
          <a:ext cx="0" cy="0"/>
          <a:chOff x="0" y="0"/>
          <a:chExt cx="0" cy="0"/>
        </a:xfrm>
      </p:grpSpPr>
      <p:sp>
        <p:nvSpPr>
          <p:cNvPr id="942" name="Google Shape;942;p112"/>
          <p:cNvSpPr txBox="1">
            <a:spLocks noGrp="1"/>
          </p:cNvSpPr>
          <p:nvPr>
            <p:ph type="title"/>
          </p:nvPr>
        </p:nvSpPr>
        <p:spPr>
          <a:xfrm>
            <a:off x="831851" y="1709740"/>
            <a:ext cx="10515600" cy="2852737"/>
          </a:xfrm>
          <a:noFill/>
          <a:ln>
            <a:noFill/>
          </a:ln>
        </p:spPr>
        <p:txBody>
          <a:bodyPr spcFirstLastPara="1" wrap="square" lIns="91425" tIns="45700" rIns="91425" bIns="45700" anchor="b" anchorCtr="0">
            <a:normAutofit/>
          </a:bodyPr>
          <a:lstStyle/>
          <a:p>
            <a:pPr lvl="0"/>
            <a:r>
              <a:rPr lang="fr-BE"/>
              <a:t>Les propriétés d'une CSS</a:t>
            </a:r>
          </a:p>
        </p:txBody>
      </p:sp>
      <p:sp>
        <p:nvSpPr>
          <p:cNvPr id="5" name="Espace réservé du texte 4">
            <a:extLst>
              <a:ext uri="{FF2B5EF4-FFF2-40B4-BE49-F238E27FC236}">
                <a16:creationId xmlns:a16="http://schemas.microsoft.com/office/drawing/2014/main" id="{20D6C7EA-9B68-C882-01EF-BC2F2866CFFD}"/>
              </a:ext>
            </a:extLst>
          </p:cNvPr>
          <p:cNvSpPr>
            <a:spLocks noGrp="1"/>
          </p:cNvSpPr>
          <p:nvPr>
            <p:ph type="body" idx="1"/>
          </p:nvPr>
        </p:nvSpPr>
        <p:spPr/>
        <p:txBody>
          <a:bodyPr/>
          <a:lstStyle/>
          <a:p>
            <a:endParaRPr lang="fr-BE"/>
          </a:p>
        </p:txBody>
      </p:sp>
      <p:pic>
        <p:nvPicPr>
          <p:cNvPr id="943" name="Google Shape;943;p112"/>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xfrm>
            <a:off x="9000000" y="720000"/>
            <a:ext cx="2160000" cy="2160000"/>
          </a:xfr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6"/>
          <p:cNvSpPr txBox="1">
            <a:spLocks noGrp="1"/>
          </p:cNvSpPr>
          <p:nvPr>
            <p:ph type="ctrTitle"/>
          </p:nvPr>
        </p:nvSpPr>
        <p:spPr>
          <a:xfrm>
            <a:off x="1524000" y="1122363"/>
            <a:ext cx="9144000" cy="2387600"/>
          </a:xfrm>
          <a:noFill/>
          <a:ln>
            <a:noFill/>
          </a:ln>
        </p:spPr>
        <p:txBody>
          <a:bodyPr spcFirstLastPara="1" wrap="square" lIns="91425" tIns="45700" rIns="91425" bIns="45700" anchor="b" anchorCtr="0">
            <a:normAutofit/>
          </a:bodyPr>
          <a:lstStyle/>
          <a:p>
            <a:pPr lvl="0"/>
            <a:r>
              <a:rPr lang="fr-BE"/>
              <a:t>14. Mise en forme CSS</a:t>
            </a:r>
          </a:p>
        </p:txBody>
      </p:sp>
      <p:sp>
        <p:nvSpPr>
          <p:cNvPr id="776" name="Google Shape;776;p86"/>
          <p:cNvSpPr txBox="1">
            <a:spLocks noGrp="1"/>
          </p:cNvSpPr>
          <p:nvPr>
            <p:ph type="subTitle" idx="1"/>
          </p:nvPr>
        </p:nvSpPr>
        <p:spPr>
          <a:xfrm>
            <a:off x="1524000" y="3602037"/>
            <a:ext cx="9144000" cy="1655763"/>
          </a:xfrm>
          <a:noFill/>
          <a:ln>
            <a:noFill/>
          </a:ln>
        </p:spPr>
        <p:txBody>
          <a:bodyPr spcFirstLastPara="1" wrap="square" lIns="91425" tIns="45700" rIns="91425" bIns="45700" numCol="2" anchor="t" anchorCtr="0">
            <a:normAutofit fontScale="92500" lnSpcReduction="20000"/>
          </a:bodyPr>
          <a:lstStyle/>
          <a:p>
            <a:pPr lvl="0"/>
            <a:r>
              <a:rPr lang="fr-BE"/>
              <a:t>Cascading Style Sheet</a:t>
            </a:r>
          </a:p>
          <a:p>
            <a:pPr lvl="0"/>
            <a:r>
              <a:rPr lang="fr-BE"/>
              <a:t>Introduction</a:t>
            </a:r>
          </a:p>
          <a:p>
            <a:pPr lvl="0"/>
            <a:r>
              <a:rPr lang="fr-BE"/>
              <a:t>Insérer du CSS</a:t>
            </a:r>
          </a:p>
          <a:p>
            <a:pPr lvl="0"/>
            <a:r>
              <a:rPr lang="fr-BE"/>
              <a:t>couleurs (hexadécimal)</a:t>
            </a:r>
          </a:p>
          <a:p>
            <a:pPr lvl="0"/>
            <a:r>
              <a:rPr lang="fr-BE"/>
              <a:t>Structure du CSS</a:t>
            </a:r>
          </a:p>
          <a:p>
            <a:pPr lvl="0"/>
            <a:r>
              <a:rPr lang="fr-BE"/>
              <a:t>Les sélecteurs</a:t>
            </a:r>
          </a:p>
          <a:p>
            <a:pPr lvl="0"/>
            <a:r>
              <a:rPr lang="fr-BE"/>
              <a:t>Les propriétés</a:t>
            </a:r>
          </a:p>
          <a:p>
            <a:pPr lvl="0"/>
            <a:endParaRPr lang="fr-BE"/>
          </a:p>
        </p:txBody>
      </p:sp>
      <p:pic>
        <p:nvPicPr>
          <p:cNvPr id="777" name="Google Shape;777;p86"/>
          <p:cNvPicPr preferRelativeResize="0">
            <a:picLocks noGrp="1"/>
          </p:cNvPicPr>
          <p:nvPr>
            <p:ph type="pic" idx="4294967295"/>
          </p:nvPr>
        </p:nvPicPr>
        <p:blipFill rotWithShape="1">
          <a:blip r:embed="rId3" cstate="email">
            <a:alphaModFix/>
            <a:extLst>
              <a:ext uri="{28A0092B-C50C-407E-A947-70E740481C1C}">
                <a14:useLocalDpi xmlns:a14="http://schemas.microsoft.com/office/drawing/2010/main"/>
              </a:ext>
            </a:extLst>
          </a:blip>
          <a:srcRect l="-20552" r="-20552"/>
          <a:stretch/>
        </p:blipFill>
        <p:spPr>
          <a:xfrm>
            <a:off x="10031413" y="720725"/>
            <a:ext cx="2160587" cy="2159000"/>
          </a:xfrm>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47"/>
        <p:cNvGrpSpPr/>
        <p:nvPr/>
      </p:nvGrpSpPr>
      <p:grpSpPr>
        <a:xfrm>
          <a:off x="0" y="0"/>
          <a:ext cx="0" cy="0"/>
          <a:chOff x="0" y="0"/>
          <a:chExt cx="0" cy="0"/>
        </a:xfrm>
      </p:grpSpPr>
      <p:sp>
        <p:nvSpPr>
          <p:cNvPr id="948" name="Google Shape;948;p11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Background</a:t>
            </a:r>
            <a:endParaRPr/>
          </a:p>
        </p:txBody>
      </p:sp>
      <p:sp>
        <p:nvSpPr>
          <p:cNvPr id="949" name="Google Shape;949;p113"/>
          <p:cNvSpPr txBox="1">
            <a:spLocks noGrp="1"/>
          </p:cNvSpPr>
          <p:nvPr>
            <p:ph idx="1"/>
          </p:nvPr>
        </p:nvSpPr>
        <p:spPr>
          <a:prstGeom prst="rect">
            <a:avLst/>
          </a:prstGeom>
          <a:noFill/>
          <a:ln>
            <a:noFill/>
          </a:ln>
        </p:spPr>
        <p:txBody>
          <a:bodyPr spcFirstLastPara="1" wrap="square" lIns="91425" tIns="45700" rIns="91425" bIns="45700" anchor="t" anchorCtr="0">
            <a:normAutofit fontScale="77500" lnSpcReduction="20000"/>
          </a:bodyPr>
          <a:lstStyle/>
          <a:p>
            <a:pPr>
              <a:spcBef>
                <a:spcPts val="0"/>
              </a:spcBef>
              <a:buClr>
                <a:schemeClr val="accent2"/>
              </a:buClr>
              <a:buSzPct val="100000"/>
            </a:pPr>
            <a:r>
              <a:rPr lang="fr-BE" b="1">
                <a:solidFill>
                  <a:schemeClr val="accent2"/>
                </a:solidFill>
                <a:latin typeface="Courier New"/>
                <a:ea typeface="Courier New"/>
                <a:cs typeface="Courier New"/>
                <a:sym typeface="Courier New"/>
              </a:rPr>
              <a:t>background-color</a:t>
            </a:r>
            <a:r>
              <a:rPr lang="fr-BE" b="1">
                <a:solidFill>
                  <a:srgbClr val="A87235"/>
                </a:solidFill>
                <a:latin typeface="Courier New"/>
                <a:ea typeface="Courier New"/>
                <a:cs typeface="Courier New"/>
                <a:sym typeface="Courier New"/>
              </a:rPr>
              <a:t>: #b0c4de;</a:t>
            </a:r>
            <a:endParaRPr/>
          </a:p>
          <a:p>
            <a:pPr>
              <a:buClr>
                <a:schemeClr val="accent2"/>
              </a:buClr>
              <a:buSzPct val="100000"/>
            </a:pPr>
            <a:r>
              <a:rPr lang="fr-BE" b="1">
                <a:solidFill>
                  <a:schemeClr val="accent2"/>
                </a:solidFill>
                <a:latin typeface="Courier New"/>
                <a:ea typeface="Courier New"/>
                <a:cs typeface="Courier New"/>
                <a:sym typeface="Courier New"/>
              </a:rPr>
              <a:t>background-image</a:t>
            </a:r>
            <a:r>
              <a:rPr lang="fr-BE" b="1">
                <a:solidFill>
                  <a:srgbClr val="A87235"/>
                </a:solidFill>
                <a:latin typeface="Courier New"/>
                <a:ea typeface="Courier New"/>
                <a:cs typeface="Courier New"/>
                <a:sym typeface="Courier New"/>
              </a:rPr>
              <a:t>: url('paper.gif');</a:t>
            </a:r>
            <a:endParaRPr/>
          </a:p>
          <a:p>
            <a:pPr>
              <a:buClr>
                <a:schemeClr val="accent2"/>
              </a:buClr>
              <a:buSzPct val="100000"/>
            </a:pPr>
            <a:r>
              <a:rPr lang="fr-BE" b="1">
                <a:solidFill>
                  <a:schemeClr val="accent2"/>
                </a:solidFill>
                <a:latin typeface="Courier New"/>
                <a:ea typeface="Courier New"/>
                <a:cs typeface="Courier New"/>
                <a:sym typeface="Courier New"/>
              </a:rPr>
              <a:t>background-repeat</a:t>
            </a:r>
            <a:r>
              <a:rPr lang="fr-BE" b="1">
                <a:solidFill>
                  <a:srgbClr val="A87235"/>
                </a:solidFill>
                <a:latin typeface="Courier New"/>
                <a:ea typeface="Courier New"/>
                <a:cs typeface="Courier New"/>
                <a:sym typeface="Courier New"/>
              </a:rPr>
              <a:t>:</a:t>
            </a:r>
            <a:endParaRPr/>
          </a:p>
          <a:p>
            <a:pPr lvl="1">
              <a:buClr>
                <a:srgbClr val="A87235"/>
              </a:buClr>
              <a:buSzPct val="100000"/>
            </a:pPr>
            <a:r>
              <a:rPr lang="fr-BE" b="1">
                <a:solidFill>
                  <a:srgbClr val="A87235"/>
                </a:solidFill>
                <a:latin typeface="Courier New"/>
                <a:ea typeface="Courier New"/>
                <a:cs typeface="Courier New"/>
                <a:sym typeface="Courier New"/>
              </a:rPr>
              <a:t>no-repeat;</a:t>
            </a:r>
            <a:endParaRPr/>
          </a:p>
          <a:p>
            <a:pPr lvl="1">
              <a:buClr>
                <a:srgbClr val="A87235"/>
              </a:buClr>
              <a:buSzPct val="100000"/>
            </a:pPr>
            <a:r>
              <a:rPr lang="fr-BE" b="1">
                <a:solidFill>
                  <a:srgbClr val="A87235"/>
                </a:solidFill>
                <a:latin typeface="Courier New"/>
                <a:ea typeface="Courier New"/>
                <a:cs typeface="Courier New"/>
                <a:sym typeface="Courier New"/>
              </a:rPr>
              <a:t>repeat-x;</a:t>
            </a:r>
            <a:endParaRPr/>
          </a:p>
          <a:p>
            <a:pPr lvl="1">
              <a:buClr>
                <a:srgbClr val="A87235"/>
              </a:buClr>
              <a:buSzPct val="100000"/>
            </a:pPr>
            <a:r>
              <a:rPr lang="fr-BE" b="1">
                <a:solidFill>
                  <a:srgbClr val="A87235"/>
                </a:solidFill>
                <a:latin typeface="Courier New"/>
                <a:ea typeface="Courier New"/>
                <a:cs typeface="Courier New"/>
                <a:sym typeface="Courier New"/>
              </a:rPr>
              <a:t>repeat-y;</a:t>
            </a:r>
            <a:endParaRPr/>
          </a:p>
          <a:p>
            <a:pPr>
              <a:buClr>
                <a:schemeClr val="accent2"/>
              </a:buClr>
              <a:buSzPct val="100000"/>
            </a:pPr>
            <a:r>
              <a:rPr lang="fr-BE" b="1">
                <a:solidFill>
                  <a:schemeClr val="accent2"/>
                </a:solidFill>
                <a:latin typeface="Courier New"/>
                <a:ea typeface="Courier New"/>
                <a:cs typeface="Courier New"/>
                <a:sym typeface="Courier New"/>
              </a:rPr>
              <a:t>background-position</a:t>
            </a:r>
            <a:r>
              <a:rPr lang="fr-BE" b="1">
                <a:solidFill>
                  <a:srgbClr val="A87235"/>
                </a:solidFill>
                <a:latin typeface="Courier New"/>
                <a:ea typeface="Courier New"/>
                <a:cs typeface="Courier New"/>
                <a:sym typeface="Courier New"/>
              </a:rPr>
              <a:t>:</a:t>
            </a:r>
            <a:endParaRPr/>
          </a:p>
          <a:p>
            <a:pPr lvl="1">
              <a:buClr>
                <a:srgbClr val="A87235"/>
              </a:buClr>
              <a:buSzPct val="100000"/>
            </a:pPr>
            <a:r>
              <a:rPr lang="fr-BE" b="1">
                <a:solidFill>
                  <a:srgbClr val="A87235"/>
                </a:solidFill>
                <a:latin typeface="Courier New"/>
                <a:ea typeface="Courier New"/>
                <a:cs typeface="Courier New"/>
                <a:sym typeface="Courier New"/>
              </a:rPr>
              <a:t>right;</a:t>
            </a:r>
            <a:endParaRPr/>
          </a:p>
          <a:p>
            <a:pPr lvl="1">
              <a:buClr>
                <a:srgbClr val="A87235"/>
              </a:buClr>
              <a:buSzPct val="100000"/>
            </a:pPr>
            <a:r>
              <a:rPr lang="fr-BE" b="1">
                <a:solidFill>
                  <a:srgbClr val="A87235"/>
                </a:solidFill>
                <a:latin typeface="Courier New"/>
                <a:ea typeface="Courier New"/>
                <a:cs typeface="Courier New"/>
                <a:sym typeface="Courier New"/>
              </a:rPr>
              <a:t>left;</a:t>
            </a:r>
            <a:endParaRPr/>
          </a:p>
          <a:p>
            <a:pPr lvl="1">
              <a:buClr>
                <a:srgbClr val="A87235"/>
              </a:buClr>
              <a:buSzPct val="100000"/>
            </a:pPr>
            <a:r>
              <a:rPr lang="fr-BE" b="1">
                <a:solidFill>
                  <a:srgbClr val="A87235"/>
                </a:solidFill>
                <a:latin typeface="Courier New"/>
                <a:ea typeface="Courier New"/>
                <a:cs typeface="Courier New"/>
                <a:sym typeface="Courier New"/>
              </a:rPr>
              <a:t>top;</a:t>
            </a:r>
            <a:endParaRPr/>
          </a:p>
          <a:p>
            <a:pPr lvl="1">
              <a:buClr>
                <a:srgbClr val="A87235"/>
              </a:buClr>
              <a:buSzPct val="100000"/>
            </a:pPr>
            <a:r>
              <a:rPr lang="fr-BE" b="1">
                <a:solidFill>
                  <a:srgbClr val="A87235"/>
                </a:solidFill>
                <a:latin typeface="Courier New"/>
                <a:ea typeface="Courier New"/>
                <a:cs typeface="Courier New"/>
                <a:sym typeface="Courier New"/>
              </a:rPr>
              <a:t>bottom;</a:t>
            </a:r>
            <a:endParaRPr/>
          </a:p>
          <a:p>
            <a:pPr lvl="1">
              <a:buClr>
                <a:srgbClr val="A87235"/>
              </a:buClr>
              <a:buSzPct val="100000"/>
            </a:pPr>
            <a:r>
              <a:rPr lang="fr-BE" b="1">
                <a:solidFill>
                  <a:srgbClr val="A87235"/>
                </a:solidFill>
                <a:latin typeface="Courier New"/>
                <a:ea typeface="Courier New"/>
                <a:cs typeface="Courier New"/>
                <a:sym typeface="Courier New"/>
              </a:rPr>
              <a:t>(combinaison - ex.: right top)</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53"/>
        <p:cNvGrpSpPr/>
        <p:nvPr/>
      </p:nvGrpSpPr>
      <p:grpSpPr>
        <a:xfrm>
          <a:off x="0" y="0"/>
          <a:ext cx="0" cy="0"/>
          <a:chOff x="0" y="0"/>
          <a:chExt cx="0" cy="0"/>
        </a:xfrm>
      </p:grpSpPr>
      <p:sp>
        <p:nvSpPr>
          <p:cNvPr id="954" name="Google Shape;954;p114"/>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fr-BE"/>
              <a:t>Les propriétés - Text</a:t>
            </a:r>
          </a:p>
        </p:txBody>
      </p:sp>
      <p:sp>
        <p:nvSpPr>
          <p:cNvPr id="3" name="Espace réservé du contenu 2">
            <a:extLst>
              <a:ext uri="{FF2B5EF4-FFF2-40B4-BE49-F238E27FC236}">
                <a16:creationId xmlns:a16="http://schemas.microsoft.com/office/drawing/2014/main" id="{2CC60DD5-006A-7A3E-2767-FEFB6D6F987F}"/>
              </a:ext>
            </a:extLst>
          </p:cNvPr>
          <p:cNvSpPr>
            <a:spLocks noGrp="1"/>
          </p:cNvSpPr>
          <p:nvPr>
            <p:ph idx="1"/>
          </p:nvPr>
        </p:nvSpPr>
        <p:spPr/>
        <p:txBody>
          <a:bodyPr/>
          <a:lstStyle/>
          <a:p>
            <a:pPr>
              <a:buClr>
                <a:schemeClr val="accent2"/>
              </a:buClr>
              <a:buSzPts val="2400"/>
            </a:pPr>
            <a:r>
              <a:rPr lang="en-US" sz="2400">
                <a:solidFill>
                  <a:schemeClr val="accent2"/>
                </a:solidFill>
                <a:latin typeface="Consolas" panose="020B0609020204030204" pitchFamily="49" charset="0"/>
                <a:ea typeface="Courier New"/>
                <a:cs typeface="Courier New"/>
                <a:sym typeface="Courier New"/>
              </a:rPr>
              <a:t>font-family</a:t>
            </a:r>
            <a:endParaRPr lang="en-US" sz="2400">
              <a:solidFill>
                <a:srgbClr val="A87235"/>
              </a:solidFill>
              <a:latin typeface="Consolas" panose="020B0609020204030204" pitchFamily="49" charset="0"/>
              <a:ea typeface="Courier New"/>
              <a:cs typeface="Courier New"/>
              <a:sym typeface="Courier New"/>
            </a:endParaRPr>
          </a:p>
          <a:p>
            <a:pPr lvl="1">
              <a:buClr>
                <a:schemeClr val="accent2"/>
              </a:buClr>
              <a:buSzPts val="2400"/>
            </a:pPr>
            <a:r>
              <a:rPr lang="fr-BE"/>
              <a:t>liste, ordonnée par priorité, de polices à utiliser pour mettre en forme le texte de l'élément ciblé</a:t>
            </a:r>
          </a:p>
          <a:p>
            <a:pPr>
              <a:buClr>
                <a:schemeClr val="accent2"/>
              </a:buClr>
              <a:buSzPts val="2400"/>
            </a:pPr>
            <a:r>
              <a:rPr lang="fr-BE"/>
              <a:t>Exemples</a:t>
            </a:r>
            <a:endParaRPr lang="en-US"/>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Georgia, serif;</a:t>
            </a:r>
            <a:endParaRPr lang="en-US">
              <a:latin typeface="Consolas" panose="020B0609020204030204" pitchFamily="49" charset="0"/>
            </a:endParaRP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"Gill Sans", sans-serif;</a:t>
            </a:r>
            <a:endParaRPr lang="en-US">
              <a:latin typeface="Consolas" panose="020B0609020204030204" pitchFamily="49" charset="0"/>
            </a:endParaRP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sans-serif;</a:t>
            </a:r>
            <a:endParaRPr lang="en-US">
              <a:latin typeface="Consolas" panose="020B0609020204030204" pitchFamily="49" charset="0"/>
            </a:endParaRP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serif;</a:t>
            </a: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cursive;</a:t>
            </a:r>
          </a:p>
          <a:p>
            <a:pPr lvl="1">
              <a:buClr>
                <a:srgbClr val="A87235"/>
              </a:buClr>
              <a:buSzPts val="2400"/>
            </a:pPr>
            <a:r>
              <a:rPr lang="en-US" sz="2400">
                <a:solidFill>
                  <a:srgbClr val="A87235"/>
                </a:solidFill>
                <a:latin typeface="Consolas" panose="020B0609020204030204" pitchFamily="49" charset="0"/>
                <a:ea typeface="Courier New"/>
                <a:cs typeface="Courier New"/>
                <a:sym typeface="Courier New"/>
              </a:rPr>
              <a:t>font-family: system-ui;</a:t>
            </a:r>
          </a:p>
          <a:p>
            <a:endParaRPr lang="fr-BE"/>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7">
            <a:extLst>
              <a:ext uri="{FF2B5EF4-FFF2-40B4-BE49-F238E27FC236}">
                <a16:creationId xmlns:a16="http://schemas.microsoft.com/office/drawing/2014/main" id="{70B1A37B-D7FF-E5C9-3832-B5D3FDEFEAC4}"/>
              </a:ext>
            </a:extLst>
          </p:cNvPr>
          <p:cNvSpPr>
            <a:spLocks noGrp="1"/>
          </p:cNvSpPr>
          <p:nvPr>
            <p:ph type="title"/>
          </p:nvPr>
        </p:nvSpPr>
        <p:spPr/>
        <p:txBody>
          <a:bodyPr/>
          <a:lstStyle/>
          <a:p>
            <a:r>
              <a:rPr lang="fr-BE"/>
              <a:t>Les propriétés - Text</a:t>
            </a:r>
          </a:p>
        </p:txBody>
      </p:sp>
      <p:sp>
        <p:nvSpPr>
          <p:cNvPr id="9" name="Espace réservé du texte 8">
            <a:extLst>
              <a:ext uri="{FF2B5EF4-FFF2-40B4-BE49-F238E27FC236}">
                <a16:creationId xmlns:a16="http://schemas.microsoft.com/office/drawing/2014/main" id="{B40A2DB4-1C5F-44A1-2681-4EE0DDBF3A31}"/>
              </a:ext>
            </a:extLst>
          </p:cNvPr>
          <p:cNvSpPr>
            <a:spLocks noGrp="1"/>
          </p:cNvSpPr>
          <p:nvPr>
            <p:ph type="body" idx="1"/>
          </p:nvPr>
        </p:nvSpPr>
        <p:spPr/>
        <p:txBody>
          <a:bodyPr>
            <a:normAutofit/>
          </a:body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sz="2800" b="0">
                <a:solidFill>
                  <a:schemeClr val="accent6">
                    <a:lumMod val="50000"/>
                  </a:schemeClr>
                </a:solidFill>
                <a:latin typeface="Consolas" panose="020B0609020204030204" pitchFamily="49" charset="0"/>
              </a:rPr>
              <a:t>sans-serif</a:t>
            </a:r>
          </a:p>
        </p:txBody>
      </p:sp>
      <p:sp>
        <p:nvSpPr>
          <p:cNvPr id="6" name="Espace réservé du contenu 5">
            <a:extLst>
              <a:ext uri="{FF2B5EF4-FFF2-40B4-BE49-F238E27FC236}">
                <a16:creationId xmlns:a16="http://schemas.microsoft.com/office/drawing/2014/main" id="{EB9ABF69-412C-E93B-876E-BC0F78C7286C}"/>
              </a:ext>
            </a:extLst>
          </p:cNvPr>
          <p:cNvSpPr>
            <a:spLocks noGrp="1"/>
          </p:cNvSpPr>
          <p:nvPr>
            <p:ph sz="half" idx="2"/>
          </p:nvPr>
        </p:nvSpPr>
        <p:spPr>
          <a:xfrm>
            <a:off x="839789" y="2505075"/>
            <a:ext cx="5157787" cy="1685088"/>
          </a:xfrm>
        </p:spPr>
        <p:txBody>
          <a:bodyPr>
            <a:normAutofit fontScale="77500" lnSpcReduction="20000"/>
          </a:bodyPr>
          <a:lstStyle/>
          <a:p>
            <a:pPr marL="0" indent="0">
              <a:buNone/>
            </a:pPr>
            <a:r>
              <a:rPr lang="en-US" b="0" i="0">
                <a:solidFill>
                  <a:srgbClr val="1B1B1B"/>
                </a:solidFill>
                <a:effectLst/>
                <a:latin typeface="Arial" panose="020B0604020202020204" pitchFamily="34" charset="0"/>
              </a:rPr>
              <a:t>London. Michaelmas term lately over, and the Lord Chancellor sitting in Lincoln's Inn Hall. Implacable November weather. </a:t>
            </a:r>
            <a:endParaRPr lang="fr-BE"/>
          </a:p>
        </p:txBody>
      </p:sp>
      <p:sp>
        <p:nvSpPr>
          <p:cNvPr id="10" name="Espace réservé du texte 9">
            <a:extLst>
              <a:ext uri="{FF2B5EF4-FFF2-40B4-BE49-F238E27FC236}">
                <a16:creationId xmlns:a16="http://schemas.microsoft.com/office/drawing/2014/main" id="{7BC2E853-CB8F-39EC-7A99-7241FFA19824}"/>
              </a:ext>
            </a:extLst>
          </p:cNvPr>
          <p:cNvSpPr>
            <a:spLocks noGrp="1"/>
          </p:cNvSpPr>
          <p:nvPr>
            <p:ph type="body" sz="quarter" idx="3"/>
          </p:nvPr>
        </p:nvSpPr>
        <p:spPr/>
        <p:txBody>
          <a:bodyPr>
            <a:normAutofit/>
          </a:body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sz="2800" b="0">
                <a:solidFill>
                  <a:schemeClr val="accent6">
                    <a:lumMod val="50000"/>
                  </a:schemeClr>
                </a:solidFill>
                <a:latin typeface="Consolas" panose="020B0609020204030204" pitchFamily="49" charset="0"/>
              </a:rPr>
              <a:t>serif</a:t>
            </a:r>
          </a:p>
        </p:txBody>
      </p:sp>
      <p:sp>
        <p:nvSpPr>
          <p:cNvPr id="7" name="Espace réservé du contenu 6">
            <a:extLst>
              <a:ext uri="{FF2B5EF4-FFF2-40B4-BE49-F238E27FC236}">
                <a16:creationId xmlns:a16="http://schemas.microsoft.com/office/drawing/2014/main" id="{E30099C9-EDE4-AF92-192D-637704535772}"/>
              </a:ext>
            </a:extLst>
          </p:cNvPr>
          <p:cNvSpPr>
            <a:spLocks noGrp="1"/>
          </p:cNvSpPr>
          <p:nvPr>
            <p:ph sz="quarter" idx="4"/>
          </p:nvPr>
        </p:nvSpPr>
        <p:spPr/>
        <p:txBody>
          <a:bodyPr>
            <a:normAutofit fontScale="77500" lnSpcReduction="20000"/>
          </a:bodyPr>
          <a:lstStyle/>
          <a:p>
            <a:pPr marL="0" indent="0">
              <a:buNone/>
            </a:pPr>
            <a:r>
              <a:rPr lang="en-US">
                <a:effectLst/>
                <a:latin typeface="Times New Roman" panose="02020603050405020304" pitchFamily="18" charset="0"/>
              </a:rPr>
              <a:t>London. Michaelmas term lately over, and the Lord Chancellor sitting in Lincoln's Inn Hall. Implacable November weather. </a:t>
            </a:r>
            <a:endParaRPr lang="fr-BE"/>
          </a:p>
        </p:txBody>
      </p:sp>
      <p:sp>
        <p:nvSpPr>
          <p:cNvPr id="4" name="Espace réservé du numéro de diapositive 3">
            <a:extLst>
              <a:ext uri="{FF2B5EF4-FFF2-40B4-BE49-F238E27FC236}">
                <a16:creationId xmlns:a16="http://schemas.microsoft.com/office/drawing/2014/main" id="{76394F45-D362-A1D0-6902-E5B92AA35A3B}"/>
              </a:ext>
            </a:extLst>
          </p:cNvPr>
          <p:cNvSpPr>
            <a:spLocks noGrp="1"/>
          </p:cNvSpPr>
          <p:nvPr>
            <p:ph type="sldNum" sz="quarter" idx="12"/>
          </p:nvPr>
        </p:nvSpPr>
        <p:spPr/>
        <p:txBody>
          <a:bodyPr/>
          <a:lstStyle/>
          <a:p>
            <a:fld id="{02C092ED-0E97-497E-99D9-BB9DD7276F53}" type="slidenum">
              <a:rPr lang="fr-BE" smtClean="0"/>
              <a:t>32</a:t>
            </a:fld>
            <a:endParaRPr lang="fr-BE"/>
          </a:p>
        </p:txBody>
      </p:sp>
      <p:sp>
        <p:nvSpPr>
          <p:cNvPr id="11" name="Espace réservé du texte 8">
            <a:extLst>
              <a:ext uri="{FF2B5EF4-FFF2-40B4-BE49-F238E27FC236}">
                <a16:creationId xmlns:a16="http://schemas.microsoft.com/office/drawing/2014/main" id="{989D8996-BCCD-BE32-8766-09E738A05A31}"/>
              </a:ext>
            </a:extLst>
          </p:cNvPr>
          <p:cNvSpPr txBox="1">
            <a:spLocks/>
          </p:cNvSpPr>
          <p:nvPr/>
        </p:nvSpPr>
        <p:spPr>
          <a:xfrm>
            <a:off x="836611" y="3940970"/>
            <a:ext cx="5157787" cy="823912"/>
          </a:xfrm>
          <a:prstGeom prst="rect">
            <a:avLst/>
          </a:prstGeom>
        </p:spPr>
        <p:txBody>
          <a:bodyPr vert="horz" lIns="91440" tIns="45720" rIns="91440" bIns="45720" rtlCol="0" anchor="b">
            <a:normAutofit/>
          </a:bodyPr>
          <a:lstStyle>
            <a:lvl1pPr marL="0" indent="0" algn="l" defTabSz="914377" rtl="0" eaLnBrk="1" latinLnBrk="0" hangingPunct="1">
              <a:lnSpc>
                <a:spcPct val="90000"/>
              </a:lnSpc>
              <a:spcBef>
                <a:spcPts val="1000"/>
              </a:spcBef>
              <a:buClr>
                <a:schemeClr val="bg1">
                  <a:lumMod val="50000"/>
                </a:schemeClr>
              </a:buClr>
              <a:buFont typeface="Wingdings" panose="05000000000000000000" pitchFamily="2" charset="2"/>
              <a:buNone/>
              <a:defRPr sz="2400" b="1" kern="1200">
                <a:solidFill>
                  <a:schemeClr val="tx1"/>
                </a:solidFill>
                <a:latin typeface="+mn-lt"/>
                <a:ea typeface="+mn-ea"/>
                <a:cs typeface="+mn-cs"/>
              </a:defRPr>
            </a:lvl1pPr>
            <a:lvl2pPr marL="457189"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2000" b="1" kern="1200">
                <a:solidFill>
                  <a:schemeClr val="tx1"/>
                </a:solidFill>
                <a:latin typeface="+mn-lt"/>
                <a:ea typeface="+mn-ea"/>
                <a:cs typeface="+mn-cs"/>
              </a:defRPr>
            </a:lvl2pPr>
            <a:lvl3pPr marL="914377"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1800" b="1" kern="1200">
                <a:solidFill>
                  <a:schemeClr val="tx1"/>
                </a:solidFill>
                <a:latin typeface="+mn-lt"/>
                <a:ea typeface="+mn-ea"/>
                <a:cs typeface="+mn-cs"/>
              </a:defRPr>
            </a:lvl3pPr>
            <a:lvl4pPr marL="1371566"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1600" b="1" kern="1200">
                <a:solidFill>
                  <a:schemeClr val="tx1"/>
                </a:solidFill>
                <a:latin typeface="+mn-lt"/>
                <a:ea typeface="+mn-ea"/>
                <a:cs typeface="+mn-cs"/>
              </a:defRPr>
            </a:lvl4pPr>
            <a:lvl5pPr marL="1828754" indent="0" algn="l" defTabSz="914377" rtl="0" eaLnBrk="1" latinLnBrk="0" hangingPunct="1">
              <a:lnSpc>
                <a:spcPct val="90000"/>
              </a:lnSpc>
              <a:spcBef>
                <a:spcPts val="500"/>
              </a:spcBef>
              <a:buClr>
                <a:schemeClr val="bg1">
                  <a:lumMod val="50000"/>
                </a:schemeClr>
              </a:buClr>
              <a:buFont typeface="Wingdings" panose="05000000000000000000" pitchFamily="2" charset="2"/>
              <a:buNone/>
              <a:defRPr sz="1600" b="1" kern="1200">
                <a:solidFill>
                  <a:schemeClr val="tx1"/>
                </a:solidFill>
                <a:latin typeface="+mn-lt"/>
                <a:ea typeface="+mn-ea"/>
                <a:cs typeface="+mn-cs"/>
              </a:defRPr>
            </a:lvl5pPr>
            <a:lvl6pPr marL="2285943"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131"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320"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509" indent="0" algn="l" defTabSz="914377"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sz="2800" b="0">
                <a:solidFill>
                  <a:schemeClr val="accent6">
                    <a:lumMod val="50000"/>
                  </a:schemeClr>
                </a:solidFill>
                <a:latin typeface="Consolas" panose="020B0609020204030204" pitchFamily="49" charset="0"/>
              </a:rPr>
              <a:t>monospace</a:t>
            </a:r>
          </a:p>
        </p:txBody>
      </p:sp>
      <p:sp>
        <p:nvSpPr>
          <p:cNvPr id="12" name="Espace réservé du contenu 5">
            <a:extLst>
              <a:ext uri="{FF2B5EF4-FFF2-40B4-BE49-F238E27FC236}">
                <a16:creationId xmlns:a16="http://schemas.microsoft.com/office/drawing/2014/main" id="{06D401F5-16AC-C425-444F-2DA7E17E4DF3}"/>
              </a:ext>
            </a:extLst>
          </p:cNvPr>
          <p:cNvSpPr txBox="1">
            <a:spLocks/>
          </p:cNvSpPr>
          <p:nvPr/>
        </p:nvSpPr>
        <p:spPr>
          <a:xfrm>
            <a:off x="836611" y="4764882"/>
            <a:ext cx="5157787" cy="1856982"/>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chemeClr val="bg1">
                  <a:lumMod val="50000"/>
                </a:schemeClr>
              </a:buClr>
              <a:buFont typeface="Wingdings" panose="05000000000000000000" pitchFamily="2" charset="2"/>
              <a:buChar char="§"/>
              <a:defRPr sz="36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3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rgbClr val="1B1B1B"/>
                </a:solidFill>
                <a:latin typeface="Consolas" panose="020B0609020204030204" pitchFamily="49" charset="0"/>
              </a:rPr>
              <a:t>London. Michaelmas term lately over, and the Lord Chancellor sitting in Lincoln's Inn Hall. Implacable November weather. </a:t>
            </a:r>
            <a:endParaRPr lang="fr-BE" sz="2400">
              <a:latin typeface="Consolas" panose="020B0609020204030204" pitchFamily="49" charset="0"/>
            </a:endParaRPr>
          </a:p>
        </p:txBody>
      </p:sp>
      <p:sp>
        <p:nvSpPr>
          <p:cNvPr id="13" name="Espace réservé du texte 8">
            <a:extLst>
              <a:ext uri="{FF2B5EF4-FFF2-40B4-BE49-F238E27FC236}">
                <a16:creationId xmlns:a16="http://schemas.microsoft.com/office/drawing/2014/main" id="{78E3F38E-CEBC-7195-8152-6D616678FF29}"/>
              </a:ext>
            </a:extLst>
          </p:cNvPr>
          <p:cNvSpPr txBox="1">
            <a:spLocks/>
          </p:cNvSpPr>
          <p:nvPr/>
        </p:nvSpPr>
        <p:spPr>
          <a:xfrm>
            <a:off x="6169023" y="3940970"/>
            <a:ext cx="5157787" cy="823912"/>
          </a:xfrm>
          <a:prstGeom prst="rect">
            <a:avLst/>
          </a:prstGeom>
        </p:spPr>
        <p:txBody>
          <a:bodyPr vert="horz" lIns="91440" tIns="45720" rIns="91440" bIns="45720" rtlCol="0" anchor="b">
            <a:normAutofit/>
          </a:bodyPr>
          <a:lstStyle>
            <a:defPPr>
              <a:defRPr lang="fr-FR"/>
            </a:defPPr>
            <a:lvl1pPr indent="0" defTabSz="914377">
              <a:lnSpc>
                <a:spcPct val="90000"/>
              </a:lnSpc>
              <a:spcBef>
                <a:spcPts val="1000"/>
              </a:spcBef>
              <a:buClr>
                <a:schemeClr val="bg1">
                  <a:lumMod val="50000"/>
                </a:schemeClr>
              </a:buClr>
              <a:buFont typeface="Wingdings" panose="05000000000000000000" pitchFamily="2" charset="2"/>
              <a:buNone/>
              <a:defRPr sz="2800" b="1">
                <a:solidFill>
                  <a:schemeClr val="accent2"/>
                </a:solidFill>
              </a:defRPr>
            </a:lvl1pPr>
            <a:lvl2pPr marL="457189" indent="0" defTabSz="914377">
              <a:lnSpc>
                <a:spcPct val="90000"/>
              </a:lnSpc>
              <a:spcBef>
                <a:spcPts val="500"/>
              </a:spcBef>
              <a:buClr>
                <a:schemeClr val="bg1">
                  <a:lumMod val="50000"/>
                </a:schemeClr>
              </a:buClr>
              <a:buFont typeface="Wingdings" panose="05000000000000000000" pitchFamily="2" charset="2"/>
              <a:buNone/>
              <a:defRPr sz="2000" b="1"/>
            </a:lvl2pPr>
            <a:lvl3pPr marL="914377" indent="0" defTabSz="914377">
              <a:lnSpc>
                <a:spcPct val="90000"/>
              </a:lnSpc>
              <a:spcBef>
                <a:spcPts val="500"/>
              </a:spcBef>
              <a:buClr>
                <a:schemeClr val="bg1">
                  <a:lumMod val="50000"/>
                </a:schemeClr>
              </a:buClr>
              <a:buFont typeface="Wingdings" panose="05000000000000000000" pitchFamily="2" charset="2"/>
              <a:buNone/>
              <a:defRPr sz="1800" b="1"/>
            </a:lvl3pPr>
            <a:lvl4pPr marL="1371566" indent="0" defTabSz="914377">
              <a:lnSpc>
                <a:spcPct val="90000"/>
              </a:lnSpc>
              <a:spcBef>
                <a:spcPts val="500"/>
              </a:spcBef>
              <a:buClr>
                <a:schemeClr val="bg1">
                  <a:lumMod val="50000"/>
                </a:schemeClr>
              </a:buClr>
              <a:buFont typeface="Wingdings" panose="05000000000000000000" pitchFamily="2" charset="2"/>
              <a:buNone/>
              <a:defRPr sz="1600" b="1"/>
            </a:lvl4pPr>
            <a:lvl5pPr marL="1828754" indent="0" defTabSz="914377">
              <a:lnSpc>
                <a:spcPct val="90000"/>
              </a:lnSpc>
              <a:spcBef>
                <a:spcPts val="500"/>
              </a:spcBef>
              <a:buClr>
                <a:schemeClr val="bg1">
                  <a:lumMod val="50000"/>
                </a:schemeClr>
              </a:buClr>
              <a:buFont typeface="Wingdings" panose="05000000000000000000" pitchFamily="2" charset="2"/>
              <a:buNone/>
              <a:defRPr sz="1600" b="1"/>
            </a:lvl5pPr>
            <a:lvl6pPr marL="2285943" indent="0" defTabSz="914377">
              <a:lnSpc>
                <a:spcPct val="90000"/>
              </a:lnSpc>
              <a:spcBef>
                <a:spcPts val="500"/>
              </a:spcBef>
              <a:buFont typeface="Arial" panose="020B0604020202020204" pitchFamily="34" charset="0"/>
              <a:buNone/>
              <a:defRPr sz="1600" b="1"/>
            </a:lvl6pPr>
            <a:lvl7pPr marL="2743131" indent="0" defTabSz="914377">
              <a:lnSpc>
                <a:spcPct val="90000"/>
              </a:lnSpc>
              <a:spcBef>
                <a:spcPts val="500"/>
              </a:spcBef>
              <a:buFont typeface="Arial" panose="020B0604020202020204" pitchFamily="34" charset="0"/>
              <a:buNone/>
              <a:defRPr sz="1600" b="1"/>
            </a:lvl7pPr>
            <a:lvl8pPr marL="3200320" indent="0" defTabSz="914377">
              <a:lnSpc>
                <a:spcPct val="90000"/>
              </a:lnSpc>
              <a:spcBef>
                <a:spcPts val="500"/>
              </a:spcBef>
              <a:buFont typeface="Arial" panose="020B0604020202020204" pitchFamily="34" charset="0"/>
              <a:buNone/>
              <a:defRPr sz="1600" b="1"/>
            </a:lvl8pPr>
            <a:lvl9pPr marL="3657509" indent="0" defTabSz="914377">
              <a:lnSpc>
                <a:spcPct val="90000"/>
              </a:lnSpc>
              <a:spcBef>
                <a:spcPts val="500"/>
              </a:spcBef>
              <a:buFont typeface="Arial" panose="020B0604020202020204" pitchFamily="34" charset="0"/>
              <a:buNone/>
              <a:defRPr sz="1600" b="1"/>
            </a:lvl9pPr>
          </a:lstStyle>
          <a:p>
            <a:r>
              <a:rPr lang="en-US" sz="2800" b="0">
                <a:solidFill>
                  <a:schemeClr val="accent2"/>
                </a:solidFill>
                <a:latin typeface="Consolas" panose="020B0609020204030204" pitchFamily="49" charset="0"/>
                <a:ea typeface="Courier New"/>
                <a:cs typeface="Courier New"/>
                <a:sym typeface="Courier New"/>
              </a:rPr>
              <a:t>font-family</a:t>
            </a:r>
            <a:r>
              <a:rPr lang="fr-BE" sz="2800" b="0">
                <a:solidFill>
                  <a:schemeClr val="accent2"/>
                </a:solidFill>
                <a:latin typeface="Consolas" panose="020B0609020204030204" pitchFamily="49" charset="0"/>
              </a:rPr>
              <a:t>: </a:t>
            </a:r>
            <a:r>
              <a:rPr lang="fr-BE" b="0">
                <a:solidFill>
                  <a:schemeClr val="accent6">
                    <a:lumMod val="50000"/>
                  </a:schemeClr>
                </a:solidFill>
                <a:latin typeface="Consolas" panose="020B0609020204030204" pitchFamily="49" charset="0"/>
              </a:rPr>
              <a:t>cursive</a:t>
            </a:r>
          </a:p>
        </p:txBody>
      </p:sp>
      <p:sp>
        <p:nvSpPr>
          <p:cNvPr id="14" name="Espace réservé du contenu 5">
            <a:extLst>
              <a:ext uri="{FF2B5EF4-FFF2-40B4-BE49-F238E27FC236}">
                <a16:creationId xmlns:a16="http://schemas.microsoft.com/office/drawing/2014/main" id="{C14C9C57-89AC-F199-1A31-DADB62722E30}"/>
              </a:ext>
            </a:extLst>
          </p:cNvPr>
          <p:cNvSpPr txBox="1">
            <a:spLocks/>
          </p:cNvSpPr>
          <p:nvPr/>
        </p:nvSpPr>
        <p:spPr>
          <a:xfrm>
            <a:off x="6169023" y="4764882"/>
            <a:ext cx="5157787" cy="1959769"/>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Clr>
                <a:schemeClr val="bg1">
                  <a:lumMod val="50000"/>
                </a:schemeClr>
              </a:buClr>
              <a:buFont typeface="Wingdings" panose="05000000000000000000" pitchFamily="2" charset="2"/>
              <a:buChar char="§"/>
              <a:defRPr sz="36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32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8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Clr>
                <a:schemeClr val="bg1">
                  <a:lumMod val="50000"/>
                </a:schemeClr>
              </a:buClr>
              <a:buFont typeface="Wingdings" panose="05000000000000000000" pitchFamily="2" charset="2"/>
              <a:buChar char="§"/>
              <a:defRPr sz="24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3200">
                <a:solidFill>
                  <a:srgbClr val="1B1B1B"/>
                </a:solidFill>
                <a:latin typeface="Brush Script MT" panose="03060802040406070304" pitchFamily="66" charset="0"/>
              </a:rPr>
              <a:t>London. Michaelmas term lately over, and the Lord Chancellor sitting in Lincoln's Inn Hall. Implacable November weather. </a:t>
            </a:r>
            <a:endParaRPr lang="fr-BE" sz="3200">
              <a:latin typeface="Brush Script MT" panose="03060802040406070304" pitchFamily="66" charset="0"/>
            </a:endParaRPr>
          </a:p>
        </p:txBody>
      </p:sp>
    </p:spTree>
    <p:extLst>
      <p:ext uri="{BB962C8B-B14F-4D97-AF65-F5344CB8AC3E}">
        <p14:creationId xmlns:p14="http://schemas.microsoft.com/office/powerpoint/2010/main" val="3048440956"/>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953">
          <a:extLst>
            <a:ext uri="{FF2B5EF4-FFF2-40B4-BE49-F238E27FC236}">
              <a16:creationId xmlns:a16="http://schemas.microsoft.com/office/drawing/2014/main" id="{D33453B2-0595-E7E3-EA2F-1D673AFDB59F}"/>
            </a:ext>
          </a:extLst>
        </p:cNvPr>
        <p:cNvGrpSpPr/>
        <p:nvPr/>
      </p:nvGrpSpPr>
      <p:grpSpPr>
        <a:xfrm>
          <a:off x="0" y="0"/>
          <a:ext cx="0" cy="0"/>
          <a:chOff x="0" y="0"/>
          <a:chExt cx="0" cy="0"/>
        </a:xfrm>
      </p:grpSpPr>
      <p:sp>
        <p:nvSpPr>
          <p:cNvPr id="954" name="Google Shape;954;p114">
            <a:extLst>
              <a:ext uri="{FF2B5EF4-FFF2-40B4-BE49-F238E27FC236}">
                <a16:creationId xmlns:a16="http://schemas.microsoft.com/office/drawing/2014/main" id="{40695E37-16D8-18D4-DAFD-88B7B0F16018}"/>
              </a:ext>
            </a:extLst>
          </p:cNvPr>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Text</a:t>
            </a:r>
            <a:endParaRPr/>
          </a:p>
        </p:txBody>
      </p:sp>
      <p:sp>
        <p:nvSpPr>
          <p:cNvPr id="955" name="Google Shape;955;p114">
            <a:extLst>
              <a:ext uri="{FF2B5EF4-FFF2-40B4-BE49-F238E27FC236}">
                <a16:creationId xmlns:a16="http://schemas.microsoft.com/office/drawing/2014/main" id="{FB6D19CA-497B-E5BD-02AC-13FFAED51B98}"/>
              </a:ext>
            </a:extLst>
          </p:cNvPr>
          <p:cNvSpPr txBox="1">
            <a:spLocks noGrp="1"/>
          </p:cNvSpPr>
          <p:nvPr>
            <p:ph idx="1"/>
          </p:nvPr>
        </p:nvSpPr>
        <p:spPr>
          <a:xfrm>
            <a:off x="695011" y="1690688"/>
            <a:ext cx="10801977" cy="4486276"/>
          </a:xfrm>
          <a:prstGeom prst="rect">
            <a:avLst/>
          </a:prstGeom>
          <a:noFill/>
          <a:ln>
            <a:noFill/>
          </a:ln>
        </p:spPr>
        <p:txBody>
          <a:bodyPr spcFirstLastPara="1" wrap="square" lIns="91425" tIns="45700" rIns="91425" bIns="45700" numCol="2" anchor="t" anchorCtr="0">
            <a:noAutofit/>
          </a:bodyPr>
          <a:lstStyle/>
          <a:p>
            <a:pPr>
              <a:spcBef>
                <a:spcPts val="0"/>
              </a:spcBef>
              <a:buClr>
                <a:schemeClr val="accent2"/>
              </a:buClr>
              <a:buSzPts val="2400"/>
            </a:pPr>
            <a:r>
              <a:rPr lang="fr-BE" sz="2400" b="1">
                <a:solidFill>
                  <a:schemeClr val="accent2"/>
                </a:solidFill>
                <a:latin typeface="Courier New"/>
                <a:ea typeface="Courier New"/>
                <a:cs typeface="Courier New"/>
                <a:sym typeface="Courier New"/>
              </a:rPr>
              <a:t>color</a:t>
            </a:r>
            <a:r>
              <a:rPr lang="fr-BE" sz="2400" b="1">
                <a:solidFill>
                  <a:srgbClr val="A87235"/>
                </a:solidFill>
                <a:latin typeface="Courier New"/>
                <a:ea typeface="Courier New"/>
                <a:cs typeface="Courier New"/>
                <a:sym typeface="Courier New"/>
              </a:rPr>
              <a:t>: #b0c4de;</a:t>
            </a:r>
          </a:p>
          <a:p>
            <a:pPr>
              <a:spcBef>
                <a:spcPts val="0"/>
              </a:spcBef>
              <a:buClr>
                <a:schemeClr val="accent2"/>
              </a:buClr>
              <a:buSzPts val="2400"/>
            </a:pPr>
            <a:endParaRPr/>
          </a:p>
          <a:p>
            <a:pPr>
              <a:buClr>
                <a:schemeClr val="accent2"/>
              </a:buClr>
              <a:buSzPts val="2400"/>
            </a:pPr>
            <a:r>
              <a:rPr lang="fr-BE" sz="2400" b="1">
                <a:solidFill>
                  <a:schemeClr val="accent2"/>
                </a:solidFill>
                <a:latin typeface="Courier New"/>
                <a:ea typeface="Courier New"/>
                <a:cs typeface="Courier New"/>
                <a:sym typeface="Courier New"/>
              </a:rPr>
              <a:t>text-align</a:t>
            </a:r>
            <a:r>
              <a:rPr lang="fr-BE" sz="2400" b="1">
                <a:solidFill>
                  <a:srgbClr val="A87235"/>
                </a:solidFill>
                <a:latin typeface="Courier New"/>
                <a:ea typeface="Courier New"/>
                <a:cs typeface="Courier New"/>
                <a:sym typeface="Courier New"/>
              </a:rPr>
              <a:t>:</a:t>
            </a:r>
            <a:endParaRPr/>
          </a:p>
          <a:p>
            <a:pPr lvl="1">
              <a:buClr>
                <a:srgbClr val="A87235"/>
              </a:buClr>
              <a:buSzPts val="2400"/>
            </a:pPr>
            <a:r>
              <a:rPr lang="fr-BE" sz="2400" b="1">
                <a:solidFill>
                  <a:srgbClr val="A87235"/>
                </a:solidFill>
                <a:latin typeface="Courier New"/>
                <a:ea typeface="Courier New"/>
                <a:cs typeface="Courier New"/>
                <a:sym typeface="Courier New"/>
              </a:rPr>
              <a:t>center;</a:t>
            </a:r>
            <a:endParaRPr/>
          </a:p>
          <a:p>
            <a:pPr lvl="1">
              <a:buClr>
                <a:srgbClr val="A87235"/>
              </a:buClr>
              <a:buSzPts val="2400"/>
            </a:pPr>
            <a:r>
              <a:rPr lang="fr-BE" sz="2400" b="1">
                <a:solidFill>
                  <a:srgbClr val="A87235"/>
                </a:solidFill>
                <a:latin typeface="Courier New"/>
                <a:ea typeface="Courier New"/>
                <a:cs typeface="Courier New"/>
                <a:sym typeface="Courier New"/>
              </a:rPr>
              <a:t>left;</a:t>
            </a:r>
            <a:endParaRPr/>
          </a:p>
          <a:p>
            <a:pPr lvl="1">
              <a:buClr>
                <a:srgbClr val="A87235"/>
              </a:buClr>
              <a:buSzPts val="2400"/>
            </a:pPr>
            <a:r>
              <a:rPr lang="fr-BE" sz="2400" b="1">
                <a:solidFill>
                  <a:srgbClr val="A87235"/>
                </a:solidFill>
                <a:latin typeface="Courier New"/>
                <a:ea typeface="Courier New"/>
                <a:cs typeface="Courier New"/>
                <a:sym typeface="Courier New"/>
              </a:rPr>
              <a:t>right;</a:t>
            </a:r>
            <a:endParaRPr/>
          </a:p>
          <a:p>
            <a:pPr lvl="1">
              <a:buClr>
                <a:srgbClr val="A87235"/>
              </a:buClr>
              <a:buSzPts val="2400"/>
            </a:pPr>
            <a:r>
              <a:rPr lang="fr-BE" sz="2400" b="1">
                <a:solidFill>
                  <a:srgbClr val="A87235"/>
                </a:solidFill>
                <a:latin typeface="Courier New"/>
                <a:ea typeface="Courier New"/>
                <a:cs typeface="Courier New"/>
                <a:sym typeface="Courier New"/>
              </a:rPr>
              <a:t>justify;</a:t>
            </a:r>
          </a:p>
          <a:p>
            <a:pPr lvl="1">
              <a:buClr>
                <a:srgbClr val="A87235"/>
              </a:buClr>
              <a:buSzPts val="2400"/>
            </a:pPr>
            <a:endParaRPr lang="fr-BE" sz="2400" b="1">
              <a:solidFill>
                <a:srgbClr val="A87235"/>
              </a:solidFill>
              <a:latin typeface="Courier New"/>
              <a:cs typeface="Courier New"/>
              <a:sym typeface="Courier New"/>
            </a:endParaRPr>
          </a:p>
          <a:p>
            <a:pPr lvl="1">
              <a:buClr>
                <a:srgbClr val="A87235"/>
              </a:buClr>
              <a:buSzPts val="2400"/>
            </a:pPr>
            <a:endParaRPr lang="fr-BE" sz="2400" b="1">
              <a:solidFill>
                <a:srgbClr val="A87235"/>
              </a:solidFill>
              <a:latin typeface="Courier New"/>
              <a:cs typeface="Courier New"/>
              <a:sym typeface="Courier New"/>
            </a:endParaRPr>
          </a:p>
          <a:p>
            <a:pPr marL="457189" lvl="1" indent="0">
              <a:buClr>
                <a:srgbClr val="A87235"/>
              </a:buClr>
              <a:buSzPts val="2400"/>
              <a:buNone/>
            </a:pPr>
            <a:endParaRPr/>
          </a:p>
          <a:p>
            <a:pPr>
              <a:buClr>
                <a:schemeClr val="accent2"/>
              </a:buClr>
              <a:buSzPts val="2400"/>
            </a:pPr>
            <a:r>
              <a:rPr lang="fr-BE" sz="2400" b="1">
                <a:solidFill>
                  <a:schemeClr val="accent2"/>
                </a:solidFill>
                <a:latin typeface="Courier New"/>
                <a:ea typeface="Courier New"/>
                <a:cs typeface="Courier New"/>
                <a:sym typeface="Courier New"/>
              </a:rPr>
              <a:t>text-decoration</a:t>
            </a:r>
            <a:r>
              <a:rPr lang="fr-BE" sz="2400" b="1">
                <a:solidFill>
                  <a:srgbClr val="A87235"/>
                </a:solidFill>
                <a:latin typeface="Courier New"/>
                <a:ea typeface="Courier New"/>
                <a:cs typeface="Courier New"/>
                <a:sym typeface="Courier New"/>
              </a:rPr>
              <a:t>:</a:t>
            </a:r>
            <a:endParaRPr/>
          </a:p>
          <a:p>
            <a:pPr lvl="1">
              <a:buClr>
                <a:srgbClr val="A87235"/>
              </a:buClr>
              <a:buSzPts val="2400"/>
            </a:pPr>
            <a:r>
              <a:rPr lang="fr-BE" sz="2400" b="1">
                <a:solidFill>
                  <a:srgbClr val="A87235"/>
                </a:solidFill>
                <a:latin typeface="Courier New"/>
                <a:ea typeface="Courier New"/>
                <a:cs typeface="Courier New"/>
                <a:sym typeface="Courier New"/>
              </a:rPr>
              <a:t>none;</a:t>
            </a:r>
            <a:endParaRPr/>
          </a:p>
          <a:p>
            <a:pPr lvl="1">
              <a:buClr>
                <a:srgbClr val="A87235"/>
              </a:buClr>
              <a:buSzPts val="2400"/>
            </a:pPr>
            <a:r>
              <a:rPr lang="fr-BE" sz="2400" b="1">
                <a:solidFill>
                  <a:srgbClr val="A87235"/>
                </a:solidFill>
                <a:latin typeface="Courier New"/>
                <a:ea typeface="Courier New"/>
                <a:cs typeface="Courier New"/>
                <a:sym typeface="Courier New"/>
              </a:rPr>
              <a:t>overline; </a:t>
            </a:r>
            <a:r>
              <a:rPr lang="fr-BE" sz="2400">
                <a:sym typeface="Courier New"/>
              </a:rPr>
              <a:t>/* Barre au dessus */</a:t>
            </a:r>
          </a:p>
          <a:p>
            <a:pPr lvl="1">
              <a:buClr>
                <a:srgbClr val="A87235"/>
              </a:buClr>
              <a:buSzPts val="2400"/>
            </a:pPr>
            <a:r>
              <a:rPr lang="fr-BE" sz="2400" b="1">
                <a:solidFill>
                  <a:srgbClr val="A87235"/>
                </a:solidFill>
                <a:latin typeface="Courier New"/>
                <a:ea typeface="Courier New"/>
                <a:cs typeface="Courier New"/>
                <a:sym typeface="Courier New"/>
              </a:rPr>
              <a:t>line-through; </a:t>
            </a:r>
            <a:r>
              <a:rPr lang="fr-BE" sz="2400">
                <a:sym typeface="Courier New"/>
              </a:rPr>
              <a:t>/* Texte barré */</a:t>
            </a:r>
            <a:endParaRPr/>
          </a:p>
          <a:p>
            <a:pPr lvl="1">
              <a:buClr>
                <a:srgbClr val="A87235"/>
              </a:buClr>
              <a:buSzPts val="2400"/>
            </a:pPr>
            <a:r>
              <a:rPr lang="fr-BE" sz="2400" b="1">
                <a:solidFill>
                  <a:srgbClr val="A87235"/>
                </a:solidFill>
                <a:latin typeface="Courier New"/>
                <a:ea typeface="Courier New"/>
                <a:cs typeface="Courier New"/>
                <a:sym typeface="Courier New"/>
              </a:rPr>
              <a:t>underline</a:t>
            </a:r>
            <a:r>
              <a:rPr lang="fr-BE">
                <a:sym typeface="Courier New"/>
              </a:rPr>
              <a:t>;  </a:t>
            </a:r>
            <a:r>
              <a:rPr lang="fr-BE" sz="2400">
                <a:sym typeface="Courier New"/>
              </a:rPr>
              <a:t>/* Texte souligné */</a:t>
            </a:r>
          </a:p>
          <a:p>
            <a:pPr lvl="1">
              <a:buClr>
                <a:srgbClr val="A87235"/>
              </a:buClr>
              <a:buSzPts val="2400"/>
            </a:pPr>
            <a:endParaRPr/>
          </a:p>
          <a:p>
            <a:pPr>
              <a:buClr>
                <a:schemeClr val="accent2"/>
              </a:buClr>
              <a:buSzPts val="2400"/>
            </a:pPr>
            <a:r>
              <a:rPr lang="fr-BE" sz="2400" b="1">
                <a:solidFill>
                  <a:schemeClr val="accent2"/>
                </a:solidFill>
                <a:latin typeface="Courier New"/>
                <a:ea typeface="Courier New"/>
                <a:cs typeface="Courier New"/>
                <a:sym typeface="Courier New"/>
              </a:rPr>
              <a:t>text-transform</a:t>
            </a:r>
            <a:r>
              <a:rPr lang="fr-BE" sz="2400" b="1">
                <a:solidFill>
                  <a:srgbClr val="A87235"/>
                </a:solidFill>
                <a:latin typeface="Courier New"/>
                <a:ea typeface="Courier New"/>
                <a:cs typeface="Courier New"/>
                <a:sym typeface="Courier New"/>
              </a:rPr>
              <a:t>:</a:t>
            </a:r>
            <a:endParaRPr/>
          </a:p>
          <a:p>
            <a:pPr lvl="1">
              <a:buClr>
                <a:srgbClr val="A87235"/>
              </a:buClr>
              <a:buSzPts val="2400"/>
            </a:pPr>
            <a:r>
              <a:rPr lang="fr-BE" sz="2400" b="1">
                <a:solidFill>
                  <a:srgbClr val="A87235"/>
                </a:solidFill>
                <a:latin typeface="Courier New"/>
                <a:ea typeface="Courier New"/>
                <a:cs typeface="Courier New"/>
                <a:sym typeface="Courier New"/>
              </a:rPr>
              <a:t>uppercase;</a:t>
            </a:r>
            <a:endParaRPr/>
          </a:p>
          <a:p>
            <a:pPr lvl="1">
              <a:buClr>
                <a:srgbClr val="A87235"/>
              </a:buClr>
              <a:buSzPts val="2400"/>
            </a:pPr>
            <a:r>
              <a:rPr lang="fr-BE" sz="2400" b="1">
                <a:solidFill>
                  <a:srgbClr val="A87235"/>
                </a:solidFill>
                <a:latin typeface="Courier New"/>
                <a:ea typeface="Courier New"/>
                <a:cs typeface="Courier New"/>
                <a:sym typeface="Courier New"/>
              </a:rPr>
              <a:t>lowercase;</a:t>
            </a:r>
            <a:endParaRPr/>
          </a:p>
          <a:p>
            <a:pPr lvl="1">
              <a:buClr>
                <a:srgbClr val="A87235"/>
              </a:buClr>
              <a:buSzPts val="2400"/>
            </a:pPr>
            <a:r>
              <a:rPr lang="fr-BE" sz="2400" b="1">
                <a:solidFill>
                  <a:srgbClr val="A87235"/>
                </a:solidFill>
                <a:latin typeface="Courier New"/>
                <a:ea typeface="Courier New"/>
                <a:cs typeface="Courier New"/>
                <a:sym typeface="Courier New"/>
              </a:rPr>
              <a:t>capitalize;</a:t>
            </a:r>
            <a:endParaRPr sz="2400" b="1">
              <a:solidFill>
                <a:srgbClr val="A87235"/>
              </a:solidFill>
              <a:latin typeface="Courier New"/>
              <a:ea typeface="Courier New"/>
              <a:cs typeface="Courier New"/>
              <a:sym typeface="Courier New"/>
            </a:endParaRPr>
          </a:p>
        </p:txBody>
      </p:sp>
    </p:spTree>
    <p:extLst>
      <p:ext uri="{BB962C8B-B14F-4D97-AF65-F5344CB8AC3E}">
        <p14:creationId xmlns:p14="http://schemas.microsoft.com/office/powerpoint/2010/main" val="206521926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11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Font</a:t>
            </a:r>
            <a:endParaRPr/>
          </a:p>
        </p:txBody>
      </p:sp>
      <p:sp>
        <p:nvSpPr>
          <p:cNvPr id="961" name="Google Shape;961;p115"/>
          <p:cNvSpPr txBox="1">
            <a:spLocks noGrp="1"/>
          </p:cNvSpPr>
          <p:nvPr>
            <p:ph idx="1"/>
          </p:nvPr>
        </p:nvSpPr>
        <p:spPr>
          <a:xfrm>
            <a:off x="838200" y="1690688"/>
            <a:ext cx="10515600" cy="5167311"/>
          </a:xfrm>
          <a:prstGeom prst="rect">
            <a:avLst/>
          </a:prstGeom>
          <a:noFill/>
          <a:ln>
            <a:noFill/>
          </a:ln>
        </p:spPr>
        <p:txBody>
          <a:bodyPr spcFirstLastPara="1" wrap="square" lIns="91425" tIns="45700" rIns="91425" bIns="45700" anchor="t" anchorCtr="0">
            <a:noAutofit/>
          </a:bodyPr>
          <a:lstStyle/>
          <a:p>
            <a:pPr>
              <a:lnSpc>
                <a:spcPct val="83333"/>
              </a:lnSpc>
              <a:spcBef>
                <a:spcPts val="0"/>
              </a:spcBef>
              <a:buClr>
                <a:schemeClr val="accent2"/>
              </a:buClr>
              <a:buSzPts val="2400"/>
            </a:pPr>
            <a:r>
              <a:rPr lang="fr-BE" sz="2400" b="1">
                <a:solidFill>
                  <a:schemeClr val="accent2"/>
                </a:solidFill>
                <a:latin typeface="Courier New"/>
                <a:ea typeface="Courier New"/>
                <a:cs typeface="Courier New"/>
                <a:sym typeface="Courier New"/>
              </a:rPr>
              <a:t>font-family</a:t>
            </a:r>
            <a:r>
              <a:rPr lang="fr-BE" sz="2400" b="1">
                <a:solidFill>
                  <a:srgbClr val="A87235"/>
                </a:solidFill>
                <a:latin typeface="Courier New"/>
                <a:ea typeface="Courier New"/>
                <a:cs typeface="Courier New"/>
                <a:sym typeface="Courier New"/>
              </a:rPr>
              <a:t>:"Times New Roman", Times, serif;</a:t>
            </a:r>
            <a:endParaRPr/>
          </a:p>
          <a:p>
            <a:pPr>
              <a:lnSpc>
                <a:spcPct val="83333"/>
              </a:lnSpc>
              <a:buClr>
                <a:schemeClr val="accent2"/>
              </a:buClr>
              <a:buSzPts val="2400"/>
            </a:pPr>
            <a:r>
              <a:rPr lang="fr-BE" sz="2400" b="1">
                <a:solidFill>
                  <a:schemeClr val="accent2"/>
                </a:solidFill>
                <a:latin typeface="Courier New"/>
                <a:ea typeface="Courier New"/>
                <a:cs typeface="Courier New"/>
                <a:sym typeface="Courier New"/>
              </a:rPr>
              <a:t>font-style</a:t>
            </a:r>
            <a:r>
              <a:rPr lang="fr-BE" sz="2400" b="1">
                <a:solidFill>
                  <a:srgbClr val="A87235"/>
                </a:solidFill>
                <a:latin typeface="Courier New"/>
                <a:ea typeface="Courier New"/>
                <a:cs typeface="Courier New"/>
                <a:sym typeface="Courier New"/>
              </a:rPr>
              <a:t>:</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normal | italic | oblique;</a:t>
            </a:r>
            <a:endParaRPr/>
          </a:p>
          <a:p>
            <a:pPr>
              <a:lnSpc>
                <a:spcPct val="83333"/>
              </a:lnSpc>
              <a:buClr>
                <a:schemeClr val="accent2"/>
              </a:buClr>
              <a:buSzPts val="2400"/>
            </a:pPr>
            <a:r>
              <a:rPr lang="fr-BE" sz="2400" b="1">
                <a:solidFill>
                  <a:schemeClr val="accent2"/>
                </a:solidFill>
                <a:latin typeface="Courier New"/>
                <a:ea typeface="Courier New"/>
                <a:cs typeface="Courier New"/>
                <a:sym typeface="Courier New"/>
              </a:rPr>
              <a:t>font-size</a:t>
            </a:r>
            <a:r>
              <a:rPr lang="fr-BE" sz="2400" b="1">
                <a:solidFill>
                  <a:srgbClr val="A87235"/>
                </a:solidFill>
                <a:latin typeface="Courier New"/>
                <a:ea typeface="Courier New"/>
                <a:cs typeface="Courier New"/>
                <a:sym typeface="Courier New"/>
              </a:rPr>
              <a:t>:</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&lt;N&gt;px; /* absolu : &lt;N&gt; = nombre pixels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  /* relatif : &lt;N&gt; = pourcentage de </a:t>
            </a:r>
            <a:br>
              <a:rPr lang="fr-BE" sz="2400" b="1">
                <a:solidFill>
                  <a:srgbClr val="A87235"/>
                </a:solidFill>
                <a:latin typeface="Courier New"/>
                <a:ea typeface="Courier New"/>
                <a:cs typeface="Courier New"/>
                <a:sym typeface="Courier New"/>
              </a:rPr>
            </a:br>
            <a:r>
              <a:rPr lang="fr-BE" sz="2400" b="1">
                <a:solidFill>
                  <a:srgbClr val="A87235"/>
                </a:solidFill>
                <a:latin typeface="Courier New"/>
                <a:ea typeface="Courier New"/>
                <a:cs typeface="Courier New"/>
                <a:sym typeface="Courier New"/>
              </a:rPr>
              <a:t>          la police par défaut */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small|large|...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&lt;N&gt;em; /* découvrez par vous-même */ </a:t>
            </a:r>
            <a:endParaRPr/>
          </a:p>
          <a:p>
            <a:pPr lvl="1">
              <a:lnSpc>
                <a:spcPct val="83333"/>
              </a:lnSpc>
              <a:buClr>
                <a:srgbClr val="A87235"/>
              </a:buClr>
              <a:buSzPts val="2400"/>
            </a:pPr>
            <a:r>
              <a:rPr lang="fr-BE" sz="2400" b="1">
                <a:solidFill>
                  <a:srgbClr val="A87235"/>
                </a:solidFill>
                <a:latin typeface="Courier New"/>
                <a:ea typeface="Courier New"/>
                <a:cs typeface="Courier New"/>
                <a:sym typeface="Courier New"/>
              </a:rPr>
              <a:t>&lt;N&gt;pt; /* découvrez par vous-même */ </a:t>
            </a:r>
            <a:endParaRPr/>
          </a:p>
          <a:p>
            <a:pPr>
              <a:lnSpc>
                <a:spcPct val="100000"/>
              </a:lnSpc>
              <a:buClr>
                <a:schemeClr val="dk1"/>
              </a:buClr>
              <a:buSzPts val="3200"/>
            </a:pPr>
            <a:r>
              <a:rPr lang="fr-BE" sz="3200"/>
              <a:t>Exemple</a:t>
            </a:r>
            <a:endParaRPr/>
          </a:p>
          <a:p>
            <a:pPr lvl="1">
              <a:lnSpc>
                <a:spcPct val="100000"/>
              </a:lnSpc>
              <a:buClr>
                <a:srgbClr val="A87235"/>
              </a:buClr>
              <a:buSzPts val="2000"/>
            </a:pPr>
            <a:r>
              <a:rPr lang="fr-BE" sz="2000" b="1">
                <a:solidFill>
                  <a:schemeClr val="accent2"/>
                </a:solidFill>
                <a:latin typeface="Courier New"/>
                <a:ea typeface="Courier New"/>
                <a:cs typeface="Courier New"/>
                <a:sym typeface="Courier New"/>
              </a:rPr>
              <a:t>font-size</a:t>
            </a:r>
            <a:r>
              <a:rPr lang="fr-BE" sz="2000" b="1">
                <a:solidFill>
                  <a:srgbClr val="A87235"/>
                </a:solidFill>
                <a:latin typeface="Courier New"/>
                <a:ea typeface="Courier New"/>
                <a:cs typeface="Courier New"/>
                <a:sym typeface="Courier New"/>
              </a:rPr>
              <a:t>:200px;</a:t>
            </a:r>
            <a:endParaRPr/>
          </a:p>
          <a:p>
            <a:pPr lvl="1">
              <a:lnSpc>
                <a:spcPct val="100000"/>
              </a:lnSpc>
              <a:buClr>
                <a:srgbClr val="A87235"/>
              </a:buClr>
              <a:buSzPts val="2000"/>
            </a:pPr>
            <a:r>
              <a:rPr lang="fr-BE" sz="2000" b="1">
                <a:solidFill>
                  <a:schemeClr val="accent2"/>
                </a:solidFill>
                <a:latin typeface="Courier New"/>
                <a:ea typeface="Courier New"/>
                <a:cs typeface="Courier New"/>
                <a:sym typeface="Courier New"/>
              </a:rPr>
              <a:t>font-size</a:t>
            </a:r>
            <a:r>
              <a:rPr lang="fr-BE" sz="2000" b="1">
                <a:solidFill>
                  <a:srgbClr val="A87235"/>
                </a:solidFill>
                <a:latin typeface="Courier New"/>
                <a:ea typeface="Courier New"/>
                <a:cs typeface="Courier New"/>
                <a:sym typeface="Courier New"/>
              </a:rPr>
              <a:t>:small;</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116"/>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fr-BE"/>
              <a:t>Les propriétés - List</a:t>
            </a:r>
          </a:p>
        </p:txBody>
      </p:sp>
      <p:sp>
        <p:nvSpPr>
          <p:cNvPr id="967" name="Google Shape;967;p116"/>
          <p:cNvSpPr txBox="1">
            <a:spLocks noGrp="1"/>
          </p:cNvSpPr>
          <p:nvPr>
            <p:ph idx="1"/>
          </p:nvPr>
        </p:nvSpPr>
        <p:spPr>
          <a:xfrm>
            <a:off x="838200" y="1690689"/>
            <a:ext cx="10515600" cy="4486276"/>
          </a:xfrm>
          <a:noFill/>
          <a:ln>
            <a:noFill/>
          </a:ln>
        </p:spPr>
        <p:txBody>
          <a:bodyPr spcFirstLastPara="1" wrap="square" lIns="91425" tIns="45700" rIns="91425" bIns="45700" anchor="t" anchorCtr="0">
            <a:normAutofit/>
          </a:bodyPr>
          <a:lstStyle/>
          <a:p>
            <a:r>
              <a:rPr lang="fr-BE"/>
              <a:t>Permet de définir la puce d'une liste</a:t>
            </a:r>
          </a:p>
          <a:p>
            <a:pPr lvl="1"/>
            <a:r>
              <a:rPr lang="fr-BE">
                <a:solidFill>
                  <a:schemeClr val="accent2"/>
                </a:solidFill>
                <a:latin typeface="Consolas" panose="020B0609020204030204" pitchFamily="49" charset="0"/>
                <a:sym typeface="Courier New"/>
              </a:rPr>
              <a:t>list-style-type</a:t>
            </a:r>
            <a:r>
              <a:rPr lang="fr-BE">
                <a:solidFill>
                  <a:schemeClr val="accent6">
                    <a:lumMod val="50000"/>
                  </a:schemeClr>
                </a:solidFill>
                <a:latin typeface="Consolas" panose="020B0609020204030204" pitchFamily="49" charset="0"/>
                <a:sym typeface="Courier New"/>
              </a:rPr>
              <a:t>:circle;</a:t>
            </a:r>
          </a:p>
          <a:p>
            <a:pPr lvl="1"/>
            <a:r>
              <a:rPr lang="fr-BE">
                <a:solidFill>
                  <a:schemeClr val="accent2"/>
                </a:solidFill>
                <a:latin typeface="Consolas" panose="020B0609020204030204" pitchFamily="49" charset="0"/>
                <a:sym typeface="Courier New"/>
              </a:rPr>
              <a:t>list-style-type</a:t>
            </a:r>
            <a:r>
              <a:rPr lang="fr-BE">
                <a:solidFill>
                  <a:schemeClr val="accent6">
                    <a:lumMod val="50000"/>
                  </a:schemeClr>
                </a:solidFill>
                <a:latin typeface="Consolas" panose="020B0609020204030204" pitchFamily="49" charset="0"/>
                <a:sym typeface="Courier New"/>
              </a:rPr>
              <a:t>:square;</a:t>
            </a:r>
          </a:p>
          <a:p>
            <a:pPr lvl="1"/>
            <a:r>
              <a:rPr lang="fr-BE">
                <a:solidFill>
                  <a:schemeClr val="accent2"/>
                </a:solidFill>
                <a:latin typeface="Consolas" panose="020B0609020204030204" pitchFamily="49" charset="0"/>
                <a:sym typeface="Courier New"/>
              </a:rPr>
              <a:t>list-style-type</a:t>
            </a:r>
            <a:r>
              <a:rPr lang="fr-BE">
                <a:solidFill>
                  <a:schemeClr val="accent6">
                    <a:lumMod val="50000"/>
                  </a:schemeClr>
                </a:solidFill>
                <a:latin typeface="Consolas" panose="020B0609020204030204" pitchFamily="49" charset="0"/>
                <a:sym typeface="Courier New"/>
              </a:rPr>
              <a:t>:none;</a:t>
            </a:r>
          </a:p>
          <a:p>
            <a:pPr lvl="1"/>
            <a:r>
              <a:rPr lang="fr-BE">
                <a:solidFill>
                  <a:schemeClr val="accent6">
                    <a:lumMod val="50000"/>
                  </a:schemeClr>
                </a:solidFill>
                <a:latin typeface="Consolas" panose="020B0609020204030204" pitchFamily="49" charset="0"/>
                <a:sym typeface="Courier New"/>
              </a:rPr>
              <a:t>…</a:t>
            </a:r>
            <a:endParaRPr lang="fr-BE">
              <a:solidFill>
                <a:schemeClr val="accent6">
                  <a:lumMod val="50000"/>
                </a:schemeClr>
              </a:solidFill>
              <a:latin typeface="Consolas" panose="020B0609020204030204" pitchFamily="49" charset="0"/>
            </a:endParaRPr>
          </a:p>
          <a:p>
            <a:r>
              <a:rPr lang="fr-BE"/>
              <a:t>exos 03-08 et 03-09</a:t>
            </a: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971"/>
        <p:cNvGrpSpPr/>
        <p:nvPr/>
      </p:nvGrpSpPr>
      <p:grpSpPr>
        <a:xfrm>
          <a:off x="0" y="0"/>
          <a:ext cx="0" cy="0"/>
          <a:chOff x="0" y="0"/>
          <a:chExt cx="0" cy="0"/>
        </a:xfrm>
      </p:grpSpPr>
      <p:sp>
        <p:nvSpPr>
          <p:cNvPr id="972" name="Google Shape;972;p11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Border</a:t>
            </a:r>
            <a:endParaRPr/>
          </a:p>
        </p:txBody>
      </p:sp>
      <p:sp>
        <p:nvSpPr>
          <p:cNvPr id="973" name="Google Shape;973;p117"/>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accent2"/>
              </a:buClr>
              <a:buSzPts val="2600"/>
            </a:pPr>
            <a:r>
              <a:rPr lang="fr-BE" sz="2600" b="1">
                <a:solidFill>
                  <a:schemeClr val="accent2"/>
                </a:solidFill>
                <a:latin typeface="Courier New"/>
                <a:ea typeface="Courier New"/>
                <a:cs typeface="Courier New"/>
                <a:sym typeface="Courier New"/>
              </a:rPr>
              <a:t>border-position</a:t>
            </a:r>
            <a:r>
              <a:rPr lang="fr-BE" sz="2600" b="1">
                <a:solidFill>
                  <a:srgbClr val="A87235"/>
                </a:solidFill>
                <a:latin typeface="Courier New"/>
                <a:ea typeface="Courier New"/>
                <a:cs typeface="Courier New"/>
                <a:sym typeface="Courier New"/>
              </a:rPr>
              <a:t>: top, bottom, left, right</a:t>
            </a:r>
            <a:endParaRPr/>
          </a:p>
          <a:p>
            <a:pPr>
              <a:buClr>
                <a:schemeClr val="accent2"/>
              </a:buClr>
              <a:buSzPts val="2600"/>
            </a:pPr>
            <a:r>
              <a:rPr lang="fr-BE" sz="2600" b="1">
                <a:solidFill>
                  <a:schemeClr val="accent2"/>
                </a:solidFill>
                <a:latin typeface="Courier New"/>
                <a:ea typeface="Courier New"/>
                <a:cs typeface="Courier New"/>
                <a:sym typeface="Courier New"/>
              </a:rPr>
              <a:t>border-style</a:t>
            </a:r>
            <a:r>
              <a:rPr lang="fr-BE" sz="2600" b="1">
                <a:solidFill>
                  <a:srgbClr val="A87235"/>
                </a:solidFill>
                <a:latin typeface="Courier New"/>
                <a:ea typeface="Courier New"/>
                <a:cs typeface="Courier New"/>
                <a:sym typeface="Courier New"/>
              </a:rPr>
              <a:t>: solid, double, dashed, ...</a:t>
            </a:r>
            <a:endParaRPr/>
          </a:p>
          <a:p>
            <a:pPr>
              <a:buClr>
                <a:schemeClr val="accent2"/>
              </a:buClr>
              <a:buSzPts val="2600"/>
            </a:pPr>
            <a:r>
              <a:rPr lang="fr-BE" sz="2600" b="1">
                <a:solidFill>
                  <a:schemeClr val="accent2"/>
                </a:solidFill>
                <a:latin typeface="Courier New"/>
                <a:ea typeface="Courier New"/>
                <a:cs typeface="Courier New"/>
                <a:sym typeface="Courier New"/>
              </a:rPr>
              <a:t>border-size</a:t>
            </a:r>
            <a:r>
              <a:rPr lang="fr-BE" sz="2600" b="1">
                <a:solidFill>
                  <a:srgbClr val="A87235"/>
                </a:solidFill>
                <a:latin typeface="Courier New"/>
                <a:ea typeface="Courier New"/>
                <a:cs typeface="Courier New"/>
                <a:sym typeface="Courier New"/>
              </a:rPr>
              <a:t> …</a:t>
            </a:r>
            <a:endParaRPr/>
          </a:p>
          <a:p>
            <a:pPr>
              <a:buClr>
                <a:schemeClr val="accent2"/>
              </a:buClr>
              <a:buSzPts val="2600"/>
            </a:pPr>
            <a:r>
              <a:rPr lang="fr-BE" sz="2600" b="1">
                <a:solidFill>
                  <a:schemeClr val="accent2"/>
                </a:solidFill>
                <a:latin typeface="Courier New"/>
                <a:ea typeface="Courier New"/>
                <a:cs typeface="Courier New"/>
                <a:sym typeface="Courier New"/>
              </a:rPr>
              <a:t>border-color</a:t>
            </a:r>
            <a:r>
              <a:rPr lang="fr-BE" sz="2600" b="1">
                <a:solidFill>
                  <a:srgbClr val="A87235"/>
                </a:solidFill>
                <a:latin typeface="Courier New"/>
                <a:ea typeface="Courier New"/>
                <a:cs typeface="Courier New"/>
                <a:sym typeface="Courier New"/>
              </a:rPr>
              <a:t> …</a:t>
            </a:r>
            <a:endParaRPr sz="2600" b="1">
              <a:solidFill>
                <a:srgbClr val="A87235"/>
              </a:solidFill>
              <a:latin typeface="Courier New"/>
              <a:ea typeface="Courier New"/>
              <a:cs typeface="Courier New"/>
              <a:sym typeface="Courier New"/>
            </a:endParaRPr>
          </a:p>
          <a:p>
            <a:pPr>
              <a:buClr>
                <a:schemeClr val="accent2"/>
              </a:buClr>
              <a:buSzPts val="2600"/>
            </a:pPr>
            <a:r>
              <a:rPr lang="fr-BE" sz="2600" b="1">
                <a:solidFill>
                  <a:schemeClr val="accent2"/>
                </a:solidFill>
                <a:latin typeface="Courier New"/>
                <a:ea typeface="Courier New"/>
                <a:cs typeface="Courier New"/>
                <a:sym typeface="Courier New"/>
              </a:rPr>
              <a:t>border-collapse</a:t>
            </a:r>
            <a:r>
              <a:rPr lang="fr-BE" sz="2600" b="1">
                <a:solidFill>
                  <a:srgbClr val="A87235"/>
                </a:solidFill>
                <a:latin typeface="Courier New"/>
                <a:ea typeface="Courier New"/>
                <a:cs typeface="Courier New"/>
                <a:sym typeface="Courier New"/>
              </a:rPr>
              <a:t>: collapse, separate</a:t>
            </a:r>
            <a:br>
              <a:rPr lang="fr-BE" sz="2600" b="1">
                <a:solidFill>
                  <a:srgbClr val="A87235"/>
                </a:solidFill>
                <a:latin typeface="Courier New"/>
                <a:ea typeface="Courier New"/>
                <a:cs typeface="Courier New"/>
                <a:sym typeface="Courier New"/>
              </a:rPr>
            </a:br>
            <a:r>
              <a:rPr lang="fr-BE" sz="2800"/>
              <a:t>/* coller les bordures des cellules d'un tableau */</a:t>
            </a:r>
            <a:endParaRPr/>
          </a:p>
          <a:p>
            <a:pPr>
              <a:buClr>
                <a:schemeClr val="dk1"/>
              </a:buClr>
              <a:buSzPts val="3600"/>
            </a:pPr>
            <a:r>
              <a:rPr lang="fr-BE"/>
              <a:t>Exemple</a:t>
            </a:r>
            <a:endParaRPr/>
          </a:p>
          <a:p>
            <a:pPr lvl="1">
              <a:buClr>
                <a:srgbClr val="A87235"/>
              </a:buClr>
              <a:buSzPts val="2600"/>
            </a:pPr>
            <a:r>
              <a:rPr lang="fr-BE" sz="2600" b="1">
                <a:solidFill>
                  <a:schemeClr val="accent2"/>
                </a:solidFill>
                <a:latin typeface="Courier New"/>
                <a:ea typeface="Courier New"/>
                <a:cs typeface="Courier New"/>
                <a:sym typeface="Courier New"/>
              </a:rPr>
              <a:t>border</a:t>
            </a:r>
            <a:r>
              <a:rPr lang="fr-BE" sz="2600" b="1">
                <a:solidFill>
                  <a:srgbClr val="A87235"/>
                </a:solidFill>
                <a:latin typeface="Courier New"/>
                <a:ea typeface="Courier New"/>
                <a:cs typeface="Courier New"/>
                <a:sym typeface="Courier New"/>
              </a:rPr>
              <a:t>: 1px #FF00FF solid; </a:t>
            </a:r>
            <a:r>
              <a:rPr lang="fr-BE" sz="2800"/>
              <a:t>/* shorcut */</a:t>
            </a:r>
            <a:endParaRPr sz="2600" b="1">
              <a:solidFill>
                <a:srgbClr val="A87235"/>
              </a:solidFill>
              <a:latin typeface="Courier New"/>
              <a:ea typeface="Courier New"/>
              <a:cs typeface="Courier New"/>
              <a:sym typeface="Courier New"/>
            </a:endParaRPr>
          </a:p>
          <a:p>
            <a:pPr lvl="1">
              <a:buClr>
                <a:srgbClr val="A87235"/>
              </a:buClr>
              <a:buSzPts val="2600"/>
            </a:pPr>
            <a:r>
              <a:rPr lang="fr-BE" sz="2600" b="1">
                <a:solidFill>
                  <a:schemeClr val="accent2"/>
                </a:solidFill>
                <a:latin typeface="Courier New"/>
                <a:ea typeface="Courier New"/>
                <a:cs typeface="Courier New"/>
                <a:sym typeface="Courier New"/>
              </a:rPr>
              <a:t>border-top</a:t>
            </a:r>
            <a:r>
              <a:rPr lang="fr-BE" sz="2600" b="1">
                <a:solidFill>
                  <a:srgbClr val="A87235"/>
                </a:solidFill>
                <a:latin typeface="Courier New"/>
                <a:ea typeface="Courier New"/>
                <a:cs typeface="Courier New"/>
                <a:sym typeface="Courier New"/>
              </a:rPr>
              <a:t>: 2px #AACCFF solid;</a:t>
            </a:r>
            <a:endParaRPr/>
          </a:p>
          <a:p>
            <a:pPr lvl="1">
              <a:buClr>
                <a:schemeClr val="dk1"/>
              </a:buClr>
              <a:buSzPts val="2600"/>
            </a:pPr>
            <a:endParaRPr sz="2600" b="1">
              <a:solidFill>
                <a:srgbClr val="A87235"/>
              </a:solidFill>
              <a:latin typeface="Courier New"/>
              <a:ea typeface="Courier New"/>
              <a:cs typeface="Courier New"/>
              <a:sym typeface="Courier New"/>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977"/>
        <p:cNvGrpSpPr/>
        <p:nvPr/>
      </p:nvGrpSpPr>
      <p:grpSpPr>
        <a:xfrm>
          <a:off x="0" y="0"/>
          <a:ext cx="0" cy="0"/>
          <a:chOff x="0" y="0"/>
          <a:chExt cx="0" cy="0"/>
        </a:xfrm>
      </p:grpSpPr>
      <p:sp>
        <p:nvSpPr>
          <p:cNvPr id="978" name="Google Shape;978;p11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dimensions</a:t>
            </a:r>
            <a:endParaRPr/>
          </a:p>
        </p:txBody>
      </p:sp>
      <p:sp>
        <p:nvSpPr>
          <p:cNvPr id="979" name="Google Shape;979;p118"/>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rgbClr val="A87235"/>
              </a:buClr>
              <a:buSzPts val="2600"/>
            </a:pPr>
            <a:r>
              <a:rPr lang="fr-BE" sz="2600" b="1">
                <a:solidFill>
                  <a:schemeClr val="accent2"/>
                </a:solidFill>
                <a:latin typeface="Courier New"/>
                <a:ea typeface="Courier New"/>
                <a:cs typeface="Courier New"/>
                <a:sym typeface="Courier New"/>
              </a:rPr>
              <a:t>height</a:t>
            </a:r>
            <a:r>
              <a:rPr lang="fr-BE" sz="2600" b="1">
                <a:solidFill>
                  <a:srgbClr val="A87235"/>
                </a:solidFill>
                <a:latin typeface="Courier New"/>
                <a:ea typeface="Courier New"/>
                <a:cs typeface="Courier New"/>
                <a:sym typeface="Courier New"/>
              </a:rPr>
              <a:t>:200px; </a:t>
            </a:r>
            <a:r>
              <a:rPr lang="fr-BE" sz="2800"/>
              <a:t>/* Hauteur de l'élément */</a:t>
            </a:r>
            <a:endParaRPr/>
          </a:p>
          <a:p>
            <a:pPr>
              <a:buClr>
                <a:srgbClr val="A87235"/>
              </a:buClr>
              <a:buSzPts val="2600"/>
            </a:pPr>
            <a:r>
              <a:rPr lang="fr-BE" sz="2600" b="1">
                <a:solidFill>
                  <a:schemeClr val="accent2"/>
                </a:solidFill>
                <a:latin typeface="Courier New"/>
                <a:ea typeface="Courier New"/>
                <a:cs typeface="Courier New"/>
                <a:sym typeface="Courier New"/>
              </a:rPr>
              <a:t>width</a:t>
            </a:r>
            <a:r>
              <a:rPr lang="fr-BE" sz="2600" b="1">
                <a:solidFill>
                  <a:srgbClr val="A87235"/>
                </a:solidFill>
                <a:latin typeface="Courier New"/>
                <a:ea typeface="Courier New"/>
                <a:cs typeface="Courier New"/>
                <a:sym typeface="Courier New"/>
              </a:rPr>
              <a:t>:200px;  </a:t>
            </a:r>
            <a:r>
              <a:rPr lang="fr-BE" sz="2800"/>
              <a:t>/* Largeur de l'élément */</a:t>
            </a:r>
            <a:endParaRPr/>
          </a:p>
          <a:p>
            <a:pPr>
              <a:buClr>
                <a:schemeClr val="dk1"/>
              </a:buClr>
              <a:buSzPts val="3600"/>
            </a:pPr>
            <a:r>
              <a:rPr lang="fr-BE"/>
              <a:t>Autres propriétés</a:t>
            </a:r>
            <a:endParaRPr/>
          </a:p>
          <a:p>
            <a:pPr lvl="1">
              <a:buClr>
                <a:srgbClr val="A87235"/>
              </a:buClr>
              <a:buSzPts val="2800"/>
            </a:pPr>
            <a:r>
              <a:rPr lang="fr-BE" sz="2800" b="1">
                <a:solidFill>
                  <a:schemeClr val="accent2"/>
                </a:solidFill>
                <a:latin typeface="Courier New"/>
                <a:ea typeface="Courier New"/>
                <a:cs typeface="Courier New"/>
                <a:sym typeface="Courier New"/>
              </a:rPr>
              <a:t>max-height</a:t>
            </a:r>
            <a:r>
              <a:rPr lang="fr-BE" sz="2800" b="1">
                <a:solidFill>
                  <a:srgbClr val="A87235"/>
                </a:solidFill>
                <a:latin typeface="Courier New"/>
                <a:ea typeface="Courier New"/>
                <a:cs typeface="Courier New"/>
                <a:sym typeface="Courier New"/>
              </a:rPr>
              <a:t>, </a:t>
            </a:r>
            <a:endParaRPr/>
          </a:p>
          <a:p>
            <a:pPr lvl="1">
              <a:buClr>
                <a:srgbClr val="A87235"/>
              </a:buClr>
              <a:buSzPts val="2800"/>
            </a:pPr>
            <a:r>
              <a:rPr lang="fr-BE" sz="2800" b="1">
                <a:solidFill>
                  <a:schemeClr val="accent2"/>
                </a:solidFill>
                <a:latin typeface="Courier New"/>
                <a:ea typeface="Courier New"/>
                <a:cs typeface="Courier New"/>
                <a:sym typeface="Courier New"/>
              </a:rPr>
              <a:t>min-height</a:t>
            </a:r>
            <a:r>
              <a:rPr lang="fr-BE" sz="2800" b="1">
                <a:solidFill>
                  <a:srgbClr val="A87235"/>
                </a:solidFill>
                <a:latin typeface="Courier New"/>
                <a:ea typeface="Courier New"/>
                <a:cs typeface="Courier New"/>
                <a:sym typeface="Courier New"/>
              </a:rPr>
              <a:t>, </a:t>
            </a:r>
            <a:endParaRPr/>
          </a:p>
          <a:p>
            <a:pPr lvl="1">
              <a:buClr>
                <a:srgbClr val="A87235"/>
              </a:buClr>
              <a:buSzPts val="2800"/>
            </a:pPr>
            <a:r>
              <a:rPr lang="fr-BE" sz="2800" b="1">
                <a:solidFill>
                  <a:schemeClr val="accent2"/>
                </a:solidFill>
                <a:latin typeface="Courier New"/>
                <a:ea typeface="Courier New"/>
                <a:cs typeface="Courier New"/>
                <a:sym typeface="Courier New"/>
              </a:rPr>
              <a:t>max-width</a:t>
            </a:r>
            <a:r>
              <a:rPr lang="fr-BE" sz="2800" b="1">
                <a:solidFill>
                  <a:srgbClr val="A87235"/>
                </a:solidFill>
                <a:latin typeface="Courier New"/>
                <a:ea typeface="Courier New"/>
                <a:cs typeface="Courier New"/>
                <a:sym typeface="Courier New"/>
              </a:rPr>
              <a:t>, </a:t>
            </a:r>
            <a:endParaRPr/>
          </a:p>
          <a:p>
            <a:pPr lvl="1">
              <a:buClr>
                <a:srgbClr val="A87235"/>
              </a:buClr>
              <a:buSzPts val="2800"/>
            </a:pPr>
            <a:r>
              <a:rPr lang="fr-BE" sz="2800" b="1">
                <a:solidFill>
                  <a:schemeClr val="accent2"/>
                </a:solidFill>
                <a:latin typeface="Courier New"/>
                <a:ea typeface="Courier New"/>
                <a:cs typeface="Courier New"/>
                <a:sym typeface="Courier New"/>
              </a:rPr>
              <a:t>min-width</a:t>
            </a:r>
            <a:endParaRPr sz="2800" b="1">
              <a:solidFill>
                <a:schemeClr val="accent2"/>
              </a:solidFill>
              <a:latin typeface="Courier New"/>
              <a:ea typeface="Courier New"/>
              <a:cs typeface="Courier New"/>
              <a:sym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983"/>
        <p:cNvGrpSpPr/>
        <p:nvPr/>
      </p:nvGrpSpPr>
      <p:grpSpPr>
        <a:xfrm>
          <a:off x="0" y="0"/>
          <a:ext cx="0" cy="0"/>
          <a:chOff x="0" y="0"/>
          <a:chExt cx="0" cy="0"/>
        </a:xfrm>
      </p:grpSpPr>
      <p:sp>
        <p:nvSpPr>
          <p:cNvPr id="984" name="Google Shape;984;p119"/>
          <p:cNvSpPr txBox="1">
            <a:spLocks noGrp="1"/>
          </p:cNvSpPr>
          <p:nvPr>
            <p:ph type="title"/>
          </p:nvPr>
        </p:nvSpPr>
        <p:spPr>
          <a:xfrm>
            <a:off x="838200" y="365125"/>
            <a:ext cx="10515600" cy="1325563"/>
          </a:xfrm>
          <a:noFill/>
          <a:ln>
            <a:noFill/>
          </a:ln>
        </p:spPr>
        <p:txBody>
          <a:bodyPr spcFirstLastPara="1" wrap="square" lIns="91425" tIns="45700" rIns="91425" bIns="45700" anchor="ctr" anchorCtr="0">
            <a:normAutofit/>
          </a:bodyPr>
          <a:lstStyle/>
          <a:p>
            <a:pPr lvl="0"/>
            <a:r>
              <a:rPr lang="fr-BE"/>
              <a:t>Les propriétés - depuis CSS3</a:t>
            </a:r>
          </a:p>
        </p:txBody>
      </p:sp>
      <p:sp>
        <p:nvSpPr>
          <p:cNvPr id="985" name="Google Shape;985;p119"/>
          <p:cNvSpPr txBox="1">
            <a:spLocks noGrp="1"/>
          </p:cNvSpPr>
          <p:nvPr>
            <p:ph idx="1"/>
          </p:nvPr>
        </p:nvSpPr>
        <p:spPr>
          <a:xfrm>
            <a:off x="838200" y="1690689"/>
            <a:ext cx="10515600" cy="4486276"/>
          </a:xfrm>
          <a:noFill/>
          <a:ln>
            <a:noFill/>
          </a:ln>
        </p:spPr>
        <p:txBody>
          <a:bodyPr spcFirstLastPara="1" wrap="square" lIns="91425" tIns="45700" rIns="91425" bIns="45700" anchor="t" anchorCtr="0">
            <a:normAutofit/>
          </a:bodyPr>
          <a:lstStyle/>
          <a:p>
            <a:r>
              <a:rPr lang="fr-BE" sz="2800">
                <a:solidFill>
                  <a:schemeClr val="accent2"/>
                </a:solidFill>
                <a:latin typeface="Consolas" panose="020B0609020204030204" pitchFamily="49" charset="0"/>
                <a:sym typeface="Courier New"/>
              </a:rPr>
              <a:t>background-image </a:t>
            </a:r>
            <a:endParaRPr lang="fr-BE" sz="2800">
              <a:solidFill>
                <a:schemeClr val="accent2"/>
              </a:solidFill>
              <a:latin typeface="Consolas" panose="020B0609020204030204" pitchFamily="49" charset="0"/>
            </a:endParaRPr>
          </a:p>
          <a:p>
            <a:r>
              <a:rPr lang="fr-BE" sz="2800">
                <a:solidFill>
                  <a:schemeClr val="accent2"/>
                </a:solidFill>
                <a:latin typeface="Consolas" panose="020B0609020204030204" pitchFamily="49" charset="0"/>
                <a:sym typeface="Courier New"/>
              </a:rPr>
              <a:t>linear-gradient</a:t>
            </a:r>
            <a:endParaRPr lang="fr-BE" sz="2800">
              <a:solidFill>
                <a:schemeClr val="accent2"/>
              </a:solidFill>
              <a:latin typeface="Consolas" panose="020B0609020204030204" pitchFamily="49" charset="0"/>
            </a:endParaRPr>
          </a:p>
          <a:p>
            <a:r>
              <a:rPr lang="fr-BE"/>
              <a:t>Références :</a:t>
            </a:r>
          </a:p>
          <a:p>
            <a:pPr lvl="1"/>
            <a:r>
              <a:rPr lang="fr-BE"/>
              <a:t>http://gradients.glrzad.com/</a:t>
            </a:r>
          </a:p>
          <a:p>
            <a:pPr lvl="1"/>
            <a:r>
              <a:rPr lang="fr-BE"/>
              <a:t>http://www.colorzilla.com/gradient-editor/</a:t>
            </a:r>
          </a:p>
          <a:p>
            <a:r>
              <a:rPr lang="fr-BE"/>
              <a:t>Cf exos 03-12</a:t>
            </a:r>
          </a:p>
          <a:p>
            <a:endParaRPr lang="fr-BE"/>
          </a:p>
          <a:p>
            <a:endParaRPr lang="fr-BE"/>
          </a:p>
          <a:p>
            <a:endParaRPr lang="fr-BE"/>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989"/>
        <p:cNvGrpSpPr/>
        <p:nvPr/>
      </p:nvGrpSpPr>
      <p:grpSpPr>
        <a:xfrm>
          <a:off x="0" y="0"/>
          <a:ext cx="0" cy="0"/>
          <a:chOff x="0" y="0"/>
          <a:chExt cx="0" cy="0"/>
        </a:xfrm>
      </p:grpSpPr>
      <p:sp>
        <p:nvSpPr>
          <p:cNvPr id="990" name="Google Shape;990;p12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transitions</a:t>
            </a:r>
            <a:endParaRPr/>
          </a:p>
        </p:txBody>
      </p:sp>
      <p:sp>
        <p:nvSpPr>
          <p:cNvPr id="991" name="Google Shape;991;p120"/>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a:spcBef>
                <a:spcPts val="0"/>
              </a:spcBef>
              <a:buClr>
                <a:srgbClr val="A87235"/>
              </a:buClr>
              <a:buSzPct val="100000"/>
            </a:pPr>
            <a:r>
              <a:rPr lang="fr-BE" sz="3300" b="1">
                <a:solidFill>
                  <a:schemeClr val="accent2"/>
                </a:solidFill>
                <a:latin typeface="Courier New"/>
                <a:ea typeface="Courier New"/>
                <a:cs typeface="Courier New"/>
                <a:sym typeface="Courier New"/>
              </a:rPr>
              <a:t>transition</a:t>
            </a:r>
            <a:r>
              <a:rPr lang="fr-BE" sz="3300" b="1">
                <a:solidFill>
                  <a:srgbClr val="A87235"/>
                </a:solidFill>
                <a:latin typeface="Courier New"/>
                <a:ea typeface="Courier New"/>
                <a:cs typeface="Courier New"/>
                <a:sym typeface="Courier New"/>
              </a:rPr>
              <a:t>: [nom_propriété] [durée],</a:t>
            </a:r>
            <a:br>
              <a:rPr lang="fr-BE" sz="3300" b="1">
                <a:solidFill>
                  <a:srgbClr val="A87235"/>
                </a:solidFill>
                <a:latin typeface="Courier New"/>
                <a:ea typeface="Courier New"/>
                <a:cs typeface="Courier New"/>
                <a:sym typeface="Courier New"/>
              </a:rPr>
            </a:br>
            <a:r>
              <a:rPr lang="fr-BE" sz="3300" b="1">
                <a:solidFill>
                  <a:srgbClr val="A87235"/>
                </a:solidFill>
                <a:latin typeface="Courier New"/>
                <a:ea typeface="Courier New"/>
                <a:cs typeface="Courier New"/>
                <a:sym typeface="Courier New"/>
              </a:rPr>
              <a:t>            [nom_propriété] [durée], … ;</a:t>
            </a:r>
            <a:endParaRPr/>
          </a:p>
          <a:p>
            <a:pPr>
              <a:buClr>
                <a:schemeClr val="dk1"/>
              </a:buClr>
              <a:buSzPct val="100000"/>
            </a:pPr>
            <a:r>
              <a:rPr lang="fr-BE"/>
              <a:t>Exemple:</a:t>
            </a:r>
            <a:endParaRPr/>
          </a:p>
          <a:p>
            <a:pPr lvl="1">
              <a:buClr>
                <a:srgbClr val="A87235"/>
              </a:buClr>
              <a:buSzPct val="100000"/>
            </a:pPr>
            <a:r>
              <a:rPr lang="fr-BE" sz="3100" b="1">
                <a:solidFill>
                  <a:schemeClr val="accent2"/>
                </a:solidFill>
                <a:latin typeface="Courier New"/>
                <a:ea typeface="Courier New"/>
                <a:cs typeface="Courier New"/>
                <a:sym typeface="Courier New"/>
              </a:rPr>
              <a:t>transition</a:t>
            </a:r>
            <a:r>
              <a:rPr lang="fr-BE" sz="3100" b="1">
                <a:solidFill>
                  <a:srgbClr val="A87235"/>
                </a:solidFill>
                <a:latin typeface="Courier New"/>
                <a:ea typeface="Courier New"/>
                <a:cs typeface="Courier New"/>
                <a:sym typeface="Courier New"/>
              </a:rPr>
              <a:t>: width 2s, color 2s, height 1s;</a:t>
            </a:r>
            <a:endParaRPr/>
          </a:p>
          <a:p>
            <a:pPr>
              <a:buClr>
                <a:schemeClr val="dk1"/>
              </a:buClr>
              <a:buSzPct val="100000"/>
            </a:pPr>
            <a:r>
              <a:rPr lang="fr-BE"/>
              <a:t>Exemple pour animer une transition de manière fluide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#FF00FF;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a:hover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color: #00FFFF;</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a:t>
            </a:r>
            <a:r>
              <a:rPr lang="fr-BE" b="1">
                <a:solidFill>
                  <a:schemeClr val="accent2"/>
                </a:solidFill>
                <a:latin typeface="Courier New"/>
                <a:ea typeface="Courier New"/>
                <a:cs typeface="Courier New"/>
                <a:sym typeface="Courier New"/>
              </a:rPr>
              <a:t>transition: color 2s;</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765811" indent="-571500">
              <a:buClr>
                <a:schemeClr val="dk1"/>
              </a:buClr>
              <a:buSzPct val="100000"/>
            </a:pPr>
            <a:endParaRPr/>
          </a:p>
          <a:p>
            <a:pPr marL="765811" indent="-571500">
              <a:buClr>
                <a:schemeClr val="dk1"/>
              </a:buClr>
              <a:buSzPct val="1000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1"/>
        <p:cNvGrpSpPr/>
        <p:nvPr/>
      </p:nvGrpSpPr>
      <p:grpSpPr>
        <a:xfrm>
          <a:off x="0" y="0"/>
          <a:ext cx="0" cy="0"/>
          <a:chOff x="0" y="0"/>
          <a:chExt cx="0" cy="0"/>
        </a:xfrm>
      </p:grpSpPr>
      <p:sp>
        <p:nvSpPr>
          <p:cNvPr id="782" name="Google Shape;782;p87"/>
          <p:cNvSpPr txBox="1">
            <a:spLocks noGrp="1"/>
          </p:cNvSpPr>
          <p:nvPr>
            <p:ph type="title"/>
          </p:nvPr>
        </p:nvSpPr>
        <p:spPr>
          <a:xfrm>
            <a:off x="831851" y="1709740"/>
            <a:ext cx="10515600" cy="2852737"/>
          </a:xfrm>
          <a:noFill/>
          <a:ln>
            <a:noFill/>
          </a:ln>
        </p:spPr>
        <p:txBody>
          <a:bodyPr spcFirstLastPara="1" wrap="square" lIns="91425" tIns="45700" rIns="91425" bIns="45700" anchor="b" anchorCtr="0">
            <a:normAutofit/>
          </a:bodyPr>
          <a:lstStyle/>
          <a:p>
            <a:pPr lvl="0"/>
            <a:r>
              <a:rPr lang="fr-BE"/>
              <a:t>Introduction</a:t>
            </a:r>
          </a:p>
        </p:txBody>
      </p:sp>
      <p:sp>
        <p:nvSpPr>
          <p:cNvPr id="5" name="Espace réservé du texte 4">
            <a:extLst>
              <a:ext uri="{FF2B5EF4-FFF2-40B4-BE49-F238E27FC236}">
                <a16:creationId xmlns:a16="http://schemas.microsoft.com/office/drawing/2014/main" id="{1BE3C53A-0A63-2FE1-2B03-2A7CE1A3D33E}"/>
              </a:ext>
            </a:extLst>
          </p:cNvPr>
          <p:cNvSpPr>
            <a:spLocks noGrp="1"/>
          </p:cNvSpPr>
          <p:nvPr>
            <p:ph type="body" idx="1"/>
          </p:nvPr>
        </p:nvSpPr>
        <p:spPr/>
        <p:txBody>
          <a:bodyPr/>
          <a:lstStyle/>
          <a:p>
            <a:endParaRPr lang="fr-BE"/>
          </a:p>
        </p:txBody>
      </p:sp>
      <p:pic>
        <p:nvPicPr>
          <p:cNvPr id="783" name="Google Shape;783;p87"/>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65" b="365"/>
          <a:stretch/>
        </p:blipFill>
        <p:spPr>
          <a:xfrm>
            <a:off x="9000000" y="720000"/>
            <a:ext cx="2160000" cy="2160000"/>
          </a:xfr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12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arrondis</a:t>
            </a:r>
            <a:endParaRPr/>
          </a:p>
        </p:txBody>
      </p:sp>
      <p:sp>
        <p:nvSpPr>
          <p:cNvPr id="997" name="Google Shape;997;p121"/>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rgbClr val="A87235"/>
              </a:buClr>
              <a:buSzPts val="3200"/>
            </a:pPr>
            <a:r>
              <a:rPr lang="fr-BE" sz="3200" b="1">
                <a:solidFill>
                  <a:schemeClr val="accent2"/>
                </a:solidFill>
                <a:latin typeface="Courier New"/>
                <a:ea typeface="Courier New"/>
                <a:cs typeface="Courier New"/>
                <a:sym typeface="Courier New"/>
              </a:rPr>
              <a:t>border-radius</a:t>
            </a:r>
            <a:r>
              <a:rPr lang="fr-BE"/>
              <a:t> permet d'arrondir les angles d'une bordure d'un certain nombre de pixels</a:t>
            </a:r>
            <a:endParaRPr/>
          </a:p>
          <a:p>
            <a:pPr>
              <a:buClr>
                <a:schemeClr val="dk1"/>
              </a:buClr>
              <a:buSzPts val="3600"/>
            </a:pPr>
            <a:r>
              <a:rPr lang="fr-BE"/>
              <a:t>Exemple :</a:t>
            </a:r>
            <a:endParaRPr/>
          </a:p>
          <a:p>
            <a:pPr lvl="1">
              <a:buClr>
                <a:srgbClr val="A87235"/>
              </a:buClr>
              <a:buSzPts val="3200"/>
            </a:pPr>
            <a:r>
              <a:rPr lang="fr-BE" b="1">
                <a:solidFill>
                  <a:schemeClr val="accent2"/>
                </a:solidFill>
                <a:latin typeface="Courier New"/>
                <a:ea typeface="Courier New"/>
                <a:cs typeface="Courier New"/>
                <a:sym typeface="Courier New"/>
              </a:rPr>
              <a:t>border-radius</a:t>
            </a:r>
            <a:r>
              <a:rPr lang="fr-BE" b="1">
                <a:solidFill>
                  <a:srgbClr val="A87235"/>
                </a:solidFill>
                <a:latin typeface="Courier New"/>
                <a:ea typeface="Courier New"/>
                <a:cs typeface="Courier New"/>
                <a:sym typeface="Courier New"/>
              </a:rPr>
              <a:t>: 5px;</a:t>
            </a:r>
            <a:endParaRPr/>
          </a:p>
          <a:p>
            <a:pPr lvl="1">
              <a:buClr>
                <a:srgbClr val="A87235"/>
              </a:buClr>
              <a:buSzPts val="3200"/>
            </a:pPr>
            <a:r>
              <a:rPr lang="fr-BE" b="1">
                <a:solidFill>
                  <a:schemeClr val="accent2"/>
                </a:solidFill>
                <a:latin typeface="Courier New"/>
                <a:ea typeface="Courier New"/>
                <a:cs typeface="Courier New"/>
                <a:sym typeface="Courier New"/>
              </a:rPr>
              <a:t>border-radius</a:t>
            </a:r>
            <a:r>
              <a:rPr lang="fr-BE" b="1">
                <a:solidFill>
                  <a:srgbClr val="A87235"/>
                </a:solidFill>
                <a:latin typeface="Courier New"/>
                <a:ea typeface="Courier New"/>
                <a:cs typeface="Courier New"/>
                <a:sym typeface="Courier New"/>
              </a:rPr>
              <a:t>: 5px 5px 5px 5px;</a:t>
            </a:r>
            <a:endParaRPr/>
          </a:p>
          <a:p>
            <a:pPr lvl="1">
              <a:buClr>
                <a:srgbClr val="A87235"/>
              </a:buClr>
              <a:buSzPts val="3200"/>
            </a:pPr>
            <a:r>
              <a:rPr lang="fr-BE" b="1">
                <a:solidFill>
                  <a:schemeClr val="accent2"/>
                </a:solidFill>
                <a:latin typeface="Courier New"/>
                <a:ea typeface="Courier New"/>
                <a:cs typeface="Courier New"/>
                <a:sym typeface="Courier New"/>
              </a:rPr>
              <a:t>border-radius</a:t>
            </a:r>
            <a:r>
              <a:rPr lang="fr-BE" b="1">
                <a:solidFill>
                  <a:srgbClr val="A87235"/>
                </a:solidFill>
                <a:latin typeface="Courier New"/>
                <a:ea typeface="Courier New"/>
                <a:cs typeface="Courier New"/>
                <a:sym typeface="Courier New"/>
              </a:rPr>
              <a:t>: [haut-gauche] </a:t>
            </a:r>
            <a:br>
              <a:rPr lang="fr-BE" b="1">
                <a:solidFill>
                  <a:srgbClr val="A87235"/>
                </a:solidFill>
                <a:latin typeface="Courier New"/>
                <a:ea typeface="Courier New"/>
                <a:cs typeface="Courier New"/>
                <a:sym typeface="Courier New"/>
              </a:rPr>
            </a:br>
            <a:r>
              <a:rPr lang="fr-BE" b="1">
                <a:solidFill>
                  <a:srgbClr val="A87235"/>
                </a:solidFill>
                <a:latin typeface="Courier New"/>
                <a:ea typeface="Courier New"/>
                <a:cs typeface="Courier New"/>
                <a:sym typeface="Courier New"/>
              </a:rPr>
              <a:t>               [haut-droite] </a:t>
            </a:r>
            <a:br>
              <a:rPr lang="fr-BE" b="1">
                <a:solidFill>
                  <a:srgbClr val="A87235"/>
                </a:solidFill>
                <a:latin typeface="Courier New"/>
                <a:ea typeface="Courier New"/>
                <a:cs typeface="Courier New"/>
                <a:sym typeface="Courier New"/>
              </a:rPr>
            </a:br>
            <a:r>
              <a:rPr lang="fr-BE" b="1">
                <a:solidFill>
                  <a:srgbClr val="A87235"/>
                </a:solidFill>
                <a:latin typeface="Courier New"/>
                <a:ea typeface="Courier New"/>
                <a:cs typeface="Courier New"/>
                <a:sym typeface="Courier New"/>
              </a:rPr>
              <a:t>               [bas-droite] </a:t>
            </a:r>
            <a:br>
              <a:rPr lang="fr-BE" b="1">
                <a:solidFill>
                  <a:srgbClr val="A87235"/>
                </a:solidFill>
                <a:latin typeface="Courier New"/>
                <a:ea typeface="Courier New"/>
                <a:cs typeface="Courier New"/>
                <a:sym typeface="Courier New"/>
              </a:rPr>
            </a:br>
            <a:r>
              <a:rPr lang="fr-BE" b="1">
                <a:solidFill>
                  <a:srgbClr val="A87235"/>
                </a:solidFill>
                <a:latin typeface="Courier New"/>
                <a:ea typeface="Courier New"/>
                <a:cs typeface="Courier New"/>
                <a:sym typeface="Courier New"/>
              </a:rPr>
              <a:t>               [bas-gauche];</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1"/>
        <p:cNvGrpSpPr/>
        <p:nvPr/>
      </p:nvGrpSpPr>
      <p:grpSpPr>
        <a:xfrm>
          <a:off x="0" y="0"/>
          <a:ext cx="0" cy="0"/>
          <a:chOff x="0" y="0"/>
          <a:chExt cx="0" cy="0"/>
        </a:xfrm>
      </p:grpSpPr>
      <p:sp>
        <p:nvSpPr>
          <p:cNvPr id="1002" name="Google Shape;1002;p12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Les propriétés - Les préfixes</a:t>
            </a:r>
            <a:endParaRPr/>
          </a:p>
        </p:txBody>
      </p:sp>
      <p:sp>
        <p:nvSpPr>
          <p:cNvPr id="1003" name="Google Shape;1003;p122"/>
          <p:cNvSpPr txBox="1">
            <a:spLocks noGrp="1"/>
          </p:cNvSpPr>
          <p:nvPr>
            <p:ph idx="1"/>
          </p:nvPr>
        </p:nvSpPr>
        <p:spPr>
          <a:prstGeom prst="rect">
            <a:avLst/>
          </a:prstGeom>
          <a:noFill/>
          <a:ln>
            <a:noFill/>
          </a:ln>
        </p:spPr>
        <p:txBody>
          <a:bodyPr spcFirstLastPara="1" wrap="square" lIns="91425" tIns="45700" rIns="91425" bIns="45700" anchor="t" anchorCtr="0">
            <a:normAutofit fontScale="85000" lnSpcReduction="20000"/>
          </a:bodyPr>
          <a:lstStyle/>
          <a:p>
            <a:pPr>
              <a:spcBef>
                <a:spcPts val="0"/>
              </a:spcBef>
              <a:buClr>
                <a:schemeClr val="dk1"/>
              </a:buClr>
              <a:buSzPct val="100000"/>
            </a:pPr>
            <a:r>
              <a:rPr lang="fr-BE"/>
              <a:t>Les propriétés du CSS3 demandent parfois (de moins en moins …) un préfixe lié au navigateur du client.</a:t>
            </a:r>
            <a:endParaRPr/>
          </a:p>
          <a:p>
            <a:pPr>
              <a:buClr>
                <a:schemeClr val="dk1"/>
              </a:buClr>
              <a:buSzPct val="100000"/>
            </a:pPr>
            <a:r>
              <a:rPr lang="fr-BE"/>
              <a:t>Exemple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div</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transition: width 2s;</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-moz-transition: width 2s;   </a:t>
            </a:r>
            <a:r>
              <a:rPr lang="fr-BE"/>
              <a:t>/* Firefox 4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-webkit-transition: width 2s;   </a:t>
            </a:r>
            <a:r>
              <a:rPr lang="fr-BE"/>
              <a:t>/* Safari Chrome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  -o-transition: width 2s;     </a:t>
            </a:r>
            <a:r>
              <a:rPr lang="fr-BE"/>
              <a:t>/* Opera */</a:t>
            </a:r>
            <a:endParaRPr/>
          </a:p>
          <a:p>
            <a:pPr marL="457189" lvl="1" indent="0">
              <a:buClr>
                <a:srgbClr val="A87235"/>
              </a:buClr>
              <a:buSzPct val="100000"/>
              <a:buNone/>
            </a:pPr>
            <a:r>
              <a:rPr lang="fr-BE" b="1">
                <a:solidFill>
                  <a:srgbClr val="A87235"/>
                </a:solidFill>
                <a:latin typeface="Courier New"/>
                <a:ea typeface="Courier New"/>
                <a:cs typeface="Courier New"/>
                <a:sym typeface="Courier New"/>
              </a:rPr>
              <a:t>}</a:t>
            </a:r>
            <a:endParaRPr/>
          </a:p>
          <a:p>
            <a:pPr>
              <a:buClr>
                <a:schemeClr val="dk1"/>
              </a:buClr>
              <a:buSzPct val="100000"/>
            </a:pPr>
            <a:r>
              <a:rPr lang="fr-BE"/>
              <a:t>Références :</a:t>
            </a:r>
            <a:endParaRPr/>
          </a:p>
          <a:p>
            <a:pPr lvl="1">
              <a:buClr>
                <a:schemeClr val="dk1"/>
              </a:buClr>
              <a:buSzPct val="100000"/>
            </a:pPr>
            <a:r>
              <a:rPr lang="fr-BE"/>
              <a:t>http://caniuse.com</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7"/>
        <p:cNvGrpSpPr/>
        <p:nvPr/>
      </p:nvGrpSpPr>
      <p:grpSpPr>
        <a:xfrm>
          <a:off x="0" y="0"/>
          <a:ext cx="0" cy="0"/>
          <a:chOff x="0" y="0"/>
          <a:chExt cx="0" cy="0"/>
        </a:xfrm>
      </p:grpSpPr>
      <p:sp>
        <p:nvSpPr>
          <p:cNvPr id="1008" name="Google Shape;1008;p123"/>
          <p:cNvSpPr txBox="1">
            <a:spLocks noGrp="1"/>
          </p:cNvSpPr>
          <p:nvPr>
            <p:ph type="title"/>
          </p:nvPr>
        </p:nvSpPr>
        <p:spPr>
          <a:prstGeom prst="rect">
            <a:avLst/>
          </a:prstGeom>
          <a:noFill/>
          <a:ln>
            <a:noFill/>
          </a:ln>
        </p:spPr>
        <p:txBody>
          <a:bodyPr spcFirstLastPara="1" wrap="square" lIns="91425" tIns="91425" rIns="91425" bIns="91425" anchor="b" anchorCtr="0">
            <a:noAutofit/>
          </a:bodyPr>
          <a:lstStyle/>
          <a:p>
            <a:pPr marL="0" lvl="0" indent="0" algn="l" rtl="0">
              <a:lnSpc>
                <a:spcPct val="90000"/>
              </a:lnSpc>
              <a:spcBef>
                <a:spcPts val="0"/>
              </a:spcBef>
              <a:spcAft>
                <a:spcPts val="0"/>
              </a:spcAft>
              <a:buClr>
                <a:schemeClr val="accent5"/>
              </a:buClr>
              <a:buSzPts val="3600"/>
              <a:buFont typeface="Garamond"/>
              <a:buNone/>
            </a:pPr>
            <a:r>
              <a:rPr lang="fr-BE"/>
              <a:t>Le positionnement en CSS</a:t>
            </a:r>
            <a:endParaRPr/>
          </a:p>
        </p:txBody>
      </p:sp>
      <p:sp>
        <p:nvSpPr>
          <p:cNvPr id="2" name="Espace réservé du texte 1">
            <a:extLst>
              <a:ext uri="{FF2B5EF4-FFF2-40B4-BE49-F238E27FC236}">
                <a16:creationId xmlns:a16="http://schemas.microsoft.com/office/drawing/2014/main" id="{13CAEA12-FD67-3940-8C15-E104321DD8C1}"/>
              </a:ext>
            </a:extLst>
          </p:cNvPr>
          <p:cNvSpPr>
            <a:spLocks noGrp="1"/>
          </p:cNvSpPr>
          <p:nvPr>
            <p:ph type="body" idx="1"/>
          </p:nvPr>
        </p:nvSpPr>
        <p:spPr/>
        <p:txBody>
          <a:bodyPr/>
          <a:lstStyle/>
          <a:p>
            <a:endParaRPr lang="fr-BE"/>
          </a:p>
        </p:txBody>
      </p:sp>
      <p:pic>
        <p:nvPicPr>
          <p:cNvPr id="1009" name="Google Shape;1009;p123"/>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sp>
        <p:nvSpPr>
          <p:cNvPr id="1014" name="Google Shape;1014;p12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Le modèle de boîte</a:t>
            </a:r>
            <a:endParaRPr/>
          </a:p>
        </p:txBody>
      </p:sp>
      <p:sp>
        <p:nvSpPr>
          <p:cNvPr id="1015" name="Google Shape;1015;p124"/>
          <p:cNvSpPr/>
          <p:nvPr/>
        </p:nvSpPr>
        <p:spPr>
          <a:xfrm>
            <a:off x="3483000" y="2802000"/>
            <a:ext cx="5226000" cy="2564100"/>
          </a:xfrm>
          <a:prstGeom prst="rect">
            <a:avLst/>
          </a:prstGeom>
          <a:solidFill>
            <a:schemeClr val="lt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cxnSp>
        <p:nvCxnSpPr>
          <p:cNvPr id="1016" name="Google Shape;1016;p124"/>
          <p:cNvCxnSpPr>
            <a:stCxn id="1015" idx="0"/>
          </p:cNvCxnSpPr>
          <p:nvPr/>
        </p:nvCxnSpPr>
        <p:spPr>
          <a:xfrm rot="10800000">
            <a:off x="6096000" y="1600200"/>
            <a:ext cx="0" cy="1201800"/>
          </a:xfrm>
          <a:prstGeom prst="straightConnector1">
            <a:avLst/>
          </a:prstGeom>
          <a:noFill/>
          <a:ln w="28575" cap="flat" cmpd="sng">
            <a:solidFill>
              <a:schemeClr val="accent1"/>
            </a:solidFill>
            <a:prstDash val="solid"/>
            <a:round/>
            <a:headEnd type="triangle" w="med" len="med"/>
            <a:tailEnd type="triangle" w="med" len="med"/>
          </a:ln>
        </p:spPr>
      </p:cxnSp>
      <p:sp>
        <p:nvSpPr>
          <p:cNvPr id="1017" name="Google Shape;1017;p124"/>
          <p:cNvSpPr txBox="1"/>
          <p:nvPr/>
        </p:nvSpPr>
        <p:spPr>
          <a:xfrm>
            <a:off x="4396200" y="2068350"/>
            <a:ext cx="1699800"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margin-top</a:t>
            </a:r>
            <a:endParaRPr sz="2400">
              <a:solidFill>
                <a:schemeClr val="dk1"/>
              </a:solidFill>
              <a:latin typeface="Garamond"/>
              <a:ea typeface="Garamond"/>
              <a:cs typeface="Garamond"/>
              <a:sym typeface="Garamond"/>
            </a:endParaRPr>
          </a:p>
        </p:txBody>
      </p:sp>
      <p:cxnSp>
        <p:nvCxnSpPr>
          <p:cNvPr id="1018" name="Google Shape;1018;p124"/>
          <p:cNvCxnSpPr>
            <a:endCxn id="1015" idx="2"/>
          </p:cNvCxnSpPr>
          <p:nvPr/>
        </p:nvCxnSpPr>
        <p:spPr>
          <a:xfrm rot="10800000">
            <a:off x="6096000" y="5366100"/>
            <a:ext cx="0" cy="1201800"/>
          </a:xfrm>
          <a:prstGeom prst="straightConnector1">
            <a:avLst/>
          </a:prstGeom>
          <a:noFill/>
          <a:ln w="28575" cap="flat" cmpd="sng">
            <a:solidFill>
              <a:schemeClr val="accent1"/>
            </a:solidFill>
            <a:prstDash val="solid"/>
            <a:round/>
            <a:headEnd type="triangle" w="med" len="med"/>
            <a:tailEnd type="triangle" w="med" len="med"/>
          </a:ln>
        </p:spPr>
      </p:cxnSp>
      <p:cxnSp>
        <p:nvCxnSpPr>
          <p:cNvPr id="1019" name="Google Shape;1019;p124"/>
          <p:cNvCxnSpPr>
            <a:stCxn id="1015" idx="3"/>
          </p:cNvCxnSpPr>
          <p:nvPr/>
        </p:nvCxnSpPr>
        <p:spPr>
          <a:xfrm>
            <a:off x="8709000" y="4084050"/>
            <a:ext cx="1501800" cy="0"/>
          </a:xfrm>
          <a:prstGeom prst="straightConnector1">
            <a:avLst/>
          </a:prstGeom>
          <a:noFill/>
          <a:ln w="28575" cap="flat" cmpd="sng">
            <a:solidFill>
              <a:schemeClr val="accent1"/>
            </a:solidFill>
            <a:prstDash val="solid"/>
            <a:round/>
            <a:headEnd type="triangle" w="med" len="med"/>
            <a:tailEnd type="triangle" w="med" len="med"/>
          </a:ln>
        </p:spPr>
      </p:cxnSp>
      <p:cxnSp>
        <p:nvCxnSpPr>
          <p:cNvPr id="1020" name="Google Shape;1020;p124"/>
          <p:cNvCxnSpPr>
            <a:stCxn id="1015" idx="1"/>
          </p:cNvCxnSpPr>
          <p:nvPr/>
        </p:nvCxnSpPr>
        <p:spPr>
          <a:xfrm rot="10800000">
            <a:off x="1981200" y="4084050"/>
            <a:ext cx="1501800" cy="0"/>
          </a:xfrm>
          <a:prstGeom prst="straightConnector1">
            <a:avLst/>
          </a:prstGeom>
          <a:noFill/>
          <a:ln w="28575" cap="flat" cmpd="sng">
            <a:solidFill>
              <a:schemeClr val="accent1"/>
            </a:solidFill>
            <a:prstDash val="solid"/>
            <a:round/>
            <a:headEnd type="triangle" w="med" len="med"/>
            <a:tailEnd type="triangle" w="med" len="med"/>
          </a:ln>
        </p:spPr>
      </p:cxnSp>
      <p:sp>
        <p:nvSpPr>
          <p:cNvPr id="1021" name="Google Shape;1021;p124"/>
          <p:cNvSpPr/>
          <p:nvPr/>
        </p:nvSpPr>
        <p:spPr>
          <a:xfrm>
            <a:off x="4028100" y="3388350"/>
            <a:ext cx="4135800" cy="1391400"/>
          </a:xfrm>
          <a:prstGeom prst="rect">
            <a:avLst/>
          </a:prstGeom>
          <a:solidFill>
            <a:schemeClr val="lt2"/>
          </a:solidFill>
          <a:ln w="19050" cap="flat" cmpd="sng">
            <a:solidFill>
              <a:schemeClr val="dk2"/>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cxnSp>
        <p:nvCxnSpPr>
          <p:cNvPr id="1022" name="Google Shape;1022;p124"/>
          <p:cNvCxnSpPr>
            <a:stCxn id="1015" idx="1"/>
            <a:endCxn id="1021" idx="1"/>
          </p:cNvCxnSpPr>
          <p:nvPr/>
        </p:nvCxnSpPr>
        <p:spPr>
          <a:xfrm>
            <a:off x="3483000" y="4084050"/>
            <a:ext cx="545100" cy="0"/>
          </a:xfrm>
          <a:prstGeom prst="straightConnector1">
            <a:avLst/>
          </a:prstGeom>
          <a:noFill/>
          <a:ln w="28575" cap="flat" cmpd="sng">
            <a:solidFill>
              <a:schemeClr val="accent2"/>
            </a:solidFill>
            <a:prstDash val="solid"/>
            <a:round/>
            <a:headEnd type="triangle" w="med" len="med"/>
            <a:tailEnd type="triangle" w="med" len="med"/>
          </a:ln>
        </p:spPr>
      </p:cxnSp>
      <p:cxnSp>
        <p:nvCxnSpPr>
          <p:cNvPr id="1023" name="Google Shape;1023;p124"/>
          <p:cNvCxnSpPr>
            <a:stCxn id="1015" idx="3"/>
            <a:endCxn id="1021" idx="3"/>
          </p:cNvCxnSpPr>
          <p:nvPr/>
        </p:nvCxnSpPr>
        <p:spPr>
          <a:xfrm rot="10800000">
            <a:off x="8163900" y="4084050"/>
            <a:ext cx="545100" cy="0"/>
          </a:xfrm>
          <a:prstGeom prst="straightConnector1">
            <a:avLst/>
          </a:prstGeom>
          <a:noFill/>
          <a:ln w="28575" cap="flat" cmpd="sng">
            <a:solidFill>
              <a:schemeClr val="accent2"/>
            </a:solidFill>
            <a:prstDash val="solid"/>
            <a:round/>
            <a:headEnd type="triangle" w="med" len="med"/>
            <a:tailEnd type="triangle" w="med" len="med"/>
          </a:ln>
        </p:spPr>
      </p:cxnSp>
      <p:cxnSp>
        <p:nvCxnSpPr>
          <p:cNvPr id="1024" name="Google Shape;1024;p124"/>
          <p:cNvCxnSpPr>
            <a:stCxn id="1021" idx="0"/>
            <a:endCxn id="1015" idx="0"/>
          </p:cNvCxnSpPr>
          <p:nvPr/>
        </p:nvCxnSpPr>
        <p:spPr>
          <a:xfrm rot="10800000">
            <a:off x="6096000" y="2801850"/>
            <a:ext cx="0" cy="586500"/>
          </a:xfrm>
          <a:prstGeom prst="straightConnector1">
            <a:avLst/>
          </a:prstGeom>
          <a:noFill/>
          <a:ln w="28575" cap="flat" cmpd="sng">
            <a:solidFill>
              <a:schemeClr val="accent2"/>
            </a:solidFill>
            <a:prstDash val="solid"/>
            <a:round/>
            <a:headEnd type="triangle" w="med" len="med"/>
            <a:tailEnd type="triangle" w="med" len="med"/>
          </a:ln>
        </p:spPr>
      </p:cxnSp>
      <p:cxnSp>
        <p:nvCxnSpPr>
          <p:cNvPr id="1025" name="Google Shape;1025;p124"/>
          <p:cNvCxnSpPr>
            <a:stCxn id="1015" idx="2"/>
            <a:endCxn id="1021" idx="2"/>
          </p:cNvCxnSpPr>
          <p:nvPr/>
        </p:nvCxnSpPr>
        <p:spPr>
          <a:xfrm rot="10800000">
            <a:off x="6096000" y="4779600"/>
            <a:ext cx="0" cy="586500"/>
          </a:xfrm>
          <a:prstGeom prst="straightConnector1">
            <a:avLst/>
          </a:prstGeom>
          <a:noFill/>
          <a:ln w="28575" cap="flat" cmpd="sng">
            <a:solidFill>
              <a:schemeClr val="accent2"/>
            </a:solidFill>
            <a:prstDash val="solid"/>
            <a:round/>
            <a:headEnd type="triangle" w="med" len="med"/>
            <a:tailEnd type="triangle" w="med" len="med"/>
          </a:ln>
        </p:spPr>
      </p:cxnSp>
      <p:sp>
        <p:nvSpPr>
          <p:cNvPr id="1026" name="Google Shape;1026;p124"/>
          <p:cNvSpPr txBox="1"/>
          <p:nvPr/>
        </p:nvSpPr>
        <p:spPr>
          <a:xfrm>
            <a:off x="4028100" y="5738400"/>
            <a:ext cx="2067755" cy="457200"/>
          </a:xfrm>
          <a:prstGeom prst="rect">
            <a:avLst/>
          </a:prstGeom>
          <a:noFill/>
          <a:ln>
            <a:noFill/>
          </a:ln>
        </p:spPr>
        <p:txBody>
          <a:bodyPr spcFirstLastPara="1" wrap="square" lIns="91425" tIns="91425" rIns="91425" bIns="91425" anchor="t" anchorCtr="0">
            <a:noAutofit/>
          </a:bodyPr>
          <a:lstStyle/>
          <a:p>
            <a:pPr marL="0" marR="0" lvl="0" indent="0" algn="just" rtl="0">
              <a:spcBef>
                <a:spcPts val="0"/>
              </a:spcBef>
              <a:spcAft>
                <a:spcPts val="0"/>
              </a:spcAft>
              <a:buNone/>
            </a:pPr>
            <a:r>
              <a:rPr lang="fr-BE" sz="2400">
                <a:solidFill>
                  <a:schemeClr val="dk1"/>
                </a:solidFill>
                <a:latin typeface="Garamond"/>
                <a:ea typeface="Garamond"/>
                <a:cs typeface="Garamond"/>
                <a:sym typeface="Garamond"/>
              </a:rPr>
              <a:t>margin-bottom</a:t>
            </a:r>
            <a:endParaRPr sz="2400">
              <a:solidFill>
                <a:schemeClr val="dk1"/>
              </a:solidFill>
              <a:latin typeface="Garamond"/>
              <a:ea typeface="Garamond"/>
              <a:cs typeface="Garamond"/>
              <a:sym typeface="Garamond"/>
            </a:endParaRPr>
          </a:p>
        </p:txBody>
      </p:sp>
      <p:sp>
        <p:nvSpPr>
          <p:cNvPr id="1027" name="Google Shape;1027;p124"/>
          <p:cNvSpPr txBox="1"/>
          <p:nvPr/>
        </p:nvSpPr>
        <p:spPr>
          <a:xfrm>
            <a:off x="8890650" y="3626850"/>
            <a:ext cx="186525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margin-right</a:t>
            </a:r>
            <a:endParaRPr sz="2400">
              <a:solidFill>
                <a:schemeClr val="dk1"/>
              </a:solidFill>
              <a:latin typeface="Garamond"/>
              <a:ea typeface="Garamond"/>
              <a:cs typeface="Garamond"/>
              <a:sym typeface="Garamond"/>
            </a:endParaRPr>
          </a:p>
        </p:txBody>
      </p:sp>
      <p:sp>
        <p:nvSpPr>
          <p:cNvPr id="1028" name="Google Shape;1028;p124"/>
          <p:cNvSpPr txBox="1"/>
          <p:nvPr/>
        </p:nvSpPr>
        <p:spPr>
          <a:xfrm>
            <a:off x="1551709" y="3626850"/>
            <a:ext cx="1749641"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margin-left</a:t>
            </a:r>
            <a:endParaRPr sz="2400">
              <a:solidFill>
                <a:schemeClr val="dk1"/>
              </a:solidFill>
              <a:latin typeface="Garamond"/>
              <a:ea typeface="Garamond"/>
              <a:cs typeface="Garamond"/>
              <a:sym typeface="Garamond"/>
            </a:endParaRPr>
          </a:p>
        </p:txBody>
      </p:sp>
      <p:sp>
        <p:nvSpPr>
          <p:cNvPr id="1029" name="Google Shape;1029;p124"/>
          <p:cNvSpPr txBox="1"/>
          <p:nvPr/>
        </p:nvSpPr>
        <p:spPr>
          <a:xfrm>
            <a:off x="4230255" y="2783451"/>
            <a:ext cx="1865675"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padding-top</a:t>
            </a:r>
            <a:endParaRPr sz="2400">
              <a:solidFill>
                <a:schemeClr val="dk1"/>
              </a:solidFill>
              <a:latin typeface="Garamond"/>
              <a:ea typeface="Garamond"/>
              <a:cs typeface="Garamond"/>
              <a:sym typeface="Garamond"/>
            </a:endParaRPr>
          </a:p>
        </p:txBody>
      </p:sp>
      <p:sp>
        <p:nvSpPr>
          <p:cNvPr id="1030" name="Google Shape;1030;p124"/>
          <p:cNvSpPr txBox="1"/>
          <p:nvPr/>
        </p:nvSpPr>
        <p:spPr>
          <a:xfrm>
            <a:off x="3943927" y="4844325"/>
            <a:ext cx="2151973"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padding-bottom</a:t>
            </a:r>
            <a:endParaRPr sz="2400">
              <a:solidFill>
                <a:schemeClr val="dk1"/>
              </a:solidFill>
              <a:latin typeface="Garamond"/>
              <a:ea typeface="Garamond"/>
              <a:cs typeface="Garamond"/>
              <a:sym typeface="Garamond"/>
            </a:endParaRPr>
          </a:p>
        </p:txBody>
      </p:sp>
      <p:sp>
        <p:nvSpPr>
          <p:cNvPr id="1031" name="Google Shape;1031;p124"/>
          <p:cNvSpPr txBox="1"/>
          <p:nvPr/>
        </p:nvSpPr>
        <p:spPr>
          <a:xfrm rot="-5400000">
            <a:off x="7379559" y="4670447"/>
            <a:ext cx="2003982"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padding-right</a:t>
            </a:r>
            <a:endParaRPr sz="2400">
              <a:solidFill>
                <a:schemeClr val="dk1"/>
              </a:solidFill>
              <a:latin typeface="Garamond"/>
              <a:ea typeface="Garamond"/>
              <a:cs typeface="Garamond"/>
              <a:sym typeface="Garamond"/>
            </a:endParaRPr>
          </a:p>
        </p:txBody>
      </p:sp>
      <p:sp>
        <p:nvSpPr>
          <p:cNvPr id="1032" name="Google Shape;1032;p124"/>
          <p:cNvSpPr txBox="1"/>
          <p:nvPr/>
        </p:nvSpPr>
        <p:spPr>
          <a:xfrm rot="-5400000">
            <a:off x="2757762" y="4790400"/>
            <a:ext cx="1869900"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padding-left</a:t>
            </a:r>
            <a:endParaRPr sz="2400">
              <a:solidFill>
                <a:schemeClr val="dk1"/>
              </a:solidFill>
              <a:latin typeface="Garamond"/>
              <a:ea typeface="Garamond"/>
              <a:cs typeface="Garamond"/>
              <a:sym typeface="Garamond"/>
            </a:endParaRPr>
          </a:p>
        </p:txBody>
      </p:sp>
      <p:cxnSp>
        <p:nvCxnSpPr>
          <p:cNvPr id="1033" name="Google Shape;1033;p124"/>
          <p:cNvCxnSpPr/>
          <p:nvPr/>
        </p:nvCxnSpPr>
        <p:spPr>
          <a:xfrm>
            <a:off x="4053600" y="3336950"/>
            <a:ext cx="4084800" cy="0"/>
          </a:xfrm>
          <a:prstGeom prst="straightConnector1">
            <a:avLst/>
          </a:prstGeom>
          <a:noFill/>
          <a:ln w="19050" cap="flat" cmpd="sng">
            <a:solidFill>
              <a:srgbClr val="A87235"/>
            </a:solidFill>
            <a:prstDash val="solid"/>
            <a:round/>
            <a:headEnd type="triangle" w="med" len="med"/>
            <a:tailEnd type="triangle" w="med" len="med"/>
          </a:ln>
        </p:spPr>
      </p:cxnSp>
      <p:sp>
        <p:nvSpPr>
          <p:cNvPr id="1034" name="Google Shape;1034;p124"/>
          <p:cNvSpPr txBox="1"/>
          <p:nvPr/>
        </p:nvSpPr>
        <p:spPr>
          <a:xfrm>
            <a:off x="6657300" y="2907965"/>
            <a:ext cx="113850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width</a:t>
            </a:r>
            <a:endParaRPr sz="2400">
              <a:solidFill>
                <a:schemeClr val="dk1"/>
              </a:solidFill>
              <a:latin typeface="Garamond"/>
              <a:ea typeface="Garamond"/>
              <a:cs typeface="Garamond"/>
              <a:sym typeface="Garamond"/>
            </a:endParaRPr>
          </a:p>
        </p:txBody>
      </p:sp>
      <p:cxnSp>
        <p:nvCxnSpPr>
          <p:cNvPr id="1035" name="Google Shape;1035;p124"/>
          <p:cNvCxnSpPr/>
          <p:nvPr/>
        </p:nvCxnSpPr>
        <p:spPr>
          <a:xfrm rot="10800000">
            <a:off x="8057250" y="3402900"/>
            <a:ext cx="0" cy="1362300"/>
          </a:xfrm>
          <a:prstGeom prst="straightConnector1">
            <a:avLst/>
          </a:prstGeom>
          <a:noFill/>
          <a:ln w="19050" cap="flat" cmpd="sng">
            <a:solidFill>
              <a:srgbClr val="A87235"/>
            </a:solidFill>
            <a:prstDash val="solid"/>
            <a:round/>
            <a:headEnd type="triangle" w="med" len="med"/>
            <a:tailEnd type="triangle" w="med" len="med"/>
          </a:ln>
        </p:spPr>
      </p:cxnSp>
      <p:sp>
        <p:nvSpPr>
          <p:cNvPr id="1036" name="Google Shape;1036;p124"/>
          <p:cNvSpPr txBox="1"/>
          <p:nvPr/>
        </p:nvSpPr>
        <p:spPr>
          <a:xfrm>
            <a:off x="8163900" y="3336938"/>
            <a:ext cx="1138500" cy="4572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r>
              <a:rPr lang="fr-BE" sz="2400">
                <a:solidFill>
                  <a:schemeClr val="dk1"/>
                </a:solidFill>
                <a:latin typeface="Garamond"/>
                <a:ea typeface="Garamond"/>
                <a:cs typeface="Garamond"/>
                <a:sym typeface="Garamond"/>
              </a:rPr>
              <a:t>height</a:t>
            </a:r>
            <a:endParaRPr sz="2400">
              <a:solidFill>
                <a:schemeClr val="dk1"/>
              </a:solidFill>
              <a:latin typeface="Garamond"/>
              <a:ea typeface="Garamond"/>
              <a:cs typeface="Garamond"/>
              <a:sym typeface="Garamond"/>
            </a:endParaRPr>
          </a:p>
        </p:txBody>
      </p:sp>
      <p:cxnSp>
        <p:nvCxnSpPr>
          <p:cNvPr id="1037" name="Google Shape;1037;p124"/>
          <p:cNvCxnSpPr/>
          <p:nvPr/>
        </p:nvCxnSpPr>
        <p:spPr>
          <a:xfrm>
            <a:off x="2636925" y="2812375"/>
            <a:ext cx="797100" cy="421200"/>
          </a:xfrm>
          <a:prstGeom prst="straightConnector1">
            <a:avLst/>
          </a:prstGeom>
          <a:noFill/>
          <a:ln w="19050" cap="flat" cmpd="sng">
            <a:solidFill>
              <a:schemeClr val="dk2"/>
            </a:solidFill>
            <a:prstDash val="solid"/>
            <a:round/>
            <a:headEnd type="none" w="sm" len="sm"/>
            <a:tailEnd type="triangle" w="med" len="med"/>
          </a:ln>
        </p:spPr>
      </p:cxnSp>
      <p:sp>
        <p:nvSpPr>
          <p:cNvPr id="1038" name="Google Shape;1038;p124"/>
          <p:cNvSpPr txBox="1"/>
          <p:nvPr/>
        </p:nvSpPr>
        <p:spPr>
          <a:xfrm>
            <a:off x="1551709" y="2386140"/>
            <a:ext cx="1402441" cy="457200"/>
          </a:xfrm>
          <a:prstGeom prst="rect">
            <a:avLst/>
          </a:prstGeom>
          <a:noFill/>
          <a:ln>
            <a:noFill/>
          </a:ln>
        </p:spPr>
        <p:txBody>
          <a:bodyPr spcFirstLastPara="1" wrap="square" lIns="91425" tIns="91425" rIns="91425" bIns="91425" anchor="t" anchorCtr="0">
            <a:noAutofit/>
          </a:bodyPr>
          <a:lstStyle/>
          <a:p>
            <a:pPr marL="0" marR="0" lvl="0" indent="0" algn="r" rtl="0">
              <a:spcBef>
                <a:spcPts val="0"/>
              </a:spcBef>
              <a:spcAft>
                <a:spcPts val="0"/>
              </a:spcAft>
              <a:buNone/>
            </a:pPr>
            <a:r>
              <a:rPr lang="fr-BE" sz="2400">
                <a:solidFill>
                  <a:schemeClr val="dk1"/>
                </a:solidFill>
                <a:latin typeface="Garamond"/>
                <a:ea typeface="Garamond"/>
                <a:cs typeface="Garamond"/>
                <a:sym typeface="Garamond"/>
              </a:rPr>
              <a:t>border</a:t>
            </a:r>
            <a:endParaRPr sz="2400">
              <a:solidFill>
                <a:schemeClr val="dk1"/>
              </a:solidFill>
              <a:latin typeface="Garamond"/>
              <a:ea typeface="Garamond"/>
              <a:cs typeface="Garamond"/>
              <a:sym typeface="Garamond"/>
            </a:endParaRPr>
          </a:p>
        </p:txBody>
      </p:sp>
      <p:sp>
        <p:nvSpPr>
          <p:cNvPr id="1039" name="Google Shape;1039;p124"/>
          <p:cNvSpPr txBox="1"/>
          <p:nvPr/>
        </p:nvSpPr>
        <p:spPr>
          <a:xfrm>
            <a:off x="4842450" y="3855450"/>
            <a:ext cx="2507100" cy="457200"/>
          </a:xfrm>
          <a:prstGeom prst="rect">
            <a:avLst/>
          </a:prstGeom>
          <a:noFill/>
          <a:ln>
            <a:noFill/>
          </a:ln>
        </p:spPr>
        <p:txBody>
          <a:bodyPr spcFirstLastPara="1" wrap="square" lIns="91425" tIns="91425" rIns="91425" bIns="91425" anchor="ctr" anchorCtr="0">
            <a:noAutofit/>
          </a:bodyPr>
          <a:lstStyle/>
          <a:p>
            <a:pPr marL="0" marR="0" lvl="0" indent="0" algn="ctr" rtl="0">
              <a:spcBef>
                <a:spcPts val="0"/>
              </a:spcBef>
              <a:spcAft>
                <a:spcPts val="0"/>
              </a:spcAft>
              <a:buNone/>
            </a:pPr>
            <a:r>
              <a:rPr lang="fr-BE" sz="3000">
                <a:solidFill>
                  <a:schemeClr val="dk2"/>
                </a:solidFill>
                <a:latin typeface="Garamond"/>
                <a:ea typeface="Garamond"/>
                <a:cs typeface="Garamond"/>
                <a:sym typeface="Garamond"/>
              </a:rPr>
              <a:t>CONTENU</a:t>
            </a:r>
            <a:endParaRPr sz="3000">
              <a:solidFill>
                <a:schemeClr val="dk2"/>
              </a:solidFill>
              <a:latin typeface="Garamond"/>
              <a:ea typeface="Garamond"/>
              <a:cs typeface="Garamond"/>
              <a:sym typeface="Garamond"/>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12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Overflow</a:t>
            </a:r>
            <a:endParaRPr/>
          </a:p>
        </p:txBody>
      </p:sp>
      <p:sp>
        <p:nvSpPr>
          <p:cNvPr id="1045" name="Google Shape;1045;p125"/>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chemeClr val="dk1"/>
              </a:buClr>
              <a:buSzPts val="3600"/>
            </a:pPr>
            <a:r>
              <a:rPr lang="fr-BE"/>
              <a:t>Définir le comportement à adopter lorsque le contenu dépasse l’espace disponible</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visible;  </a:t>
            </a:r>
            <a:r>
              <a:rPr lang="fr-BE"/>
              <a:t>/* montre ce qui dépasse */</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hidden;</a:t>
            </a:r>
            <a:r>
              <a:rPr lang="fr-BE"/>
              <a:t>  /* cache ce qui dépasse */</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scroll;</a:t>
            </a:r>
            <a:r>
              <a:rPr lang="fr-BE"/>
              <a:t>  /* affiche scrollbar */</a:t>
            </a:r>
            <a:endParaRPr/>
          </a:p>
          <a:p>
            <a:pPr lvl="1">
              <a:buClr>
                <a:srgbClr val="A87235"/>
              </a:buClr>
              <a:buSzPts val="3200"/>
            </a:pPr>
            <a:r>
              <a:rPr lang="fr-BE" b="1">
                <a:solidFill>
                  <a:schemeClr val="accent2"/>
                </a:solidFill>
                <a:latin typeface="Courier New"/>
                <a:ea typeface="Courier New"/>
                <a:cs typeface="Courier New"/>
                <a:sym typeface="Courier New"/>
              </a:rPr>
              <a:t>overflow</a:t>
            </a:r>
            <a:r>
              <a:rPr lang="fr-BE" b="1">
                <a:solidFill>
                  <a:srgbClr val="A87235"/>
                </a:solidFill>
                <a:latin typeface="Courier New"/>
                <a:ea typeface="Courier New"/>
                <a:cs typeface="Courier New"/>
                <a:sym typeface="Courier New"/>
              </a:rPr>
              <a:t>: auto;</a:t>
            </a:r>
            <a:r>
              <a:rPr lang="fr-BE"/>
              <a:t>    /* scrollbar si dépassement */</a:t>
            </a:r>
          </a:p>
          <a:p>
            <a:pPr>
              <a:spcBef>
                <a:spcPts val="500"/>
              </a:spcBef>
              <a:buClr>
                <a:srgbClr val="A87235"/>
              </a:buClr>
              <a:buSzPts val="3200"/>
            </a:pPr>
            <a:r>
              <a:rPr lang="fr-BE"/>
              <a:t>Propriétés voisines :</a:t>
            </a:r>
          </a:p>
          <a:p>
            <a:pPr lvl="1">
              <a:buClr>
                <a:srgbClr val="A87235"/>
              </a:buClr>
              <a:buSzPts val="3200"/>
            </a:pPr>
            <a:r>
              <a:rPr lang="fr-BE" b="1">
                <a:solidFill>
                  <a:schemeClr val="accent2"/>
                </a:solidFill>
                <a:latin typeface="Courier New"/>
                <a:cs typeface="Courier New"/>
              </a:rPr>
              <a:t>text-overflow</a:t>
            </a:r>
          </a:p>
          <a:p>
            <a:pPr lvl="1">
              <a:buClr>
                <a:srgbClr val="A87235"/>
              </a:buClr>
              <a:buSzPts val="3200"/>
            </a:pPr>
            <a:r>
              <a:rPr lang="fr-BE" b="1">
                <a:solidFill>
                  <a:schemeClr val="accent2"/>
                </a:solidFill>
                <a:latin typeface="Courier New"/>
                <a:cs typeface="Courier New"/>
              </a:rPr>
              <a:t>white-space</a:t>
            </a:r>
            <a:endParaRPr b="1">
              <a:solidFill>
                <a:schemeClr val="accent2"/>
              </a:solidFill>
              <a:latin typeface="Courier New"/>
              <a:cs typeface="Courier New"/>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49"/>
        <p:cNvGrpSpPr/>
        <p:nvPr/>
      </p:nvGrpSpPr>
      <p:grpSpPr>
        <a:xfrm>
          <a:off x="0" y="0"/>
          <a:ext cx="0" cy="0"/>
          <a:chOff x="0" y="0"/>
          <a:chExt cx="0" cy="0"/>
        </a:xfrm>
      </p:grpSpPr>
      <p:sp>
        <p:nvSpPr>
          <p:cNvPr id="1050" name="Google Shape;1050;p126"/>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51" name="Google Shape;1051;p126"/>
          <p:cNvSpPr txBox="1">
            <a:spLocks noGrp="1"/>
          </p:cNvSpPr>
          <p:nvPr>
            <p:ph sz="half" idx="1"/>
          </p:nvPr>
        </p:nvSpPr>
        <p:spPr>
          <a:xfrm>
            <a:off x="838200" y="1690688"/>
            <a:ext cx="5181600" cy="5167311"/>
          </a:xfrm>
          <a:prstGeom prst="rect">
            <a:avLst/>
          </a:prstGeom>
          <a:noFill/>
          <a:ln>
            <a:noFill/>
          </a:ln>
        </p:spPr>
        <p:txBody>
          <a:bodyPr spcFirstLastPara="1" wrap="square" lIns="91425" tIns="45700" rIns="91425" bIns="45700" anchor="t" anchorCtr="0">
            <a:normAutofit lnSpcReduction="10000"/>
          </a:bodyPr>
          <a:lstStyle/>
          <a:p>
            <a:pPr>
              <a:lnSpc>
                <a:spcPct val="100000"/>
              </a:lnSpc>
              <a:spcBef>
                <a:spcPts val="0"/>
              </a:spcBef>
              <a:buClr>
                <a:schemeClr val="dk1"/>
              </a:buClr>
              <a:buSzPct val="100000"/>
            </a:pPr>
            <a:r>
              <a:rPr lang="fr-BE" sz="2800"/>
              <a:t>Définir l'espace occupé par l'élément</a:t>
            </a:r>
          </a:p>
          <a:p>
            <a:pPr>
              <a:lnSpc>
                <a:spcPct val="100000"/>
              </a:lnSpc>
              <a:spcBef>
                <a:spcPts val="0"/>
              </a:spcBef>
              <a:buClr>
                <a:schemeClr val="dk1"/>
              </a:buClr>
              <a:buSzPct val="100000"/>
            </a:pPr>
            <a:r>
              <a:rPr lang="fr-BE" sz="2800" b="1">
                <a:solidFill>
                  <a:schemeClr val="accent2"/>
                </a:solidFill>
                <a:latin typeface="Courier New"/>
                <a:ea typeface="Courier New"/>
                <a:cs typeface="Courier New"/>
                <a:sym typeface="Courier New"/>
              </a:rPr>
              <a:t>display</a:t>
            </a:r>
            <a:r>
              <a:rPr lang="fr-BE" sz="2800" b="1">
                <a:solidFill>
                  <a:srgbClr val="A87235"/>
                </a:solidFill>
                <a:latin typeface="Courier New"/>
                <a:ea typeface="Courier New"/>
                <a:cs typeface="Courier New"/>
                <a:sym typeface="Courier New"/>
              </a:rPr>
              <a:t>: block;</a:t>
            </a:r>
            <a:endParaRPr sz="2800" b="1">
              <a:solidFill>
                <a:srgbClr val="A87235"/>
              </a:solidFill>
              <a:latin typeface="Courier New"/>
              <a:ea typeface="Courier New"/>
              <a:cs typeface="Courier New"/>
              <a:sym typeface="Courier New"/>
            </a:endParaRPr>
          </a:p>
          <a:p>
            <a:pPr lvl="1">
              <a:lnSpc>
                <a:spcPct val="100000"/>
              </a:lnSpc>
              <a:buClr>
                <a:schemeClr val="dk1"/>
              </a:buClr>
              <a:buSzPct val="100000"/>
            </a:pPr>
            <a:r>
              <a:rPr lang="fr-BE" sz="2400"/>
              <a:t>Un élément "</a:t>
            </a:r>
            <a:r>
              <a:rPr lang="fr-BE" sz="2400" b="1">
                <a:solidFill>
                  <a:srgbClr val="A87235"/>
                </a:solidFill>
                <a:latin typeface="Courier New"/>
                <a:ea typeface="Courier New"/>
                <a:cs typeface="Courier New"/>
                <a:sym typeface="Courier New"/>
              </a:rPr>
              <a:t>block</a:t>
            </a:r>
            <a:r>
              <a:rPr lang="fr-BE" sz="2400"/>
              <a:t>" occupe </a:t>
            </a:r>
            <a:r>
              <a:rPr lang="fr-BE" sz="2400">
                <a:solidFill>
                  <a:schemeClr val="accent2"/>
                </a:solidFill>
              </a:rPr>
              <a:t>toute la largeur disponible</a:t>
            </a:r>
            <a:endParaRPr sz="2400">
              <a:solidFill>
                <a:schemeClr val="accent2"/>
              </a:solidFill>
            </a:endParaRPr>
          </a:p>
          <a:p>
            <a:pPr lvl="1">
              <a:lnSpc>
                <a:spcPct val="100000"/>
              </a:lnSpc>
              <a:buClr>
                <a:schemeClr val="dk1"/>
              </a:buClr>
              <a:buSzPct val="100000"/>
            </a:pPr>
            <a:r>
              <a:rPr lang="fr-BE" sz="2400"/>
              <a:t>Retour à la ligne avant et après l'élément</a:t>
            </a:r>
            <a:endParaRPr sz="2400"/>
          </a:p>
          <a:p>
            <a:pPr lvl="1">
              <a:lnSpc>
                <a:spcPct val="100000"/>
              </a:lnSpc>
              <a:buClr>
                <a:schemeClr val="dk1"/>
              </a:buClr>
              <a:buSzPct val="100000"/>
            </a:pPr>
            <a:r>
              <a:rPr lang="fr-BE" sz="2400"/>
              <a:t>Applicable aux éléments pouvant se voir spécifier une dimension déterminée</a:t>
            </a:r>
            <a:endParaRPr sz="2400"/>
          </a:p>
          <a:p>
            <a:pPr lvl="1">
              <a:lnSpc>
                <a:spcPct val="100000"/>
              </a:lnSpc>
              <a:buClr>
                <a:schemeClr val="dk1"/>
              </a:buClr>
              <a:buSzPct val="100000"/>
            </a:pPr>
            <a:r>
              <a:rPr lang="fr-BE" sz="2400"/>
              <a:t>Exemple de balise par défaut de ce type : </a:t>
            </a:r>
            <a:r>
              <a:rPr lang="fr-BE" sz="2400" b="1">
                <a:solidFill>
                  <a:srgbClr val="A87235"/>
                </a:solidFill>
                <a:latin typeface="Courier New"/>
                <a:ea typeface="Courier New"/>
                <a:cs typeface="Courier New"/>
                <a:sym typeface="Courier New"/>
              </a:rPr>
              <a:t>&lt;h1&gt;, &lt;div&gt;</a:t>
            </a:r>
          </a:p>
          <a:p>
            <a:pPr>
              <a:lnSpc>
                <a:spcPct val="100000"/>
              </a:lnSpc>
              <a:buClr>
                <a:schemeClr val="dk1"/>
              </a:buClr>
              <a:buSzPct val="100000"/>
            </a:pPr>
            <a:r>
              <a:rPr lang="fr-BE" sz="2800"/>
              <a:t>exos 03-05</a:t>
            </a:r>
            <a:endParaRPr sz="2800">
              <a:sym typeface="Courier New"/>
            </a:endParaRPr>
          </a:p>
          <a:p>
            <a:pPr marL="619570" indent="-457200">
              <a:lnSpc>
                <a:spcPct val="100000"/>
              </a:lnSpc>
              <a:buClr>
                <a:schemeClr val="dk1"/>
              </a:buClr>
              <a:buSzPct val="100000"/>
            </a:pPr>
            <a:endParaRPr sz="2400" b="1">
              <a:solidFill>
                <a:srgbClr val="A87235"/>
              </a:solidFill>
              <a:latin typeface="Courier New"/>
              <a:ea typeface="Courier New"/>
              <a:cs typeface="Courier New"/>
              <a:sym typeface="Courier New"/>
            </a:endParaRPr>
          </a:p>
        </p:txBody>
      </p:sp>
      <p:pic>
        <p:nvPicPr>
          <p:cNvPr id="1052" name="Google Shape;1052;p126"/>
          <p:cNvPicPr preferRelativeResize="0">
            <a:picLocks noGrp="1"/>
          </p:cNvPicPr>
          <p:nvPr>
            <p:ph sz="half" idx="2"/>
          </p:nvPr>
        </p:nvPicPr>
        <p:blipFill rotWithShape="1">
          <a:blip r:embed="rId3">
            <a:alphaModFix/>
          </a:blip>
          <a:srcRect/>
          <a:stretch/>
        </p:blipFill>
        <p:spPr>
          <a:xfrm>
            <a:off x="6418262" y="1234609"/>
            <a:ext cx="4537075" cy="4704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6"/>
        <p:cNvGrpSpPr/>
        <p:nvPr/>
      </p:nvGrpSpPr>
      <p:grpSpPr>
        <a:xfrm>
          <a:off x="0" y="0"/>
          <a:ext cx="0" cy="0"/>
          <a:chOff x="0" y="0"/>
          <a:chExt cx="0" cy="0"/>
        </a:xfrm>
      </p:grpSpPr>
      <p:sp>
        <p:nvSpPr>
          <p:cNvPr id="1057" name="Google Shape;1057;p127"/>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58" name="Google Shape;1058;p127"/>
          <p:cNvSpPr txBox="1">
            <a:spLocks noGrp="1"/>
          </p:cNvSpPr>
          <p:nvPr>
            <p:ph sz="half" idx="1"/>
          </p:nvPr>
        </p:nvSpPr>
        <p:spPr>
          <a:xfrm>
            <a:off x="838200" y="1690688"/>
            <a:ext cx="5181600" cy="5035231"/>
          </a:xfrm>
          <a:prstGeom prst="rect">
            <a:avLst/>
          </a:prstGeom>
          <a:noFill/>
          <a:ln>
            <a:noFill/>
          </a:ln>
        </p:spPr>
        <p:txBody>
          <a:bodyPr spcFirstLastPara="1" wrap="square" lIns="91425" tIns="45700" rIns="91425" bIns="45700" anchor="t" anchorCtr="0">
            <a:normAutofit fontScale="77500" lnSpcReduction="20000"/>
          </a:bodyPr>
          <a:lstStyle/>
          <a:p>
            <a:pPr>
              <a:lnSpc>
                <a:spcPct val="100000"/>
              </a:lnSpc>
              <a:spcBef>
                <a:spcPts val="0"/>
              </a:spcBef>
              <a:buClr>
                <a:schemeClr val="dk1"/>
              </a:buClr>
              <a:buSzPct val="100000"/>
            </a:pPr>
            <a:r>
              <a:rPr lang="fr-BE"/>
              <a:t>Définir l'espace occupé par l'élément</a:t>
            </a:r>
          </a:p>
          <a:p>
            <a:pPr>
              <a:lnSpc>
                <a:spcPct val="100000"/>
              </a:lnSpc>
              <a:spcBef>
                <a:spcPts val="0"/>
              </a:spcBef>
              <a:buClr>
                <a:schemeClr val="dk1"/>
              </a:buClr>
              <a:buSzPct val="100000"/>
            </a:pPr>
            <a:r>
              <a:rPr lang="fr-BE" b="1">
                <a:solidFill>
                  <a:schemeClr val="accent2"/>
                </a:solidFill>
                <a:latin typeface="Courier New"/>
                <a:ea typeface="Courier New"/>
                <a:cs typeface="Courier New"/>
                <a:sym typeface="Courier New"/>
              </a:rPr>
              <a:t>display</a:t>
            </a:r>
            <a:r>
              <a:rPr lang="fr-BE" b="1">
                <a:solidFill>
                  <a:srgbClr val="A87235"/>
                </a:solidFill>
                <a:latin typeface="Courier New"/>
                <a:ea typeface="Courier New"/>
                <a:cs typeface="Courier New"/>
                <a:sym typeface="Courier New"/>
              </a:rPr>
              <a:t>: inline;</a:t>
            </a:r>
            <a:endParaRPr b="1">
              <a:solidFill>
                <a:srgbClr val="A87235"/>
              </a:solidFill>
              <a:latin typeface="Courier New"/>
              <a:ea typeface="Courier New"/>
              <a:cs typeface="Courier New"/>
              <a:sym typeface="Courier New"/>
            </a:endParaRPr>
          </a:p>
          <a:p>
            <a:pPr lvl="1">
              <a:lnSpc>
                <a:spcPct val="100000"/>
              </a:lnSpc>
              <a:buClr>
                <a:schemeClr val="dk1"/>
              </a:buClr>
              <a:buSzPct val="100000"/>
            </a:pPr>
            <a:r>
              <a:rPr lang="fr-BE"/>
              <a:t>Un élément "</a:t>
            </a:r>
            <a:r>
              <a:rPr lang="fr-BE" b="1">
                <a:solidFill>
                  <a:srgbClr val="A87235"/>
                </a:solidFill>
                <a:latin typeface="Courier New"/>
                <a:ea typeface="Courier New"/>
                <a:cs typeface="Courier New"/>
                <a:sym typeface="Courier New"/>
              </a:rPr>
              <a:t>inline</a:t>
            </a:r>
            <a:r>
              <a:rPr lang="fr-BE"/>
              <a:t>" n'occupe </a:t>
            </a:r>
            <a:r>
              <a:rPr lang="fr-BE">
                <a:solidFill>
                  <a:schemeClr val="accent2"/>
                </a:solidFill>
              </a:rPr>
              <a:t>que la largeur nécessaire</a:t>
            </a:r>
            <a:endParaRPr>
              <a:solidFill>
                <a:schemeClr val="accent2"/>
              </a:solidFill>
            </a:endParaRPr>
          </a:p>
          <a:p>
            <a:pPr lvl="1">
              <a:lnSpc>
                <a:spcPct val="100000"/>
              </a:lnSpc>
              <a:buClr>
                <a:schemeClr val="dk1"/>
              </a:buClr>
              <a:buSzPct val="100000"/>
            </a:pPr>
            <a:r>
              <a:rPr lang="fr-BE"/>
              <a:t>Encastrable dans un autre élément </a:t>
            </a:r>
            <a:endParaRPr/>
          </a:p>
          <a:p>
            <a:pPr lvl="2">
              <a:lnSpc>
                <a:spcPct val="100000"/>
              </a:lnSpc>
              <a:buClr>
                <a:schemeClr val="dk1"/>
              </a:buClr>
              <a:buSzPct val="100000"/>
            </a:pPr>
            <a:r>
              <a:rPr lang="fr-BE"/>
              <a:t>pas de retour à la ligne obligé</a:t>
            </a:r>
            <a:endParaRPr/>
          </a:p>
          <a:p>
            <a:pPr lvl="1">
              <a:lnSpc>
                <a:spcPct val="100000"/>
              </a:lnSpc>
              <a:buClr>
                <a:schemeClr val="dk1"/>
              </a:buClr>
              <a:buSzPct val="100000"/>
            </a:pPr>
            <a:r>
              <a:rPr lang="fr-BE"/>
              <a:t>Dimension de l'élément non spécifiée !</a:t>
            </a:r>
            <a:endParaRPr/>
          </a:p>
          <a:p>
            <a:pPr lvl="2">
              <a:lnSpc>
                <a:spcPct val="100000"/>
              </a:lnSpc>
              <a:buClr>
                <a:schemeClr val="dk1"/>
              </a:buClr>
              <a:buSzPct val="100000"/>
            </a:pPr>
            <a:r>
              <a:rPr lang="fr-BE"/>
              <a:t>Dimension calculée par le navigateur</a:t>
            </a:r>
            <a:endParaRPr/>
          </a:p>
          <a:p>
            <a:pPr lvl="1">
              <a:lnSpc>
                <a:spcPct val="100000"/>
              </a:lnSpc>
              <a:buClr>
                <a:schemeClr val="dk1"/>
              </a:buClr>
              <a:buSzPct val="100000"/>
            </a:pPr>
            <a:r>
              <a:rPr lang="fr-BE"/>
              <a:t>Exemple de balise par défaut de ce type : </a:t>
            </a:r>
            <a:r>
              <a:rPr lang="fr-BE" sz="3300" b="1">
                <a:solidFill>
                  <a:srgbClr val="A87235"/>
                </a:solidFill>
                <a:latin typeface="Courier New"/>
                <a:ea typeface="Courier New"/>
                <a:cs typeface="Courier New"/>
                <a:sym typeface="Courier New"/>
              </a:rPr>
              <a:t>&lt;a&gt;, &lt;span&gt;</a:t>
            </a:r>
          </a:p>
          <a:p>
            <a:pPr>
              <a:lnSpc>
                <a:spcPct val="100000"/>
              </a:lnSpc>
              <a:buClr>
                <a:schemeClr val="dk1"/>
              </a:buClr>
              <a:buSzPct val="100000"/>
            </a:pPr>
            <a:r>
              <a:rPr lang="fr-BE"/>
              <a:t>exos 03-22</a:t>
            </a:r>
            <a:endParaRPr/>
          </a:p>
        </p:txBody>
      </p:sp>
      <p:pic>
        <p:nvPicPr>
          <p:cNvPr id="1059" name="Google Shape;1059;p127"/>
          <p:cNvPicPr preferRelativeResize="0">
            <a:picLocks noGrp="1"/>
          </p:cNvPicPr>
          <p:nvPr>
            <p:ph sz="half" idx="2"/>
          </p:nvPr>
        </p:nvPicPr>
        <p:blipFill rotWithShape="1">
          <a:blip r:embed="rId3">
            <a:alphaModFix/>
          </a:blip>
          <a:srcRect/>
          <a:stretch/>
        </p:blipFill>
        <p:spPr>
          <a:xfrm>
            <a:off x="6591299" y="2621280"/>
            <a:ext cx="4524829" cy="191135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12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65" name="Google Shape;1065;p128"/>
          <p:cNvSpPr txBox="1">
            <a:spLocks noGrp="1"/>
          </p:cNvSpPr>
          <p:nvPr>
            <p:ph sz="half" idx="1"/>
          </p:nvPr>
        </p:nvSpPr>
        <p:spPr>
          <a:prstGeom prst="rect">
            <a:avLst/>
          </a:prstGeom>
          <a:noFill/>
          <a:ln>
            <a:noFill/>
          </a:ln>
        </p:spPr>
        <p:txBody>
          <a:bodyPr spcFirstLastPara="1" wrap="square" lIns="91425" tIns="45700" rIns="91425" bIns="45700" anchor="t" anchorCtr="0">
            <a:normAutofit fontScale="92500" lnSpcReduction="20000"/>
          </a:bodyPr>
          <a:lstStyle/>
          <a:p>
            <a:pPr>
              <a:spcBef>
                <a:spcPts val="0"/>
              </a:spcBef>
              <a:buClr>
                <a:srgbClr val="A87235"/>
              </a:buClr>
              <a:buSzPct val="100000"/>
            </a:pPr>
            <a:r>
              <a:rPr lang="fr-BE" b="1">
                <a:solidFill>
                  <a:schemeClr val="accent2"/>
                </a:solidFill>
                <a:latin typeface="Courier New"/>
                <a:ea typeface="Courier New"/>
                <a:cs typeface="Courier New"/>
                <a:sym typeface="Courier New"/>
              </a:rPr>
              <a:t>display</a:t>
            </a:r>
            <a:r>
              <a:rPr lang="fr-BE" b="1">
                <a:solidFill>
                  <a:srgbClr val="A87235"/>
                </a:solidFill>
                <a:latin typeface="Courier New"/>
                <a:ea typeface="Courier New"/>
                <a:cs typeface="Courier New"/>
                <a:sym typeface="Courier New"/>
              </a:rPr>
              <a:t>: inline-block;</a:t>
            </a:r>
            <a:endParaRPr b="1">
              <a:solidFill>
                <a:srgbClr val="A87235"/>
              </a:solidFill>
              <a:latin typeface="Courier New"/>
              <a:ea typeface="Courier New"/>
              <a:cs typeface="Courier New"/>
              <a:sym typeface="Courier New"/>
            </a:endParaRPr>
          </a:p>
          <a:p>
            <a:pPr lvl="1">
              <a:buClr>
                <a:schemeClr val="dk1"/>
              </a:buClr>
              <a:buSzPct val="100000"/>
            </a:pPr>
            <a:r>
              <a:rPr lang="fr-BE"/>
              <a:t>L'élément est placé comme un élément inline, càd encastré dans son parent</a:t>
            </a:r>
            <a:endParaRPr/>
          </a:p>
          <a:p>
            <a:pPr lvl="1">
              <a:buClr>
                <a:schemeClr val="dk1"/>
              </a:buClr>
              <a:buSzPct val="100000"/>
            </a:pPr>
            <a:r>
              <a:rPr lang="fr-BE"/>
              <a:t>Dimension de l'élément spécifiable … c'est justement son intérêt !</a:t>
            </a:r>
            <a:endParaRPr/>
          </a:p>
          <a:p>
            <a:pPr lvl="1">
              <a:buClr>
                <a:schemeClr val="dk1"/>
              </a:buClr>
              <a:buSzPct val="100000"/>
            </a:pPr>
            <a:r>
              <a:rPr lang="fr-BE"/>
              <a:t>Exemple : les </a:t>
            </a:r>
            <a:r>
              <a:rPr lang="fr-BE" b="1">
                <a:solidFill>
                  <a:srgbClr val="A87235"/>
                </a:solidFill>
                <a:latin typeface="Courier New"/>
                <a:ea typeface="Courier New"/>
                <a:cs typeface="Courier New"/>
                <a:sym typeface="Courier New"/>
              </a:rPr>
              <a:t>&lt;label&gt; </a:t>
            </a:r>
            <a:r>
              <a:rPr lang="fr-BE"/>
              <a:t>qui seront ainsi tous alignés dans un formulaire</a:t>
            </a:r>
            <a:endParaRPr/>
          </a:p>
          <a:p>
            <a:pPr>
              <a:buClr>
                <a:srgbClr val="099F9D"/>
              </a:buClr>
              <a:buSzPct val="100000"/>
            </a:pPr>
            <a:r>
              <a:rPr lang="fr-BE"/>
              <a:t>exos 03-22</a:t>
            </a:r>
            <a:endParaRPr/>
          </a:p>
          <a:p>
            <a:pPr marL="782956" indent="-571500">
              <a:buClr>
                <a:schemeClr val="dk1"/>
              </a:buClr>
              <a:buSzPct val="100000"/>
            </a:pPr>
            <a:endParaRPr/>
          </a:p>
        </p:txBody>
      </p:sp>
      <p:pic>
        <p:nvPicPr>
          <p:cNvPr id="1066" name="Google Shape;1066;p128"/>
          <p:cNvPicPr preferRelativeResize="0">
            <a:picLocks noGrp="1"/>
          </p:cNvPicPr>
          <p:nvPr>
            <p:ph sz="half" idx="2"/>
          </p:nvPr>
        </p:nvPicPr>
        <p:blipFill rotWithShape="1">
          <a:blip r:embed="rId3">
            <a:alphaModFix/>
          </a:blip>
          <a:srcRect/>
          <a:stretch/>
        </p:blipFill>
        <p:spPr>
          <a:xfrm>
            <a:off x="6096000" y="2600960"/>
            <a:ext cx="5866153" cy="23085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0"/>
        <p:cNvGrpSpPr/>
        <p:nvPr/>
      </p:nvGrpSpPr>
      <p:grpSpPr>
        <a:xfrm>
          <a:off x="0" y="0"/>
          <a:ext cx="0" cy="0"/>
          <a:chOff x="0" y="0"/>
          <a:chExt cx="0" cy="0"/>
        </a:xfrm>
      </p:grpSpPr>
      <p:sp>
        <p:nvSpPr>
          <p:cNvPr id="1071" name="Google Shape;1071;p129"/>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a:t>
            </a:r>
            <a:endParaRPr/>
          </a:p>
        </p:txBody>
      </p:sp>
      <p:sp>
        <p:nvSpPr>
          <p:cNvPr id="1072" name="Google Shape;1072;p129"/>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rgbClr val="A87235"/>
              </a:buClr>
              <a:buSzPts val="3600"/>
            </a:pPr>
            <a:r>
              <a:rPr lang="fr-BE" b="1">
                <a:solidFill>
                  <a:schemeClr val="accent2"/>
                </a:solidFill>
                <a:latin typeface="Courier New"/>
                <a:ea typeface="Courier New"/>
                <a:cs typeface="Courier New"/>
                <a:sym typeface="Courier New"/>
              </a:rPr>
              <a:t>display</a:t>
            </a:r>
            <a:r>
              <a:rPr lang="fr-BE" b="1">
                <a:solidFill>
                  <a:srgbClr val="A87235"/>
                </a:solidFill>
                <a:latin typeface="Courier New"/>
                <a:ea typeface="Courier New"/>
                <a:cs typeface="Courier New"/>
                <a:sym typeface="Courier New"/>
              </a:rPr>
              <a:t>: none;</a:t>
            </a:r>
            <a:endParaRPr/>
          </a:p>
          <a:p>
            <a:pPr lvl="1">
              <a:buClr>
                <a:schemeClr val="dk1"/>
              </a:buClr>
              <a:buSzPts val="3200"/>
            </a:pPr>
            <a:r>
              <a:rPr lang="fr-BE"/>
              <a:t>N'affiche pas l'élément.</a:t>
            </a:r>
            <a:endParaRPr/>
          </a:p>
          <a:p>
            <a:pPr lvl="1">
              <a:buClr>
                <a:schemeClr val="dk1"/>
              </a:buClr>
              <a:buSzPts val="3200"/>
            </a:pPr>
            <a:r>
              <a:rPr lang="fr-BE"/>
              <a:t>La page se comporte comme si l'élément n'était pas présent.</a:t>
            </a:r>
            <a:endParaRPr/>
          </a:p>
          <a:p>
            <a:pPr>
              <a:buClr>
                <a:schemeClr val="dk1"/>
              </a:buClr>
              <a:buSzPts val="3600"/>
            </a:pPr>
            <a:r>
              <a:rPr lang="fr-BE"/>
              <a:t>Autres possibilités</a:t>
            </a:r>
            <a:endParaRPr sz="2400"/>
          </a:p>
          <a:p>
            <a:pPr lvl="1">
              <a:buClr>
                <a:srgbClr val="A87235"/>
              </a:buClr>
              <a:buSzPts val="2400"/>
            </a:pPr>
            <a:r>
              <a:rPr lang="fr-BE" b="1">
                <a:solidFill>
                  <a:srgbClr val="A87235"/>
                </a:solidFill>
                <a:latin typeface="Courier New"/>
                <a:ea typeface="Courier New"/>
                <a:cs typeface="Courier New"/>
                <a:sym typeface="Courier New"/>
              </a:rPr>
              <a:t>table;</a:t>
            </a:r>
            <a:endParaRPr sz="2000">
              <a:solidFill>
                <a:srgbClr val="A87235"/>
              </a:solidFill>
            </a:endParaRPr>
          </a:p>
          <a:p>
            <a:pPr lvl="1">
              <a:spcBef>
                <a:spcPts val="0"/>
              </a:spcBef>
              <a:buClr>
                <a:srgbClr val="A87235"/>
              </a:buClr>
              <a:buSzPts val="2400"/>
            </a:pPr>
            <a:r>
              <a:rPr lang="fr-BE" b="1">
                <a:solidFill>
                  <a:srgbClr val="A87235"/>
                </a:solidFill>
                <a:latin typeface="Courier New"/>
                <a:ea typeface="Courier New"/>
                <a:cs typeface="Courier New"/>
                <a:sym typeface="Courier New"/>
              </a:rPr>
              <a:t>table-row;</a:t>
            </a:r>
            <a:endParaRPr sz="2000">
              <a:solidFill>
                <a:srgbClr val="A87235"/>
              </a:solidFill>
            </a:endParaRPr>
          </a:p>
          <a:p>
            <a:pPr lvl="1">
              <a:spcBef>
                <a:spcPts val="0"/>
              </a:spcBef>
              <a:buClr>
                <a:srgbClr val="A87235"/>
              </a:buClr>
              <a:buSzPts val="2400"/>
            </a:pPr>
            <a:r>
              <a:rPr lang="fr-BE" b="1">
                <a:solidFill>
                  <a:srgbClr val="A87235"/>
                </a:solidFill>
                <a:latin typeface="Courier New"/>
                <a:ea typeface="Courier New"/>
                <a:cs typeface="Courier New"/>
                <a:sym typeface="Courier New"/>
              </a:rPr>
              <a:t>list-item;</a:t>
            </a:r>
            <a:endParaRPr sz="2000">
              <a:solidFill>
                <a:srgbClr val="A87235"/>
              </a:solidFill>
            </a:endParaRPr>
          </a:p>
          <a:p>
            <a:pPr lvl="1">
              <a:spcBef>
                <a:spcPts val="0"/>
              </a:spcBef>
              <a:buClr>
                <a:srgbClr val="A87235"/>
              </a:buClr>
              <a:buSzPts val="2400"/>
            </a:pPr>
            <a:r>
              <a:rPr lang="fr-BE">
                <a:solidFill>
                  <a:srgbClr val="A87235"/>
                </a:solidFill>
              </a:rPr>
              <a:t>...</a:t>
            </a:r>
          </a:p>
          <a:p>
            <a:pPr>
              <a:spcBef>
                <a:spcPts val="0"/>
              </a:spcBef>
              <a:buClr>
                <a:srgbClr val="A87235"/>
              </a:buClr>
              <a:buSzPts val="2400"/>
            </a:pPr>
            <a:r>
              <a:rPr lang="fr-BE"/>
              <a:t>exos 03-22</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76"/>
        <p:cNvGrpSpPr/>
        <p:nvPr/>
      </p:nvGrpSpPr>
      <p:grpSpPr>
        <a:xfrm>
          <a:off x="0" y="0"/>
          <a:ext cx="0" cy="0"/>
          <a:chOff x="0" y="0"/>
          <a:chExt cx="0" cy="0"/>
        </a:xfrm>
      </p:grpSpPr>
      <p:sp>
        <p:nvSpPr>
          <p:cNvPr id="1077" name="Google Shape;1077;p13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Display : le modèle flex</a:t>
            </a:r>
            <a:endParaRPr/>
          </a:p>
        </p:txBody>
      </p:sp>
      <p:sp>
        <p:nvSpPr>
          <p:cNvPr id="1078" name="Google Shape;1078;p130"/>
          <p:cNvSpPr txBox="1">
            <a:spLocks noGrp="1"/>
          </p:cNvSpPr>
          <p:nvPr>
            <p:ph sz="half" idx="1"/>
          </p:nvPr>
        </p:nvSpPr>
        <p:spPr>
          <a:xfrm>
            <a:off x="838200" y="1690689"/>
            <a:ext cx="5181600" cy="3029899"/>
          </a:xfrm>
          <a:prstGeom prst="rect">
            <a:avLst/>
          </a:prstGeom>
          <a:noFill/>
          <a:ln>
            <a:noFill/>
          </a:ln>
        </p:spPr>
        <p:txBody>
          <a:bodyPr spcFirstLastPara="1" wrap="square" lIns="91425" tIns="45700" rIns="91425" bIns="45700" anchor="t" anchorCtr="0">
            <a:normAutofit lnSpcReduction="10000"/>
          </a:bodyPr>
          <a:lstStyle/>
          <a:p>
            <a:pPr>
              <a:spcBef>
                <a:spcPts val="0"/>
              </a:spcBef>
              <a:buClr>
                <a:srgbClr val="A87235"/>
              </a:buClr>
              <a:buSzPts val="2400"/>
            </a:pPr>
            <a:r>
              <a:rPr lang="fr-BE" b="1">
                <a:solidFill>
                  <a:srgbClr val="A87235"/>
                </a:solidFill>
                <a:latin typeface="Courier New"/>
                <a:ea typeface="Courier New"/>
                <a:cs typeface="Courier New"/>
                <a:sym typeface="Courier New"/>
              </a:rPr>
              <a:t>display: flex; </a:t>
            </a:r>
            <a:endParaRPr/>
          </a:p>
          <a:p>
            <a:pPr lvl="1">
              <a:buClr>
                <a:schemeClr val="dk1"/>
              </a:buClr>
              <a:buSzPts val="2400"/>
            </a:pPr>
            <a:r>
              <a:rPr lang="fr-BE" u="sng">
                <a:solidFill>
                  <a:schemeClr val="hlink"/>
                </a:solidFill>
                <a:hlinkClick r:id="rId3"/>
              </a:rPr>
              <a:t>The Ultimate Guide to Flexbox</a:t>
            </a:r>
            <a:endParaRPr b="1">
              <a:solidFill>
                <a:srgbClr val="A87235"/>
              </a:solidFill>
              <a:latin typeface="Courier New"/>
              <a:ea typeface="Courier New"/>
              <a:cs typeface="Courier New"/>
              <a:sym typeface="Courier New"/>
            </a:endParaRPr>
          </a:p>
          <a:p>
            <a:pPr>
              <a:buClr>
                <a:srgbClr val="A87235"/>
              </a:buClr>
              <a:buSzPts val="2400"/>
            </a:pPr>
            <a:r>
              <a:rPr lang="fr-BE" b="1">
                <a:solidFill>
                  <a:srgbClr val="A87235"/>
                </a:solidFill>
                <a:latin typeface="Courier New"/>
                <a:ea typeface="Courier New"/>
                <a:cs typeface="Courier New"/>
                <a:sym typeface="Courier New"/>
              </a:rPr>
              <a:t>flex-wrap: wrap;</a:t>
            </a:r>
            <a:endParaRPr/>
          </a:p>
          <a:p>
            <a:pPr lvl="1">
              <a:buClr>
                <a:schemeClr val="dk1"/>
              </a:buClr>
              <a:buSzPts val="2400"/>
            </a:pPr>
            <a:r>
              <a:rPr lang="fr-BE" u="sng">
                <a:solidFill>
                  <a:schemeClr val="hlink"/>
                </a:solidFill>
                <a:hlinkClick r:id="rId4"/>
              </a:rPr>
              <a:t>The flex-wrap property</a:t>
            </a:r>
            <a:endParaRPr/>
          </a:p>
          <a:p>
            <a:pPr>
              <a:buClr>
                <a:srgbClr val="099F9D"/>
              </a:buClr>
              <a:buSzPts val="2400"/>
            </a:pPr>
            <a:r>
              <a:rPr lang="fr-BE"/>
              <a:t>exos 03-23</a:t>
            </a:r>
            <a:endParaRPr/>
          </a:p>
          <a:p>
            <a:pPr marL="723901" indent="-571500">
              <a:buClr>
                <a:schemeClr val="dk1"/>
              </a:buClr>
              <a:buSzPts val="2400"/>
            </a:pPr>
            <a:endParaRPr/>
          </a:p>
          <a:p>
            <a:pPr marL="723901" indent="-571500">
              <a:buClr>
                <a:schemeClr val="dk1"/>
              </a:buClr>
              <a:buSzPts val="2400"/>
            </a:pPr>
            <a:endParaRPr b="1">
              <a:solidFill>
                <a:srgbClr val="A87235"/>
              </a:solidFill>
              <a:latin typeface="Courier New"/>
              <a:ea typeface="Courier New"/>
              <a:cs typeface="Courier New"/>
              <a:sym typeface="Courier New"/>
            </a:endParaRPr>
          </a:p>
          <a:p>
            <a:pPr marL="800094" indent="-571500">
              <a:buClr>
                <a:schemeClr val="dk1"/>
              </a:buClr>
              <a:buSzPts val="3600"/>
            </a:pPr>
            <a:endParaRPr/>
          </a:p>
        </p:txBody>
      </p:sp>
      <p:pic>
        <p:nvPicPr>
          <p:cNvPr id="1079" name="Google Shape;1079;p130"/>
          <p:cNvPicPr preferRelativeResize="0">
            <a:picLocks noGrp="1"/>
          </p:cNvPicPr>
          <p:nvPr>
            <p:ph sz="half" idx="2"/>
          </p:nvPr>
        </p:nvPicPr>
        <p:blipFill rotWithShape="1">
          <a:blip r:embed="rId5">
            <a:alphaModFix/>
          </a:blip>
          <a:srcRect/>
          <a:stretch/>
        </p:blipFill>
        <p:spPr>
          <a:xfrm>
            <a:off x="83703" y="4623812"/>
            <a:ext cx="4142857" cy="1988191"/>
          </a:xfrm>
          <a:prstGeom prst="rect">
            <a:avLst/>
          </a:prstGeom>
          <a:noFill/>
          <a:ln>
            <a:noFill/>
          </a:ln>
        </p:spPr>
      </p:pic>
      <p:pic>
        <p:nvPicPr>
          <p:cNvPr id="1080" name="Google Shape;1080;p130"/>
          <p:cNvPicPr preferRelativeResize="0"/>
          <p:nvPr/>
        </p:nvPicPr>
        <p:blipFill rotWithShape="1">
          <a:blip r:embed="rId6">
            <a:alphaModFix/>
          </a:blip>
          <a:srcRect/>
          <a:stretch/>
        </p:blipFill>
        <p:spPr>
          <a:xfrm>
            <a:off x="4394164" y="5617907"/>
            <a:ext cx="8933333" cy="1063628"/>
          </a:xfrm>
          <a:prstGeom prst="rect">
            <a:avLst/>
          </a:prstGeom>
          <a:noFill/>
          <a:ln>
            <a:noFill/>
          </a:ln>
        </p:spPr>
      </p:pic>
      <p:sp>
        <p:nvSpPr>
          <p:cNvPr id="1081" name="Google Shape;1081;p130"/>
          <p:cNvSpPr/>
          <p:nvPr/>
        </p:nvSpPr>
        <p:spPr>
          <a:xfrm>
            <a:off x="5943600" y="3276600"/>
            <a:ext cx="304800" cy="30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Garamond"/>
              <a:ea typeface="Garamond"/>
              <a:cs typeface="Garamond"/>
              <a:sym typeface="Garamond"/>
            </a:endParaRPr>
          </a:p>
        </p:txBody>
      </p:sp>
      <p:pic>
        <p:nvPicPr>
          <p:cNvPr id="1082" name="Google Shape;1082;p130"/>
          <p:cNvPicPr preferRelativeResize="0"/>
          <p:nvPr/>
        </p:nvPicPr>
        <p:blipFill rotWithShape="1">
          <a:blip r:embed="rId7">
            <a:alphaModFix/>
          </a:blip>
          <a:srcRect/>
          <a:stretch/>
        </p:blipFill>
        <p:spPr>
          <a:xfrm>
            <a:off x="6092620" y="1690688"/>
            <a:ext cx="5942857" cy="3057143"/>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88"/>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Introduction</a:t>
            </a:r>
            <a:endParaRPr/>
          </a:p>
        </p:txBody>
      </p:sp>
      <p:sp>
        <p:nvSpPr>
          <p:cNvPr id="789" name="Google Shape;789;p88"/>
          <p:cNvSpPr txBox="1">
            <a:spLocks noGrp="1"/>
          </p:cNvSpPr>
          <p:nvPr>
            <p:ph idx="1"/>
          </p:nvPr>
        </p:nvSpPr>
        <p:spPr>
          <a:prstGeom prst="rect">
            <a:avLst/>
          </a:prstGeom>
          <a:noFill/>
          <a:ln>
            <a:noFill/>
          </a:ln>
        </p:spPr>
        <p:txBody>
          <a:bodyPr spcFirstLastPara="1" wrap="square" lIns="91425" tIns="45700" rIns="91425" bIns="45700" anchor="t" anchorCtr="0">
            <a:normAutofit fontScale="92500" lnSpcReduction="10000"/>
          </a:bodyPr>
          <a:lstStyle/>
          <a:p>
            <a:pPr>
              <a:spcBef>
                <a:spcPts val="0"/>
              </a:spcBef>
              <a:buClr>
                <a:schemeClr val="dk1"/>
              </a:buClr>
              <a:buSzPct val="100000"/>
            </a:pPr>
            <a:r>
              <a:rPr lang="fr-BE"/>
              <a:t>Le CSS permet de définir la mise en forme des pages web.</a:t>
            </a:r>
            <a:endParaRPr/>
          </a:p>
          <a:p>
            <a:pPr>
              <a:buClr>
                <a:schemeClr val="dk1"/>
              </a:buClr>
              <a:buSzPct val="100000"/>
            </a:pPr>
            <a:r>
              <a:rPr lang="fr-BE"/>
              <a:t>L'utilisation de feuilles de style </a:t>
            </a:r>
            <a:r>
              <a:rPr lang="fr-BE">
                <a:solidFill>
                  <a:schemeClr val="accent2"/>
                </a:solidFill>
              </a:rPr>
              <a:t>externe</a:t>
            </a:r>
            <a:r>
              <a:rPr lang="fr-BE"/>
              <a:t> permet d'épargner le développeur web d'un laborieux travail de mise en page puisque la mise en forme de toutes les pages web peut être modifiée de manière </a:t>
            </a:r>
            <a:r>
              <a:rPr lang="fr-BE">
                <a:solidFill>
                  <a:schemeClr val="accent2"/>
                </a:solidFill>
              </a:rPr>
              <a:t>centralisée.</a:t>
            </a:r>
            <a:endParaRPr/>
          </a:p>
          <a:p>
            <a:pPr>
              <a:buClr>
                <a:schemeClr val="dk1"/>
              </a:buClr>
              <a:buSzPct val="100000"/>
            </a:pPr>
            <a:r>
              <a:rPr lang="fr-BE"/>
              <a:t>Quelques outils :</a:t>
            </a:r>
            <a:endParaRPr/>
          </a:p>
          <a:p>
            <a:pPr lvl="1">
              <a:buClr>
                <a:schemeClr val="dk1"/>
              </a:buClr>
              <a:buSzPct val="100000"/>
            </a:pPr>
            <a:r>
              <a:rPr lang="fr-BE"/>
              <a:t>http://caniuse.com</a:t>
            </a:r>
            <a:endParaRPr/>
          </a:p>
          <a:p>
            <a:pPr lvl="1">
              <a:buClr>
                <a:schemeClr val="dk1"/>
              </a:buClr>
              <a:buSzPct val="100000"/>
            </a:pPr>
            <a:r>
              <a:rPr lang="fr-BE"/>
              <a:t>http://www.w3schools.com/cssref/default.asp</a:t>
            </a:r>
            <a:endParaRPr/>
          </a:p>
          <a:p>
            <a:pPr lvl="1">
              <a:buClr>
                <a:schemeClr val="dk1"/>
              </a:buClr>
              <a:buSzPct val="100000"/>
            </a:pPr>
            <a:r>
              <a:rPr lang="fr-BE"/>
              <a:t>http://www.colorzilla.com/gradient-editor/</a:t>
            </a:r>
            <a:endParaRPr/>
          </a:p>
          <a:p>
            <a:pPr lvl="1">
              <a:buClr>
                <a:schemeClr val="dk1"/>
              </a:buClr>
              <a:buSzPct val="100000"/>
            </a:pPr>
            <a:r>
              <a:rPr lang="fr-BE"/>
              <a:t>http://colorschemedesigner.com/</a:t>
            </a:r>
            <a:endParaRPr/>
          </a:p>
          <a:p>
            <a:pPr marL="782956" indent="-571500">
              <a:buClr>
                <a:schemeClr val="dk1"/>
              </a:buClr>
              <a:buSzPct val="100000"/>
            </a:pPr>
            <a:endParaRPr>
              <a:solidFill>
                <a:schemeClr val="accent2"/>
              </a:solidFill>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6"/>
        <p:cNvGrpSpPr/>
        <p:nvPr/>
      </p:nvGrpSpPr>
      <p:grpSpPr>
        <a:xfrm>
          <a:off x="0" y="0"/>
          <a:ext cx="0" cy="0"/>
          <a:chOff x="0" y="0"/>
          <a:chExt cx="0" cy="0"/>
        </a:xfrm>
      </p:grpSpPr>
      <p:sp>
        <p:nvSpPr>
          <p:cNvPr id="1087" name="Google Shape;1087;p13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Position</a:t>
            </a:r>
            <a:endParaRPr/>
          </a:p>
        </p:txBody>
      </p:sp>
      <p:sp>
        <p:nvSpPr>
          <p:cNvPr id="1088" name="Google Shape;1088;p131"/>
          <p:cNvSpPr txBox="1">
            <a:spLocks noGrp="1"/>
          </p:cNvSpPr>
          <p:nvPr>
            <p:ph idx="1"/>
          </p:nvPr>
        </p:nvSpPr>
        <p:spPr>
          <a:prstGeom prst="rect">
            <a:avLst/>
          </a:prstGeom>
          <a:noFill/>
          <a:ln>
            <a:noFill/>
          </a:ln>
        </p:spPr>
        <p:txBody>
          <a:bodyPr spcFirstLastPara="1" wrap="square" lIns="91425" tIns="45700" rIns="91425" bIns="45700" anchor="t" anchorCtr="0">
            <a:normAutofit lnSpcReduction="10000"/>
          </a:bodyPr>
          <a:lstStyle/>
          <a:p>
            <a:pPr>
              <a:spcBef>
                <a:spcPts val="0"/>
              </a:spcBef>
              <a:buClr>
                <a:schemeClr val="dk1"/>
              </a:buClr>
              <a:buSzPts val="3600"/>
            </a:pPr>
            <a:r>
              <a:rPr lang="fr-BE"/>
              <a:t>Positionner un élément</a:t>
            </a:r>
            <a:endParaRPr/>
          </a:p>
          <a:p>
            <a:pPr>
              <a:buClr>
                <a:schemeClr val="dk1"/>
              </a:buClr>
              <a:buSzPts val="3600"/>
            </a:pPr>
            <a:r>
              <a:rPr lang="fr-BE"/>
              <a:t>4 méthodes de positionnement différentes</a:t>
            </a:r>
            <a:endParaRPr/>
          </a:p>
          <a:p>
            <a:pPr lvl="1">
              <a:buClr>
                <a:srgbClr val="A87235"/>
              </a:buClr>
              <a:buSzPts val="3200"/>
            </a:pPr>
            <a:r>
              <a:rPr lang="fr-BE" b="1">
                <a:solidFill>
                  <a:srgbClr val="A87235"/>
                </a:solidFill>
                <a:latin typeface="Courier New"/>
                <a:ea typeface="Courier New"/>
                <a:cs typeface="Courier New"/>
                <a:sym typeface="Courier New"/>
              </a:rPr>
              <a:t>static, fixed, relative, absolute</a:t>
            </a:r>
            <a:endParaRPr/>
          </a:p>
          <a:p>
            <a:pPr>
              <a:buClr>
                <a:srgbClr val="A87235"/>
              </a:buClr>
              <a:buSzPts val="3200"/>
            </a:pPr>
            <a:r>
              <a:rPr lang="fr-BE" sz="3200" b="1">
                <a:solidFill>
                  <a:schemeClr val="accent2"/>
                </a:solidFill>
                <a:latin typeface="Courier New"/>
                <a:ea typeface="Courier New"/>
                <a:cs typeface="Courier New"/>
                <a:sym typeface="Courier New"/>
              </a:rPr>
              <a:t>z-index</a:t>
            </a:r>
            <a:r>
              <a:rPr lang="fr-BE" sz="3200" b="1">
                <a:solidFill>
                  <a:srgbClr val="A87235"/>
                </a:solidFill>
                <a:latin typeface="Courier New"/>
                <a:ea typeface="Courier New"/>
                <a:cs typeface="Courier New"/>
                <a:sym typeface="Courier New"/>
              </a:rPr>
              <a:t>: 2;</a:t>
            </a:r>
            <a:endParaRPr/>
          </a:p>
          <a:p>
            <a:pPr lvl="1">
              <a:buClr>
                <a:schemeClr val="dk1"/>
              </a:buClr>
              <a:buSzPts val="3200"/>
            </a:pPr>
            <a:r>
              <a:rPr lang="fr-BE"/>
              <a:t>Définir l'ordre de chevauchement (quel élément se trouve au dessus d'un autre)</a:t>
            </a:r>
            <a:endParaRPr/>
          </a:p>
          <a:p>
            <a:pPr lvl="1">
              <a:buClr>
                <a:schemeClr val="dk1"/>
              </a:buClr>
              <a:buSzPts val="3200"/>
            </a:pPr>
            <a:r>
              <a:rPr lang="fr-BE"/>
              <a:t>Au plus la valeur est élévée, au plus l'élément se trouve au dessus</a:t>
            </a:r>
            <a:endParaRPr/>
          </a:p>
          <a:p>
            <a:pPr>
              <a:buClr>
                <a:srgbClr val="099F9D"/>
              </a:buClr>
              <a:buSzPts val="3600"/>
            </a:pPr>
            <a:r>
              <a:rPr lang="fr-BE"/>
              <a:t>exos 03-24 et 03-26</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92"/>
        <p:cNvGrpSpPr/>
        <p:nvPr/>
      </p:nvGrpSpPr>
      <p:grpSpPr>
        <a:xfrm>
          <a:off x="0" y="0"/>
          <a:ext cx="0" cy="0"/>
          <a:chOff x="0" y="0"/>
          <a:chExt cx="0" cy="0"/>
        </a:xfrm>
      </p:grpSpPr>
      <p:sp>
        <p:nvSpPr>
          <p:cNvPr id="1093" name="Google Shape;1093;p13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Position</a:t>
            </a:r>
            <a:endParaRPr/>
          </a:p>
        </p:txBody>
      </p:sp>
      <p:sp>
        <p:nvSpPr>
          <p:cNvPr id="1094" name="Google Shape;1094;p132"/>
          <p:cNvSpPr txBox="1">
            <a:spLocks noGrp="1"/>
          </p:cNvSpPr>
          <p:nvPr>
            <p:ph idx="1"/>
          </p:nvPr>
        </p:nvSpPr>
        <p:spPr>
          <a:prstGeom prst="rect">
            <a:avLst/>
          </a:prstGeom>
          <a:noFill/>
          <a:ln>
            <a:noFill/>
          </a:ln>
        </p:spPr>
        <p:txBody>
          <a:bodyPr spcFirstLastPara="1" wrap="square" lIns="91425" tIns="45700" rIns="91425" bIns="45700" numCol="2" anchor="t" anchorCtr="0">
            <a:noAutofit/>
          </a:bodyPr>
          <a:lstStyle/>
          <a:p>
            <a:pPr>
              <a:lnSpc>
                <a:spcPct val="71428"/>
              </a:lnSpc>
              <a:spcBef>
                <a:spcPts val="0"/>
              </a:spcBef>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static;</a:t>
            </a:r>
            <a:endParaRPr sz="2800" b="1">
              <a:solidFill>
                <a:srgbClr val="A87235"/>
              </a:solidFill>
              <a:latin typeface="Courier New"/>
              <a:ea typeface="Courier New"/>
              <a:cs typeface="Courier New"/>
              <a:sym typeface="Courier New"/>
            </a:endParaRPr>
          </a:p>
          <a:p>
            <a:pPr lvl="1">
              <a:lnSpc>
                <a:spcPct val="83333"/>
              </a:lnSpc>
              <a:buClr>
                <a:schemeClr val="dk1"/>
              </a:buClr>
              <a:buSzPts val="2400"/>
            </a:pPr>
            <a:r>
              <a:rPr lang="fr-BE" sz="2400"/>
              <a:t>positionnement par défaut</a:t>
            </a:r>
            <a:endParaRPr/>
          </a:p>
          <a:p>
            <a:pPr lvl="1">
              <a:lnSpc>
                <a:spcPct val="83333"/>
              </a:lnSpc>
              <a:buClr>
                <a:schemeClr val="dk1"/>
              </a:buClr>
              <a:buSzPts val="2400"/>
            </a:pPr>
            <a:r>
              <a:rPr lang="fr-BE" sz="2400"/>
              <a:t>positionné suivant le </a:t>
            </a:r>
            <a:r>
              <a:rPr lang="fr-BE" sz="2400">
                <a:solidFill>
                  <a:schemeClr val="accent2"/>
                </a:solidFill>
              </a:rPr>
              <a:t>flux normal </a:t>
            </a:r>
            <a:r>
              <a:rPr lang="fr-BE" sz="2400"/>
              <a:t>de la page</a:t>
            </a:r>
            <a:endParaRPr sz="2400"/>
          </a:p>
          <a:p>
            <a:pPr>
              <a:lnSpc>
                <a:spcPct val="71428"/>
              </a:lnSpc>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fixed;</a:t>
            </a:r>
            <a:endParaRPr sz="2800" b="1">
              <a:solidFill>
                <a:srgbClr val="A87235"/>
              </a:solidFill>
              <a:latin typeface="Courier New"/>
              <a:ea typeface="Courier New"/>
              <a:cs typeface="Courier New"/>
              <a:sym typeface="Courier New"/>
            </a:endParaRPr>
          </a:p>
          <a:p>
            <a:pPr lvl="1">
              <a:lnSpc>
                <a:spcPct val="83333"/>
              </a:lnSpc>
              <a:buClr>
                <a:schemeClr val="dk1"/>
              </a:buClr>
              <a:buSzPts val="2400"/>
            </a:pPr>
            <a:r>
              <a:rPr lang="fr-BE" sz="2400"/>
              <a:t>positionnement par rapport à la </a:t>
            </a:r>
            <a:r>
              <a:rPr lang="fr-BE" sz="2400">
                <a:solidFill>
                  <a:schemeClr val="accent2"/>
                </a:solidFill>
              </a:rPr>
              <a:t>fenêtre</a:t>
            </a:r>
            <a:r>
              <a:rPr lang="fr-BE" sz="2400"/>
              <a:t> du navigateur</a:t>
            </a:r>
            <a:endParaRPr/>
          </a:p>
          <a:p>
            <a:pPr lvl="1">
              <a:lnSpc>
                <a:spcPct val="83333"/>
              </a:lnSpc>
              <a:buClr>
                <a:schemeClr val="dk1"/>
              </a:buClr>
              <a:buSzPts val="2400"/>
            </a:pPr>
            <a:r>
              <a:rPr lang="fr-BE" sz="2400"/>
              <a:t>propriétés </a:t>
            </a:r>
            <a:r>
              <a:rPr lang="fr-BE" sz="2400" b="1">
                <a:solidFill>
                  <a:srgbClr val="A87235"/>
                </a:solidFill>
                <a:latin typeface="Courier New"/>
                <a:ea typeface="Courier New"/>
                <a:cs typeface="Courier New"/>
                <a:sym typeface="Courier New"/>
              </a:rPr>
              <a:t>left, right, top, bottom </a:t>
            </a:r>
            <a:r>
              <a:rPr lang="fr-BE" sz="2400"/>
              <a:t>utilisées pour spécifier l'emplacement</a:t>
            </a:r>
            <a:endParaRPr/>
          </a:p>
          <a:p>
            <a:pPr lvl="1">
              <a:lnSpc>
                <a:spcPct val="83333"/>
              </a:lnSpc>
              <a:buClr>
                <a:schemeClr val="dk1"/>
              </a:buClr>
              <a:buSzPts val="2400"/>
            </a:pPr>
            <a:r>
              <a:rPr lang="fr-BE" sz="2400"/>
              <a:t>retiré du flux normal de la page</a:t>
            </a:r>
            <a:endParaRPr/>
          </a:p>
          <a:p>
            <a:pPr lvl="1">
              <a:lnSpc>
                <a:spcPct val="83333"/>
              </a:lnSpc>
              <a:buClr>
                <a:schemeClr val="dk1"/>
              </a:buClr>
              <a:buSzPts val="2400"/>
            </a:pPr>
            <a:r>
              <a:rPr lang="fr-BE" sz="2400"/>
              <a:t>éléments superposables à d'autres</a:t>
            </a:r>
            <a:endParaRPr/>
          </a:p>
          <a:p>
            <a:pPr marL="952490" lvl="1" indent="-342900">
              <a:lnSpc>
                <a:spcPct val="83333"/>
              </a:lnSpc>
              <a:buClr>
                <a:schemeClr val="dk1"/>
              </a:buClr>
              <a:buSzPts val="2400"/>
            </a:pPr>
            <a:endParaRPr sz="2400"/>
          </a:p>
          <a:p>
            <a:pPr marL="952490" lvl="1" indent="-342900">
              <a:lnSpc>
                <a:spcPct val="83333"/>
              </a:lnSpc>
              <a:buClr>
                <a:schemeClr val="dk1"/>
              </a:buClr>
              <a:buSzPts val="2400"/>
            </a:pPr>
            <a:endParaRPr sz="2400"/>
          </a:p>
          <a:p>
            <a:pPr marL="952490" lvl="1" indent="-342900">
              <a:lnSpc>
                <a:spcPct val="83333"/>
              </a:lnSpc>
              <a:buClr>
                <a:schemeClr val="dk1"/>
              </a:buClr>
              <a:buSzPts val="2400"/>
            </a:pPr>
            <a:endParaRPr sz="2400"/>
          </a:p>
          <a:p>
            <a:pPr>
              <a:lnSpc>
                <a:spcPct val="71428"/>
              </a:lnSpc>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relative;</a:t>
            </a:r>
            <a:endParaRPr/>
          </a:p>
          <a:p>
            <a:pPr lvl="1">
              <a:lnSpc>
                <a:spcPct val="83333"/>
              </a:lnSpc>
              <a:buClr>
                <a:schemeClr val="dk1"/>
              </a:buClr>
              <a:buSzPts val="2400"/>
            </a:pPr>
            <a:r>
              <a:rPr lang="fr-BE" sz="2400"/>
              <a:t>positionnement par rapport à sa </a:t>
            </a:r>
            <a:r>
              <a:rPr lang="fr-BE" sz="2400">
                <a:solidFill>
                  <a:schemeClr val="accent2"/>
                </a:solidFill>
              </a:rPr>
              <a:t>position normale</a:t>
            </a:r>
            <a:endParaRPr/>
          </a:p>
          <a:p>
            <a:pPr lvl="1">
              <a:lnSpc>
                <a:spcPct val="62500"/>
              </a:lnSpc>
              <a:buClr>
                <a:schemeClr val="dk1"/>
              </a:buClr>
              <a:buSzPts val="2400"/>
            </a:pPr>
            <a:r>
              <a:rPr lang="fr-BE" sz="2400"/>
              <a:t>déplaçable (</a:t>
            </a:r>
            <a:r>
              <a:rPr lang="fr-BE" sz="2400" b="1">
                <a:solidFill>
                  <a:srgbClr val="A87235"/>
                </a:solidFill>
                <a:latin typeface="Courier New"/>
                <a:ea typeface="Courier New"/>
                <a:cs typeface="Courier New"/>
                <a:sym typeface="Courier New"/>
              </a:rPr>
              <a:t>left, right</a:t>
            </a:r>
            <a:r>
              <a:rPr lang="fr-BE"/>
              <a:t>, …) </a:t>
            </a:r>
            <a:endParaRPr sz="2400"/>
          </a:p>
          <a:p>
            <a:pPr lvl="1">
              <a:lnSpc>
                <a:spcPct val="83333"/>
              </a:lnSpc>
              <a:buClr>
                <a:schemeClr val="dk1"/>
              </a:buClr>
              <a:buSzPts val="2400"/>
            </a:pPr>
            <a:r>
              <a:rPr lang="fr-BE" sz="2400"/>
              <a:t>superposables à d'autres éléments, mais espace d'origine préservé</a:t>
            </a:r>
            <a:endParaRPr/>
          </a:p>
          <a:p>
            <a:pPr lvl="1">
              <a:lnSpc>
                <a:spcPct val="83333"/>
              </a:lnSpc>
              <a:buClr>
                <a:schemeClr val="dk1"/>
              </a:buClr>
              <a:buSzPts val="2400"/>
            </a:pPr>
            <a:r>
              <a:rPr lang="fr-BE" sz="2400"/>
              <a:t>souvent utilisé comme container pour des éléments positionnés de manière absolue</a:t>
            </a:r>
            <a:endParaRPr/>
          </a:p>
          <a:p>
            <a:pPr>
              <a:lnSpc>
                <a:spcPct val="71428"/>
              </a:lnSpc>
              <a:buClr>
                <a:srgbClr val="A87235"/>
              </a:buClr>
              <a:buSzPts val="2800"/>
            </a:pPr>
            <a:r>
              <a:rPr lang="fr-BE" sz="2800" b="1">
                <a:solidFill>
                  <a:schemeClr val="accent2"/>
                </a:solidFill>
                <a:latin typeface="Courier New"/>
                <a:ea typeface="Courier New"/>
                <a:cs typeface="Courier New"/>
                <a:sym typeface="Courier New"/>
              </a:rPr>
              <a:t>position</a:t>
            </a:r>
            <a:r>
              <a:rPr lang="fr-BE" sz="2800" b="1">
                <a:solidFill>
                  <a:srgbClr val="A87235"/>
                </a:solidFill>
                <a:latin typeface="Courier New"/>
                <a:ea typeface="Courier New"/>
                <a:cs typeface="Courier New"/>
                <a:sym typeface="Courier New"/>
              </a:rPr>
              <a:t>: absolute;</a:t>
            </a:r>
            <a:endParaRPr/>
          </a:p>
          <a:p>
            <a:pPr lvl="1">
              <a:lnSpc>
                <a:spcPct val="83333"/>
              </a:lnSpc>
              <a:buClr>
                <a:schemeClr val="dk1"/>
              </a:buClr>
              <a:buSzPts val="2400"/>
            </a:pPr>
            <a:r>
              <a:rPr lang="fr-BE" sz="2400"/>
              <a:t>positionnement relativement au </a:t>
            </a:r>
            <a:r>
              <a:rPr lang="fr-BE" sz="2400">
                <a:solidFill>
                  <a:schemeClr val="accent2"/>
                </a:solidFill>
              </a:rPr>
              <a:t>premier parent non static </a:t>
            </a:r>
            <a:r>
              <a:rPr lang="fr-BE" sz="2400"/>
              <a:t>ou sinon, à l'élément </a:t>
            </a:r>
            <a:r>
              <a:rPr lang="fr-BE" sz="2400" b="1">
                <a:solidFill>
                  <a:srgbClr val="A87235"/>
                </a:solidFill>
                <a:latin typeface="Courier New"/>
                <a:ea typeface="Courier New"/>
                <a:cs typeface="Courier New"/>
                <a:sym typeface="Courier New"/>
              </a:rPr>
              <a:t>&lt;html&gt;</a:t>
            </a:r>
            <a:endParaRPr/>
          </a:p>
          <a:p>
            <a:pPr lvl="1">
              <a:lnSpc>
                <a:spcPct val="83333"/>
              </a:lnSpc>
              <a:buClr>
                <a:schemeClr val="dk1"/>
              </a:buClr>
              <a:buSzPts val="2400"/>
            </a:pPr>
            <a:r>
              <a:rPr lang="fr-BE" sz="2400"/>
              <a:t>retiré du flux normal de la page</a:t>
            </a:r>
            <a:endParaRPr/>
          </a:p>
          <a:p>
            <a:pPr marL="952490" lvl="1" indent="-342900">
              <a:lnSpc>
                <a:spcPct val="83333"/>
              </a:lnSpc>
              <a:buClr>
                <a:schemeClr val="dk1"/>
              </a:buClr>
              <a:buSzPts val="2400"/>
            </a:pPr>
            <a:endParaRPr sz="240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098"/>
        <p:cNvGrpSpPr/>
        <p:nvPr/>
      </p:nvGrpSpPr>
      <p:grpSpPr>
        <a:xfrm>
          <a:off x="0" y="0"/>
          <a:ext cx="0" cy="0"/>
          <a:chOff x="0" y="0"/>
          <a:chExt cx="0" cy="0"/>
        </a:xfrm>
      </p:grpSpPr>
      <p:sp>
        <p:nvSpPr>
          <p:cNvPr id="1099" name="Google Shape;1099;p133"/>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Propriété : Visibility</a:t>
            </a:r>
            <a:endParaRPr/>
          </a:p>
        </p:txBody>
      </p:sp>
      <p:sp>
        <p:nvSpPr>
          <p:cNvPr id="1100" name="Google Shape;1100;p133"/>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rgbClr val="A87235"/>
              </a:buClr>
              <a:buSzPts val="3600"/>
            </a:pPr>
            <a:r>
              <a:rPr lang="fr-BE" b="1">
                <a:solidFill>
                  <a:srgbClr val="A87235"/>
                </a:solidFill>
                <a:latin typeface="Courier New"/>
                <a:ea typeface="Courier New"/>
                <a:cs typeface="Courier New"/>
                <a:sym typeface="Courier New"/>
              </a:rPr>
              <a:t>visibility: visible;</a:t>
            </a:r>
            <a:endParaRPr/>
          </a:p>
          <a:p>
            <a:pPr lvl="1">
              <a:buClr>
                <a:schemeClr val="dk1"/>
              </a:buClr>
              <a:buSzPts val="3200"/>
            </a:pPr>
            <a:r>
              <a:rPr lang="fr-BE"/>
              <a:t>Affiche l'élément - comportement par défaut</a:t>
            </a:r>
            <a:endParaRPr/>
          </a:p>
          <a:p>
            <a:pPr>
              <a:buClr>
                <a:srgbClr val="A87235"/>
              </a:buClr>
              <a:buSzPts val="3600"/>
            </a:pPr>
            <a:r>
              <a:rPr lang="fr-BE" b="1">
                <a:solidFill>
                  <a:srgbClr val="A87235"/>
                </a:solidFill>
                <a:latin typeface="Courier New"/>
                <a:ea typeface="Courier New"/>
                <a:cs typeface="Courier New"/>
                <a:sym typeface="Courier New"/>
              </a:rPr>
              <a:t>visibility: hidden;</a:t>
            </a:r>
            <a:endParaRPr/>
          </a:p>
          <a:p>
            <a:pPr lvl="1">
              <a:buClr>
                <a:schemeClr val="dk1"/>
              </a:buClr>
              <a:buSzPts val="3200"/>
            </a:pPr>
            <a:r>
              <a:rPr lang="fr-BE"/>
              <a:t>N’affiche pas l'élément</a:t>
            </a:r>
            <a:endParaRPr/>
          </a:p>
          <a:p>
            <a:pPr lvl="1">
              <a:buClr>
                <a:schemeClr val="dk1"/>
              </a:buClr>
              <a:buSzPts val="3200"/>
            </a:pPr>
            <a:r>
              <a:rPr lang="fr-BE"/>
              <a:t>L'emplacement réservé à ce dernier est toujours présent même s'il est caché</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D6DCDB-389E-27C7-58BE-3011EB3D4F76}"/>
              </a:ext>
            </a:extLst>
          </p:cNvPr>
          <p:cNvSpPr>
            <a:spLocks noGrp="1"/>
          </p:cNvSpPr>
          <p:nvPr>
            <p:ph type="title"/>
          </p:nvPr>
        </p:nvSpPr>
        <p:spPr/>
        <p:txBody>
          <a:bodyPr/>
          <a:lstStyle/>
          <a:p>
            <a:r>
              <a:rPr lang="fr-BE"/>
              <a:t>Media &amp; écran : @media </a:t>
            </a:r>
          </a:p>
        </p:txBody>
      </p:sp>
      <p:sp>
        <p:nvSpPr>
          <p:cNvPr id="3" name="Espace réservé du contenu 2">
            <a:extLst>
              <a:ext uri="{FF2B5EF4-FFF2-40B4-BE49-F238E27FC236}">
                <a16:creationId xmlns:a16="http://schemas.microsoft.com/office/drawing/2014/main" id="{2FEBED13-B7CA-1688-CB21-F1DC3B71C9CD}"/>
              </a:ext>
            </a:extLst>
          </p:cNvPr>
          <p:cNvSpPr>
            <a:spLocks noGrp="1"/>
          </p:cNvSpPr>
          <p:nvPr>
            <p:ph idx="1"/>
          </p:nvPr>
        </p:nvSpPr>
        <p:spPr>
          <a:xfrm>
            <a:off x="838200" y="1690689"/>
            <a:ext cx="10515600" cy="4802186"/>
          </a:xfrm>
        </p:spPr>
        <p:txBody>
          <a:bodyPr numCol="2">
            <a:normAutofit fontScale="92500"/>
          </a:bodyPr>
          <a:lstStyle/>
          <a:p>
            <a:r>
              <a:rPr lang="fr-BE">
                <a:solidFill>
                  <a:schemeClr val="accent2"/>
                </a:solidFill>
                <a:latin typeface="Consolas" panose="020B0609020204030204" pitchFamily="49" charset="0"/>
              </a:rPr>
              <a:t>@media</a:t>
            </a:r>
          </a:p>
          <a:p>
            <a:pPr lvl="1"/>
            <a:r>
              <a:rPr lang="fr-BE"/>
              <a:t>appliquer des styles différents selon les types de médias ou appareils</a:t>
            </a:r>
          </a:p>
          <a:p>
            <a:pPr lvl="1"/>
            <a:r>
              <a:rPr lang="fr-BE"/>
              <a:t>intervention de nombreux éléments </a:t>
            </a:r>
          </a:p>
          <a:p>
            <a:pPr lvl="2"/>
            <a:r>
              <a:rPr lang="fr-BE"/>
              <a:t>largeur et hauteur de la fenêtre</a:t>
            </a:r>
          </a:p>
          <a:p>
            <a:pPr lvl="2"/>
            <a:r>
              <a:rPr lang="fr-BE"/>
              <a:t>largeur et hauteur de l'appareil</a:t>
            </a:r>
          </a:p>
          <a:p>
            <a:pPr lvl="2"/>
            <a:r>
              <a:rPr lang="fr-BE"/>
              <a:t>l'orientation (mode paysage ou portrait)</a:t>
            </a:r>
          </a:p>
          <a:p>
            <a:pPr lvl="2"/>
            <a:r>
              <a:rPr lang="fr-BE"/>
              <a:t>la résolution</a:t>
            </a:r>
          </a:p>
          <a:p>
            <a:pPr marL="457189" lvl="1" indent="0">
              <a:lnSpc>
                <a:spcPct val="120000"/>
              </a:lnSpc>
              <a:buNone/>
            </a:pPr>
            <a:r>
              <a:rPr lang="en-US" sz="2400">
                <a:solidFill>
                  <a:schemeClr val="accent2"/>
                </a:solidFill>
                <a:latin typeface="Consolas" panose="020B0609020204030204" pitchFamily="49" charset="0"/>
              </a:rPr>
              <a:t>    @media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latin typeface="Consolas" panose="020B0609020204030204" pitchFamily="49" charset="0"/>
              </a:rPr>
              <a:t>not|only </a:t>
            </a:r>
            <a:r>
              <a:rPr lang="en-US" sz="2400">
                <a:solidFill>
                  <a:schemeClr val="accent6">
                    <a:lumMod val="50000"/>
                  </a:schemeClr>
                </a:solidFill>
                <a:latin typeface="Consolas" panose="020B0609020204030204" pitchFamily="49" charset="0"/>
              </a:rPr>
              <a:t>mediatype</a:t>
            </a:r>
            <a:r>
              <a:rPr lang="en-US" sz="2400">
                <a:solidFill>
                  <a:schemeClr val="accent2"/>
                </a:solidFill>
                <a:latin typeface="Consolas" panose="020B0609020204030204" pitchFamily="49" charset="0"/>
              </a:rPr>
              <a:t> </a:t>
            </a:r>
            <a:r>
              <a:rPr lang="en-US" sz="2400">
                <a:latin typeface="Consolas" panose="020B0609020204030204" pitchFamily="49" charset="0"/>
              </a:rPr>
              <a:t>and</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 </a:t>
            </a:r>
            <a:r>
              <a:rPr lang="en-US" sz="2400">
                <a:solidFill>
                  <a:schemeClr val="accent6">
                    <a:lumMod val="50000"/>
                  </a:schemeClr>
                </a:solidFill>
                <a:latin typeface="Consolas" panose="020B0609020204030204" pitchFamily="49" charset="0"/>
              </a:rPr>
              <a:t>mediafeature</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latin typeface="Consolas" panose="020B0609020204030204" pitchFamily="49" charset="0"/>
              </a:rPr>
              <a:t>and|or|not </a:t>
            </a:r>
            <a:br>
              <a:rPr lang="en-US" sz="2400">
                <a:latin typeface="Consolas" panose="020B0609020204030204" pitchFamily="49" charset="0"/>
              </a:rPr>
            </a:br>
            <a:r>
              <a:rPr lang="en-US" sz="2400">
                <a:latin typeface="Consolas" panose="020B0609020204030204" pitchFamily="49" charset="0"/>
              </a:rPr>
              <a:t>        </a:t>
            </a:r>
            <a:r>
              <a:rPr lang="en-US" sz="2400">
                <a:solidFill>
                  <a:schemeClr val="accent6">
                    <a:lumMod val="50000"/>
                  </a:schemeClr>
                </a:solidFill>
                <a:latin typeface="Consolas" panose="020B0609020204030204" pitchFamily="49" charset="0"/>
              </a:rPr>
              <a:t>mediafeature</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latin typeface="Consolas" panose="020B0609020204030204" pitchFamily="49" charset="0"/>
              </a:rPr>
              <a:t>      {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solidFill>
                  <a:schemeClr val="accent5"/>
                </a:solidFill>
                <a:latin typeface="Consolas" panose="020B0609020204030204" pitchFamily="49" charset="0"/>
              </a:rPr>
              <a:t>CSS-Code;</a:t>
            </a:r>
            <a:r>
              <a:rPr lang="en-US" sz="2400">
                <a:solidFill>
                  <a:schemeClr val="accent2"/>
                </a:solidFill>
                <a:latin typeface="Consolas" panose="020B0609020204030204" pitchFamily="49" charset="0"/>
              </a:rPr>
              <a:t> </a:t>
            </a:r>
            <a:br>
              <a:rPr lang="en-US" sz="2400">
                <a:solidFill>
                  <a:schemeClr val="accent2"/>
                </a:solidFill>
                <a:latin typeface="Consolas" panose="020B0609020204030204" pitchFamily="49" charset="0"/>
              </a:rPr>
            </a:br>
            <a:r>
              <a:rPr lang="en-US" sz="2400">
                <a:solidFill>
                  <a:schemeClr val="accent2"/>
                </a:solidFill>
                <a:latin typeface="Consolas" panose="020B0609020204030204" pitchFamily="49" charset="0"/>
              </a:rPr>
              <a:t>     </a:t>
            </a:r>
            <a:r>
              <a:rPr lang="en-US" sz="2400">
                <a:latin typeface="Consolas" panose="020B0609020204030204" pitchFamily="49" charset="0"/>
              </a:rPr>
              <a:t> }</a:t>
            </a: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p:txBody>
      </p:sp>
      <p:sp>
        <p:nvSpPr>
          <p:cNvPr id="4" name="Espace réservé du numéro de diapositive 3">
            <a:extLst>
              <a:ext uri="{FF2B5EF4-FFF2-40B4-BE49-F238E27FC236}">
                <a16:creationId xmlns:a16="http://schemas.microsoft.com/office/drawing/2014/main" id="{B2B44123-ABFB-996E-EEFE-41714775903F}"/>
              </a:ext>
            </a:extLst>
          </p:cNvPr>
          <p:cNvSpPr>
            <a:spLocks noGrp="1"/>
          </p:cNvSpPr>
          <p:nvPr>
            <p:ph type="sldNum" sz="quarter" idx="12"/>
          </p:nvPr>
        </p:nvSpPr>
        <p:spPr/>
        <p:txBody>
          <a:bodyPr/>
          <a:lstStyle/>
          <a:p>
            <a:fld id="{02C092ED-0E97-497E-99D9-BB9DD7276F53}" type="slidenum">
              <a:rPr lang="fr-BE" smtClean="0"/>
              <a:t>53</a:t>
            </a:fld>
            <a:endParaRPr lang="fr-BE"/>
          </a:p>
        </p:txBody>
      </p:sp>
    </p:spTree>
    <p:extLst>
      <p:ext uri="{BB962C8B-B14F-4D97-AF65-F5344CB8AC3E}">
        <p14:creationId xmlns:p14="http://schemas.microsoft.com/office/powerpoint/2010/main" val="2111151289"/>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3307F7-7CF3-4654-CAFF-A723BBDAACE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EAAA91D-399E-8253-4180-5ED101A416ED}"/>
              </a:ext>
            </a:extLst>
          </p:cNvPr>
          <p:cNvSpPr>
            <a:spLocks noGrp="1"/>
          </p:cNvSpPr>
          <p:nvPr>
            <p:ph type="title"/>
          </p:nvPr>
        </p:nvSpPr>
        <p:spPr/>
        <p:txBody>
          <a:bodyPr/>
          <a:lstStyle/>
          <a:p>
            <a:r>
              <a:rPr lang="fr-BE"/>
              <a:t>Media &amp; écran : @media </a:t>
            </a:r>
          </a:p>
        </p:txBody>
      </p:sp>
      <p:sp>
        <p:nvSpPr>
          <p:cNvPr id="3" name="Espace réservé du contenu 2">
            <a:extLst>
              <a:ext uri="{FF2B5EF4-FFF2-40B4-BE49-F238E27FC236}">
                <a16:creationId xmlns:a16="http://schemas.microsoft.com/office/drawing/2014/main" id="{6BEC7EBE-034E-A70A-1E53-E25C80755336}"/>
              </a:ext>
            </a:extLst>
          </p:cNvPr>
          <p:cNvSpPr>
            <a:spLocks noGrp="1"/>
          </p:cNvSpPr>
          <p:nvPr>
            <p:ph idx="1"/>
          </p:nvPr>
        </p:nvSpPr>
        <p:spPr>
          <a:xfrm>
            <a:off x="838200" y="1690689"/>
            <a:ext cx="10515600" cy="4802186"/>
          </a:xfrm>
        </p:spPr>
        <p:txBody>
          <a:bodyPr numCol="1">
            <a:normAutofit/>
          </a:bodyPr>
          <a:lstStyle/>
          <a:p>
            <a:r>
              <a:rPr lang="en-US" sz="3000">
                <a:solidFill>
                  <a:schemeClr val="accent2"/>
                </a:solidFill>
                <a:latin typeface="Consolas" panose="020B0609020204030204" pitchFamily="49" charset="0"/>
              </a:rPr>
              <a:t>@media </a:t>
            </a:r>
            <a:r>
              <a:rPr lang="en-US" sz="3000">
                <a:latin typeface="Consolas" panose="020B0609020204030204" pitchFamily="49" charset="0"/>
              </a:rPr>
              <a:t>not|only </a:t>
            </a:r>
            <a:r>
              <a:rPr lang="en-US" sz="3000">
                <a:solidFill>
                  <a:schemeClr val="accent6">
                    <a:lumMod val="50000"/>
                  </a:schemeClr>
                </a:solidFill>
                <a:latin typeface="Consolas" panose="020B0609020204030204" pitchFamily="49" charset="0"/>
              </a:rPr>
              <a:t>mediatype</a:t>
            </a:r>
            <a:r>
              <a:rPr lang="en-US" sz="3000">
                <a:solidFill>
                  <a:schemeClr val="accent2"/>
                </a:solidFill>
                <a:latin typeface="Consolas" panose="020B0609020204030204" pitchFamily="49" charset="0"/>
              </a:rPr>
              <a:t> </a:t>
            </a:r>
            <a:r>
              <a:rPr lang="en-US" sz="3000">
                <a:latin typeface="Consolas" panose="020B0609020204030204" pitchFamily="49" charset="0"/>
              </a:rPr>
              <a:t>and</a:t>
            </a:r>
            <a:r>
              <a:rPr lang="en-US" sz="3000">
                <a:solidFill>
                  <a:schemeClr val="accent2"/>
                </a:solidFill>
                <a:latin typeface="Consolas" panose="020B0609020204030204" pitchFamily="49" charset="0"/>
              </a:rPr>
              <a:t>  	</a:t>
            </a:r>
            <a:br>
              <a:rPr lang="en-US" sz="3000">
                <a:solidFill>
                  <a:schemeClr val="accent2"/>
                </a:solidFill>
                <a:latin typeface="Consolas" panose="020B0609020204030204" pitchFamily="49" charset="0"/>
              </a:rPr>
            </a:br>
            <a:r>
              <a:rPr lang="en-US" sz="3000">
                <a:solidFill>
                  <a:schemeClr val="accent2"/>
                </a:solidFill>
                <a:latin typeface="Consolas" panose="020B0609020204030204" pitchFamily="49" charset="0"/>
              </a:rPr>
              <a:t>( </a:t>
            </a:r>
            <a:r>
              <a:rPr lang="en-US" sz="3000">
                <a:solidFill>
                  <a:schemeClr val="accent6">
                    <a:lumMod val="50000"/>
                  </a:schemeClr>
                </a:solidFill>
                <a:latin typeface="Consolas" panose="020B0609020204030204" pitchFamily="49" charset="0"/>
              </a:rPr>
              <a:t>mediafeature</a:t>
            </a:r>
            <a:r>
              <a:rPr lang="en-US" sz="3000">
                <a:solidFill>
                  <a:schemeClr val="accent2"/>
                </a:solidFill>
                <a:latin typeface="Consolas" panose="020B0609020204030204" pitchFamily="49" charset="0"/>
              </a:rPr>
              <a:t> </a:t>
            </a:r>
            <a:r>
              <a:rPr lang="en-US" sz="3000">
                <a:latin typeface="Consolas" panose="020B0609020204030204" pitchFamily="49" charset="0"/>
              </a:rPr>
              <a:t>and|or|not </a:t>
            </a:r>
            <a:r>
              <a:rPr lang="en-US" sz="3000">
                <a:solidFill>
                  <a:schemeClr val="accent6">
                    <a:lumMod val="50000"/>
                  </a:schemeClr>
                </a:solidFill>
                <a:latin typeface="Consolas" panose="020B0609020204030204" pitchFamily="49" charset="0"/>
              </a:rPr>
              <a:t>mediafeature </a:t>
            </a:r>
            <a:r>
              <a:rPr lang="en-US" sz="3000">
                <a:solidFill>
                  <a:schemeClr val="accent2"/>
                </a:solidFill>
                <a:latin typeface="Consolas" panose="020B0609020204030204" pitchFamily="49" charset="0"/>
              </a:rPr>
              <a:t>) </a:t>
            </a:r>
            <a:br>
              <a:rPr lang="en-US" sz="3000">
                <a:solidFill>
                  <a:schemeClr val="accent2"/>
                </a:solidFill>
                <a:latin typeface="Consolas" panose="020B0609020204030204" pitchFamily="49" charset="0"/>
              </a:rPr>
            </a:br>
            <a:r>
              <a:rPr lang="en-US" sz="3000">
                <a:latin typeface="Consolas" panose="020B0609020204030204" pitchFamily="49" charset="0"/>
              </a:rPr>
              <a:t>{ </a:t>
            </a:r>
            <a:br>
              <a:rPr lang="en-US" sz="3000">
                <a:solidFill>
                  <a:schemeClr val="accent2"/>
                </a:solidFill>
                <a:latin typeface="Consolas" panose="020B0609020204030204" pitchFamily="49" charset="0"/>
              </a:rPr>
            </a:br>
            <a:r>
              <a:rPr lang="en-US" sz="3000">
                <a:solidFill>
                  <a:schemeClr val="accent2"/>
                </a:solidFill>
                <a:latin typeface="Consolas" panose="020B0609020204030204" pitchFamily="49" charset="0"/>
              </a:rPr>
              <a:t>	</a:t>
            </a:r>
            <a:r>
              <a:rPr lang="en-US" sz="3000">
                <a:solidFill>
                  <a:schemeClr val="accent5"/>
                </a:solidFill>
                <a:latin typeface="Consolas" panose="020B0609020204030204" pitchFamily="49" charset="0"/>
              </a:rPr>
              <a:t>CSS-Code; </a:t>
            </a:r>
            <a:br>
              <a:rPr lang="en-US" sz="3000">
                <a:solidFill>
                  <a:schemeClr val="accent2"/>
                </a:solidFill>
                <a:latin typeface="Consolas" panose="020B0609020204030204" pitchFamily="49" charset="0"/>
              </a:rPr>
            </a:br>
            <a:r>
              <a:rPr lang="en-US" sz="3000">
                <a:latin typeface="Consolas" panose="020B0609020204030204" pitchFamily="49" charset="0"/>
              </a:rPr>
              <a:t>}</a:t>
            </a:r>
          </a:p>
          <a:p>
            <a:r>
              <a:rPr lang="en-US"/>
              <a:t>Exemple</a:t>
            </a:r>
            <a:endParaRPr lang="en-US" sz="2400">
              <a:latin typeface="Consolas" panose="020B0609020204030204" pitchFamily="49" charset="0"/>
            </a:endParaRPr>
          </a:p>
          <a:p>
            <a:pPr marL="457189" lvl="1" indent="0">
              <a:buNone/>
            </a:pPr>
            <a:r>
              <a:rPr lang="en-US" sz="2400">
                <a:solidFill>
                  <a:schemeClr val="accent2"/>
                </a:solidFill>
                <a:latin typeface="Consolas" panose="020B0609020204030204" pitchFamily="49" charset="0"/>
              </a:rPr>
              <a:t>@media </a:t>
            </a:r>
            <a:r>
              <a:rPr lang="en-US" sz="2400">
                <a:solidFill>
                  <a:schemeClr val="accent6">
                    <a:lumMod val="50000"/>
                  </a:schemeClr>
                </a:solidFill>
                <a:latin typeface="Consolas" panose="020B0609020204030204" pitchFamily="49" charset="0"/>
              </a:rPr>
              <a:t>screen</a:t>
            </a:r>
            <a:r>
              <a:rPr lang="en-US" sz="2400">
                <a:latin typeface="Consolas" panose="020B0609020204030204" pitchFamily="49" charset="0"/>
              </a:rPr>
              <a:t> and </a:t>
            </a:r>
            <a:r>
              <a:rPr lang="en-US" sz="2400">
                <a:solidFill>
                  <a:schemeClr val="accent6">
                    <a:lumMod val="50000"/>
                  </a:schemeClr>
                </a:solidFill>
                <a:latin typeface="Consolas" panose="020B0609020204030204" pitchFamily="49" charset="0"/>
              </a:rPr>
              <a:t>(max-width: 600px) </a:t>
            </a:r>
            <a:r>
              <a:rPr lang="en-US" sz="2400">
                <a:latin typeface="Consolas" panose="020B0609020204030204" pitchFamily="49" charset="0"/>
              </a:rPr>
              <a:t>{</a:t>
            </a:r>
            <a:br>
              <a:rPr lang="en-US" sz="2400">
                <a:latin typeface="Consolas" panose="020B0609020204030204" pitchFamily="49" charset="0"/>
              </a:rPr>
            </a:br>
            <a:r>
              <a:rPr lang="en-US" sz="2400">
                <a:latin typeface="Consolas" panose="020B0609020204030204" pitchFamily="49" charset="0"/>
              </a:rPr>
              <a:t>  </a:t>
            </a:r>
            <a:r>
              <a:rPr lang="en-US" sz="2400">
                <a:solidFill>
                  <a:schemeClr val="accent5"/>
                </a:solidFill>
                <a:latin typeface="Consolas" panose="020B0609020204030204" pitchFamily="49" charset="0"/>
              </a:rPr>
              <a:t>div.example {</a:t>
            </a:r>
            <a:br>
              <a:rPr lang="en-US" sz="2400">
                <a:solidFill>
                  <a:schemeClr val="accent5"/>
                </a:solidFill>
                <a:latin typeface="Consolas" panose="020B0609020204030204" pitchFamily="49" charset="0"/>
              </a:rPr>
            </a:br>
            <a:r>
              <a:rPr lang="en-US" sz="2400">
                <a:solidFill>
                  <a:schemeClr val="accent5"/>
                </a:solidFill>
                <a:latin typeface="Consolas" panose="020B0609020204030204" pitchFamily="49" charset="0"/>
              </a:rPr>
              <a:t>    display: none;</a:t>
            </a:r>
            <a:br>
              <a:rPr lang="en-US" sz="2400">
                <a:solidFill>
                  <a:schemeClr val="accent5"/>
                </a:solidFill>
                <a:latin typeface="Consolas" panose="020B0609020204030204" pitchFamily="49" charset="0"/>
              </a:rPr>
            </a:br>
            <a:r>
              <a:rPr lang="en-US" sz="2400">
                <a:solidFill>
                  <a:schemeClr val="accent5"/>
                </a:solidFill>
                <a:latin typeface="Consolas" panose="020B0609020204030204" pitchFamily="49" charset="0"/>
              </a:rPr>
              <a:t>  }</a:t>
            </a:r>
            <a:br>
              <a:rPr lang="en-US" sz="2400">
                <a:solidFill>
                  <a:schemeClr val="accent5"/>
                </a:solidFill>
                <a:latin typeface="Consolas" panose="020B0609020204030204" pitchFamily="49" charset="0"/>
              </a:rPr>
            </a:br>
            <a:r>
              <a:rPr lang="en-US" sz="2400">
                <a:latin typeface="Consolas" panose="020B0609020204030204" pitchFamily="49" charset="0"/>
              </a:rPr>
              <a:t>}</a:t>
            </a: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p:txBody>
      </p:sp>
      <p:sp>
        <p:nvSpPr>
          <p:cNvPr id="4" name="Espace réservé du numéro de diapositive 3">
            <a:extLst>
              <a:ext uri="{FF2B5EF4-FFF2-40B4-BE49-F238E27FC236}">
                <a16:creationId xmlns:a16="http://schemas.microsoft.com/office/drawing/2014/main" id="{08F5A7A7-F461-FE41-7880-48A36E3FE959}"/>
              </a:ext>
            </a:extLst>
          </p:cNvPr>
          <p:cNvSpPr>
            <a:spLocks noGrp="1"/>
          </p:cNvSpPr>
          <p:nvPr>
            <p:ph type="sldNum" sz="quarter" idx="12"/>
          </p:nvPr>
        </p:nvSpPr>
        <p:spPr/>
        <p:txBody>
          <a:bodyPr/>
          <a:lstStyle/>
          <a:p>
            <a:fld id="{02C092ED-0E97-497E-99D9-BB9DD7276F53}" type="slidenum">
              <a:rPr lang="fr-BE" smtClean="0"/>
              <a:t>54</a:t>
            </a:fld>
            <a:endParaRPr lang="fr-BE"/>
          </a:p>
        </p:txBody>
      </p:sp>
      <p:sp>
        <p:nvSpPr>
          <p:cNvPr id="5" name="ZoneTexte 4">
            <a:extLst>
              <a:ext uri="{FF2B5EF4-FFF2-40B4-BE49-F238E27FC236}">
                <a16:creationId xmlns:a16="http://schemas.microsoft.com/office/drawing/2014/main" id="{098342DF-46E0-B4CA-607C-0E283E3C296F}"/>
              </a:ext>
            </a:extLst>
          </p:cNvPr>
          <p:cNvSpPr txBox="1"/>
          <p:nvPr/>
        </p:nvSpPr>
        <p:spPr>
          <a:xfrm>
            <a:off x="8209503" y="3864432"/>
            <a:ext cx="3235569" cy="2677656"/>
          </a:xfrm>
          <a:prstGeom prst="rect">
            <a:avLst/>
          </a:prstGeom>
          <a:noFill/>
        </p:spPr>
        <p:txBody>
          <a:bodyPr wrap="square" rtlCol="0">
            <a:spAutoFit/>
          </a:bodyPr>
          <a:lstStyle/>
          <a:p>
            <a:pPr algn="l"/>
            <a:r>
              <a:rPr lang="en-US" sz="2800"/>
              <a:t>Hide an element when the browser's width is 600px wide or less:</a:t>
            </a:r>
          </a:p>
          <a:p>
            <a:br>
              <a:rPr lang="en-US" sz="2800"/>
            </a:br>
            <a:endParaRPr lang="fr-BE" sz="2800"/>
          </a:p>
        </p:txBody>
      </p:sp>
    </p:spTree>
    <p:extLst>
      <p:ext uri="{BB962C8B-B14F-4D97-AF65-F5344CB8AC3E}">
        <p14:creationId xmlns:p14="http://schemas.microsoft.com/office/powerpoint/2010/main" val="3827332808"/>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E7EAF-6500-CE4F-B716-DED3C69E0F0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B92FDF6-FE4C-54EA-ACA3-A6405D10D34D}"/>
              </a:ext>
            </a:extLst>
          </p:cNvPr>
          <p:cNvSpPr>
            <a:spLocks noGrp="1"/>
          </p:cNvSpPr>
          <p:nvPr>
            <p:ph type="title"/>
          </p:nvPr>
        </p:nvSpPr>
        <p:spPr/>
        <p:txBody>
          <a:bodyPr/>
          <a:lstStyle/>
          <a:p>
            <a:r>
              <a:rPr lang="fr-BE"/>
              <a:t>Media &amp; écran : @media </a:t>
            </a:r>
          </a:p>
        </p:txBody>
      </p:sp>
      <p:sp>
        <p:nvSpPr>
          <p:cNvPr id="3" name="Espace réservé du contenu 2">
            <a:extLst>
              <a:ext uri="{FF2B5EF4-FFF2-40B4-BE49-F238E27FC236}">
                <a16:creationId xmlns:a16="http://schemas.microsoft.com/office/drawing/2014/main" id="{A7128497-CF06-A5D2-AFFA-A0272F59EB40}"/>
              </a:ext>
            </a:extLst>
          </p:cNvPr>
          <p:cNvSpPr>
            <a:spLocks noGrp="1"/>
          </p:cNvSpPr>
          <p:nvPr>
            <p:ph idx="1"/>
          </p:nvPr>
        </p:nvSpPr>
        <p:spPr>
          <a:xfrm>
            <a:off x="838200" y="1690689"/>
            <a:ext cx="10515600" cy="4802186"/>
          </a:xfrm>
        </p:spPr>
        <p:txBody>
          <a:bodyPr numCol="1">
            <a:normAutofit/>
          </a:bodyPr>
          <a:lstStyle/>
          <a:p>
            <a:r>
              <a:rPr lang="en-US"/>
              <a:t>Exemple</a:t>
            </a:r>
          </a:p>
          <a:p>
            <a:pPr marL="457189" lvl="1" indent="0">
              <a:buNone/>
            </a:pPr>
            <a:r>
              <a:rPr lang="fr-BE" sz="2000" b="0" i="0">
                <a:solidFill>
                  <a:schemeClr val="accent5"/>
                </a:solidFill>
                <a:effectLst/>
                <a:latin typeface="Consolas" panose="020B0609020204030204" pitchFamily="49" charset="0"/>
              </a:rPr>
              <a:t>body {</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background-color: lightblue;</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a:t>
            </a:r>
            <a:br>
              <a:rPr lang="fr-BE" sz="2000">
                <a:latin typeface="Consolas" panose="020B0609020204030204" pitchFamily="49" charset="0"/>
              </a:rPr>
            </a:br>
            <a:br>
              <a:rPr lang="fr-BE" sz="2000">
                <a:latin typeface="Consolas" panose="020B0609020204030204" pitchFamily="49" charset="0"/>
              </a:rPr>
            </a:br>
            <a:r>
              <a:rPr lang="fr-BE" sz="2000" b="0" i="0">
                <a:solidFill>
                  <a:schemeClr val="accent2"/>
                </a:solidFill>
                <a:effectLst/>
                <a:latin typeface="Consolas" panose="020B0609020204030204" pitchFamily="49" charset="0"/>
              </a:rPr>
              <a:t>@media </a:t>
            </a:r>
            <a:r>
              <a:rPr lang="fr-BE" sz="2000" b="0" i="0">
                <a:solidFill>
                  <a:schemeClr val="accent6">
                    <a:lumMod val="50000"/>
                  </a:schemeClr>
                </a:solidFill>
                <a:effectLst/>
                <a:latin typeface="Consolas" panose="020B0609020204030204" pitchFamily="49" charset="0"/>
              </a:rPr>
              <a:t>screen</a:t>
            </a:r>
            <a:r>
              <a:rPr lang="fr-BE" sz="2000" b="0" i="0">
                <a:solidFill>
                  <a:srgbClr val="A52A2A"/>
                </a:solidFill>
                <a:effectLst/>
                <a:latin typeface="Consolas" panose="020B0609020204030204" pitchFamily="49" charset="0"/>
              </a:rPr>
              <a:t> </a:t>
            </a:r>
            <a:r>
              <a:rPr lang="fr-BE" sz="2000" b="0" i="0">
                <a:effectLst/>
                <a:latin typeface="Consolas" panose="020B0609020204030204" pitchFamily="49" charset="0"/>
              </a:rPr>
              <a:t>and</a:t>
            </a:r>
            <a:r>
              <a:rPr lang="fr-BE" sz="2000" b="0" i="0">
                <a:solidFill>
                  <a:srgbClr val="A52A2A"/>
                </a:solidFill>
                <a:effectLst/>
                <a:latin typeface="Consolas" panose="020B0609020204030204" pitchFamily="49" charset="0"/>
              </a:rPr>
              <a:t> </a:t>
            </a:r>
            <a:r>
              <a:rPr lang="fr-BE" sz="2000" b="0" i="0">
                <a:solidFill>
                  <a:schemeClr val="accent6">
                    <a:lumMod val="50000"/>
                  </a:schemeClr>
                </a:solidFill>
                <a:effectLst/>
                <a:latin typeface="Consolas" panose="020B0609020204030204" pitchFamily="49" charset="0"/>
              </a:rPr>
              <a:t>(min-width: 400px) </a:t>
            </a:r>
            <a:r>
              <a:rPr lang="fr-BE" sz="2000" b="0" i="0">
                <a:solidFill>
                  <a:srgbClr val="000000"/>
                </a:solidFill>
                <a:effectLst/>
                <a:latin typeface="Consolas" panose="020B0609020204030204" pitchFamily="49" charset="0"/>
              </a:rPr>
              <a:t>{</a:t>
            </a:r>
            <a:br>
              <a:rPr lang="fr-BE" sz="2000" b="0" i="0">
                <a:solidFill>
                  <a:srgbClr val="A52A2A"/>
                </a:solidFill>
                <a:effectLst/>
                <a:latin typeface="Consolas" panose="020B0609020204030204" pitchFamily="49" charset="0"/>
              </a:rPr>
            </a:br>
            <a:r>
              <a:rPr lang="fr-BE" sz="2000" b="0" i="0">
                <a:solidFill>
                  <a:srgbClr val="A52A2A"/>
                </a:solidFill>
                <a:effectLst/>
                <a:latin typeface="Consolas" panose="020B0609020204030204" pitchFamily="49" charset="0"/>
              </a:rPr>
              <a:t>  </a:t>
            </a:r>
            <a:r>
              <a:rPr lang="fr-BE" sz="2000" b="0" i="0">
                <a:solidFill>
                  <a:schemeClr val="accent5"/>
                </a:solidFill>
                <a:effectLst/>
                <a:latin typeface="Consolas" panose="020B0609020204030204" pitchFamily="49" charset="0"/>
              </a:rPr>
              <a:t>body {</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background-color: lightgreen;</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a:t>
            </a:r>
            <a:br>
              <a:rPr lang="fr-BE" sz="2000" b="0" i="0">
                <a:solidFill>
                  <a:schemeClr val="accent5"/>
                </a:solidFill>
                <a:effectLst/>
                <a:latin typeface="Consolas" panose="020B0609020204030204" pitchFamily="49" charset="0"/>
              </a:rPr>
            </a:br>
            <a:r>
              <a:rPr lang="fr-BE" sz="2000" b="0" i="0">
                <a:solidFill>
                  <a:srgbClr val="000000"/>
                </a:solidFill>
                <a:effectLst/>
                <a:latin typeface="Consolas" panose="020B0609020204030204" pitchFamily="49" charset="0"/>
              </a:rPr>
              <a:t>}</a:t>
            </a:r>
            <a:br>
              <a:rPr lang="fr-BE" sz="2000">
                <a:latin typeface="Consolas" panose="020B0609020204030204" pitchFamily="49" charset="0"/>
              </a:rPr>
            </a:br>
            <a:br>
              <a:rPr lang="fr-BE" sz="2000">
                <a:latin typeface="Consolas" panose="020B0609020204030204" pitchFamily="49" charset="0"/>
              </a:rPr>
            </a:br>
            <a:r>
              <a:rPr lang="fr-BE" sz="2000" b="0" i="0">
                <a:solidFill>
                  <a:schemeClr val="accent2"/>
                </a:solidFill>
                <a:effectLst/>
                <a:latin typeface="Consolas" panose="020B0609020204030204" pitchFamily="49" charset="0"/>
              </a:rPr>
              <a:t>@media </a:t>
            </a:r>
            <a:r>
              <a:rPr lang="fr-BE" sz="2000" b="0" i="0">
                <a:solidFill>
                  <a:schemeClr val="accent6">
                    <a:lumMod val="50000"/>
                  </a:schemeClr>
                </a:solidFill>
                <a:effectLst/>
                <a:latin typeface="Consolas" panose="020B0609020204030204" pitchFamily="49" charset="0"/>
              </a:rPr>
              <a:t>screen</a:t>
            </a:r>
            <a:r>
              <a:rPr lang="fr-BE" sz="2000" b="0" i="0">
                <a:solidFill>
                  <a:srgbClr val="A52A2A"/>
                </a:solidFill>
                <a:effectLst/>
                <a:latin typeface="Consolas" panose="020B0609020204030204" pitchFamily="49" charset="0"/>
              </a:rPr>
              <a:t> </a:t>
            </a:r>
            <a:r>
              <a:rPr lang="fr-BE" sz="2000" b="0" i="0">
                <a:effectLst/>
                <a:latin typeface="Consolas" panose="020B0609020204030204" pitchFamily="49" charset="0"/>
              </a:rPr>
              <a:t>and</a:t>
            </a:r>
            <a:r>
              <a:rPr lang="fr-BE" sz="2000" b="0" i="0">
                <a:solidFill>
                  <a:srgbClr val="A52A2A"/>
                </a:solidFill>
                <a:effectLst/>
                <a:latin typeface="Consolas" panose="020B0609020204030204" pitchFamily="49" charset="0"/>
              </a:rPr>
              <a:t> </a:t>
            </a:r>
            <a:r>
              <a:rPr lang="fr-BE" sz="2000" b="0" i="0">
                <a:solidFill>
                  <a:schemeClr val="accent6">
                    <a:lumMod val="50000"/>
                  </a:schemeClr>
                </a:solidFill>
                <a:effectLst/>
                <a:latin typeface="Consolas" panose="020B0609020204030204" pitchFamily="49" charset="0"/>
              </a:rPr>
              <a:t>(min-width: 800px) </a:t>
            </a:r>
            <a:r>
              <a:rPr lang="fr-BE" sz="2000" b="0" i="0">
                <a:solidFill>
                  <a:srgbClr val="000000"/>
                </a:solidFill>
                <a:effectLst/>
                <a:latin typeface="Consolas" panose="020B0609020204030204" pitchFamily="49" charset="0"/>
              </a:rPr>
              <a:t>{</a:t>
            </a:r>
            <a:br>
              <a:rPr lang="fr-BE" sz="2000" b="0" i="0">
                <a:solidFill>
                  <a:srgbClr val="A52A2A"/>
                </a:solidFill>
                <a:effectLst/>
                <a:latin typeface="Consolas" panose="020B0609020204030204" pitchFamily="49" charset="0"/>
              </a:rPr>
            </a:br>
            <a:r>
              <a:rPr lang="fr-BE" sz="2000" b="0" i="0">
                <a:solidFill>
                  <a:srgbClr val="A52A2A"/>
                </a:solidFill>
                <a:effectLst/>
                <a:latin typeface="Consolas" panose="020B0609020204030204" pitchFamily="49" charset="0"/>
              </a:rPr>
              <a:t>  </a:t>
            </a:r>
            <a:r>
              <a:rPr lang="fr-BE" sz="2000" b="0" i="0">
                <a:solidFill>
                  <a:schemeClr val="accent5"/>
                </a:solidFill>
                <a:effectLst/>
                <a:latin typeface="Consolas" panose="020B0609020204030204" pitchFamily="49" charset="0"/>
              </a:rPr>
              <a:t>body {</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background-color: lavender;</a:t>
            </a:r>
            <a:br>
              <a:rPr lang="fr-BE" sz="2000" b="0" i="0">
                <a:solidFill>
                  <a:schemeClr val="accent5"/>
                </a:solidFill>
                <a:effectLst/>
                <a:latin typeface="Consolas" panose="020B0609020204030204" pitchFamily="49" charset="0"/>
              </a:rPr>
            </a:br>
            <a:r>
              <a:rPr lang="fr-BE" sz="2000" b="0" i="0">
                <a:solidFill>
                  <a:schemeClr val="accent5"/>
                </a:solidFill>
                <a:effectLst/>
                <a:latin typeface="Consolas" panose="020B0609020204030204" pitchFamily="49" charset="0"/>
              </a:rPr>
              <a:t>  }</a:t>
            </a:r>
            <a:br>
              <a:rPr lang="fr-BE" sz="2000" b="0" i="0">
                <a:solidFill>
                  <a:srgbClr val="A52A2A"/>
                </a:solidFill>
                <a:effectLst/>
                <a:latin typeface="Consolas" panose="020B0609020204030204" pitchFamily="49" charset="0"/>
              </a:rPr>
            </a:br>
            <a:r>
              <a:rPr lang="fr-BE" sz="2000" b="0" i="0">
                <a:solidFill>
                  <a:srgbClr val="000000"/>
                </a:solidFill>
                <a:effectLst/>
                <a:latin typeface="Consolas" panose="020B0609020204030204" pitchFamily="49" charset="0"/>
              </a:rPr>
              <a:t>}</a:t>
            </a:r>
            <a:endParaRPr lang="en-US" sz="20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a:p>
            <a:pPr marL="457189" lvl="1" indent="0">
              <a:lnSpc>
                <a:spcPct val="120000"/>
              </a:lnSpc>
              <a:buNone/>
            </a:pPr>
            <a:endParaRPr lang="fr-BE" sz="2400">
              <a:latin typeface="Consolas" panose="020B0609020204030204" pitchFamily="49" charset="0"/>
            </a:endParaRPr>
          </a:p>
        </p:txBody>
      </p:sp>
      <p:sp>
        <p:nvSpPr>
          <p:cNvPr id="4" name="Espace réservé du numéro de diapositive 3">
            <a:extLst>
              <a:ext uri="{FF2B5EF4-FFF2-40B4-BE49-F238E27FC236}">
                <a16:creationId xmlns:a16="http://schemas.microsoft.com/office/drawing/2014/main" id="{A5078F7E-62B9-D9A8-C2CF-1F7A293185E9}"/>
              </a:ext>
            </a:extLst>
          </p:cNvPr>
          <p:cNvSpPr>
            <a:spLocks noGrp="1"/>
          </p:cNvSpPr>
          <p:nvPr>
            <p:ph type="sldNum" sz="quarter" idx="12"/>
          </p:nvPr>
        </p:nvSpPr>
        <p:spPr/>
        <p:txBody>
          <a:bodyPr/>
          <a:lstStyle/>
          <a:p>
            <a:fld id="{02C092ED-0E97-497E-99D9-BB9DD7276F53}" type="slidenum">
              <a:rPr lang="fr-BE" smtClean="0"/>
              <a:t>55</a:t>
            </a:fld>
            <a:endParaRPr lang="fr-BE"/>
          </a:p>
        </p:txBody>
      </p:sp>
      <p:sp>
        <p:nvSpPr>
          <p:cNvPr id="6" name="ZoneTexte 5">
            <a:extLst>
              <a:ext uri="{FF2B5EF4-FFF2-40B4-BE49-F238E27FC236}">
                <a16:creationId xmlns:a16="http://schemas.microsoft.com/office/drawing/2014/main" id="{46694757-706E-2599-6BDE-B0A2D6C0A55C}"/>
              </a:ext>
            </a:extLst>
          </p:cNvPr>
          <p:cNvSpPr txBox="1"/>
          <p:nvPr/>
        </p:nvSpPr>
        <p:spPr>
          <a:xfrm>
            <a:off x="7731369" y="665660"/>
            <a:ext cx="3356149" cy="5693866"/>
          </a:xfrm>
          <a:prstGeom prst="rect">
            <a:avLst/>
          </a:prstGeom>
          <a:noFill/>
        </p:spPr>
        <p:txBody>
          <a:bodyPr wrap="square" rtlCol="0">
            <a:spAutoFit/>
          </a:bodyPr>
          <a:lstStyle/>
          <a:p>
            <a:r>
              <a:rPr lang="en-US" sz="2800"/>
              <a:t>To set the background-color to lavender if the viewport is 800 pixels wide or wider, to lightgreen if the viewport is between 400 and 799 pixels wide. If the viewport is smaller than 400 pixels, the background-color is lightblue.</a:t>
            </a:r>
            <a:endParaRPr lang="fr-BE" sz="2800"/>
          </a:p>
        </p:txBody>
      </p:sp>
    </p:spTree>
    <p:extLst>
      <p:ext uri="{BB962C8B-B14F-4D97-AF65-F5344CB8AC3E}">
        <p14:creationId xmlns:p14="http://schemas.microsoft.com/office/powerpoint/2010/main" val="3965477641"/>
      </p:ext>
    </p:extLst>
  </p:cSld>
  <p:clrMapOvr>
    <a:masterClrMapping/>
  </p:clrMapOvr>
  <mc:AlternateContent xmlns:mc="http://schemas.openxmlformats.org/markup-compatibility/2006" xmlns:p14="http://schemas.microsoft.com/office/powerpoint/2010/main">
    <mc:Choice Requires="p14">
      <p:transition spd="slow">
        <p14:reveal/>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04"/>
        <p:cNvGrpSpPr/>
        <p:nvPr/>
      </p:nvGrpSpPr>
      <p:grpSpPr>
        <a:xfrm>
          <a:off x="0" y="0"/>
          <a:ext cx="0" cy="0"/>
          <a:chOff x="0" y="0"/>
          <a:chExt cx="0" cy="0"/>
        </a:xfrm>
      </p:grpSpPr>
      <p:sp>
        <p:nvSpPr>
          <p:cNvPr id="1105" name="Google Shape;1105;p134"/>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Centrer un élément</a:t>
            </a:r>
            <a:endParaRPr/>
          </a:p>
        </p:txBody>
      </p:sp>
      <p:sp>
        <p:nvSpPr>
          <p:cNvPr id="1106" name="Google Shape;1106;p134"/>
          <p:cNvSpPr txBox="1">
            <a:spLocks noGrp="1"/>
          </p:cNvSpPr>
          <p:nvPr>
            <p:ph idx="1"/>
          </p:nvPr>
        </p:nvSpPr>
        <p:spPr>
          <a:prstGeom prst="rect">
            <a:avLst/>
          </a:prstGeom>
          <a:noFill/>
          <a:ln>
            <a:noFill/>
          </a:ln>
        </p:spPr>
        <p:txBody>
          <a:bodyPr spcFirstLastPara="1" wrap="square" lIns="91425" tIns="45700" rIns="91425" bIns="45700" numCol="2" anchor="t" anchorCtr="0">
            <a:noAutofit/>
          </a:bodyPr>
          <a:lstStyle/>
          <a:p>
            <a:pPr marL="0" lvl="0" indent="0" algn="l" rtl="0">
              <a:lnSpc>
                <a:spcPct val="90000"/>
              </a:lnSpc>
              <a:spcBef>
                <a:spcPts val="0"/>
              </a:spcBef>
              <a:spcAft>
                <a:spcPts val="0"/>
              </a:spcAft>
              <a:buClr>
                <a:schemeClr val="dk1"/>
              </a:buClr>
              <a:buSzPts val="3200"/>
              <a:buNone/>
            </a:pPr>
            <a:r>
              <a:rPr lang="fr-BE" sz="3200"/>
              <a:t>CSS</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.center</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margin:auto;</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text-align:center;</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width:50%;</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border:red solid 1px;</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height:50px;</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vertical-align:middle;</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a:t>
            </a:r>
            <a:endParaRPr/>
          </a:p>
          <a:p>
            <a:pPr marL="0" lvl="0" indent="0" algn="l" rtl="0">
              <a:lnSpc>
                <a:spcPct val="90000"/>
              </a:lnSpc>
              <a:spcBef>
                <a:spcPts val="1000"/>
              </a:spcBef>
              <a:spcAft>
                <a:spcPts val="0"/>
              </a:spcAft>
              <a:buClr>
                <a:schemeClr val="dk1"/>
              </a:buClr>
              <a:buSzPts val="3200"/>
              <a:buNone/>
            </a:pPr>
            <a:r>
              <a:rPr lang="fr-BE" sz="3200"/>
              <a:t>HTML:</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&lt;div class="center"&gt;</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  mon titre </a:t>
            </a:r>
            <a:endParaRPr/>
          </a:p>
          <a:p>
            <a:pPr marL="0" lvl="0" indent="0" algn="l" rtl="0">
              <a:lnSpc>
                <a:spcPct val="90000"/>
              </a:lnSpc>
              <a:spcBef>
                <a:spcPts val="1000"/>
              </a:spcBef>
              <a:spcAft>
                <a:spcPts val="0"/>
              </a:spcAft>
              <a:buClr>
                <a:srgbClr val="A87235"/>
              </a:buClr>
              <a:buSzPts val="2000"/>
              <a:buNone/>
            </a:pPr>
            <a:r>
              <a:rPr lang="fr-BE" sz="2000" b="1">
                <a:solidFill>
                  <a:srgbClr val="A87235"/>
                </a:solidFill>
                <a:latin typeface="Courier New"/>
                <a:ea typeface="Courier New"/>
                <a:cs typeface="Courier New"/>
                <a:sym typeface="Courier New"/>
              </a:rPr>
              <a:t>&lt;/div&gt;</a:t>
            </a:r>
            <a:endParaRPr/>
          </a:p>
          <a:p>
            <a:pPr marL="228594" lvl="0" indent="-25393" algn="l" rtl="0">
              <a:lnSpc>
                <a:spcPct val="90000"/>
              </a:lnSpc>
              <a:spcBef>
                <a:spcPts val="1000"/>
              </a:spcBef>
              <a:spcAft>
                <a:spcPts val="0"/>
              </a:spcAft>
              <a:buClr>
                <a:schemeClr val="dk1"/>
              </a:buClr>
              <a:buSzPts val="3200"/>
              <a:buNone/>
            </a:pPr>
            <a:endParaRPr sz="3200"/>
          </a:p>
          <a:p>
            <a:pPr>
              <a:buClr>
                <a:schemeClr val="dk1"/>
              </a:buClr>
              <a:buSzPts val="3200"/>
            </a:pPr>
            <a:r>
              <a:rPr lang="fr-BE" sz="3200"/>
              <a:t>Testez ce code</a:t>
            </a:r>
            <a:endParaRPr/>
          </a:p>
          <a:p>
            <a:pPr>
              <a:buClr>
                <a:schemeClr val="dk1"/>
              </a:buClr>
              <a:buSzPts val="3200"/>
            </a:pPr>
            <a:r>
              <a:rPr lang="fr-BE" sz="3200"/>
              <a:t>Quelle propriété est inutile dans ce contexte-ci ? </a:t>
            </a:r>
            <a:br>
              <a:rPr lang="fr-BE" sz="3200"/>
            </a:br>
            <a:r>
              <a:rPr lang="fr-BE" sz="3200"/>
              <a:t>Pourquoi ?</a:t>
            </a: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11"/>
        <p:cNvGrpSpPr/>
        <p:nvPr/>
      </p:nvGrpSpPr>
      <p:grpSpPr>
        <a:xfrm>
          <a:off x="0" y="0"/>
          <a:ext cx="0" cy="0"/>
          <a:chOff x="0" y="0"/>
          <a:chExt cx="0" cy="0"/>
        </a:xfrm>
      </p:grpSpPr>
      <p:sp>
        <p:nvSpPr>
          <p:cNvPr id="1112" name="Google Shape;1112;p135"/>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Exemples</a:t>
            </a:r>
            <a:endParaRPr/>
          </a:p>
        </p:txBody>
      </p:sp>
      <p:sp>
        <p:nvSpPr>
          <p:cNvPr id="1113" name="Google Shape;1113;p135"/>
          <p:cNvSpPr txBox="1">
            <a:spLocks noGrp="1"/>
          </p:cNvSpPr>
          <p:nvPr>
            <p:ph sz="half" idx="1"/>
          </p:nvPr>
        </p:nvSpPr>
        <p:spPr>
          <a:xfrm>
            <a:off x="838199" y="1825625"/>
            <a:ext cx="6221627" cy="4351339"/>
          </a:xfrm>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VOO </a:t>
            </a:r>
            <a:endParaRPr/>
          </a:p>
          <a:p>
            <a:pPr>
              <a:buClr>
                <a:schemeClr val="dk1"/>
              </a:buClr>
              <a:buSzPts val="3600"/>
            </a:pPr>
            <a:r>
              <a:rPr lang="fr-BE"/>
              <a:t>Desigual</a:t>
            </a:r>
            <a:endParaRPr/>
          </a:p>
          <a:p>
            <a:pPr>
              <a:buClr>
                <a:schemeClr val="dk1"/>
              </a:buClr>
              <a:buSzPts val="3600"/>
            </a:pPr>
            <a:r>
              <a:rPr lang="fr-BE"/>
              <a:t>Edwin</a:t>
            </a:r>
            <a:endParaRPr/>
          </a:p>
          <a:p>
            <a:pPr marL="800094" indent="-571500">
              <a:buClr>
                <a:schemeClr val="dk1"/>
              </a:buClr>
              <a:buSzPts val="3600"/>
            </a:pPr>
            <a:endParaRPr/>
          </a:p>
        </p:txBody>
      </p:sp>
      <p:pic>
        <p:nvPicPr>
          <p:cNvPr id="1114" name="Google Shape;1114;p1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372354" y="681036"/>
            <a:ext cx="3823589" cy="2376293"/>
          </a:xfrm>
          <a:prstGeom prst="rect">
            <a:avLst/>
          </a:prstGeom>
          <a:noFill/>
          <a:ln>
            <a:noFill/>
          </a:ln>
        </p:spPr>
      </p:pic>
      <p:pic>
        <p:nvPicPr>
          <p:cNvPr id="1115" name="Google Shape;1115;p1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372354" y="3748717"/>
            <a:ext cx="3823589" cy="2713616"/>
          </a:xfrm>
          <a:prstGeom prst="rect">
            <a:avLst/>
          </a:prstGeom>
          <a:noFill/>
          <a:ln>
            <a:noFill/>
          </a:ln>
        </p:spPr>
      </p:pic>
      <p:pic>
        <p:nvPicPr>
          <p:cNvPr id="1116" name="Google Shape;1116;p135"/>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72190" y="3753853"/>
            <a:ext cx="4842949" cy="270848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89"/>
          <p:cNvSpPr txBox="1">
            <a:spLocks noGrp="1"/>
          </p:cNvSpPr>
          <p:nvPr>
            <p:ph type="title"/>
          </p:nvPr>
        </p:nvSpPr>
        <p:spPr>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5"/>
              </a:buClr>
              <a:buSzPts val="3600"/>
              <a:buFont typeface="Garamond"/>
              <a:buNone/>
            </a:pPr>
            <a:r>
              <a:rPr lang="fr-BE"/>
              <a:t>Insérer le CSS</a:t>
            </a:r>
            <a:endParaRPr/>
          </a:p>
        </p:txBody>
      </p:sp>
      <p:sp>
        <p:nvSpPr>
          <p:cNvPr id="2" name="Espace réservé du texte 1">
            <a:extLst>
              <a:ext uri="{FF2B5EF4-FFF2-40B4-BE49-F238E27FC236}">
                <a16:creationId xmlns:a16="http://schemas.microsoft.com/office/drawing/2014/main" id="{8F61B219-2924-25F4-0BE0-38F1D8EBFC37}"/>
              </a:ext>
            </a:extLst>
          </p:cNvPr>
          <p:cNvSpPr>
            <a:spLocks noGrp="1"/>
          </p:cNvSpPr>
          <p:nvPr>
            <p:ph type="body" idx="1"/>
          </p:nvPr>
        </p:nvSpPr>
        <p:spPr/>
        <p:txBody>
          <a:bodyPr/>
          <a:lstStyle/>
          <a:p>
            <a:endParaRPr lang="fr-BE"/>
          </a:p>
        </p:txBody>
      </p:sp>
      <p:pic>
        <p:nvPicPr>
          <p:cNvPr id="795" name="Google Shape;795;p89"/>
          <p:cNvPicPr preferRelativeResize="0">
            <a:picLocks noGrp="1"/>
          </p:cNvPicPr>
          <p:nvPr>
            <p:ph type="pic" idx="2"/>
          </p:nvPr>
        </p:nvPicPr>
        <p:blipFill rotWithShape="1">
          <a:blip r:embed="rId3" cstate="email">
            <a:alphaModFix/>
            <a:extLst>
              <a:ext uri="{28A0092B-C50C-407E-A947-70E740481C1C}">
                <a14:useLocalDpi xmlns:a14="http://schemas.microsoft.com/office/drawing/2010/main"/>
              </a:ext>
            </a:extLst>
          </a:blip>
          <a:srcRect t="37" b="37"/>
          <a:stretch/>
        </p:blipFill>
        <p:spPr>
          <a:prstGeom prst="rect">
            <a:avLst/>
          </a:prstGeom>
          <a:solidFill>
            <a:srgbClr val="FFFFFF"/>
          </a:solidFill>
          <a:ln>
            <a:noFill/>
          </a:ln>
        </p:spPr>
      </p:pic>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90"/>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a:t>
            </a:r>
            <a:endParaRPr/>
          </a:p>
        </p:txBody>
      </p:sp>
      <p:sp>
        <p:nvSpPr>
          <p:cNvPr id="801" name="Google Shape;801;p90"/>
          <p:cNvSpPr txBox="1">
            <a:spLocks noGrp="1"/>
          </p:cNvSpPr>
          <p:nvPr>
            <p:ph idx="1"/>
          </p:nvPr>
        </p:nvSpPr>
        <p:spPr>
          <a:prstGeom prst="rect">
            <a:avLst/>
          </a:prstGeom>
          <a:noFill/>
          <a:ln>
            <a:noFill/>
          </a:ln>
        </p:spPr>
        <p:txBody>
          <a:bodyPr spcFirstLastPara="1" wrap="square" lIns="91425" tIns="45700" rIns="91425" bIns="45700" anchor="t" anchorCtr="0">
            <a:normAutofit/>
          </a:bodyPr>
          <a:lstStyle/>
          <a:p>
            <a:pPr>
              <a:spcBef>
                <a:spcPts val="0"/>
              </a:spcBef>
              <a:buClr>
                <a:schemeClr val="dk1"/>
              </a:buClr>
              <a:buSzPts val="3600"/>
            </a:pPr>
            <a:r>
              <a:rPr lang="fr-BE"/>
              <a:t>Trois méthodes :</a:t>
            </a:r>
            <a:endParaRPr/>
          </a:p>
          <a:p>
            <a:pPr lvl="1">
              <a:buClr>
                <a:schemeClr val="dk1"/>
              </a:buClr>
              <a:buSzPts val="3200"/>
            </a:pPr>
            <a:r>
              <a:rPr lang="fr-BE"/>
              <a:t>dans un fichier externe </a:t>
            </a:r>
            <a:r>
              <a:rPr lang="fr-BE" b="1">
                <a:solidFill>
                  <a:srgbClr val="A87235"/>
                </a:solidFill>
                <a:latin typeface="Courier New"/>
                <a:ea typeface="Courier New"/>
                <a:cs typeface="Courier New"/>
                <a:sym typeface="Courier New"/>
              </a:rPr>
              <a:t>.css</a:t>
            </a:r>
            <a:endParaRPr/>
          </a:p>
          <a:p>
            <a:pPr lvl="1">
              <a:buClr>
                <a:schemeClr val="dk1"/>
              </a:buClr>
              <a:buSzPts val="3200"/>
            </a:pPr>
            <a:r>
              <a:rPr lang="fr-BE"/>
              <a:t>dans la balise </a:t>
            </a:r>
            <a:r>
              <a:rPr lang="fr-BE" b="1">
                <a:solidFill>
                  <a:srgbClr val="A87235"/>
                </a:solidFill>
                <a:latin typeface="Courier New"/>
                <a:ea typeface="Courier New"/>
                <a:cs typeface="Courier New"/>
                <a:sym typeface="Courier New"/>
              </a:rPr>
              <a:t>&lt;head&gt;</a:t>
            </a:r>
            <a:endParaRPr/>
          </a:p>
          <a:p>
            <a:pPr lvl="1">
              <a:buClr>
                <a:schemeClr val="dk1"/>
              </a:buClr>
              <a:buSzPts val="3200"/>
            </a:pPr>
            <a:r>
              <a:rPr lang="fr-BE" i="1"/>
              <a:t>inline</a:t>
            </a:r>
            <a:r>
              <a:rPr lang="fr-BE"/>
              <a:t>, dans chacune des balises (avec l'attribut </a:t>
            </a:r>
            <a:r>
              <a:rPr lang="fr-BE" b="1">
                <a:solidFill>
                  <a:srgbClr val="A87235"/>
                </a:solidFill>
                <a:latin typeface="Courier New"/>
                <a:ea typeface="Courier New"/>
                <a:cs typeface="Courier New"/>
                <a:sym typeface="Courier New"/>
              </a:rPr>
              <a:t>style</a:t>
            </a:r>
            <a:r>
              <a:rPr lang="fr-BE"/>
              <a:t>)</a:t>
            </a:r>
            <a:endParaRPr/>
          </a:p>
          <a:p>
            <a:pPr>
              <a:buClr>
                <a:schemeClr val="dk1"/>
              </a:buClr>
              <a:buSzPts val="3600"/>
            </a:pPr>
            <a:r>
              <a:rPr lang="fr-BE"/>
              <a:t>Ces trois méthodes ne sont pas exclusives.</a:t>
            </a:r>
            <a:endParaRPr/>
          </a:p>
          <a:p>
            <a:pPr marL="800094" indent="-571500">
              <a:buClr>
                <a:schemeClr val="dk1"/>
              </a:buClr>
              <a:buSzPts val="3600"/>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91"/>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 dans un fichier .css</a:t>
            </a:r>
            <a:endParaRPr/>
          </a:p>
        </p:txBody>
      </p:sp>
      <p:sp>
        <p:nvSpPr>
          <p:cNvPr id="807" name="Google Shape;807;p91"/>
          <p:cNvSpPr txBox="1">
            <a:spLocks noGrp="1"/>
          </p:cNvSpPr>
          <p:nvPr>
            <p:ph idx="1"/>
          </p:nvPr>
        </p:nvSpPr>
        <p:spPr>
          <a:prstGeom prst="rect">
            <a:avLst/>
          </a:prstGeom>
          <a:noFill/>
          <a:ln>
            <a:noFill/>
          </a:ln>
        </p:spPr>
        <p:txBody>
          <a:bodyPr spcFirstLastPara="1" wrap="square" lIns="91425" tIns="45700" rIns="91425" bIns="45700" anchor="t" anchorCtr="0">
            <a:normAutofit fontScale="70000" lnSpcReduction="20000"/>
          </a:bodyPr>
          <a:lstStyle/>
          <a:p>
            <a:pPr marL="0" lvl="0" indent="0" algn="l" rtl="0">
              <a:lnSpc>
                <a:spcPct val="90000"/>
              </a:lnSpc>
              <a:spcBef>
                <a:spcPts val="0"/>
              </a:spcBef>
              <a:spcAft>
                <a:spcPts val="0"/>
              </a:spcAft>
              <a:buClr>
                <a:srgbClr val="A87235"/>
              </a:buClr>
              <a:buSzPct val="100000"/>
              <a:buNone/>
            </a:pPr>
            <a:r>
              <a:rPr lang="fr-BE" b="1">
                <a:solidFill>
                  <a:srgbClr val="A87235"/>
                </a:solidFill>
                <a:latin typeface="Courier New"/>
                <a:ea typeface="Courier New"/>
                <a:cs typeface="Courier New"/>
                <a:sym typeface="Courier New"/>
              </a:rPr>
              <a:t>&lt;!DOCTYPE html&gt;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&lt;html&gt;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&lt;head&gt;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&lt;meta charset="utf-8" /&gt;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a:t>
            </a:r>
            <a:r>
              <a:rPr lang="fr-BE" b="1">
                <a:solidFill>
                  <a:schemeClr val="accent2"/>
                </a:solidFill>
                <a:latin typeface="Courier New"/>
                <a:ea typeface="Courier New"/>
                <a:cs typeface="Courier New"/>
                <a:sym typeface="Courier New"/>
              </a:rPr>
              <a:t>&lt;link rel="stylesheet" href="style.css" /&gt;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&lt;title&gt;Titre de ma page&lt;/title&gt;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&lt;/head&gt;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&lt;body&gt;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  &lt;/body&gt;</a:t>
            </a:r>
            <a:endParaRPr/>
          </a:p>
          <a:p>
            <a:pPr marL="0" lvl="0" indent="0" algn="l" rtl="0">
              <a:lnSpc>
                <a:spcPct val="90000"/>
              </a:lnSpc>
              <a:spcBef>
                <a:spcPts val="1000"/>
              </a:spcBef>
              <a:spcAft>
                <a:spcPts val="0"/>
              </a:spcAft>
              <a:buClr>
                <a:srgbClr val="A87235"/>
              </a:buClr>
              <a:buSzPct val="100000"/>
              <a:buNone/>
            </a:pPr>
            <a:r>
              <a:rPr lang="fr-BE" b="1">
                <a:solidFill>
                  <a:srgbClr val="A87235"/>
                </a:solidFill>
                <a:latin typeface="Courier New"/>
                <a:ea typeface="Courier New"/>
                <a:cs typeface="Courier New"/>
                <a:sym typeface="Courier New"/>
              </a:rPr>
              <a:t>&lt;/html&gt;</a:t>
            </a:r>
            <a:endParaRPr/>
          </a:p>
          <a:p>
            <a:pPr marL="228594" lvl="0" indent="-68573" algn="l" rtl="0">
              <a:lnSpc>
                <a:spcPct val="90000"/>
              </a:lnSpc>
              <a:spcBef>
                <a:spcPts val="1000"/>
              </a:spcBef>
              <a:spcAft>
                <a:spcPts val="0"/>
              </a:spcAft>
              <a:buClr>
                <a:schemeClr val="dk1"/>
              </a:buClr>
              <a:buSzPct val="100000"/>
              <a:buNone/>
            </a:pPr>
            <a:endParaRPr/>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11"/>
        <p:cNvGrpSpPr/>
        <p:nvPr/>
      </p:nvGrpSpPr>
      <p:grpSpPr>
        <a:xfrm>
          <a:off x="0" y="0"/>
          <a:ext cx="0" cy="0"/>
          <a:chOff x="0" y="0"/>
          <a:chExt cx="0" cy="0"/>
        </a:xfrm>
      </p:grpSpPr>
      <p:sp>
        <p:nvSpPr>
          <p:cNvPr id="812" name="Google Shape;812;p92"/>
          <p:cNvSpPr txBox="1">
            <a:spLocks noGrp="1"/>
          </p:cNvSpPr>
          <p:nvPr>
            <p:ph type="title"/>
          </p:nvPr>
        </p:nvSpPr>
        <p:spPr>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5"/>
              </a:buClr>
              <a:buSzPts val="4400"/>
              <a:buFont typeface="Garamond"/>
              <a:buNone/>
            </a:pPr>
            <a:r>
              <a:rPr lang="fr-BE"/>
              <a:t>Insertion du CSS dans la balise &lt;head&gt;</a:t>
            </a:r>
            <a:endParaRPr/>
          </a:p>
        </p:txBody>
      </p:sp>
      <p:sp>
        <p:nvSpPr>
          <p:cNvPr id="813" name="Google Shape;813;p92"/>
          <p:cNvSpPr txBox="1">
            <a:spLocks noGrp="1"/>
          </p:cNvSpPr>
          <p:nvPr>
            <p:ph idx="1"/>
          </p:nvPr>
        </p:nvSpPr>
        <p:spPr>
          <a:xfrm>
            <a:off x="838200" y="1520828"/>
            <a:ext cx="10515600" cy="533717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&lt;!DOCTYPE html&gt;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&lt;html&gt;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&lt;head&gt;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&lt;meta charset="utf-8" /&gt;</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&lt;style&gt;</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p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color: blue;</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h1 {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font-size: 25px;</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a:t>
            </a:r>
            <a:endParaRPr sz="4000"/>
          </a:p>
          <a:p>
            <a:pPr marL="0" lvl="0" indent="0" algn="l" rtl="0">
              <a:lnSpc>
                <a:spcPct val="90000"/>
              </a:lnSpc>
              <a:spcBef>
                <a:spcPts val="0"/>
              </a:spcBef>
              <a:spcAft>
                <a:spcPts val="0"/>
              </a:spcAft>
              <a:buClr>
                <a:schemeClr val="accent2"/>
              </a:buClr>
              <a:buSzPts val="2000"/>
              <a:buNone/>
            </a:pPr>
            <a:r>
              <a:rPr lang="fr-BE" sz="2400" b="1">
                <a:solidFill>
                  <a:schemeClr val="accent2"/>
                </a:solidFill>
                <a:latin typeface="Courier New"/>
                <a:ea typeface="Courier New"/>
                <a:cs typeface="Courier New"/>
                <a:sym typeface="Courier New"/>
              </a:rPr>
              <a:t>        &lt;/style&gt;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&lt;title&gt;Titre de ma page&lt;/title&gt;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&lt;/head&gt;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    &lt;body&gt; … &lt;/body&gt;</a:t>
            </a:r>
            <a:endParaRPr sz="4000"/>
          </a:p>
          <a:p>
            <a:pPr marL="0" lvl="0" indent="0" algn="l" rtl="0">
              <a:lnSpc>
                <a:spcPct val="90000"/>
              </a:lnSpc>
              <a:spcBef>
                <a:spcPts val="0"/>
              </a:spcBef>
              <a:spcAft>
                <a:spcPts val="0"/>
              </a:spcAft>
              <a:buClr>
                <a:srgbClr val="A87235"/>
              </a:buClr>
              <a:buSzPts val="2000"/>
              <a:buNone/>
            </a:pPr>
            <a:r>
              <a:rPr lang="fr-BE" sz="2400" b="1">
                <a:solidFill>
                  <a:srgbClr val="A87235"/>
                </a:solidFill>
                <a:latin typeface="Courier New"/>
                <a:ea typeface="Courier New"/>
                <a:cs typeface="Courier New"/>
                <a:sym typeface="Courier New"/>
              </a:rPr>
              <a:t>&lt;/html&gt;</a:t>
            </a:r>
            <a:endParaRPr sz="4000"/>
          </a:p>
        </p:txBody>
      </p:sp>
    </p:spTree>
  </p:cSld>
  <p:clrMapOvr>
    <a:masterClrMapping/>
  </p:clrMapOvr>
  <mc:AlternateContent xmlns:mc="http://schemas.openxmlformats.org/markup-compatibility/2006" xmlns:p14="http://schemas.microsoft.com/office/powerpoint/2010/main">
    <mc:Choice Requires="p14">
      <p:transition spd="slow">
        <p14:reveal/>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med">
        <p:fade/>
      </p:transition>
    </mc:Fallback>
  </mc:AlternateContent>
</p:sld>
</file>

<file path=ppt/theme/theme1.xml><?xml version="1.0" encoding="utf-8"?>
<a:theme xmlns:a="http://schemas.openxmlformats.org/drawingml/2006/main" name="burotix">
  <a:themeElements>
    <a:clrScheme name="Custom 4">
      <a:dk1>
        <a:sysClr val="windowText" lastClr="000000"/>
      </a:dk1>
      <a:lt1>
        <a:sysClr val="window" lastClr="FFFFFF"/>
      </a:lt1>
      <a:dk2>
        <a:srgbClr val="162F33"/>
      </a:dk2>
      <a:lt2>
        <a:srgbClr val="EAF0E0"/>
      </a:lt2>
      <a:accent1>
        <a:srgbClr val="0DD3D1"/>
      </a:accent1>
      <a:accent2>
        <a:srgbClr val="1963A1"/>
      </a:accent2>
      <a:accent3>
        <a:srgbClr val="E5CBAD"/>
      </a:accent3>
      <a:accent4>
        <a:srgbClr val="5DF5F3"/>
      </a:accent4>
      <a:accent5>
        <a:srgbClr val="56A4E4"/>
      </a:accent5>
      <a:accent6>
        <a:srgbClr val="EFDFCD"/>
      </a:accent6>
      <a:hlink>
        <a:srgbClr val="000000"/>
      </a:hlink>
      <a:folHlink>
        <a:srgbClr val="3F3F3F"/>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olides discret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burotix2022.potm" id="{7A707283-01BA-4932-B574-4A389620091B}" vid="{093B5C4F-DD58-40B6-A0EE-0D8451AE628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burotix2022</Template>
  <TotalTime>477</TotalTime>
  <Words>2953</Words>
  <Application>Microsoft Office PowerPoint</Application>
  <PresentationFormat>Grand écran</PresentationFormat>
  <Paragraphs>538</Paragraphs>
  <Slides>57</Slides>
  <Notes>53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57</vt:i4>
      </vt:variant>
    </vt:vector>
  </HeadingPairs>
  <TitlesOfParts>
    <vt:vector size="66" baseType="lpstr">
      <vt:lpstr>Calibri</vt:lpstr>
      <vt:lpstr>Garamond</vt:lpstr>
      <vt:lpstr>Brush Script MT</vt:lpstr>
      <vt:lpstr>Arial</vt:lpstr>
      <vt:lpstr>Consolas</vt:lpstr>
      <vt:lpstr>Courier New</vt:lpstr>
      <vt:lpstr>Wingdings</vt:lpstr>
      <vt:lpstr>Times New Roman</vt:lpstr>
      <vt:lpstr>burotix</vt:lpstr>
      <vt:lpstr>Bachelier en Informatique de Gestion  Web : principes de base Projet de Développement Web</vt:lpstr>
      <vt:lpstr>Table des matières</vt:lpstr>
      <vt:lpstr>14. Mise en forme CSS</vt:lpstr>
      <vt:lpstr>Introduction</vt:lpstr>
      <vt:lpstr>Introduction</vt:lpstr>
      <vt:lpstr>Insérer le CSS</vt:lpstr>
      <vt:lpstr>Insertion du CSS</vt:lpstr>
      <vt:lpstr>Insertion du CSS dans un fichier .css</vt:lpstr>
      <vt:lpstr>Insertion du CSS dans la balise &lt;head&gt;</vt:lpstr>
      <vt:lpstr>Insertion du CSS dans chacune des balises</vt:lpstr>
      <vt:lpstr>Les couleurs (hexadécimal)</vt:lpstr>
      <vt:lpstr>Les couleurs en hexadecimal</vt:lpstr>
      <vt:lpstr>Les couleurs en hexadecimal</vt:lpstr>
      <vt:lpstr>Les couleurs en hexadecimal</vt:lpstr>
      <vt:lpstr>Les noms de couleurs</vt:lpstr>
      <vt:lpstr>Structure du CSS</vt:lpstr>
      <vt:lpstr>Structure générale du CSS</vt:lpstr>
      <vt:lpstr>Exemple de CSS</vt:lpstr>
      <vt:lpstr>Les sélecteurs CSS</vt:lpstr>
      <vt:lpstr>Le sélecteur CSS de type</vt:lpstr>
      <vt:lpstr>Le sélecteur CSS d'ID</vt:lpstr>
      <vt:lpstr>Le sélecteur CSS de classe</vt:lpstr>
      <vt:lpstr>Le sélecteur CSS de classe</vt:lpstr>
      <vt:lpstr>Le sélecteur CSS descendant</vt:lpstr>
      <vt:lpstr>Le sélecteur CSS descendant direct</vt:lpstr>
      <vt:lpstr>Le sélecteur CSS adjacent</vt:lpstr>
      <vt:lpstr>Le sélecteur CSS de pseudo-élément</vt:lpstr>
      <vt:lpstr>Le sélecteur CSS de pseudo-élément</vt:lpstr>
      <vt:lpstr>Les propriétés d'une CSS</vt:lpstr>
      <vt:lpstr>Les propriétés - Background</vt:lpstr>
      <vt:lpstr>Les propriétés - Text</vt:lpstr>
      <vt:lpstr>Les propriétés - Text</vt:lpstr>
      <vt:lpstr>Les propriétés - Text</vt:lpstr>
      <vt:lpstr>Les propriétés - Font</vt:lpstr>
      <vt:lpstr>Les propriétés - List</vt:lpstr>
      <vt:lpstr>Les propriétés - Border</vt:lpstr>
      <vt:lpstr>Les propriétés - Les dimensions</vt:lpstr>
      <vt:lpstr>Les propriétés - depuis CSS3</vt:lpstr>
      <vt:lpstr>Les propriétés - Les transitions</vt:lpstr>
      <vt:lpstr>Les propriétés - Les arrondis</vt:lpstr>
      <vt:lpstr>Les propriétés - Les préfixes</vt:lpstr>
      <vt:lpstr>Le positionnement en CSS</vt:lpstr>
      <vt:lpstr>Le modèle de boîte</vt:lpstr>
      <vt:lpstr>Propriété : Overflow</vt:lpstr>
      <vt:lpstr>Propriété : Display</vt:lpstr>
      <vt:lpstr>Propriété : Display</vt:lpstr>
      <vt:lpstr>Propriété : Display</vt:lpstr>
      <vt:lpstr>Propriété : Display</vt:lpstr>
      <vt:lpstr>Propriété : Display : le modèle flex</vt:lpstr>
      <vt:lpstr>Propriété : Position</vt:lpstr>
      <vt:lpstr>Propriété : Position</vt:lpstr>
      <vt:lpstr>Propriété : Visibility</vt:lpstr>
      <vt:lpstr>Media &amp; écran : @media </vt:lpstr>
      <vt:lpstr>Media &amp; écran : @media </vt:lpstr>
      <vt:lpstr>Media &amp; écran : @media </vt:lpstr>
      <vt:lpstr>Centrer un élément</vt:lpstr>
      <vt:lpstr>Exemples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Bachelier en Informatique de Gestion  WEB : principes de base</dc:title>
  <dc:creator>Alain Wafflard</dc:creator>
  <cp:lastModifiedBy>Alain Wafflard</cp:lastModifiedBy>
  <cp:revision>33</cp:revision>
  <dcterms:created xsi:type="dcterms:W3CDTF">2020-03-25T16:50:36Z</dcterms:created>
  <dcterms:modified xsi:type="dcterms:W3CDTF">2025-09-09T10:55:20Z</dcterms:modified>
</cp:coreProperties>
</file>