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35"/>
  </p:notesMasterIdLst>
  <p:sldIdLst>
    <p:sldId id="416" r:id="rId2"/>
    <p:sldId id="417" r:id="rId3"/>
    <p:sldId id="302" r:id="rId4"/>
    <p:sldId id="622" r:id="rId5"/>
    <p:sldId id="534" r:id="rId6"/>
    <p:sldId id="621" r:id="rId7"/>
    <p:sldId id="620" r:id="rId8"/>
    <p:sldId id="528" r:id="rId9"/>
    <p:sldId id="526" r:id="rId10"/>
    <p:sldId id="527" r:id="rId11"/>
    <p:sldId id="632" r:id="rId12"/>
    <p:sldId id="625" r:id="rId13"/>
    <p:sldId id="536" r:id="rId14"/>
    <p:sldId id="642" r:id="rId15"/>
    <p:sldId id="627" r:id="rId16"/>
    <p:sldId id="537" r:id="rId17"/>
    <p:sldId id="538" r:id="rId18"/>
    <p:sldId id="630" r:id="rId19"/>
    <p:sldId id="628" r:id="rId20"/>
    <p:sldId id="631" r:id="rId21"/>
    <p:sldId id="629" r:id="rId22"/>
    <p:sldId id="641" r:id="rId23"/>
    <p:sldId id="535" r:id="rId24"/>
    <p:sldId id="540" r:id="rId25"/>
    <p:sldId id="614" r:id="rId26"/>
    <p:sldId id="616" r:id="rId27"/>
    <p:sldId id="626" r:id="rId28"/>
    <p:sldId id="619" r:id="rId29"/>
    <p:sldId id="624" r:id="rId30"/>
    <p:sldId id="520" r:id="rId31"/>
    <p:sldId id="524" r:id="rId32"/>
    <p:sldId id="525" r:id="rId33"/>
    <p:sldId id="529" r:id="rId34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3. MVC" id="{BD2549DE-037A-41C0-9C31-899599FC6615}">
          <p14:sldIdLst>
            <p14:sldId id="416"/>
            <p14:sldId id="417"/>
            <p14:sldId id="302"/>
            <p14:sldId id="622"/>
            <p14:sldId id="534"/>
            <p14:sldId id="621"/>
            <p14:sldId id="620"/>
            <p14:sldId id="528"/>
            <p14:sldId id="526"/>
            <p14:sldId id="527"/>
            <p14:sldId id="632"/>
            <p14:sldId id="625"/>
            <p14:sldId id="536"/>
            <p14:sldId id="642"/>
            <p14:sldId id="627"/>
            <p14:sldId id="537"/>
            <p14:sldId id="538"/>
            <p14:sldId id="630"/>
            <p14:sldId id="628"/>
            <p14:sldId id="631"/>
            <p14:sldId id="629"/>
            <p14:sldId id="641"/>
            <p14:sldId id="535"/>
            <p14:sldId id="540"/>
            <p14:sldId id="614"/>
            <p14:sldId id="616"/>
            <p14:sldId id="626"/>
            <p14:sldId id="619"/>
            <p14:sldId id="624"/>
            <p14:sldId id="520"/>
            <p14:sldId id="524"/>
            <p14:sldId id="525"/>
            <p14:sldId id="5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A4E4"/>
    <a:srgbClr val="0DD3D1"/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94173" autoAdjust="0"/>
  </p:normalViewPr>
  <p:slideViewPr>
    <p:cSldViewPr snapToGrid="0">
      <p:cViewPr varScale="1">
        <p:scale>
          <a:sx n="95" d="100"/>
          <a:sy n="95" d="100"/>
        </p:scale>
        <p:origin x="1122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FB1A8-D3C2-4733-B50A-C3E25CD70645}" type="doc">
      <dgm:prSet loTypeId="urn:microsoft.com/office/officeart/2017/3/layout/DropPinTimeline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EEA19A-03E4-437E-AEDB-C7EC7C374BA1}">
      <dgm:prSet custT="1"/>
      <dgm:spPr/>
      <dgm:t>
        <a:bodyPr/>
        <a:lstStyle/>
        <a:p>
          <a:pPr>
            <a:defRPr b="1"/>
          </a:pPr>
          <a:r>
            <a:rPr lang="en-US" sz="2400"/>
            <a:t>1979</a:t>
          </a:r>
        </a:p>
      </dgm:t>
    </dgm:pt>
    <dgm:pt modelId="{4C803D13-6BFD-4D8F-BB77-904B2EF7248B}" type="parTrans" cxnId="{182A1972-C3CC-4EB2-B23D-EE69C0220CFD}">
      <dgm:prSet/>
      <dgm:spPr/>
      <dgm:t>
        <a:bodyPr/>
        <a:lstStyle/>
        <a:p>
          <a:endParaRPr lang="en-US"/>
        </a:p>
      </dgm:t>
    </dgm:pt>
    <dgm:pt modelId="{6C8B54BC-D7DC-448D-9C62-BBA6386810B6}" type="sibTrans" cxnId="{182A1972-C3CC-4EB2-B23D-EE69C0220CFD}">
      <dgm:prSet/>
      <dgm:spPr/>
      <dgm:t>
        <a:bodyPr/>
        <a:lstStyle/>
        <a:p>
          <a:endParaRPr lang="en-US"/>
        </a:p>
      </dgm:t>
    </dgm:pt>
    <dgm:pt modelId="{8BB3B14B-DFB5-4344-A79E-629231E8AB5B}">
      <dgm:prSet custT="1"/>
      <dgm:spPr/>
      <dgm:t>
        <a:bodyPr/>
        <a:lstStyle/>
        <a:p>
          <a:r>
            <a:rPr lang="en-US" sz="2400"/>
            <a:t>présentation du MVC par Trygve Reenskaug</a:t>
          </a:r>
        </a:p>
      </dgm:t>
    </dgm:pt>
    <dgm:pt modelId="{D4567D7D-B0CE-44DE-B0CD-02AB5B023F2C}" type="parTrans" cxnId="{F0EC3FE1-D597-4895-82AB-FC26200AC9C2}">
      <dgm:prSet/>
      <dgm:spPr/>
      <dgm:t>
        <a:bodyPr/>
        <a:lstStyle/>
        <a:p>
          <a:endParaRPr lang="en-US"/>
        </a:p>
      </dgm:t>
    </dgm:pt>
    <dgm:pt modelId="{5544CD16-B1C7-42A3-9413-640BCDA0272F}" type="sibTrans" cxnId="{F0EC3FE1-D597-4895-82AB-FC26200AC9C2}">
      <dgm:prSet/>
      <dgm:spPr/>
      <dgm:t>
        <a:bodyPr/>
        <a:lstStyle/>
        <a:p>
          <a:endParaRPr lang="en-US"/>
        </a:p>
      </dgm:t>
    </dgm:pt>
    <dgm:pt modelId="{C216BBE1-36BA-4DD8-8870-7971A910C890}">
      <dgm:prSet custT="1"/>
      <dgm:spPr/>
      <dgm:t>
        <a:bodyPr/>
        <a:lstStyle/>
        <a:p>
          <a:pPr>
            <a:defRPr b="1"/>
          </a:pPr>
          <a:r>
            <a:rPr lang="en-US" sz="2400"/>
            <a:t>1987</a:t>
          </a:r>
          <a:endParaRPr lang="en-US" sz="2000"/>
        </a:p>
      </dgm:t>
    </dgm:pt>
    <dgm:pt modelId="{D3D47F26-F156-4363-817E-33FBEA43ABD6}" type="parTrans" cxnId="{89A13E4D-003A-4233-B785-9B24BA9808FF}">
      <dgm:prSet/>
      <dgm:spPr/>
      <dgm:t>
        <a:bodyPr/>
        <a:lstStyle/>
        <a:p>
          <a:endParaRPr lang="en-US"/>
        </a:p>
      </dgm:t>
    </dgm:pt>
    <dgm:pt modelId="{81678387-3923-4BEE-A49E-BFC99CB9B214}" type="sibTrans" cxnId="{89A13E4D-003A-4233-B785-9B24BA9808FF}">
      <dgm:prSet/>
      <dgm:spPr/>
      <dgm:t>
        <a:bodyPr/>
        <a:lstStyle/>
        <a:p>
          <a:endParaRPr lang="en-US"/>
        </a:p>
      </dgm:t>
    </dgm:pt>
    <dgm:pt modelId="{0C2A01F8-C8C1-4C35-AAAD-528AE04BDDA2}">
      <dgm:prSet custT="1"/>
      <dgm:spPr/>
      <dgm:t>
        <a:bodyPr/>
        <a:lstStyle/>
        <a:p>
          <a:r>
            <a:rPr lang="en-US" sz="2400"/>
            <a:t>introduction du MVC dans le langage Smalltalk</a:t>
          </a:r>
        </a:p>
      </dgm:t>
    </dgm:pt>
    <dgm:pt modelId="{27CC50CD-453B-483E-9493-8FB56D9FF7A4}" type="parTrans" cxnId="{9D2D5303-ADBB-4C05-A780-65584227AA8C}">
      <dgm:prSet/>
      <dgm:spPr/>
      <dgm:t>
        <a:bodyPr/>
        <a:lstStyle/>
        <a:p>
          <a:endParaRPr lang="en-US"/>
        </a:p>
      </dgm:t>
    </dgm:pt>
    <dgm:pt modelId="{3AE0CBC0-64FA-453A-990E-DF26DC8A616A}" type="sibTrans" cxnId="{9D2D5303-ADBB-4C05-A780-65584227AA8C}">
      <dgm:prSet/>
      <dgm:spPr/>
      <dgm:t>
        <a:bodyPr/>
        <a:lstStyle/>
        <a:p>
          <a:endParaRPr lang="en-US"/>
        </a:p>
      </dgm:t>
    </dgm:pt>
    <dgm:pt modelId="{59729DA8-593E-46BF-98E9-3014EE9FB830}">
      <dgm:prSet custT="1"/>
      <dgm:spPr/>
      <dgm:t>
        <a:bodyPr/>
        <a:lstStyle/>
        <a:p>
          <a:pPr>
            <a:defRPr b="1"/>
          </a:pPr>
          <a:r>
            <a:rPr lang="en-US" sz="2400"/>
            <a:t>1988</a:t>
          </a:r>
        </a:p>
      </dgm:t>
    </dgm:pt>
    <dgm:pt modelId="{AD72B404-5ED4-4A30-B5BC-49B4A8D72A9A}" type="parTrans" cxnId="{337106C0-7817-4DBC-B5C5-5AB5AB954FB3}">
      <dgm:prSet/>
      <dgm:spPr/>
      <dgm:t>
        <a:bodyPr/>
        <a:lstStyle/>
        <a:p>
          <a:endParaRPr lang="en-US"/>
        </a:p>
      </dgm:t>
    </dgm:pt>
    <dgm:pt modelId="{C1C7F9F3-6F3D-47E4-8DC4-3829C7913670}" type="sibTrans" cxnId="{337106C0-7817-4DBC-B5C5-5AB5AB954FB3}">
      <dgm:prSet/>
      <dgm:spPr/>
      <dgm:t>
        <a:bodyPr/>
        <a:lstStyle/>
        <a:p>
          <a:endParaRPr lang="en-US"/>
        </a:p>
      </dgm:t>
    </dgm:pt>
    <dgm:pt modelId="{FF3F7F49-F8CE-4071-A281-C0EF3DB96362}">
      <dgm:prSet custT="1"/>
      <dgm:spPr>
        <a:noFill/>
        <a:ln>
          <a:noFill/>
        </a:ln>
        <a:effectLst/>
      </dgm:spPr>
      <dgm:t>
        <a:bodyPr spcFirstLastPara="0" vert="horz" wrap="square" lIns="0" tIns="152400" rIns="152400" bIns="228600" numCol="1" spcCol="1270" anchor="t" anchorCtr="0"/>
        <a:lstStyle/>
        <a:p>
          <a:r>
            <a:rPr lang="en-US" sz="24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aramond" panose="02020404030301010803"/>
              <a:ea typeface="+mn-ea"/>
              <a:cs typeface="+mn-cs"/>
            </a:rPr>
            <a:t>reconnaissance</a:t>
          </a:r>
          <a:r>
            <a:rPr lang="en-US" sz="2400" kern="1200"/>
            <a:t> du MVC en tant que concept générique dans certains articles spécialisés</a:t>
          </a:r>
        </a:p>
      </dgm:t>
    </dgm:pt>
    <dgm:pt modelId="{0095F1F2-E69F-4C54-A004-92C7F0721A41}" type="parTrans" cxnId="{FC999B3C-2B68-4B37-B734-8FE97F341B85}">
      <dgm:prSet/>
      <dgm:spPr/>
      <dgm:t>
        <a:bodyPr/>
        <a:lstStyle/>
        <a:p>
          <a:endParaRPr lang="en-US"/>
        </a:p>
      </dgm:t>
    </dgm:pt>
    <dgm:pt modelId="{0568B467-D338-435D-ADF7-871A02ED97CC}" type="sibTrans" cxnId="{FC999B3C-2B68-4B37-B734-8FE97F341B85}">
      <dgm:prSet/>
      <dgm:spPr/>
      <dgm:t>
        <a:bodyPr/>
        <a:lstStyle/>
        <a:p>
          <a:endParaRPr lang="en-US"/>
        </a:p>
      </dgm:t>
    </dgm:pt>
    <dgm:pt modelId="{1A873A59-F9B9-4973-9879-FD2E0E27475A}">
      <dgm:prSet custT="1"/>
      <dgm:spPr/>
      <dgm:t>
        <a:bodyPr/>
        <a:lstStyle/>
        <a:p>
          <a:pPr>
            <a:defRPr b="1"/>
          </a:pPr>
          <a:r>
            <a:rPr lang="en-US" sz="2400"/>
            <a:t>Aujourd'hui</a:t>
          </a:r>
        </a:p>
      </dgm:t>
    </dgm:pt>
    <dgm:pt modelId="{6FDD2A50-0F47-45DF-A7A4-56A911CF83B9}" type="parTrans" cxnId="{E95A5254-D9EE-4045-B13E-B1AE7FCECAD5}">
      <dgm:prSet/>
      <dgm:spPr/>
      <dgm:t>
        <a:bodyPr/>
        <a:lstStyle/>
        <a:p>
          <a:endParaRPr lang="en-US"/>
        </a:p>
      </dgm:t>
    </dgm:pt>
    <dgm:pt modelId="{67DD2842-D34C-43CA-98CD-97B2AC9F5706}" type="sibTrans" cxnId="{E95A5254-D9EE-4045-B13E-B1AE7FCECAD5}">
      <dgm:prSet/>
      <dgm:spPr/>
      <dgm:t>
        <a:bodyPr/>
        <a:lstStyle/>
        <a:p>
          <a:endParaRPr lang="en-US"/>
        </a:p>
      </dgm:t>
    </dgm:pt>
    <dgm:pt modelId="{147CE96C-9C2B-4C1D-B809-AA5B6141A393}">
      <dgm:prSet custT="1"/>
      <dgm:spPr/>
      <dgm:t>
        <a:bodyPr/>
        <a:lstStyle/>
        <a:p>
          <a:r>
            <a:rPr lang="en-US" sz="2400"/>
            <a:t>MVC Populaire dans les applications web modernes.</a:t>
          </a:r>
        </a:p>
      </dgm:t>
    </dgm:pt>
    <dgm:pt modelId="{91225931-3DBA-483A-B347-2C551576DEA3}" type="parTrans" cxnId="{FCC9431A-AFE4-4077-AB11-DF76F11D7F2C}">
      <dgm:prSet/>
      <dgm:spPr/>
      <dgm:t>
        <a:bodyPr/>
        <a:lstStyle/>
        <a:p>
          <a:endParaRPr lang="en-US"/>
        </a:p>
      </dgm:t>
    </dgm:pt>
    <dgm:pt modelId="{9F1DE486-BC4F-4478-9565-85D31641E7C4}" type="sibTrans" cxnId="{FCC9431A-AFE4-4077-AB11-DF76F11D7F2C}">
      <dgm:prSet/>
      <dgm:spPr/>
      <dgm:t>
        <a:bodyPr/>
        <a:lstStyle/>
        <a:p>
          <a:endParaRPr lang="en-US"/>
        </a:p>
      </dgm:t>
    </dgm:pt>
    <dgm:pt modelId="{D1492F2D-B882-4162-BD0D-4A7A6B34314D}" type="pres">
      <dgm:prSet presAssocID="{9C0FB1A8-D3C2-4733-B50A-C3E25CD70645}" presName="root" presStyleCnt="0">
        <dgm:presLayoutVars>
          <dgm:chMax/>
          <dgm:chPref/>
          <dgm:animLvl val="lvl"/>
        </dgm:presLayoutVars>
      </dgm:prSet>
      <dgm:spPr/>
    </dgm:pt>
    <dgm:pt modelId="{384088C8-523B-4F82-AB2F-6223516708CB}" type="pres">
      <dgm:prSet presAssocID="{9C0FB1A8-D3C2-4733-B50A-C3E25CD70645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6284FEF4-252B-45CC-8767-43DA198026B3}" type="pres">
      <dgm:prSet presAssocID="{9C0FB1A8-D3C2-4733-B50A-C3E25CD70645}" presName="nodes" presStyleCnt="0">
        <dgm:presLayoutVars>
          <dgm:chMax/>
          <dgm:chPref/>
          <dgm:animLvl val="lvl"/>
        </dgm:presLayoutVars>
      </dgm:prSet>
      <dgm:spPr/>
    </dgm:pt>
    <dgm:pt modelId="{DA1C9F3C-D92E-463B-8FA7-EC9499164E18}" type="pres">
      <dgm:prSet presAssocID="{9DEEA19A-03E4-437E-AEDB-C7EC7C374BA1}" presName="composite" presStyleCnt="0"/>
      <dgm:spPr/>
    </dgm:pt>
    <dgm:pt modelId="{3EC69B6E-4ECB-4DF2-A797-9BE4DDD57525}" type="pres">
      <dgm:prSet presAssocID="{9DEEA19A-03E4-437E-AEDB-C7EC7C374BA1}" presName="ConnectorPoint" presStyleLbl="lnNode1" presStyleIdx="0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E58BD2-90B8-4375-ADF2-65ABD4C2A246}" type="pres">
      <dgm:prSet presAssocID="{9DEEA19A-03E4-437E-AEDB-C7EC7C374BA1}" presName="DropPinPlaceHolder" presStyleCnt="0"/>
      <dgm:spPr/>
    </dgm:pt>
    <dgm:pt modelId="{722D032F-1411-4C92-AB1A-70F7DE98275B}" type="pres">
      <dgm:prSet presAssocID="{9DEEA19A-03E4-437E-AEDB-C7EC7C374BA1}" presName="DropPin" presStyleLbl="alignNode1" presStyleIdx="0" presStyleCnt="4"/>
      <dgm:spPr/>
    </dgm:pt>
    <dgm:pt modelId="{E873CF20-D8AA-4140-876F-2C67290CA1A0}" type="pres">
      <dgm:prSet presAssocID="{9DEEA19A-03E4-437E-AEDB-C7EC7C374BA1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gm:spPr>
    </dgm:pt>
    <dgm:pt modelId="{7EFDA305-04EA-4D81-9CBB-FDB6C6617FB5}" type="pres">
      <dgm:prSet presAssocID="{9DEEA19A-03E4-437E-AEDB-C7EC7C374BA1}" presName="L2TextContainer" presStyleLbl="revTx" presStyleIdx="0" presStyleCnt="8">
        <dgm:presLayoutVars>
          <dgm:bulletEnabled val="1"/>
        </dgm:presLayoutVars>
      </dgm:prSet>
      <dgm:spPr/>
    </dgm:pt>
    <dgm:pt modelId="{B8B3C107-B9D2-4AAF-AC98-95EE997CDC8A}" type="pres">
      <dgm:prSet presAssocID="{9DEEA19A-03E4-437E-AEDB-C7EC7C374BA1}" presName="L1TextContainer" presStyleLbl="revTx" presStyleIdx="1" presStyleCnt="8" custLinFactNeighborY="-24222">
        <dgm:presLayoutVars>
          <dgm:chMax val="1"/>
          <dgm:chPref val="1"/>
          <dgm:bulletEnabled val="1"/>
        </dgm:presLayoutVars>
      </dgm:prSet>
      <dgm:spPr/>
    </dgm:pt>
    <dgm:pt modelId="{1D73CB6D-3968-4169-B440-AB00D4CB7E0A}" type="pres">
      <dgm:prSet presAssocID="{9DEEA19A-03E4-437E-AEDB-C7EC7C374BA1}" presName="ConnectLine" presStyleLbl="sibTrans1D1" presStyleIdx="0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3ADCE84-9425-4FCA-9689-BF3F12DAA52E}" type="pres">
      <dgm:prSet presAssocID="{9DEEA19A-03E4-437E-AEDB-C7EC7C374BA1}" presName="EmptyPlaceHolder" presStyleCnt="0"/>
      <dgm:spPr/>
    </dgm:pt>
    <dgm:pt modelId="{89A62EC4-650D-4F5C-9CF6-B61DBEF3064A}" type="pres">
      <dgm:prSet presAssocID="{6C8B54BC-D7DC-448D-9C62-BBA6386810B6}" presName="spaceBetweenRectangles" presStyleCnt="0"/>
      <dgm:spPr/>
    </dgm:pt>
    <dgm:pt modelId="{EC7CF6CB-036C-4DFE-857C-E4FCECFDF14F}" type="pres">
      <dgm:prSet presAssocID="{C216BBE1-36BA-4DD8-8870-7971A910C890}" presName="composite" presStyleCnt="0"/>
      <dgm:spPr/>
    </dgm:pt>
    <dgm:pt modelId="{957CA49F-CBE6-4915-B994-FEF0F3BFF1AC}" type="pres">
      <dgm:prSet presAssocID="{C216BBE1-36BA-4DD8-8870-7971A910C890}" presName="ConnectorPoint" presStyleLbl="ln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2B7DAF1-7D20-4B28-8A6E-3F119937154E}" type="pres">
      <dgm:prSet presAssocID="{C216BBE1-36BA-4DD8-8870-7971A910C890}" presName="DropPinPlaceHolder" presStyleCnt="0"/>
      <dgm:spPr/>
    </dgm:pt>
    <dgm:pt modelId="{AEF10BA9-1907-4BCC-BB0F-461CC88A1CAE}" type="pres">
      <dgm:prSet presAssocID="{C216BBE1-36BA-4DD8-8870-7971A910C890}" presName="DropPin" presStyleLbl="alignNode1" presStyleIdx="1" presStyleCnt="4"/>
      <dgm:spPr/>
    </dgm:pt>
    <dgm:pt modelId="{F4C8AECD-C455-40C2-B3A0-D51553AC98B5}" type="pres">
      <dgm:prSet presAssocID="{C216BBE1-36BA-4DD8-8870-7971A910C890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gm:spPr>
    </dgm:pt>
    <dgm:pt modelId="{26776BEA-E2F7-48C5-8C65-D1B377356976}" type="pres">
      <dgm:prSet presAssocID="{C216BBE1-36BA-4DD8-8870-7971A910C890}" presName="L2TextContainer" presStyleLbl="revTx" presStyleIdx="2" presStyleCnt="8">
        <dgm:presLayoutVars>
          <dgm:bulletEnabled val="1"/>
        </dgm:presLayoutVars>
      </dgm:prSet>
      <dgm:spPr/>
    </dgm:pt>
    <dgm:pt modelId="{E688BF50-E46D-4B33-A980-F3AE36F33D5B}" type="pres">
      <dgm:prSet presAssocID="{C216BBE1-36BA-4DD8-8870-7971A910C890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8BFF68BD-3CAA-4C87-93AD-09EB4BD2F7C4}" type="pres">
      <dgm:prSet presAssocID="{C216BBE1-36BA-4DD8-8870-7971A910C890}" presName="ConnectLine" presStyleLbl="sibTrans1D1" presStyleIdx="1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2733BADD-E227-4ABD-9193-CFEC6ECB09A3}" type="pres">
      <dgm:prSet presAssocID="{C216BBE1-36BA-4DD8-8870-7971A910C890}" presName="EmptyPlaceHolder" presStyleCnt="0"/>
      <dgm:spPr/>
    </dgm:pt>
    <dgm:pt modelId="{B3D7357F-5645-4FAB-8AC8-CDEF75A88E0B}" type="pres">
      <dgm:prSet presAssocID="{81678387-3923-4BEE-A49E-BFC99CB9B214}" presName="spaceBetweenRectangles" presStyleCnt="0"/>
      <dgm:spPr/>
    </dgm:pt>
    <dgm:pt modelId="{9D978519-63BA-47A7-A2B9-7E632BD769EF}" type="pres">
      <dgm:prSet presAssocID="{59729DA8-593E-46BF-98E9-3014EE9FB830}" presName="composite" presStyleCnt="0"/>
      <dgm:spPr/>
    </dgm:pt>
    <dgm:pt modelId="{D00E1116-5EFB-42C8-B6B9-2209C6B20817}" type="pres">
      <dgm:prSet presAssocID="{59729DA8-593E-46BF-98E9-3014EE9FB830}" presName="ConnectorPoint" presStyleLbl="lnNode1" presStyleIdx="2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5BC7DC9-B2E0-4E58-A567-09943D7CD3B4}" type="pres">
      <dgm:prSet presAssocID="{59729DA8-593E-46BF-98E9-3014EE9FB830}" presName="DropPinPlaceHolder" presStyleCnt="0"/>
      <dgm:spPr/>
    </dgm:pt>
    <dgm:pt modelId="{421F9D25-9070-4203-8DE2-5A1DEA6833F3}" type="pres">
      <dgm:prSet presAssocID="{59729DA8-593E-46BF-98E9-3014EE9FB830}" presName="DropPin" presStyleLbl="alignNode1" presStyleIdx="2" presStyleCnt="4"/>
      <dgm:spPr/>
    </dgm:pt>
    <dgm:pt modelId="{88D675AD-CCAC-4443-9532-E2781C17B298}" type="pres">
      <dgm:prSet presAssocID="{59729DA8-593E-46BF-98E9-3014EE9FB830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gm:spPr>
    </dgm:pt>
    <dgm:pt modelId="{3CEF73D6-670E-4980-9AA9-294B714E27CD}" type="pres">
      <dgm:prSet presAssocID="{59729DA8-593E-46BF-98E9-3014EE9FB830}" presName="L2TextContainer" presStyleLbl="revTx" presStyleIdx="4" presStyleCnt="8">
        <dgm:presLayoutVars>
          <dgm:bulletEnabled val="1"/>
        </dgm:presLayoutVars>
      </dgm:prSet>
      <dgm:spPr>
        <a:xfrm>
          <a:off x="4666651" y="915200"/>
          <a:ext cx="3497668" cy="1327937"/>
        </a:xfrm>
        <a:prstGeom prst="rect">
          <a:avLst/>
        </a:prstGeom>
      </dgm:spPr>
    </dgm:pt>
    <dgm:pt modelId="{7705D3EB-1B27-4027-895F-72683FD241DB}" type="pres">
      <dgm:prSet presAssocID="{59729DA8-593E-46BF-98E9-3014EE9FB830}" presName="L1TextContainer" presStyleLbl="revTx" presStyleIdx="5" presStyleCnt="8" custLinFactNeighborY="-19818">
        <dgm:presLayoutVars>
          <dgm:chMax val="1"/>
          <dgm:chPref val="1"/>
          <dgm:bulletEnabled val="1"/>
        </dgm:presLayoutVars>
      </dgm:prSet>
      <dgm:spPr/>
    </dgm:pt>
    <dgm:pt modelId="{905E7C67-B18E-4477-A7A7-1A9276842596}" type="pres">
      <dgm:prSet presAssocID="{59729DA8-593E-46BF-98E9-3014EE9FB830}" presName="ConnectLine" presStyleLbl="sibTrans1D1" presStyleIdx="2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80DC16EE-3B23-4C4C-8AD6-EE5CFE1E6A02}" type="pres">
      <dgm:prSet presAssocID="{59729DA8-593E-46BF-98E9-3014EE9FB830}" presName="EmptyPlaceHolder" presStyleCnt="0"/>
      <dgm:spPr/>
    </dgm:pt>
    <dgm:pt modelId="{C6FE3F49-2DA2-4462-8FAB-0A062AF9B8DC}" type="pres">
      <dgm:prSet presAssocID="{C1C7F9F3-6F3D-47E4-8DC4-3829C7913670}" presName="spaceBetweenRectangles" presStyleCnt="0"/>
      <dgm:spPr/>
    </dgm:pt>
    <dgm:pt modelId="{B80F481E-E82E-4799-86C7-953F4F0411C5}" type="pres">
      <dgm:prSet presAssocID="{1A873A59-F9B9-4973-9879-FD2E0E27475A}" presName="composite" presStyleCnt="0"/>
      <dgm:spPr/>
    </dgm:pt>
    <dgm:pt modelId="{2104F630-2341-4FD7-AE33-65239206F625}" type="pres">
      <dgm:prSet presAssocID="{1A873A59-F9B9-4973-9879-FD2E0E27475A}" presName="ConnectorPoint" presStyleLbl="lnNode1" presStyleIdx="3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8AE9B4D-A32C-4C4B-BC13-7C4846EE74BA}" type="pres">
      <dgm:prSet presAssocID="{1A873A59-F9B9-4973-9879-FD2E0E27475A}" presName="DropPinPlaceHolder" presStyleCnt="0"/>
      <dgm:spPr/>
    </dgm:pt>
    <dgm:pt modelId="{24E35D47-3550-4683-B6ED-E5567F76B170}" type="pres">
      <dgm:prSet presAssocID="{1A873A59-F9B9-4973-9879-FD2E0E27475A}" presName="DropPin" presStyleLbl="alignNode1" presStyleIdx="3" presStyleCnt="4"/>
      <dgm:spPr/>
    </dgm:pt>
    <dgm:pt modelId="{8E5F8E1E-3C93-4FE7-BBEB-A8E3400C4AC7}" type="pres">
      <dgm:prSet presAssocID="{1A873A59-F9B9-4973-9879-FD2E0E27475A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gm:spPr>
    </dgm:pt>
    <dgm:pt modelId="{D7C84FD9-EEB1-40CC-B0E3-70938E835A39}" type="pres">
      <dgm:prSet presAssocID="{1A873A59-F9B9-4973-9879-FD2E0E27475A}" presName="L2TextContainer" presStyleLbl="revTx" presStyleIdx="6" presStyleCnt="8">
        <dgm:presLayoutVars>
          <dgm:bulletEnabled val="1"/>
        </dgm:presLayoutVars>
      </dgm:prSet>
      <dgm:spPr/>
    </dgm:pt>
    <dgm:pt modelId="{30A6783D-2DE0-47CE-8606-9A65BB9B18B5}" type="pres">
      <dgm:prSet presAssocID="{1A873A59-F9B9-4973-9879-FD2E0E27475A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B032F32F-620F-4F29-AECF-6A50C2996CAB}" type="pres">
      <dgm:prSet presAssocID="{1A873A59-F9B9-4973-9879-FD2E0E27475A}" presName="ConnectLine" presStyleLbl="sibTrans1D1" presStyleIdx="3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92B0835-69A2-4FBA-8018-95754096BFF3}" type="pres">
      <dgm:prSet presAssocID="{1A873A59-F9B9-4973-9879-FD2E0E27475A}" presName="EmptyPlaceHolder" presStyleCnt="0"/>
      <dgm:spPr/>
    </dgm:pt>
  </dgm:ptLst>
  <dgm:cxnLst>
    <dgm:cxn modelId="{9D2D5303-ADBB-4C05-A780-65584227AA8C}" srcId="{C216BBE1-36BA-4DD8-8870-7971A910C890}" destId="{0C2A01F8-C8C1-4C35-AAAD-528AE04BDDA2}" srcOrd="0" destOrd="0" parTransId="{27CC50CD-453B-483E-9493-8FB56D9FF7A4}" sibTransId="{3AE0CBC0-64FA-453A-990E-DF26DC8A616A}"/>
    <dgm:cxn modelId="{E5707819-A134-49F5-9964-553F2EFD4EBF}" type="presOf" srcId="{9C0FB1A8-D3C2-4733-B50A-C3E25CD70645}" destId="{D1492F2D-B882-4162-BD0D-4A7A6B34314D}" srcOrd="0" destOrd="0" presId="urn:microsoft.com/office/officeart/2017/3/layout/DropPinTimeline"/>
    <dgm:cxn modelId="{24A17F19-1A85-4325-AEC7-8601A89B8B4E}" type="presOf" srcId="{9DEEA19A-03E4-437E-AEDB-C7EC7C374BA1}" destId="{B8B3C107-B9D2-4AAF-AC98-95EE997CDC8A}" srcOrd="0" destOrd="0" presId="urn:microsoft.com/office/officeart/2017/3/layout/DropPinTimeline"/>
    <dgm:cxn modelId="{FCC9431A-AFE4-4077-AB11-DF76F11D7F2C}" srcId="{1A873A59-F9B9-4973-9879-FD2E0E27475A}" destId="{147CE96C-9C2B-4C1D-B809-AA5B6141A393}" srcOrd="0" destOrd="0" parTransId="{91225931-3DBA-483A-B347-2C551576DEA3}" sibTransId="{9F1DE486-BC4F-4478-9565-85D31641E7C4}"/>
    <dgm:cxn modelId="{40C26A1B-0588-4C3A-B255-15F25EC62535}" type="presOf" srcId="{8BB3B14B-DFB5-4344-A79E-629231E8AB5B}" destId="{7EFDA305-04EA-4D81-9CBB-FDB6C6617FB5}" srcOrd="0" destOrd="0" presId="urn:microsoft.com/office/officeart/2017/3/layout/DropPinTimeline"/>
    <dgm:cxn modelId="{50707C28-92E8-45CF-B6D5-C39539734290}" type="presOf" srcId="{FF3F7F49-F8CE-4071-A281-C0EF3DB96362}" destId="{3CEF73D6-670E-4980-9AA9-294B714E27CD}" srcOrd="0" destOrd="0" presId="urn:microsoft.com/office/officeart/2017/3/layout/DropPinTimeline"/>
    <dgm:cxn modelId="{FC999B3C-2B68-4B37-B734-8FE97F341B85}" srcId="{59729DA8-593E-46BF-98E9-3014EE9FB830}" destId="{FF3F7F49-F8CE-4071-A281-C0EF3DB96362}" srcOrd="0" destOrd="0" parTransId="{0095F1F2-E69F-4C54-A004-92C7F0721A41}" sibTransId="{0568B467-D338-435D-ADF7-871A02ED97CC}"/>
    <dgm:cxn modelId="{38322640-6D0E-4078-85C5-A28494E7ED2B}" type="presOf" srcId="{1A873A59-F9B9-4973-9879-FD2E0E27475A}" destId="{30A6783D-2DE0-47CE-8606-9A65BB9B18B5}" srcOrd="0" destOrd="0" presId="urn:microsoft.com/office/officeart/2017/3/layout/DropPinTimeline"/>
    <dgm:cxn modelId="{89A13E4D-003A-4233-B785-9B24BA9808FF}" srcId="{9C0FB1A8-D3C2-4733-B50A-C3E25CD70645}" destId="{C216BBE1-36BA-4DD8-8870-7971A910C890}" srcOrd="1" destOrd="0" parTransId="{D3D47F26-F156-4363-817E-33FBEA43ABD6}" sibTransId="{81678387-3923-4BEE-A49E-BFC99CB9B214}"/>
    <dgm:cxn modelId="{182A1972-C3CC-4EB2-B23D-EE69C0220CFD}" srcId="{9C0FB1A8-D3C2-4733-B50A-C3E25CD70645}" destId="{9DEEA19A-03E4-437E-AEDB-C7EC7C374BA1}" srcOrd="0" destOrd="0" parTransId="{4C803D13-6BFD-4D8F-BB77-904B2EF7248B}" sibTransId="{6C8B54BC-D7DC-448D-9C62-BBA6386810B6}"/>
    <dgm:cxn modelId="{E95A5254-D9EE-4045-B13E-B1AE7FCECAD5}" srcId="{9C0FB1A8-D3C2-4733-B50A-C3E25CD70645}" destId="{1A873A59-F9B9-4973-9879-FD2E0E27475A}" srcOrd="3" destOrd="0" parTransId="{6FDD2A50-0F47-45DF-A7A4-56A911CF83B9}" sibTransId="{67DD2842-D34C-43CA-98CD-97B2AC9F5706}"/>
    <dgm:cxn modelId="{60129FB1-1EE7-4766-A66F-BDABFBA51351}" type="presOf" srcId="{147CE96C-9C2B-4C1D-B809-AA5B6141A393}" destId="{D7C84FD9-EEB1-40CC-B0E3-70938E835A39}" srcOrd="0" destOrd="0" presId="urn:microsoft.com/office/officeart/2017/3/layout/DropPinTimeline"/>
    <dgm:cxn modelId="{5708EAB4-7DD9-4F85-B52E-6E03CE7ACC5A}" type="presOf" srcId="{0C2A01F8-C8C1-4C35-AAAD-528AE04BDDA2}" destId="{26776BEA-E2F7-48C5-8C65-D1B377356976}" srcOrd="0" destOrd="0" presId="urn:microsoft.com/office/officeart/2017/3/layout/DropPinTimeline"/>
    <dgm:cxn modelId="{337106C0-7817-4DBC-B5C5-5AB5AB954FB3}" srcId="{9C0FB1A8-D3C2-4733-B50A-C3E25CD70645}" destId="{59729DA8-593E-46BF-98E9-3014EE9FB830}" srcOrd="2" destOrd="0" parTransId="{AD72B404-5ED4-4A30-B5BC-49B4A8D72A9A}" sibTransId="{C1C7F9F3-6F3D-47E4-8DC4-3829C7913670}"/>
    <dgm:cxn modelId="{5A0523D6-0497-4708-8721-96A419F4A87E}" type="presOf" srcId="{C216BBE1-36BA-4DD8-8870-7971A910C890}" destId="{E688BF50-E46D-4B33-A980-F3AE36F33D5B}" srcOrd="0" destOrd="0" presId="urn:microsoft.com/office/officeart/2017/3/layout/DropPinTimeline"/>
    <dgm:cxn modelId="{F0EC3FE1-D597-4895-82AB-FC26200AC9C2}" srcId="{9DEEA19A-03E4-437E-AEDB-C7EC7C374BA1}" destId="{8BB3B14B-DFB5-4344-A79E-629231E8AB5B}" srcOrd="0" destOrd="0" parTransId="{D4567D7D-B0CE-44DE-B0CD-02AB5B023F2C}" sibTransId="{5544CD16-B1C7-42A3-9413-640BCDA0272F}"/>
    <dgm:cxn modelId="{983FDFE7-12A1-41F0-BBDB-BC3FA086FD31}" type="presOf" srcId="{59729DA8-593E-46BF-98E9-3014EE9FB830}" destId="{7705D3EB-1B27-4027-895F-72683FD241DB}" srcOrd="0" destOrd="0" presId="urn:microsoft.com/office/officeart/2017/3/layout/DropPinTimeline"/>
    <dgm:cxn modelId="{0544D6EE-3AB3-4843-9924-DF269EFECB08}" type="presParOf" srcId="{D1492F2D-B882-4162-BD0D-4A7A6B34314D}" destId="{384088C8-523B-4F82-AB2F-6223516708CB}" srcOrd="0" destOrd="0" presId="urn:microsoft.com/office/officeart/2017/3/layout/DropPinTimeline"/>
    <dgm:cxn modelId="{B6606C59-B710-44D0-B803-E2E35C9CDCD4}" type="presParOf" srcId="{D1492F2D-B882-4162-BD0D-4A7A6B34314D}" destId="{6284FEF4-252B-45CC-8767-43DA198026B3}" srcOrd="1" destOrd="0" presId="urn:microsoft.com/office/officeart/2017/3/layout/DropPinTimeline"/>
    <dgm:cxn modelId="{106971A4-1F93-4604-8513-15B42B0A6DAE}" type="presParOf" srcId="{6284FEF4-252B-45CC-8767-43DA198026B3}" destId="{DA1C9F3C-D92E-463B-8FA7-EC9499164E18}" srcOrd="0" destOrd="0" presId="urn:microsoft.com/office/officeart/2017/3/layout/DropPinTimeline"/>
    <dgm:cxn modelId="{5E451AC1-CDDD-462A-B5F4-DC9D4F9C03C2}" type="presParOf" srcId="{DA1C9F3C-D92E-463B-8FA7-EC9499164E18}" destId="{3EC69B6E-4ECB-4DF2-A797-9BE4DDD57525}" srcOrd="0" destOrd="0" presId="urn:microsoft.com/office/officeart/2017/3/layout/DropPinTimeline"/>
    <dgm:cxn modelId="{548A9EB7-82DF-4FB5-83CB-F41F3C116778}" type="presParOf" srcId="{DA1C9F3C-D92E-463B-8FA7-EC9499164E18}" destId="{78E58BD2-90B8-4375-ADF2-65ABD4C2A246}" srcOrd="1" destOrd="0" presId="urn:microsoft.com/office/officeart/2017/3/layout/DropPinTimeline"/>
    <dgm:cxn modelId="{FB2DA5DF-D04D-44B4-AB6C-B586E3BABE37}" type="presParOf" srcId="{78E58BD2-90B8-4375-ADF2-65ABD4C2A246}" destId="{722D032F-1411-4C92-AB1A-70F7DE98275B}" srcOrd="0" destOrd="0" presId="urn:microsoft.com/office/officeart/2017/3/layout/DropPinTimeline"/>
    <dgm:cxn modelId="{0B91F50E-0A9D-4E91-9B8A-FF235DE3FAD1}" type="presParOf" srcId="{78E58BD2-90B8-4375-ADF2-65ABD4C2A246}" destId="{E873CF20-D8AA-4140-876F-2C67290CA1A0}" srcOrd="1" destOrd="0" presId="urn:microsoft.com/office/officeart/2017/3/layout/DropPinTimeline"/>
    <dgm:cxn modelId="{218C1102-27BE-4934-A911-0C99A3436D49}" type="presParOf" srcId="{DA1C9F3C-D92E-463B-8FA7-EC9499164E18}" destId="{7EFDA305-04EA-4D81-9CBB-FDB6C6617FB5}" srcOrd="2" destOrd="0" presId="urn:microsoft.com/office/officeart/2017/3/layout/DropPinTimeline"/>
    <dgm:cxn modelId="{CDBBB431-DDC9-42F2-A93D-CF5426FC3475}" type="presParOf" srcId="{DA1C9F3C-D92E-463B-8FA7-EC9499164E18}" destId="{B8B3C107-B9D2-4AAF-AC98-95EE997CDC8A}" srcOrd="3" destOrd="0" presId="urn:microsoft.com/office/officeart/2017/3/layout/DropPinTimeline"/>
    <dgm:cxn modelId="{FD633ECE-4A62-48B2-AF51-7B86A697460A}" type="presParOf" srcId="{DA1C9F3C-D92E-463B-8FA7-EC9499164E18}" destId="{1D73CB6D-3968-4169-B440-AB00D4CB7E0A}" srcOrd="4" destOrd="0" presId="urn:microsoft.com/office/officeart/2017/3/layout/DropPinTimeline"/>
    <dgm:cxn modelId="{48051AA9-CB06-4D68-B0C8-E889B0DCDE0F}" type="presParOf" srcId="{DA1C9F3C-D92E-463B-8FA7-EC9499164E18}" destId="{73ADCE84-9425-4FCA-9689-BF3F12DAA52E}" srcOrd="5" destOrd="0" presId="urn:microsoft.com/office/officeart/2017/3/layout/DropPinTimeline"/>
    <dgm:cxn modelId="{C800277A-DBBB-4E7B-94B7-D7A6E5D73DAC}" type="presParOf" srcId="{6284FEF4-252B-45CC-8767-43DA198026B3}" destId="{89A62EC4-650D-4F5C-9CF6-B61DBEF3064A}" srcOrd="1" destOrd="0" presId="urn:microsoft.com/office/officeart/2017/3/layout/DropPinTimeline"/>
    <dgm:cxn modelId="{BA22D5D9-3B92-45A5-B2C3-4E1552B25015}" type="presParOf" srcId="{6284FEF4-252B-45CC-8767-43DA198026B3}" destId="{EC7CF6CB-036C-4DFE-857C-E4FCECFDF14F}" srcOrd="2" destOrd="0" presId="urn:microsoft.com/office/officeart/2017/3/layout/DropPinTimeline"/>
    <dgm:cxn modelId="{BE8E6155-B446-4191-8285-3AE6A533AEAC}" type="presParOf" srcId="{EC7CF6CB-036C-4DFE-857C-E4FCECFDF14F}" destId="{957CA49F-CBE6-4915-B994-FEF0F3BFF1AC}" srcOrd="0" destOrd="0" presId="urn:microsoft.com/office/officeart/2017/3/layout/DropPinTimeline"/>
    <dgm:cxn modelId="{FF4FB90A-F004-44A7-95FA-E3F765D8651B}" type="presParOf" srcId="{EC7CF6CB-036C-4DFE-857C-E4FCECFDF14F}" destId="{12B7DAF1-7D20-4B28-8A6E-3F119937154E}" srcOrd="1" destOrd="0" presId="urn:microsoft.com/office/officeart/2017/3/layout/DropPinTimeline"/>
    <dgm:cxn modelId="{3315A58A-FA50-4E9C-8D26-1F74FF9275F9}" type="presParOf" srcId="{12B7DAF1-7D20-4B28-8A6E-3F119937154E}" destId="{AEF10BA9-1907-4BCC-BB0F-461CC88A1CAE}" srcOrd="0" destOrd="0" presId="urn:microsoft.com/office/officeart/2017/3/layout/DropPinTimeline"/>
    <dgm:cxn modelId="{4F403A30-2F3C-4C1D-AAD2-E091DE400037}" type="presParOf" srcId="{12B7DAF1-7D20-4B28-8A6E-3F119937154E}" destId="{F4C8AECD-C455-40C2-B3A0-D51553AC98B5}" srcOrd="1" destOrd="0" presId="urn:microsoft.com/office/officeart/2017/3/layout/DropPinTimeline"/>
    <dgm:cxn modelId="{52D03770-622F-41FC-840E-16F95101574D}" type="presParOf" srcId="{EC7CF6CB-036C-4DFE-857C-E4FCECFDF14F}" destId="{26776BEA-E2F7-48C5-8C65-D1B377356976}" srcOrd="2" destOrd="0" presId="urn:microsoft.com/office/officeart/2017/3/layout/DropPinTimeline"/>
    <dgm:cxn modelId="{E59FA977-B07E-400E-9E3E-ACA537EE2CD4}" type="presParOf" srcId="{EC7CF6CB-036C-4DFE-857C-E4FCECFDF14F}" destId="{E688BF50-E46D-4B33-A980-F3AE36F33D5B}" srcOrd="3" destOrd="0" presId="urn:microsoft.com/office/officeart/2017/3/layout/DropPinTimeline"/>
    <dgm:cxn modelId="{8949F061-CE1D-4E58-8A5D-D3832DB221D0}" type="presParOf" srcId="{EC7CF6CB-036C-4DFE-857C-E4FCECFDF14F}" destId="{8BFF68BD-3CAA-4C87-93AD-09EB4BD2F7C4}" srcOrd="4" destOrd="0" presId="urn:microsoft.com/office/officeart/2017/3/layout/DropPinTimeline"/>
    <dgm:cxn modelId="{B21842EC-3272-4B94-8A1B-F7ADB20B7795}" type="presParOf" srcId="{EC7CF6CB-036C-4DFE-857C-E4FCECFDF14F}" destId="{2733BADD-E227-4ABD-9193-CFEC6ECB09A3}" srcOrd="5" destOrd="0" presId="urn:microsoft.com/office/officeart/2017/3/layout/DropPinTimeline"/>
    <dgm:cxn modelId="{11112491-BED5-4616-B3E5-EAC82AD36875}" type="presParOf" srcId="{6284FEF4-252B-45CC-8767-43DA198026B3}" destId="{B3D7357F-5645-4FAB-8AC8-CDEF75A88E0B}" srcOrd="3" destOrd="0" presId="urn:microsoft.com/office/officeart/2017/3/layout/DropPinTimeline"/>
    <dgm:cxn modelId="{6A4368D1-77CA-44C0-94D9-0659AA5D8DE3}" type="presParOf" srcId="{6284FEF4-252B-45CC-8767-43DA198026B3}" destId="{9D978519-63BA-47A7-A2B9-7E632BD769EF}" srcOrd="4" destOrd="0" presId="urn:microsoft.com/office/officeart/2017/3/layout/DropPinTimeline"/>
    <dgm:cxn modelId="{5E08F899-2901-4B42-8325-B07723F50CA6}" type="presParOf" srcId="{9D978519-63BA-47A7-A2B9-7E632BD769EF}" destId="{D00E1116-5EFB-42C8-B6B9-2209C6B20817}" srcOrd="0" destOrd="0" presId="urn:microsoft.com/office/officeart/2017/3/layout/DropPinTimeline"/>
    <dgm:cxn modelId="{FCF6D875-C334-41CF-9425-F6C1F7790679}" type="presParOf" srcId="{9D978519-63BA-47A7-A2B9-7E632BD769EF}" destId="{C5BC7DC9-B2E0-4E58-A567-09943D7CD3B4}" srcOrd="1" destOrd="0" presId="urn:microsoft.com/office/officeart/2017/3/layout/DropPinTimeline"/>
    <dgm:cxn modelId="{88787D05-97B2-4742-B794-709814F81566}" type="presParOf" srcId="{C5BC7DC9-B2E0-4E58-A567-09943D7CD3B4}" destId="{421F9D25-9070-4203-8DE2-5A1DEA6833F3}" srcOrd="0" destOrd="0" presId="urn:microsoft.com/office/officeart/2017/3/layout/DropPinTimeline"/>
    <dgm:cxn modelId="{4C99FA9F-5B94-4DDB-9990-E7B3143ED523}" type="presParOf" srcId="{C5BC7DC9-B2E0-4E58-A567-09943D7CD3B4}" destId="{88D675AD-CCAC-4443-9532-E2781C17B298}" srcOrd="1" destOrd="0" presId="urn:microsoft.com/office/officeart/2017/3/layout/DropPinTimeline"/>
    <dgm:cxn modelId="{C480045D-7D91-4599-85AE-3A6D11FD52ED}" type="presParOf" srcId="{9D978519-63BA-47A7-A2B9-7E632BD769EF}" destId="{3CEF73D6-670E-4980-9AA9-294B714E27CD}" srcOrd="2" destOrd="0" presId="urn:microsoft.com/office/officeart/2017/3/layout/DropPinTimeline"/>
    <dgm:cxn modelId="{2BBDDAB2-32E5-4F89-BDAC-E3178A350E1E}" type="presParOf" srcId="{9D978519-63BA-47A7-A2B9-7E632BD769EF}" destId="{7705D3EB-1B27-4027-895F-72683FD241DB}" srcOrd="3" destOrd="0" presId="urn:microsoft.com/office/officeart/2017/3/layout/DropPinTimeline"/>
    <dgm:cxn modelId="{63A905C2-A589-425C-B311-682AF20765BB}" type="presParOf" srcId="{9D978519-63BA-47A7-A2B9-7E632BD769EF}" destId="{905E7C67-B18E-4477-A7A7-1A9276842596}" srcOrd="4" destOrd="0" presId="urn:microsoft.com/office/officeart/2017/3/layout/DropPinTimeline"/>
    <dgm:cxn modelId="{72211730-DD2A-44A6-8D12-C7D717D35FB4}" type="presParOf" srcId="{9D978519-63BA-47A7-A2B9-7E632BD769EF}" destId="{80DC16EE-3B23-4C4C-8AD6-EE5CFE1E6A02}" srcOrd="5" destOrd="0" presId="urn:microsoft.com/office/officeart/2017/3/layout/DropPinTimeline"/>
    <dgm:cxn modelId="{EB5F9689-1CDB-478E-B12C-83937C4E60CC}" type="presParOf" srcId="{6284FEF4-252B-45CC-8767-43DA198026B3}" destId="{C6FE3F49-2DA2-4462-8FAB-0A062AF9B8DC}" srcOrd="5" destOrd="0" presId="urn:microsoft.com/office/officeart/2017/3/layout/DropPinTimeline"/>
    <dgm:cxn modelId="{E5E80106-DF7B-43BE-82FE-14D804730828}" type="presParOf" srcId="{6284FEF4-252B-45CC-8767-43DA198026B3}" destId="{B80F481E-E82E-4799-86C7-953F4F0411C5}" srcOrd="6" destOrd="0" presId="urn:microsoft.com/office/officeart/2017/3/layout/DropPinTimeline"/>
    <dgm:cxn modelId="{4A0B8F81-7DCC-45B4-AFAD-A81979ADA8E4}" type="presParOf" srcId="{B80F481E-E82E-4799-86C7-953F4F0411C5}" destId="{2104F630-2341-4FD7-AE33-65239206F625}" srcOrd="0" destOrd="0" presId="urn:microsoft.com/office/officeart/2017/3/layout/DropPinTimeline"/>
    <dgm:cxn modelId="{FB21FFBA-DA05-4E46-9BA1-50C115A0F7CD}" type="presParOf" srcId="{B80F481E-E82E-4799-86C7-953F4F0411C5}" destId="{58AE9B4D-A32C-4C4B-BC13-7C4846EE74BA}" srcOrd="1" destOrd="0" presId="urn:microsoft.com/office/officeart/2017/3/layout/DropPinTimeline"/>
    <dgm:cxn modelId="{9CA1858C-0F7A-4CD6-8523-4D08BEF52A1C}" type="presParOf" srcId="{58AE9B4D-A32C-4C4B-BC13-7C4846EE74BA}" destId="{24E35D47-3550-4683-B6ED-E5567F76B170}" srcOrd="0" destOrd="0" presId="urn:microsoft.com/office/officeart/2017/3/layout/DropPinTimeline"/>
    <dgm:cxn modelId="{0DF9C95B-2033-42E0-9F6F-C170B3978B7A}" type="presParOf" srcId="{58AE9B4D-A32C-4C4B-BC13-7C4846EE74BA}" destId="{8E5F8E1E-3C93-4FE7-BBEB-A8E3400C4AC7}" srcOrd="1" destOrd="0" presId="urn:microsoft.com/office/officeart/2017/3/layout/DropPinTimeline"/>
    <dgm:cxn modelId="{234F75E2-75E8-4A57-9B27-F8E0E2E8D45A}" type="presParOf" srcId="{B80F481E-E82E-4799-86C7-953F4F0411C5}" destId="{D7C84FD9-EEB1-40CC-B0E3-70938E835A39}" srcOrd="2" destOrd="0" presId="urn:microsoft.com/office/officeart/2017/3/layout/DropPinTimeline"/>
    <dgm:cxn modelId="{77881B41-A930-40B6-925C-BA5E832034B2}" type="presParOf" srcId="{B80F481E-E82E-4799-86C7-953F4F0411C5}" destId="{30A6783D-2DE0-47CE-8606-9A65BB9B18B5}" srcOrd="3" destOrd="0" presId="urn:microsoft.com/office/officeart/2017/3/layout/DropPinTimeline"/>
    <dgm:cxn modelId="{2B7C7789-D7EF-4187-A931-0480A0696182}" type="presParOf" srcId="{B80F481E-E82E-4799-86C7-953F4F0411C5}" destId="{B032F32F-620F-4F29-AECF-6A50C2996CAB}" srcOrd="4" destOrd="0" presId="urn:microsoft.com/office/officeart/2017/3/layout/DropPinTimeline"/>
    <dgm:cxn modelId="{F762C8DE-E3BC-499D-B312-FFC206258FB6}" type="presParOf" srcId="{B80F481E-E82E-4799-86C7-953F4F0411C5}" destId="{092B0835-69A2-4FBA-8018-95754096BFF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088C8-523B-4F82-AB2F-6223516708CB}">
      <dsp:nvSpPr>
        <dsp:cNvPr id="0" name=""/>
        <dsp:cNvSpPr/>
      </dsp:nvSpPr>
      <dsp:spPr>
        <a:xfrm>
          <a:off x="0" y="2243137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D032F-1411-4C92-AB1A-70F7DE98275B}">
      <dsp:nvSpPr>
        <dsp:cNvPr id="0" name=""/>
        <dsp:cNvSpPr/>
      </dsp:nvSpPr>
      <dsp:spPr>
        <a:xfrm rot="8100000">
          <a:off x="71176" y="516955"/>
          <a:ext cx="329916" cy="32991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73CF20-D8AA-4140-876F-2C67290CA1A0}">
      <dsp:nvSpPr>
        <dsp:cNvPr id="0" name=""/>
        <dsp:cNvSpPr/>
      </dsp:nvSpPr>
      <dsp:spPr>
        <a:xfrm>
          <a:off x="107827" y="553606"/>
          <a:ext cx="256614" cy="2566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DA305-04EA-4D81-9CBB-FDB6C6617FB5}">
      <dsp:nvSpPr>
        <dsp:cNvPr id="0" name=""/>
        <dsp:cNvSpPr/>
      </dsp:nvSpPr>
      <dsp:spPr>
        <a:xfrm>
          <a:off x="469420" y="802186"/>
          <a:ext cx="3497668" cy="132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2286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présentation du MVC par Trygve Reenskaug</a:t>
          </a:r>
        </a:p>
      </dsp:txBody>
      <dsp:txXfrm>
        <a:off x="469420" y="802186"/>
        <a:ext cx="3497668" cy="1327937"/>
      </dsp:txXfrm>
    </dsp:sp>
    <dsp:sp modelId="{B8B3C107-B9D2-4AAF-AC98-95EE997CDC8A}">
      <dsp:nvSpPr>
        <dsp:cNvPr id="0" name=""/>
        <dsp:cNvSpPr/>
      </dsp:nvSpPr>
      <dsp:spPr>
        <a:xfrm>
          <a:off x="469420" y="335614"/>
          <a:ext cx="3497668" cy="466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1979</a:t>
          </a:r>
        </a:p>
      </dsp:txBody>
      <dsp:txXfrm>
        <a:off x="469420" y="335614"/>
        <a:ext cx="3497668" cy="466572"/>
      </dsp:txXfrm>
    </dsp:sp>
    <dsp:sp modelId="{1D73CB6D-3968-4169-B440-AB00D4CB7E0A}">
      <dsp:nvSpPr>
        <dsp:cNvPr id="0" name=""/>
        <dsp:cNvSpPr/>
      </dsp:nvSpPr>
      <dsp:spPr>
        <a:xfrm>
          <a:off x="236134" y="915200"/>
          <a:ext cx="0" cy="132793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69B6E-4ECB-4DF2-A797-9BE4DDD57525}">
      <dsp:nvSpPr>
        <dsp:cNvPr id="0" name=""/>
        <dsp:cNvSpPr/>
      </dsp:nvSpPr>
      <dsp:spPr>
        <a:xfrm>
          <a:off x="194143" y="2201145"/>
          <a:ext cx="83983" cy="83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F10BA9-1907-4BCC-BB0F-461CC88A1CAE}">
      <dsp:nvSpPr>
        <dsp:cNvPr id="0" name=""/>
        <dsp:cNvSpPr/>
      </dsp:nvSpPr>
      <dsp:spPr>
        <a:xfrm rot="18900000">
          <a:off x="2169791" y="3639402"/>
          <a:ext cx="329916" cy="32991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C8AECD-C455-40C2-B3A0-D51553AC98B5}">
      <dsp:nvSpPr>
        <dsp:cNvPr id="0" name=""/>
        <dsp:cNvSpPr/>
      </dsp:nvSpPr>
      <dsp:spPr>
        <a:xfrm>
          <a:off x="2206442" y="3676053"/>
          <a:ext cx="256614" cy="2566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76BEA-E2F7-48C5-8C65-D1B377356976}">
      <dsp:nvSpPr>
        <dsp:cNvPr id="0" name=""/>
        <dsp:cNvSpPr/>
      </dsp:nvSpPr>
      <dsp:spPr>
        <a:xfrm>
          <a:off x="2568035" y="2243137"/>
          <a:ext cx="3497668" cy="132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0" rIns="0" bIns="15240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 du MVC dans le langage Smalltalk</a:t>
          </a:r>
        </a:p>
      </dsp:txBody>
      <dsp:txXfrm>
        <a:off x="2568035" y="2243137"/>
        <a:ext cx="3497668" cy="1327937"/>
      </dsp:txXfrm>
    </dsp:sp>
    <dsp:sp modelId="{E688BF50-E46D-4B33-A980-F3AE36F33D5B}">
      <dsp:nvSpPr>
        <dsp:cNvPr id="0" name=""/>
        <dsp:cNvSpPr/>
      </dsp:nvSpPr>
      <dsp:spPr>
        <a:xfrm>
          <a:off x="2568035" y="3571074"/>
          <a:ext cx="3497668" cy="466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1987</a:t>
          </a:r>
          <a:endParaRPr lang="en-US" sz="2000" kern="1200"/>
        </a:p>
      </dsp:txBody>
      <dsp:txXfrm>
        <a:off x="2568035" y="3571074"/>
        <a:ext cx="3497668" cy="466572"/>
      </dsp:txXfrm>
    </dsp:sp>
    <dsp:sp modelId="{8BFF68BD-3CAA-4C87-93AD-09EB4BD2F7C4}">
      <dsp:nvSpPr>
        <dsp:cNvPr id="0" name=""/>
        <dsp:cNvSpPr/>
      </dsp:nvSpPr>
      <dsp:spPr>
        <a:xfrm>
          <a:off x="2334749" y="2243137"/>
          <a:ext cx="0" cy="132793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CA49F-CBE6-4915-B994-FEF0F3BFF1AC}">
      <dsp:nvSpPr>
        <dsp:cNvPr id="0" name=""/>
        <dsp:cNvSpPr/>
      </dsp:nvSpPr>
      <dsp:spPr>
        <a:xfrm>
          <a:off x="2292758" y="2201145"/>
          <a:ext cx="83983" cy="83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1F9D25-9070-4203-8DE2-5A1DEA6833F3}">
      <dsp:nvSpPr>
        <dsp:cNvPr id="0" name=""/>
        <dsp:cNvSpPr/>
      </dsp:nvSpPr>
      <dsp:spPr>
        <a:xfrm rot="8100000">
          <a:off x="4268406" y="516955"/>
          <a:ext cx="329916" cy="32991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D675AD-CCAC-4443-9532-E2781C17B298}">
      <dsp:nvSpPr>
        <dsp:cNvPr id="0" name=""/>
        <dsp:cNvSpPr/>
      </dsp:nvSpPr>
      <dsp:spPr>
        <a:xfrm>
          <a:off x="4305057" y="553606"/>
          <a:ext cx="256614" cy="2566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F73D6-670E-4980-9AA9-294B714E27CD}">
      <dsp:nvSpPr>
        <dsp:cNvPr id="0" name=""/>
        <dsp:cNvSpPr/>
      </dsp:nvSpPr>
      <dsp:spPr>
        <a:xfrm>
          <a:off x="4666651" y="822734"/>
          <a:ext cx="3497668" cy="132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2286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aramond" panose="02020404030301010803"/>
              <a:ea typeface="+mn-ea"/>
              <a:cs typeface="+mn-cs"/>
            </a:rPr>
            <a:t>reconnaissance</a:t>
          </a:r>
          <a:r>
            <a:rPr lang="en-US" sz="2400" kern="1200"/>
            <a:t> du MVC en tant que concept générique dans certains articles spécialisés</a:t>
          </a:r>
        </a:p>
      </dsp:txBody>
      <dsp:txXfrm>
        <a:off x="4666651" y="822734"/>
        <a:ext cx="3497668" cy="1327937"/>
      </dsp:txXfrm>
    </dsp:sp>
    <dsp:sp modelId="{7705D3EB-1B27-4027-895F-72683FD241DB}">
      <dsp:nvSpPr>
        <dsp:cNvPr id="0" name=""/>
        <dsp:cNvSpPr/>
      </dsp:nvSpPr>
      <dsp:spPr>
        <a:xfrm>
          <a:off x="4666651" y="356162"/>
          <a:ext cx="3497668" cy="466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1988</a:t>
          </a:r>
        </a:p>
      </dsp:txBody>
      <dsp:txXfrm>
        <a:off x="4666651" y="356162"/>
        <a:ext cx="3497668" cy="466572"/>
      </dsp:txXfrm>
    </dsp:sp>
    <dsp:sp modelId="{905E7C67-B18E-4477-A7A7-1A9276842596}">
      <dsp:nvSpPr>
        <dsp:cNvPr id="0" name=""/>
        <dsp:cNvSpPr/>
      </dsp:nvSpPr>
      <dsp:spPr>
        <a:xfrm>
          <a:off x="4433364" y="915200"/>
          <a:ext cx="0" cy="132793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E1116-5EFB-42C8-B6B9-2209C6B20817}">
      <dsp:nvSpPr>
        <dsp:cNvPr id="0" name=""/>
        <dsp:cNvSpPr/>
      </dsp:nvSpPr>
      <dsp:spPr>
        <a:xfrm>
          <a:off x="4391373" y="2201145"/>
          <a:ext cx="83983" cy="83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E35D47-3550-4683-B6ED-E5567F76B170}">
      <dsp:nvSpPr>
        <dsp:cNvPr id="0" name=""/>
        <dsp:cNvSpPr/>
      </dsp:nvSpPr>
      <dsp:spPr>
        <a:xfrm rot="18900000">
          <a:off x="6367021" y="3639402"/>
          <a:ext cx="329916" cy="32991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5F8E1E-3C93-4FE7-BBEB-A8E3400C4AC7}">
      <dsp:nvSpPr>
        <dsp:cNvPr id="0" name=""/>
        <dsp:cNvSpPr/>
      </dsp:nvSpPr>
      <dsp:spPr>
        <a:xfrm>
          <a:off x="6403672" y="3676053"/>
          <a:ext cx="256614" cy="2566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84FD9-EEB1-40CC-B0E3-70938E835A39}">
      <dsp:nvSpPr>
        <dsp:cNvPr id="0" name=""/>
        <dsp:cNvSpPr/>
      </dsp:nvSpPr>
      <dsp:spPr>
        <a:xfrm>
          <a:off x="6765266" y="2243137"/>
          <a:ext cx="3497668" cy="132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0" rIns="0" bIns="15240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MVC Populaire dans les applications web modernes.</a:t>
          </a:r>
        </a:p>
      </dsp:txBody>
      <dsp:txXfrm>
        <a:off x="6765266" y="2243137"/>
        <a:ext cx="3497668" cy="1327937"/>
      </dsp:txXfrm>
    </dsp:sp>
    <dsp:sp modelId="{30A6783D-2DE0-47CE-8606-9A65BB9B18B5}">
      <dsp:nvSpPr>
        <dsp:cNvPr id="0" name=""/>
        <dsp:cNvSpPr/>
      </dsp:nvSpPr>
      <dsp:spPr>
        <a:xfrm>
          <a:off x="6765266" y="3571074"/>
          <a:ext cx="3497668" cy="466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Aujourd'hui</a:t>
          </a:r>
        </a:p>
      </dsp:txBody>
      <dsp:txXfrm>
        <a:off x="6765266" y="3571074"/>
        <a:ext cx="3497668" cy="466572"/>
      </dsp:txXfrm>
    </dsp:sp>
    <dsp:sp modelId="{B032F32F-620F-4F29-AECF-6A50C2996CAB}">
      <dsp:nvSpPr>
        <dsp:cNvPr id="0" name=""/>
        <dsp:cNvSpPr/>
      </dsp:nvSpPr>
      <dsp:spPr>
        <a:xfrm>
          <a:off x="6531979" y="2243137"/>
          <a:ext cx="0" cy="132793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4F630-2341-4FD7-AE33-65239206F625}">
      <dsp:nvSpPr>
        <dsp:cNvPr id="0" name=""/>
        <dsp:cNvSpPr/>
      </dsp:nvSpPr>
      <dsp:spPr>
        <a:xfrm>
          <a:off x="6489988" y="2201145"/>
          <a:ext cx="83983" cy="83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594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937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4901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31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757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261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31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59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823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814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06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705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3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25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95270F1-CD8D-9E45-B30A-9C7B016A43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53" r:id="rId11"/>
    <p:sldLayoutId id="2147483852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A036F-8591-4473-A3BA-5EA3390F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Contrôleur /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574D0-F74A-4F33-A7A2-B0ECDB4A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Dépendant de Model et View</a:t>
            </a:r>
          </a:p>
          <a:p>
            <a:r>
              <a:rPr lang="fr-BE"/>
              <a:t>Traiter les actions de </a:t>
            </a:r>
            <a:r>
              <a:rPr lang="fr-BE">
                <a:solidFill>
                  <a:schemeClr val="accent3">
                    <a:lumMod val="50000"/>
                  </a:schemeClr>
                </a:solidFill>
              </a:rPr>
              <a:t>Router</a:t>
            </a:r>
          </a:p>
          <a:p>
            <a:pPr lvl="1"/>
            <a:r>
              <a:rPr lang="fr-BE"/>
              <a:t>Callbacks</a:t>
            </a:r>
          </a:p>
          <a:p>
            <a:pPr lvl="1"/>
            <a:r>
              <a:rPr lang="fr-BE"/>
              <a:t>Validation des données d'un formulaire</a:t>
            </a:r>
          </a:p>
          <a:p>
            <a:endParaRPr lang="fr-BE"/>
          </a:p>
          <a:p>
            <a:r>
              <a:rPr lang="fr-BE"/>
              <a:t>Modifier </a:t>
            </a:r>
            <a:r>
              <a:rPr lang="fr-BE">
                <a:solidFill>
                  <a:schemeClr val="accent2"/>
                </a:solidFill>
              </a:rPr>
              <a:t>Model</a:t>
            </a:r>
          </a:p>
          <a:p>
            <a:pPr lvl="1"/>
            <a:r>
              <a:rPr lang="fr-BE"/>
              <a:t>Mise à jour (UPDATE)</a:t>
            </a:r>
          </a:p>
          <a:p>
            <a:pPr lvl="1"/>
            <a:r>
              <a:rPr lang="fr-BE"/>
              <a:t>Ajout (INSERT)</a:t>
            </a:r>
          </a:p>
          <a:p>
            <a:pPr lvl="1"/>
            <a:r>
              <a:rPr lang="fr-BE"/>
              <a:t>Suppression (DELETE)</a:t>
            </a:r>
          </a:p>
          <a:p>
            <a:r>
              <a:rPr lang="fr-BE"/>
              <a:t>Modifier </a:t>
            </a:r>
            <a:r>
              <a:rPr lang="fr-BE">
                <a:solidFill>
                  <a:schemeClr val="accent4">
                    <a:lumMod val="50000"/>
                  </a:schemeClr>
                </a:solidFill>
              </a:rPr>
              <a:t>View</a:t>
            </a:r>
          </a:p>
          <a:p>
            <a:pPr lvl="1"/>
            <a:r>
              <a:rPr lang="fr-BE"/>
              <a:t>Suite aux modifications de </a:t>
            </a:r>
            <a:r>
              <a:rPr lang="fr-BE">
                <a:solidFill>
                  <a:schemeClr val="accent2"/>
                </a:solidFill>
              </a:rPr>
              <a:t>Model</a:t>
            </a:r>
          </a:p>
          <a:p>
            <a:pPr lvl="1"/>
            <a:r>
              <a:rPr lang="fr-BE"/>
              <a:t>Suite aux actions de </a:t>
            </a:r>
            <a:r>
              <a:rPr lang="fr-BE">
                <a:solidFill>
                  <a:schemeClr val="accent3">
                    <a:lumMod val="50000"/>
                  </a:schemeClr>
                </a:solidFill>
              </a:rPr>
              <a:t>Router</a:t>
            </a:r>
            <a:endParaRPr lang="fr-BE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3B26B9-85F9-9888-2298-7D83A4C7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918" y="168115"/>
            <a:ext cx="1562866" cy="10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A036F-8591-4473-A3BA-5EA3390F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Routeur / Router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574D0-F74A-4F33-A7A2-B0ECDB4A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Dépendant des différents Controller</a:t>
            </a:r>
          </a:p>
          <a:p>
            <a:r>
              <a:rPr lang="fr-BE"/>
              <a:t>Traiter les actions de </a:t>
            </a:r>
            <a:r>
              <a:rPr lang="fr-BE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</a:p>
          <a:p>
            <a:pPr lvl="1"/>
            <a:r>
              <a:rPr lang="fr-BE"/>
              <a:t>Évènements souris et clavier</a:t>
            </a:r>
          </a:p>
          <a:p>
            <a:r>
              <a:rPr lang="fr-BE"/>
              <a:t>Sélection du composant à appeler</a:t>
            </a:r>
          </a:p>
          <a:p>
            <a:r>
              <a:rPr lang="fr-BE"/>
              <a:t>Interagir avec </a:t>
            </a:r>
            <a:r>
              <a:rPr lang="fr-BE">
                <a:solidFill>
                  <a:schemeClr val="accent5"/>
                </a:solidFill>
              </a:rPr>
              <a:t>Controller</a:t>
            </a:r>
            <a:endParaRPr lang="fr-BE"/>
          </a:p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3B26B9-85F9-9888-2298-7D83A4C7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918" y="168115"/>
            <a:ext cx="1562866" cy="10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F650104-1D3E-629D-599C-E4B19D22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Architecture MVC en pratique</a:t>
            </a:r>
            <a:br>
              <a:rPr lang="fr-BE"/>
            </a:br>
            <a:r>
              <a:rPr lang="fr-BE"/>
              <a:t>Comment écrire une application web  ?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E3E5BA-C057-96E0-CEF9-9A9016FBE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framework </a:t>
            </a:r>
            <a:r>
              <a:rPr lang="fr-BE">
                <a:latin typeface="Verdana Pro" panose="020F0502020204030204" pitchFamily="34" charset="0"/>
              </a:rPr>
              <a:t>AWebWiz</a:t>
            </a:r>
          </a:p>
          <a:p>
            <a:r>
              <a:rPr lang="fr-BE"/>
              <a:t>source d'inspiration : CodeIgniter, simplifié pour les débutants</a:t>
            </a:r>
          </a:p>
          <a:p>
            <a:r>
              <a:rPr lang="fr-BE"/>
              <a:t>auteur : Alain Wafflard</a:t>
            </a:r>
          </a:p>
        </p:txBody>
      </p:sp>
      <p:pic>
        <p:nvPicPr>
          <p:cNvPr id="10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D26CB9EA-B79C-B6A2-C076-025131C22C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8" y="166690"/>
            <a:ext cx="4057650" cy="3086100"/>
          </a:xfrm>
        </p:spPr>
      </p:pic>
    </p:spTree>
    <p:extLst>
      <p:ext uri="{BB962C8B-B14F-4D97-AF65-F5344CB8AC3E}">
        <p14:creationId xmlns:p14="http://schemas.microsoft.com/office/powerpoint/2010/main" val="15624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2AC9F-1B1D-46B2-9FAF-8DEDD96297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07313" y="0"/>
            <a:ext cx="4484687" cy="2328863"/>
          </a:xfrm>
        </p:spPr>
        <p:txBody>
          <a:bodyPr>
            <a:normAutofit/>
          </a:bodyPr>
          <a:lstStyle/>
          <a:p>
            <a:pPr algn="ctr"/>
            <a:r>
              <a:rPr lang="fr-BE"/>
              <a:t>MVC en pratique</a:t>
            </a:r>
            <a:br>
              <a:rPr lang="fr-BE"/>
            </a:br>
            <a:r>
              <a:rPr lang="fr-BE" b="0">
                <a:solidFill>
                  <a:schemeClr val="accent1">
                    <a:lumMod val="75000"/>
                  </a:schemeClr>
                </a:solidFill>
                <a:latin typeface="Verdana Pro" panose="020B0604030504040204" pitchFamily="34" charset="0"/>
              </a:rPr>
              <a:t>AWebWiz</a:t>
            </a:r>
            <a:br>
              <a:rPr lang="fr-BE" b="0">
                <a:solidFill>
                  <a:schemeClr val="accent1">
                    <a:lumMod val="75000"/>
                  </a:schemeClr>
                </a:solidFill>
                <a:latin typeface="Verdana Pro" panose="020B0604030504040204" pitchFamily="34" charset="0"/>
              </a:rPr>
            </a:b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1A36C-9A6B-41D9-A197-6202ACBC82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0"/>
            <a:ext cx="10515600" cy="6962775"/>
          </a:xfrm>
        </p:spPr>
        <p:txBody>
          <a:bodyPr numCol="1">
            <a:spAutoFit/>
          </a:bodyPr>
          <a:lstStyle/>
          <a:p>
            <a:pPr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</a:t>
            </a:r>
            <a:r>
              <a:rPr lang="fr-BE" sz="2400"/>
              <a:t> : racine de l'application</a:t>
            </a:r>
          </a:p>
          <a:p>
            <a:pPr marL="1071563" lvl="1" indent="-342900">
              <a:lnSpc>
                <a:spcPct val="100000"/>
              </a:lnSpc>
              <a:buFont typeface="Garamond" panose="02020404030301010803" pitchFamily="18" charset="0"/>
              <a:buChar char="├"/>
            </a:pPr>
            <a:r>
              <a:rPr lang="fr-BE" sz="2400" b="1">
                <a:solidFill>
                  <a:schemeClr val="accent2"/>
                </a:solidFill>
              </a:rPr>
              <a:t>/app</a:t>
            </a:r>
            <a:r>
              <a:rPr lang="fr-BE" sz="2400"/>
              <a:t> : code (PHP) de l'application</a:t>
            </a:r>
            <a:endParaRPr lang="fr-BE" sz="2400" b="1">
              <a:solidFill>
                <a:schemeClr val="accent2"/>
              </a:solidFill>
            </a:endParaRPr>
          </a:p>
          <a:p>
            <a:pPr marL="1800225" lvl="2" indent="-371475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/model</a:t>
            </a:r>
          </a:p>
          <a:p>
            <a:pPr marL="1800225" lvl="2" indent="-371475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/view</a:t>
            </a:r>
          </a:p>
          <a:p>
            <a:pPr marL="1800225" lvl="2" indent="-371475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/controller</a:t>
            </a:r>
          </a:p>
          <a:p>
            <a:pPr marL="1800225" lvl="2" indent="-371475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/>
              <a:t>autres : </a:t>
            </a:r>
            <a:r>
              <a:rPr lang="fr-BE" sz="2400" b="1">
                <a:solidFill>
                  <a:schemeClr val="accent2"/>
                </a:solidFill>
              </a:rPr>
              <a:t>/helper, /config</a:t>
            </a:r>
            <a:r>
              <a:rPr lang="fr-BE" sz="2400"/>
              <a:t>, …</a:t>
            </a:r>
            <a:endParaRPr lang="fr-BE" sz="2400" b="1">
              <a:solidFill>
                <a:schemeClr val="accent2"/>
              </a:solidFill>
            </a:endParaRPr>
          </a:p>
          <a:p>
            <a:pPr marL="1071563" lvl="1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/asset</a:t>
            </a:r>
            <a:r>
              <a:rPr lang="fr-BE" sz="2400"/>
              <a:t> : toute l'information privée</a:t>
            </a:r>
          </a:p>
          <a:p>
            <a:pPr marL="1801812" lvl="2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/database</a:t>
            </a:r>
          </a:p>
          <a:p>
            <a:pPr marL="1801812" lvl="2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/static_content</a:t>
            </a:r>
          </a:p>
          <a:p>
            <a:pPr marL="1071563" lvl="1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/public </a:t>
            </a:r>
            <a:r>
              <a:rPr lang="fr-BE" sz="2400"/>
              <a:t>: racine du site web</a:t>
            </a:r>
          </a:p>
          <a:p>
            <a:pPr marL="1801812" lvl="2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/css, /js </a:t>
            </a:r>
            <a:r>
              <a:rPr lang="fr-BE" sz="2400"/>
              <a:t>: l'information nécessaire au navigateur</a:t>
            </a:r>
          </a:p>
          <a:p>
            <a:pPr marL="2259001" lvl="3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b="1">
                <a:solidFill>
                  <a:schemeClr val="accent2"/>
                </a:solidFill>
              </a:rPr>
              <a:t>internal</a:t>
            </a:r>
            <a:r>
              <a:rPr lang="fr-BE"/>
              <a:t> : développement interne </a:t>
            </a:r>
          </a:p>
          <a:p>
            <a:pPr marL="2259001" lvl="3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b="1">
                <a:solidFill>
                  <a:schemeClr val="accent2"/>
                </a:solidFill>
              </a:rPr>
              <a:t>bootstrap</a:t>
            </a:r>
            <a:r>
              <a:rPr lang="fr-BE"/>
              <a:t> : par exemple</a:t>
            </a:r>
          </a:p>
          <a:p>
            <a:pPr marL="1801812" lvl="2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/media</a:t>
            </a:r>
            <a:r>
              <a:rPr lang="fr-BE" sz="2400"/>
              <a:t> : matériel à destination de l'utilisateur (pdf, …)</a:t>
            </a:r>
            <a:endParaRPr lang="fr-BE" sz="2400" b="1">
              <a:solidFill>
                <a:schemeClr val="accent5"/>
              </a:solidFill>
            </a:endParaRPr>
          </a:p>
          <a:p>
            <a:pPr marL="1801812" lvl="2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index.php</a:t>
            </a:r>
            <a:r>
              <a:rPr lang="fr-BE" sz="2400"/>
              <a:t> : router</a:t>
            </a:r>
            <a:endParaRPr lang="fr-BE" sz="2400" b="1">
              <a:solidFill>
                <a:schemeClr val="accent2"/>
              </a:solidFill>
            </a:endParaRPr>
          </a:p>
          <a:p>
            <a:pPr marL="1071563" lvl="1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/external</a:t>
            </a:r>
            <a:r>
              <a:rPr lang="fr-BE" sz="2400"/>
              <a:t> : package externes</a:t>
            </a:r>
            <a:endParaRPr lang="fr-BE" sz="2400" b="1">
              <a:solidFill>
                <a:schemeClr val="accent2"/>
              </a:solidFill>
            </a:endParaRPr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72491B25-04D7-69BC-F5E5-5335DD8C17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A9EDA-94FF-7ACE-F6C4-92CC5FA67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F74C3-87A8-10FC-BA07-441AA3E9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MVC en pratique : </a:t>
            </a:r>
            <a:r>
              <a:rPr lang="fr-BE" b="0">
                <a:solidFill>
                  <a:schemeClr val="accent1">
                    <a:lumMod val="75000"/>
                  </a:schemeClr>
                </a:solidFill>
                <a:latin typeface="Verdana Pro" panose="020B0604030504040204" pitchFamily="34" charset="0"/>
              </a:rPr>
              <a:t>AWebWiz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,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FEEC1-E80C-61DC-E069-EAE3F4F2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436"/>
            <a:ext cx="10515600" cy="5073564"/>
          </a:xfrm>
        </p:spPr>
        <p:txBody>
          <a:bodyPr numCol="1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fr-BE"/>
              <a:t>Chaque composant de l'application est décomposé en sous-composants (parfois optionnels)</a:t>
            </a:r>
          </a:p>
          <a:p>
            <a:pPr lvl="1">
              <a:lnSpc>
                <a:spcPct val="120000"/>
              </a:lnSpc>
            </a:pPr>
            <a:r>
              <a:rPr lang="fr-BE"/>
              <a:t>composant de nom </a:t>
            </a:r>
            <a:r>
              <a:rPr lang="fr-BE" b="1" i="1">
                <a:solidFill>
                  <a:schemeClr val="accent2"/>
                </a:solidFill>
              </a:rPr>
              <a:t>comapp</a:t>
            </a:r>
          </a:p>
          <a:p>
            <a:pPr lvl="1">
              <a:lnSpc>
                <a:spcPct val="120000"/>
              </a:lnSpc>
            </a:pPr>
            <a:r>
              <a:rPr lang="fr-BE" b="1">
                <a:solidFill>
                  <a:schemeClr val="accent2"/>
                </a:solidFill>
              </a:rPr>
              <a:t>/app/model/</a:t>
            </a:r>
            <a:r>
              <a:rPr lang="fr-BE" b="1" i="1">
                <a:solidFill>
                  <a:schemeClr val="accent2"/>
                </a:solidFill>
              </a:rPr>
              <a:t>comapp</a:t>
            </a:r>
            <a:r>
              <a:rPr lang="fr-BE" b="1">
                <a:solidFill>
                  <a:schemeClr val="accent2"/>
                </a:solidFill>
              </a:rPr>
              <a:t>.php</a:t>
            </a:r>
            <a:r>
              <a:rPr lang="fr-BE"/>
              <a:t> : fonctions gérant l'accès aux données</a:t>
            </a:r>
            <a:endParaRPr lang="fr-BE" b="1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fr-BE" b="1">
                <a:solidFill>
                  <a:schemeClr val="accent2"/>
                </a:solidFill>
              </a:rPr>
              <a:t>/app/view/</a:t>
            </a:r>
            <a:r>
              <a:rPr lang="fr-BE" b="1" i="1">
                <a:solidFill>
                  <a:schemeClr val="accent2"/>
                </a:solidFill>
              </a:rPr>
              <a:t>comapp</a:t>
            </a:r>
            <a:r>
              <a:rPr lang="fr-BE" b="1">
                <a:solidFill>
                  <a:schemeClr val="accent2"/>
                </a:solidFill>
              </a:rPr>
              <a:t>.php</a:t>
            </a:r>
            <a:r>
              <a:rPr lang="fr-BE"/>
              <a:t> : fonctions générant le code HTML </a:t>
            </a:r>
            <a:endParaRPr lang="fr-BE" b="1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fr-BE" b="1">
                <a:solidFill>
                  <a:schemeClr val="accent2"/>
                </a:solidFill>
              </a:rPr>
              <a:t>/app/controller/</a:t>
            </a:r>
            <a:r>
              <a:rPr lang="fr-BE" b="1" i="1">
                <a:solidFill>
                  <a:schemeClr val="accent2"/>
                </a:solidFill>
              </a:rPr>
              <a:t>comapp</a:t>
            </a:r>
            <a:r>
              <a:rPr lang="fr-BE" b="1">
                <a:solidFill>
                  <a:schemeClr val="accent2"/>
                </a:solidFill>
              </a:rPr>
              <a:t>.php</a:t>
            </a:r>
            <a:r>
              <a:rPr lang="fr-BE"/>
              <a:t> : fonctions traitant les input de l'utilisateur, et les output vers l'utilisateur</a:t>
            </a:r>
            <a:endParaRPr lang="fr-BE" b="1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fr-BE" b="1">
                <a:solidFill>
                  <a:schemeClr val="accent2"/>
                </a:solidFill>
              </a:rPr>
              <a:t>/app/asset/database/</a:t>
            </a:r>
            <a:r>
              <a:rPr lang="fr-BE" b="1" i="1">
                <a:solidFill>
                  <a:schemeClr val="accent2"/>
                </a:solidFill>
              </a:rPr>
              <a:t>comapp</a:t>
            </a:r>
            <a:r>
              <a:rPr lang="fr-BE" b="1">
                <a:solidFill>
                  <a:schemeClr val="accent2"/>
                </a:solidFill>
              </a:rPr>
              <a:t>.php</a:t>
            </a:r>
            <a:r>
              <a:rPr lang="fr-BE"/>
              <a:t> : toute l'information privée </a:t>
            </a:r>
          </a:p>
          <a:p>
            <a:pPr lvl="1">
              <a:lnSpc>
                <a:spcPct val="120000"/>
              </a:lnSpc>
            </a:pPr>
            <a:r>
              <a:rPr lang="fr-BE"/>
              <a:t>etc.</a:t>
            </a:r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76163691-107B-7360-DAF6-BD7F9F73A4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7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2AC9F-1B1D-46B2-9FAF-8DEDD962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MVC en pratique : 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/app/model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1A36C-9A6B-41D9-A197-6202ACBC8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436"/>
            <a:ext cx="10515600" cy="43513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fr-BE"/>
              <a:t>Dans le répertoire "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/app/model</a:t>
            </a:r>
            <a:r>
              <a:rPr lang="fr-BE"/>
              <a:t>", on trouve : </a:t>
            </a:r>
          </a:p>
          <a:p>
            <a:pPr marL="912812" lvl="1" indent="-457200"/>
            <a:r>
              <a:rPr lang="fr-BE"/>
              <a:t>un fichier PHP par composant : </a:t>
            </a:r>
            <a:r>
              <a:rPr lang="fr-BE" i="1"/>
              <a:t>catalogue.php, login.php</a:t>
            </a:r>
            <a:endParaRPr lang="fr-BE"/>
          </a:p>
          <a:p>
            <a:pPr marL="912812" lvl="1" indent="-457200"/>
            <a:r>
              <a:rPr lang="fr-BE"/>
              <a:t>chacun contient une bibliothèque de fonctions PHP</a:t>
            </a:r>
          </a:p>
          <a:p>
            <a:pPr marL="912812" lvl="1" indent="-457200"/>
            <a:r>
              <a:rPr lang="fr-BE"/>
              <a:t>ces fonctions gèrent l'accès et la manipulation de ces données</a:t>
            </a:r>
            <a:endParaRPr lang="fr-BE" i="1"/>
          </a:p>
          <a:p>
            <a:pPr marL="606425" indent="-571500"/>
            <a:r>
              <a:rPr lang="fr-BE"/>
              <a:t>Remarques :</a:t>
            </a:r>
          </a:p>
          <a:p>
            <a:pPr marL="992187" lvl="1" indent="-457200"/>
            <a:r>
              <a:rPr lang="fr-BE">
                <a:solidFill>
                  <a:schemeClr val="accent2"/>
                </a:solidFill>
              </a:rPr>
              <a:t>tout le code PHP est encapsulé dans des fonctions;</a:t>
            </a:r>
          </a:p>
          <a:p>
            <a:pPr marL="992187" lvl="1" indent="-457200"/>
            <a:r>
              <a:rPr lang="fr-BE"/>
              <a:t>on crée autant de fonctions que nécessaire;</a:t>
            </a:r>
          </a:p>
          <a:p>
            <a:pPr marL="992187" lvl="1" indent="-457200"/>
            <a:r>
              <a:rPr lang="fr-BE">
                <a:solidFill>
                  <a:schemeClr val="accent2"/>
                </a:solidFill>
              </a:rPr>
              <a:t>interdit ici </a:t>
            </a:r>
            <a:r>
              <a:rPr lang="fr-BE"/>
              <a:t>: langage HTML, </a:t>
            </a:r>
            <a:r>
              <a:rPr lang="fr-BE" err="1"/>
              <a:t>superglobals</a:t>
            </a:r>
            <a:r>
              <a:rPr lang="fr-BE"/>
              <a:t> PHP;</a:t>
            </a:r>
          </a:p>
          <a:p>
            <a:pPr marL="992187" lvl="1" indent="-457200"/>
            <a:r>
              <a:rPr lang="fr-BE"/>
              <a:t>MODEL ne fait jamais appel ni à VIEW ni à CONTROLLER;</a:t>
            </a:r>
          </a:p>
          <a:p>
            <a:endParaRPr lang="fr-BE"/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3EDF227E-2F15-9E7B-E24A-F38A62D658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2AC9F-1B1D-46B2-9FAF-8DEDD962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MVC en pratique : 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/a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pp/view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1A36C-9A6B-41D9-A197-6202ACBC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Dans le répertoire "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/app/view</a:t>
            </a:r>
            <a:r>
              <a:rPr lang="fr-BE"/>
              <a:t>", on trouve : </a:t>
            </a:r>
          </a:p>
          <a:p>
            <a:pPr lvl="1"/>
            <a:r>
              <a:rPr lang="fr-BE"/>
              <a:t>un fichier PHP par composant : </a:t>
            </a:r>
            <a:r>
              <a:rPr lang="fr-BE" i="1"/>
              <a:t>catalogue.php, login.php</a:t>
            </a:r>
          </a:p>
          <a:p>
            <a:pPr lvl="1"/>
            <a:r>
              <a:rPr lang="fr-BE"/>
              <a:t>chacun contient une bibliothèque de fonctions PHP</a:t>
            </a:r>
          </a:p>
          <a:p>
            <a:pPr lvl="1"/>
            <a:r>
              <a:rPr lang="fr-BE"/>
              <a:t>ces fonctions créent le code HTML du composant</a:t>
            </a:r>
          </a:p>
          <a:p>
            <a:r>
              <a:rPr lang="fr-BE"/>
              <a:t>Remarques : 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tout le code PHP est encapsulé dans des fonctions;</a:t>
            </a:r>
          </a:p>
          <a:p>
            <a:pPr lvl="1"/>
            <a:r>
              <a:rPr lang="fr-BE"/>
              <a:t>on crée autant de scripts que nécessaire;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interdit ici </a:t>
            </a:r>
            <a:r>
              <a:rPr lang="fr-BE"/>
              <a:t>: </a:t>
            </a:r>
            <a:r>
              <a:rPr lang="fr-BE" err="1"/>
              <a:t>superglobals</a:t>
            </a:r>
            <a:r>
              <a:rPr lang="fr-BE"/>
              <a:t> PHP, langage SQL, manipulation de fichiers ;</a:t>
            </a:r>
          </a:p>
          <a:p>
            <a:pPr lvl="1"/>
            <a:r>
              <a:rPr lang="fr-BE"/>
              <a:t>VIEW ne fait jamais appel ni à MODEL ni à CONTROLLER</a:t>
            </a:r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AE5CE3F0-FAD2-4E53-4F97-FDA465FEE4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8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2AC9F-1B1D-46B2-9FAF-8DEDD962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MVC en pratique : 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/a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pp/controller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1A36C-9A6B-41D9-A197-6202ACBC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Dans le répertoire "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/app/controller</a:t>
            </a:r>
            <a:r>
              <a:rPr lang="fr-BE"/>
              <a:t>", on trouve : </a:t>
            </a:r>
          </a:p>
          <a:p>
            <a:pPr lvl="1"/>
            <a:r>
              <a:rPr lang="fr-BE"/>
              <a:t>un fichier PHP par composant : </a:t>
            </a:r>
            <a:r>
              <a:rPr lang="fr-BE" i="1"/>
              <a:t>catalogue.php, login.php</a:t>
            </a:r>
          </a:p>
          <a:p>
            <a:pPr lvl="1"/>
            <a:r>
              <a:rPr lang="fr-BE"/>
              <a:t>chacun contient une bibliothèque de fonctions PHP</a:t>
            </a:r>
          </a:p>
          <a:p>
            <a:pPr lvl="1"/>
            <a:r>
              <a:rPr lang="fr-BE"/>
              <a:t>chacun contient obligatoirement une fonction d'entrée</a:t>
            </a:r>
          </a:p>
          <a:p>
            <a:pPr lvl="2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main_&lt;composant&gt;()</a:t>
            </a:r>
            <a:r>
              <a:rPr lang="fr-BE"/>
              <a:t> :  </a:t>
            </a:r>
            <a:r>
              <a:rPr lang="fr-BE" i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main_login(), main_home(), …</a:t>
            </a:r>
          </a:p>
          <a:p>
            <a:pPr lvl="1"/>
            <a:r>
              <a:rPr lang="fr-BE"/>
              <a:t>ces fonctions gèrent la logique du composant</a:t>
            </a:r>
          </a:p>
          <a:p>
            <a:pPr lvl="2"/>
            <a:r>
              <a:rPr lang="fr-BE"/>
              <a:t>interaction utilisateur : superglobals</a:t>
            </a:r>
          </a:p>
          <a:p>
            <a:pPr lvl="2"/>
            <a:r>
              <a:rPr lang="fr-BE"/>
              <a:t>appel à MODEL : création ou lecture des données </a:t>
            </a:r>
          </a:p>
          <a:p>
            <a:pPr lvl="2"/>
            <a:r>
              <a:rPr lang="fr-BE"/>
              <a:t>appel à VIEW : création des contenus HTML</a:t>
            </a:r>
          </a:p>
          <a:p>
            <a:pPr lvl="1"/>
            <a:r>
              <a:rPr lang="fr-BE"/>
              <a:t>ces fonctions manipulent les superglobals : </a:t>
            </a:r>
          </a:p>
          <a:p>
            <a:pPr lvl="2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$_GET, $_POST, $_COOKIES, $_SESSION,</a:t>
            </a:r>
            <a:r>
              <a:rPr lang="fr-BE"/>
              <a:t> etc.</a:t>
            </a:r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EB952244-A167-8D1E-578A-A5834A5713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2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2AC9F-1B1D-46B2-9FAF-8DEDD962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MVC en pratique : 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/a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pp/controller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1A36C-9A6B-41D9-A197-6202ACBC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Remarques : 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tout le code PHP est encapsulé dans des fonctions;</a:t>
            </a:r>
          </a:p>
          <a:p>
            <a:pPr lvl="1"/>
            <a:r>
              <a:rPr lang="fr-BE"/>
              <a:t>on crée autant de scripts que nécessaire;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interdit ici </a:t>
            </a:r>
            <a:r>
              <a:rPr lang="fr-BE"/>
              <a:t>: langage SQL, langage HTML ;</a:t>
            </a:r>
          </a:p>
          <a:p>
            <a:pPr lvl="1"/>
            <a:r>
              <a:rPr lang="fr-BE"/>
              <a:t>CONTROLLER fait appel à VIEW et à MODEL ;</a:t>
            </a:r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B5532A32-8488-1342-A5A0-E72AD3EFAF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8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2145C-0CE4-CCF6-9C43-B42B844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MVC en pratique : 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/asset</a:t>
            </a:r>
            <a:r>
              <a:rPr lang="fr-BE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1B56D8-16FB-AA8B-7708-B1D4CF16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Dans le répertoire "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/asset</a:t>
            </a:r>
            <a:r>
              <a:rPr lang="fr-BE"/>
              <a:t>", on trouve :</a:t>
            </a:r>
          </a:p>
          <a:p>
            <a:pPr marL="1027112" lvl="1" indent="-571500"/>
            <a:r>
              <a:rPr lang="fr-BE"/>
              <a:t>toute information privée, càd non partageable avec les utilisateurs </a:t>
            </a:r>
          </a:p>
          <a:p>
            <a:pPr marL="1027112" lvl="1" indent="-571500"/>
            <a:r>
              <a:rPr lang="fr-BE"/>
              <a:t>les bases de données : </a:t>
            </a:r>
            <a:r>
              <a:rPr lang="fr-BE" i="1"/>
              <a:t>catalogue.csv, login.csv, etc.</a:t>
            </a:r>
          </a:p>
          <a:p>
            <a:pPr marL="1027112" lvl="1" indent="-571500"/>
            <a:r>
              <a:rPr lang="fr-BE"/>
              <a:t>les </a:t>
            </a:r>
            <a:r>
              <a:rPr lang="fr-BE" i="1"/>
              <a:t>“media”</a:t>
            </a:r>
            <a:r>
              <a:rPr lang="fr-BE"/>
              <a:t> contenant les images et autres documents relatifs aux produits du catalogue. </a:t>
            </a:r>
          </a:p>
          <a:p>
            <a:r>
              <a:rPr lang="fr-BE"/>
              <a:t>Remarques : </a:t>
            </a:r>
          </a:p>
          <a:p>
            <a:pPr lvl="1"/>
            <a:r>
              <a:rPr lang="fr-BE"/>
              <a:t>on crée autant de répertoires ou de scripts que nécessaire;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interdit ici </a:t>
            </a:r>
            <a:r>
              <a:rPr lang="fr-BE"/>
              <a:t>: script PHP</a:t>
            </a:r>
          </a:p>
          <a:p>
            <a:endParaRPr lang="fr-BE"/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37017A2D-2531-F706-DEFB-6DAC1114D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1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Format XML</a:t>
            </a:r>
          </a:p>
          <a:p>
            <a:pPr marL="114300" indent="0">
              <a:buNone/>
            </a:pPr>
            <a:r>
              <a:rPr lang="fr-BE" sz="2400"/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Bibliothèque jQuery</a:t>
            </a:r>
          </a:p>
          <a:p>
            <a:pPr marL="114300" lvl="0" indent="0">
              <a:buNone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Données SQL</a:t>
            </a:r>
          </a:p>
          <a:p>
            <a:pPr marL="114300" lvl="0" indent="0">
              <a:buNone/>
            </a:pPr>
            <a:r>
              <a:rPr lang="fr-BE" sz="2400"/>
              <a:t>25. Données NoSQL</a:t>
            </a:r>
          </a:p>
          <a:p>
            <a:pPr marL="114300" indent="0">
              <a:buNone/>
            </a:pPr>
            <a:r>
              <a:rPr lang="fr-BE" sz="2400"/>
              <a:t>27. Requête asynchrone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2145C-0CE4-CCF6-9C43-B42B844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MVC en pratique : 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/public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1B56D8-16FB-AA8B-7708-B1D4CF16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1463" indent="-273050"/>
            <a:r>
              <a:rPr lang="fr-BE" b="1">
                <a:solidFill>
                  <a:schemeClr val="accent2"/>
                </a:solidFill>
              </a:rPr>
              <a:t>Racine du site web !</a:t>
            </a:r>
          </a:p>
          <a:p>
            <a:pPr marL="271463" indent="-273050"/>
            <a:r>
              <a:rPr lang="fr-BE"/>
              <a:t>Dans le répertoire "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/public</a:t>
            </a:r>
            <a:r>
              <a:rPr lang="fr-BE"/>
              <a:t>", on trouve :</a:t>
            </a:r>
          </a:p>
          <a:p>
            <a:pPr marL="912812" lvl="1" indent="-457200"/>
            <a:r>
              <a:rPr lang="fr-BE"/>
              <a:t>toute information partageable avec les utilisateurs </a:t>
            </a:r>
          </a:p>
          <a:p>
            <a:pPr marL="912812" lvl="1" indent="-457200"/>
            <a:r>
              <a:rPr lang="fr-BE" b="1">
                <a:solidFill>
                  <a:schemeClr val="accent2"/>
                </a:solidFill>
              </a:rPr>
              <a:t>/media</a:t>
            </a:r>
            <a:r>
              <a:rPr lang="fr-BE"/>
              <a:t> : images et documents généraux du site</a:t>
            </a:r>
          </a:p>
          <a:p>
            <a:pPr marL="1255700" lvl="2" indent="-342900"/>
            <a:r>
              <a:rPr lang="fr-BE"/>
              <a:t>logo, fond de pages, illustrations, icônes, conditions générales, rapport annuel, …</a:t>
            </a:r>
          </a:p>
          <a:p>
            <a:pPr marL="912812" lvl="1" indent="-457200"/>
            <a:r>
              <a:rPr lang="fr-BE" sz="3000" b="1">
                <a:solidFill>
                  <a:schemeClr val="accent2"/>
                </a:solidFill>
              </a:rPr>
              <a:t>/css</a:t>
            </a:r>
            <a:r>
              <a:rPr lang="fr-BE"/>
              <a:t> : feuilles de style</a:t>
            </a:r>
          </a:p>
          <a:p>
            <a:pPr marL="912812" lvl="1" indent="-457200"/>
            <a:r>
              <a:rPr lang="fr-BE" b="1">
                <a:solidFill>
                  <a:schemeClr val="accent2"/>
                </a:solidFill>
              </a:rPr>
              <a:t>/js</a:t>
            </a:r>
            <a:r>
              <a:rPr lang="fr-BE"/>
              <a:t> : code javascript</a:t>
            </a:r>
          </a:p>
          <a:p>
            <a:r>
              <a:rPr lang="fr-BE"/>
              <a:t>Remarques : </a:t>
            </a:r>
          </a:p>
          <a:p>
            <a:pPr lvl="1"/>
            <a:r>
              <a:rPr lang="fr-BE"/>
              <a:t>on crée autant de répertoires ou de scripts que nécessaire;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interdit ici </a:t>
            </a:r>
            <a:r>
              <a:rPr lang="fr-BE"/>
              <a:t>: script PHP</a:t>
            </a:r>
          </a:p>
          <a:p>
            <a:endParaRPr lang="fr-BE"/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602EBAF1-7791-4B0E-099E-BE174480D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B7205-DE29-8CAD-9E3D-4922F4B6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MVC en pratique : 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le router "index.php"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F34AC-A3C5-E3F3-9C93-6553A50E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Dans le répertoire "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/public</a:t>
            </a:r>
            <a:r>
              <a:rPr lang="fr-BE"/>
              <a:t>", on trouve le script 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router</a:t>
            </a:r>
            <a:r>
              <a:rPr lang="fr-BE"/>
              <a:t> de nom "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index.php</a:t>
            </a:r>
            <a:r>
              <a:rPr lang="fr-BE"/>
              <a:t>" dont le rôle est de :</a:t>
            </a:r>
            <a:endParaRPr lang="fr-BE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BE"/>
              <a:t>Aiguiller les requêtes de l'utilisateur</a:t>
            </a:r>
          </a:p>
          <a:p>
            <a:pPr lvl="2"/>
            <a:r>
              <a:rPr lang="fr-BE"/>
              <a:t>clic sur un lien</a:t>
            </a:r>
          </a:p>
          <a:p>
            <a:pPr lvl="2"/>
            <a:r>
              <a:rPr lang="fr-BE"/>
              <a:t>envoi d'un formulaire </a:t>
            </a:r>
          </a:p>
          <a:p>
            <a:pPr lvl="1"/>
            <a:r>
              <a:rPr lang="fr-BE"/>
              <a:t>Sélectionner le composant concerné par cette requête </a:t>
            </a:r>
          </a:p>
          <a:p>
            <a:pPr lvl="1"/>
            <a:r>
              <a:rPr lang="fr-BE"/>
              <a:t>Appeler le Controller  de ce composant </a:t>
            </a:r>
          </a:p>
          <a:p>
            <a:pPr lvl="2"/>
            <a:r>
              <a:rPr lang="fr-BE"/>
              <a:t>importance de la fonction Controller 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main_&lt;composant&gt;()</a:t>
            </a:r>
            <a:r>
              <a:rPr lang="fr-BE"/>
              <a:t> </a:t>
            </a:r>
          </a:p>
          <a:p>
            <a:r>
              <a:rPr lang="fr-BE"/>
              <a:t>Remarques : </a:t>
            </a:r>
          </a:p>
          <a:p>
            <a:pPr lvl="1"/>
            <a:r>
              <a:rPr lang="fr-BE"/>
              <a:t>il y a un seul router et son nom est imposé : 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index.php</a:t>
            </a:r>
            <a:r>
              <a:rPr lang="fr-BE"/>
              <a:t> ;</a:t>
            </a:r>
          </a:p>
          <a:p>
            <a:pPr lvl="1"/>
            <a:r>
              <a:rPr lang="fr-BE"/>
              <a:t>ce fichier ne doit pas être modifié ;</a:t>
            </a:r>
          </a:p>
          <a:p>
            <a:pPr lvl="1"/>
            <a:r>
              <a:rPr lang="fr-BE"/>
              <a:t>toutes les pages du site sont supposées être appelables depuis </a:t>
            </a:r>
            <a:r>
              <a:rPr lang="fr-BE">
                <a:solidFill>
                  <a:schemeClr val="accent2"/>
                </a:solidFill>
              </a:rPr>
              <a:t>Router</a:t>
            </a:r>
            <a:r>
              <a:rPr lang="fr-BE"/>
              <a:t> ;</a:t>
            </a:r>
          </a:p>
          <a:p>
            <a:pPr lvl="1"/>
            <a:r>
              <a:rPr lang="fr-BE"/>
              <a:t>le code PHP du </a:t>
            </a:r>
            <a:r>
              <a:rPr lang="fr-BE">
                <a:solidFill>
                  <a:schemeClr val="accent2"/>
                </a:solidFill>
              </a:rPr>
              <a:t>Router</a:t>
            </a:r>
            <a:r>
              <a:rPr lang="fr-BE"/>
              <a:t> n'est pas encapsulé dans des fonctions</a:t>
            </a:r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C8F1E89F-F461-9CD6-6346-51F2966072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>
              <a:highlight>
                <a:srgbClr val="FFFF00"/>
              </a:highlight>
            </a:endParaRP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58608324-38ED-F788-EAB1-C7889FBFFA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178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CA34A-E598-4732-A87E-BAC7E55C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01 : </a:t>
            </a:r>
            <a:r>
              <a:rPr lang="fr-BE" err="1"/>
              <a:t>log-in</a:t>
            </a:r>
            <a:r>
              <a:rPr lang="fr-BE"/>
              <a:t>, log-out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AA627-3ECB-43D2-BDDC-68DD0B77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>
                <a:solidFill>
                  <a:schemeClr val="accent2"/>
                </a:solidFill>
              </a:rPr>
              <a:t>Démonstration de l'architecture générale d'une app en MVC </a:t>
            </a:r>
          </a:p>
          <a:p>
            <a:r>
              <a:rPr lang="fr-BE"/>
              <a:t>Reprenez l'exercice "</a:t>
            </a:r>
            <a:r>
              <a:rPr lang="fr-BE" err="1"/>
              <a:t>log-in</a:t>
            </a:r>
            <a:r>
              <a:rPr lang="fr-BE"/>
              <a:t>, log-out"</a:t>
            </a:r>
          </a:p>
          <a:p>
            <a:r>
              <a:rPr lang="fr-BE"/>
              <a:t>Fichier de départ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exo01_login_start.php</a:t>
            </a:r>
          </a:p>
          <a:p>
            <a:r>
              <a:rPr lang="fr-BE"/>
              <a:t>A réécrire en MVC.</a:t>
            </a:r>
          </a:p>
          <a:p>
            <a:r>
              <a:rPr lang="fr-BE"/>
              <a:t>Composants</a:t>
            </a:r>
          </a:p>
          <a:p>
            <a:pPr lvl="1"/>
            <a:r>
              <a:rPr lang="fr-BE"/>
              <a:t>login-logout form</a:t>
            </a:r>
          </a:p>
          <a:p>
            <a:pPr lvl="1"/>
            <a:r>
              <a:rPr lang="fr-BE"/>
              <a:t>page d'accueil (juste "hello world")</a:t>
            </a:r>
          </a:p>
          <a:p>
            <a:r>
              <a:rPr lang="fr-BE"/>
              <a:t>Solution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exo01_login_solution.zip</a:t>
            </a:r>
          </a:p>
          <a:p>
            <a:pPr lvl="1"/>
            <a:r>
              <a:rPr lang="fr-BE"/>
              <a:t>à télécharger et à disséquer </a:t>
            </a:r>
          </a:p>
        </p:txBody>
      </p:sp>
    </p:spTree>
    <p:extLst>
      <p:ext uri="{BB962C8B-B14F-4D97-AF65-F5344CB8AC3E}">
        <p14:creationId xmlns:p14="http://schemas.microsoft.com/office/powerpoint/2010/main" val="7702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CA34A-E598-4732-A87E-BAC7E55C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catalogue VOO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AA627-3ECB-43D2-BDDC-68DD0B77F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6983994" cy="4486276"/>
          </a:xfrm>
        </p:spPr>
        <p:txBody>
          <a:bodyPr/>
          <a:lstStyle/>
          <a:p>
            <a:r>
              <a:rPr lang="fr-BE"/>
              <a:t>Fichier de départ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exo03_catalogue_start.php</a:t>
            </a:r>
          </a:p>
          <a:p>
            <a:r>
              <a:rPr lang="fr-BE"/>
              <a:t>Réécrivez-le en MVC.</a:t>
            </a:r>
          </a:p>
          <a:p>
            <a:r>
              <a:rPr lang="fr-BE"/>
              <a:t>Solution (TBC)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exo03_solution.zip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34CC321-C9C6-44F2-B1E0-5C71DDE901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42608"/>
            <a:ext cx="5181600" cy="27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0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FF286-FDE4-4364-BD53-FCA9971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05 : le menu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1B418-343C-49F7-B63D-B59923DDF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997166" cy="4486276"/>
          </a:xfrm>
        </p:spPr>
        <p:txBody>
          <a:bodyPr>
            <a:normAutofit fontScale="92500" lnSpcReduction="20000"/>
          </a:bodyPr>
          <a:lstStyle/>
          <a:p>
            <a:r>
              <a:rPr lang="fr-BE"/>
              <a:t>Fichier de départ : un des précédents</a:t>
            </a:r>
          </a:p>
          <a:p>
            <a:r>
              <a:rPr lang="fr-BE">
                <a:solidFill>
                  <a:schemeClr val="accent2"/>
                </a:solidFill>
              </a:rPr>
              <a:t>Ajoutez-y un menu élémentaire </a:t>
            </a:r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…)</a:t>
            </a:r>
          </a:p>
          <a:p>
            <a:pPr lvl="1"/>
            <a:r>
              <a:rPr lang="fr-BE"/>
              <a:t>Les liens du menu pointent vers du contenu statique</a:t>
            </a:r>
          </a:p>
          <a:p>
            <a:r>
              <a:rPr lang="fr-BE"/>
              <a:t>Écrivez la gestion de ce menu en mode MVC.</a:t>
            </a:r>
          </a:p>
          <a:p>
            <a:r>
              <a:rPr lang="fr-BE"/>
              <a:t>Solution (TBC) : </a:t>
            </a:r>
            <a:r>
              <a:rPr lang="fr-BE" sz="3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exo05_solution.zip</a:t>
            </a:r>
          </a:p>
          <a:p>
            <a:endParaRPr lang="fr-BE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E59EF21-F2E8-4BA4-B810-C1467DD108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7033" y="1654779"/>
            <a:ext cx="3611933" cy="4486275"/>
          </a:xfr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343510B7-8959-4FE9-9BE2-E9176A9C801C}"/>
              </a:ext>
            </a:extLst>
          </p:cNvPr>
          <p:cNvSpPr/>
          <p:nvPr/>
        </p:nvSpPr>
        <p:spPr>
          <a:xfrm>
            <a:off x="6922197" y="2210897"/>
            <a:ext cx="1442249" cy="914400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455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FF286-FDE4-4364-BD53-FCA9971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06 : login obligatoire et catalogue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1B418-343C-49F7-B63D-B59923DDF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9"/>
            <a:ext cx="5779883" cy="4486276"/>
          </a:xfrm>
        </p:spPr>
        <p:txBody>
          <a:bodyPr>
            <a:normAutofit/>
          </a:bodyPr>
          <a:lstStyle/>
          <a:p>
            <a:r>
              <a:rPr lang="fr-BE"/>
              <a:t>Soit un site avec un catalogue-produit et des utilisateurs identifiés.</a:t>
            </a:r>
          </a:p>
          <a:p>
            <a:r>
              <a:rPr lang="fr-BE">
                <a:solidFill>
                  <a:schemeClr val="accent2"/>
                </a:solidFill>
              </a:rPr>
              <a:t>Le catalogue ne s'affiche que si l'utilisateur est identifié. </a:t>
            </a:r>
          </a:p>
          <a:p>
            <a:r>
              <a:rPr lang="fr-BE"/>
              <a:t>Écrivez ce site en MVC.</a:t>
            </a:r>
          </a:p>
          <a:p>
            <a:r>
              <a:rPr lang="fr-BE"/>
              <a:t>Solution (TBC)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exo06_solution.zip</a:t>
            </a:r>
          </a:p>
        </p:txBody>
      </p:sp>
    </p:spTree>
    <p:extLst>
      <p:ext uri="{BB962C8B-B14F-4D97-AF65-F5344CB8AC3E}">
        <p14:creationId xmlns:p14="http://schemas.microsoft.com/office/powerpoint/2010/main" val="365455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0E2C512-B42C-60A6-CD7E-06B75B88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Architecture MVC Desktop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0C776BE-5E02-F509-3D4A-65B842BD9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par ex. en Python Tkinter</a:t>
            </a:r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88E4B8A8-12CE-1353-932A-0DBA0C501C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158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B306D0-8F45-431C-829D-319933BC2D5C}"/>
              </a:ext>
            </a:extLst>
          </p:cNvPr>
          <p:cNvSpPr/>
          <p:nvPr/>
        </p:nvSpPr>
        <p:spPr>
          <a:xfrm>
            <a:off x="9459441" y="248477"/>
            <a:ext cx="1898248" cy="8565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/>
              <a:t>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B8D9BE-60A9-4D45-AA94-865A2D6DEF7C}"/>
              </a:ext>
            </a:extLst>
          </p:cNvPr>
          <p:cNvSpPr/>
          <p:nvPr/>
        </p:nvSpPr>
        <p:spPr>
          <a:xfrm>
            <a:off x="796467" y="610098"/>
            <a:ext cx="1898248" cy="8565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err="1"/>
              <a:t>View</a:t>
            </a:r>
            <a:endParaRPr lang="fr-BE"/>
          </a:p>
        </p:txBody>
      </p:sp>
      <p:sp>
        <p:nvSpPr>
          <p:cNvPr id="10" name="Émoticône 9">
            <a:extLst>
              <a:ext uri="{FF2B5EF4-FFF2-40B4-BE49-F238E27FC236}">
                <a16:creationId xmlns:a16="http://schemas.microsoft.com/office/drawing/2014/main" id="{E0A74331-34A2-42B4-89A0-803C4103F4A9}"/>
              </a:ext>
            </a:extLst>
          </p:cNvPr>
          <p:cNvSpPr/>
          <p:nvPr/>
        </p:nvSpPr>
        <p:spPr>
          <a:xfrm>
            <a:off x="1101624" y="4630275"/>
            <a:ext cx="1388962" cy="1193083"/>
          </a:xfrm>
          <a:prstGeom prst="smileyFac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D8E4AA57-B523-4E03-819A-0C9869910FE7}"/>
              </a:ext>
            </a:extLst>
          </p:cNvPr>
          <p:cNvSpPr/>
          <p:nvPr/>
        </p:nvSpPr>
        <p:spPr>
          <a:xfrm>
            <a:off x="1796105" y="1802201"/>
            <a:ext cx="798653" cy="2549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BE"/>
              <a:t>display</a:t>
            </a: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AB8E2F87-9D39-48E5-8A5C-855C39278E90}"/>
              </a:ext>
            </a:extLst>
          </p:cNvPr>
          <p:cNvSpPr/>
          <p:nvPr/>
        </p:nvSpPr>
        <p:spPr>
          <a:xfrm rot="10800000">
            <a:off x="932183" y="1745034"/>
            <a:ext cx="798653" cy="2596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err="1"/>
              <a:t>request</a:t>
            </a:r>
            <a:endParaRPr lang="fr-BE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564C457F-DBC0-4CE6-8C49-4A7E98007072}"/>
              </a:ext>
            </a:extLst>
          </p:cNvPr>
          <p:cNvSpPr/>
          <p:nvPr/>
        </p:nvSpPr>
        <p:spPr>
          <a:xfrm rot="18559856">
            <a:off x="3647462" y="1111665"/>
            <a:ext cx="617419" cy="2097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/>
              <a:t>alert on event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EA5A6950-8E0E-D8D1-C57D-49FF60BB9787}"/>
              </a:ext>
            </a:extLst>
          </p:cNvPr>
          <p:cNvSpPr/>
          <p:nvPr/>
        </p:nvSpPr>
        <p:spPr>
          <a:xfrm rot="3264636">
            <a:off x="7418430" y="-33762"/>
            <a:ext cx="617419" cy="2695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/>
              <a:t>data </a:t>
            </a:r>
            <a:r>
              <a:rPr lang="fr-BE" sz="2000"/>
              <a:t>(SELECT)</a:t>
            </a:r>
          </a:p>
        </p:txBody>
      </p:sp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F8E0419E-5D86-4A6A-48C2-764C046C9898}"/>
              </a:ext>
            </a:extLst>
          </p:cNvPr>
          <p:cNvSpPr/>
          <p:nvPr/>
        </p:nvSpPr>
        <p:spPr>
          <a:xfrm rot="3263893">
            <a:off x="7868914" y="357390"/>
            <a:ext cx="617419" cy="27541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/>
              <a:t>request data</a:t>
            </a:r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B300FCA3-67DC-AEA0-ED5E-92139F9B46D4}"/>
              </a:ext>
            </a:extLst>
          </p:cNvPr>
          <p:cNvSpPr/>
          <p:nvPr/>
        </p:nvSpPr>
        <p:spPr>
          <a:xfrm rot="3263893">
            <a:off x="8253762" y="719482"/>
            <a:ext cx="617419" cy="27770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/>
              <a:t>send data </a:t>
            </a:r>
            <a:r>
              <a:rPr lang="fr-BE" sz="2000"/>
              <a:t>(UPDATE)</a:t>
            </a:r>
            <a:endParaRPr lang="fr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089512-6912-49CC-8116-E10CEA81672B}"/>
              </a:ext>
            </a:extLst>
          </p:cNvPr>
          <p:cNvSpPr/>
          <p:nvPr/>
        </p:nvSpPr>
        <p:spPr>
          <a:xfrm>
            <a:off x="5142625" y="2683163"/>
            <a:ext cx="1898248" cy="8565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/>
              <a:t>Controller</a:t>
            </a:r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17553BF2-C01B-C863-CD79-C3640A6F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641" y="5340793"/>
            <a:ext cx="4343401" cy="1325563"/>
          </a:xfrm>
        </p:spPr>
        <p:txBody>
          <a:bodyPr>
            <a:normAutofit/>
          </a:bodyPr>
          <a:lstStyle/>
          <a:p>
            <a:pPr algn="ctr"/>
            <a:r>
              <a:rPr lang="fr-BE"/>
              <a:t>Architecture MVC (desktop)</a:t>
            </a: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361842BF-2AEA-BFB5-C0D6-258C55B8B1CA}"/>
              </a:ext>
            </a:extLst>
          </p:cNvPr>
          <p:cNvSpPr/>
          <p:nvPr/>
        </p:nvSpPr>
        <p:spPr>
          <a:xfrm rot="7754638">
            <a:off x="3945932" y="636383"/>
            <a:ext cx="617419" cy="2144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/>
              <a:t>alert on change</a:t>
            </a:r>
          </a:p>
        </p:txBody>
      </p:sp>
      <p:sp>
        <p:nvSpPr>
          <p:cNvPr id="3" name="Flèche : haut 2">
            <a:extLst>
              <a:ext uri="{FF2B5EF4-FFF2-40B4-BE49-F238E27FC236}">
                <a16:creationId xmlns:a16="http://schemas.microsoft.com/office/drawing/2014/main" id="{97980B7C-1AD7-26C2-406A-A04B5BBD363A}"/>
              </a:ext>
            </a:extLst>
          </p:cNvPr>
          <p:cNvSpPr/>
          <p:nvPr/>
        </p:nvSpPr>
        <p:spPr>
          <a:xfrm rot="3300245">
            <a:off x="3496673" y="3036043"/>
            <a:ext cx="798653" cy="2596671"/>
          </a:xfrm>
          <a:prstGeom prst="upArrow">
            <a:avLst/>
          </a:prstGeom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err="1"/>
              <a:t>request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08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B4F0CC9-3792-3563-F8DF-BE57FB3A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Conclusions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055106-A7A6-841A-9A8A-30CB8B5D2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53A28649-D509-BA2A-D15E-0C3545375C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70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fr-BE">
                <a:sym typeface="Calibri"/>
              </a:rPr>
              <a:t>23. Architecture </a:t>
            </a:r>
            <a:br>
              <a:rPr lang="fr-BE">
                <a:sym typeface="Calibri"/>
              </a:rPr>
            </a:br>
            <a:r>
              <a:rPr lang="fr-BE">
                <a:sym typeface="Calibri"/>
              </a:rPr>
              <a:t>"Model View Controller"</a:t>
            </a:r>
            <a:endParaRPr lang="fr-BE"/>
          </a:p>
        </p:txBody>
      </p:sp>
      <p:sp>
        <p:nvSpPr>
          <p:cNvPr id="514" name="Google Shape;514;p47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3" anchor="t" anchorCtr="0">
            <a:normAutofit fontScale="92500" lnSpcReduction="20000"/>
          </a:bodyPr>
          <a:lstStyle/>
          <a:p>
            <a:r>
              <a:rPr lang="fr-BE">
                <a:sym typeface="Calibri"/>
              </a:rPr>
              <a:t>Architecture Web</a:t>
            </a:r>
          </a:p>
          <a:p>
            <a:r>
              <a:rPr lang="fr-BE">
                <a:sym typeface="Calibri"/>
              </a:rPr>
              <a:t>Modèle </a:t>
            </a:r>
          </a:p>
          <a:p>
            <a:r>
              <a:rPr lang="fr-BE">
                <a:sym typeface="Calibri"/>
              </a:rPr>
              <a:t>Vue </a:t>
            </a:r>
          </a:p>
          <a:p>
            <a:r>
              <a:rPr lang="fr-BE">
                <a:sym typeface="Calibri"/>
              </a:rPr>
              <a:t>Contrôleur</a:t>
            </a:r>
          </a:p>
          <a:p>
            <a:r>
              <a:rPr lang="fr-BE">
                <a:sym typeface="Calibri"/>
              </a:rPr>
              <a:t>Router</a:t>
            </a:r>
          </a:p>
          <a:p>
            <a:r>
              <a:rPr lang="fr-BE">
                <a:sym typeface="Calibri"/>
              </a:rPr>
              <a:t>Avantages </a:t>
            </a:r>
          </a:p>
          <a:p>
            <a:r>
              <a:rPr lang="fr-BE">
                <a:sym typeface="Calibri"/>
              </a:rPr>
              <a:t>Inconvénients</a:t>
            </a:r>
          </a:p>
          <a:p>
            <a:r>
              <a:rPr lang="fr-BE">
                <a:sym typeface="Calibri"/>
              </a:rPr>
              <a:t>Historique</a:t>
            </a:r>
          </a:p>
          <a:p>
            <a:r>
              <a:rPr lang="fr-BE">
                <a:sym typeface="Calibri"/>
              </a:rPr>
              <a:t>Implantation web</a:t>
            </a:r>
          </a:p>
          <a:p>
            <a:r>
              <a:rPr lang="fr-BE">
                <a:sym typeface="Calibri"/>
              </a:rPr>
              <a:t>Architecture Desktop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8485CE0-02E7-95C8-D090-1FD28E9D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28" y="168115"/>
            <a:ext cx="2686656" cy="1829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DA72A59-F963-45B6-A948-20BE6A8B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BE"/>
              <a:t>Historique</a:t>
            </a:r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CFCC6264-2A93-0DB4-F23B-7CE2F53F57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22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59832-6E03-42B4-BDEF-E3BFD09C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 noms !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3B1ACF5-4512-4DC2-B617-9097289A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/>
              <a:t>Ruby on Rails</a:t>
            </a:r>
          </a:p>
          <a:p>
            <a:r>
              <a:rPr lang="fr-BE"/>
              <a:t>Django</a:t>
            </a:r>
          </a:p>
          <a:p>
            <a:r>
              <a:rPr lang="fr-BE" err="1"/>
              <a:t>CakePHP</a:t>
            </a:r>
            <a:endParaRPr lang="fr-BE"/>
          </a:p>
          <a:p>
            <a:r>
              <a:rPr lang="fr-BE" err="1"/>
              <a:t>Yii</a:t>
            </a:r>
            <a:endParaRPr lang="fr-BE"/>
          </a:p>
          <a:p>
            <a:r>
              <a:rPr lang="fr-BE" err="1"/>
              <a:t>CherryPy</a:t>
            </a:r>
            <a:endParaRPr lang="fr-BE"/>
          </a:p>
          <a:p>
            <a:r>
              <a:rPr lang="fr-BE"/>
              <a:t>Spring MVC</a:t>
            </a:r>
          </a:p>
          <a:p>
            <a:r>
              <a:rPr lang="fr-BE"/>
              <a:t>Catalyst</a:t>
            </a:r>
          </a:p>
          <a:p>
            <a:r>
              <a:rPr lang="fr-BE"/>
              <a:t>Rails</a:t>
            </a:r>
          </a:p>
          <a:p>
            <a:r>
              <a:rPr lang="fr-BE"/>
              <a:t>Zend Framework</a:t>
            </a:r>
          </a:p>
          <a:p>
            <a:r>
              <a:rPr lang="fr-BE" err="1"/>
              <a:t>CodeIgniter</a:t>
            </a:r>
            <a:endParaRPr lang="fr-BE"/>
          </a:p>
          <a:p>
            <a:r>
              <a:rPr lang="fr-BE" err="1"/>
              <a:t>Laravel</a:t>
            </a:r>
            <a:endParaRPr lang="fr-BE"/>
          </a:p>
          <a:p>
            <a:r>
              <a:rPr lang="fr-BE"/>
              <a:t>Fuel PHP</a:t>
            </a:r>
          </a:p>
          <a:p>
            <a:r>
              <a:rPr lang="fr-BE" err="1"/>
              <a:t>Symphony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553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3AEDB-F7E2-4D73-AE3B-A127170A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95A21-77E7-4749-933E-EDE55B225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fr-BE">
                <a:solidFill>
                  <a:schemeClr val="accent2"/>
                </a:solidFill>
              </a:rPr>
              <a:t>Maintenance aisée du code</a:t>
            </a:r>
          </a:p>
          <a:p>
            <a:pPr lvl="1"/>
            <a:r>
              <a:rPr lang="fr-BE"/>
              <a:t>code plus facile à étendre et à développer</a:t>
            </a:r>
          </a:p>
          <a:p>
            <a:pPr lvl="1"/>
            <a:r>
              <a:rPr lang="fr-BE"/>
              <a:t>composant Model testable séparément de l'utilisateur</a:t>
            </a:r>
          </a:p>
          <a:p>
            <a:pPr lvl="1"/>
            <a:r>
              <a:rPr lang="fr-BE"/>
              <a:t>prise en charge facilitée de nouveaux types de web clients</a:t>
            </a:r>
          </a:p>
          <a:p>
            <a:pPr lvl="1"/>
            <a:r>
              <a:rPr lang="fr-BE"/>
              <a:t>différents composants développables en parallèle.</a:t>
            </a:r>
          </a:p>
          <a:p>
            <a:pPr lvl="1"/>
            <a:r>
              <a:rPr lang="fr-BE"/>
              <a:t>migration de base de données facilitée</a:t>
            </a:r>
          </a:p>
          <a:p>
            <a:r>
              <a:rPr lang="fr-BE">
                <a:solidFill>
                  <a:schemeClr val="accent2"/>
                </a:solidFill>
              </a:rPr>
              <a:t>Réduction de la complexité </a:t>
            </a:r>
          </a:p>
          <a:p>
            <a:pPr lvl="1"/>
            <a:r>
              <a:rPr lang="fr-BE"/>
              <a:t>division de l'application (en modèle, vue et contrôleur)</a:t>
            </a:r>
          </a:p>
          <a:p>
            <a:pPr lvl="1"/>
            <a:r>
              <a:rPr lang="fr-BE"/>
              <a:t>router unique traitant les requêtes de l'utilisateur </a:t>
            </a:r>
          </a:p>
          <a:p>
            <a:pPr lvl="1"/>
            <a:r>
              <a:rPr lang="fr-BE"/>
              <a:t>séparation de business logic et UI logic</a:t>
            </a:r>
          </a:p>
          <a:p>
            <a:r>
              <a:rPr lang="fr-BE">
                <a:solidFill>
                  <a:schemeClr val="accent2"/>
                </a:solidFill>
              </a:rPr>
              <a:t>Meilleur support pour le </a:t>
            </a:r>
            <a:r>
              <a:rPr lang="en-US">
                <a:solidFill>
                  <a:schemeClr val="accent2"/>
                </a:solidFill>
              </a:rPr>
              <a:t>test-driven development </a:t>
            </a:r>
            <a:r>
              <a:rPr lang="fr-BE">
                <a:solidFill>
                  <a:schemeClr val="accent2"/>
                </a:solidFill>
              </a:rPr>
              <a:t>(TDD)</a:t>
            </a:r>
          </a:p>
          <a:p>
            <a:pPr lvl="1"/>
            <a:r>
              <a:rPr lang="fr-BE"/>
              <a:t>Modularité et indépendance des classes et des objets, donc testables séparément.</a:t>
            </a:r>
          </a:p>
          <a:p>
            <a:r>
              <a:rPr lang="fr-BE">
                <a:solidFill>
                  <a:schemeClr val="accent2"/>
                </a:solidFill>
              </a:rPr>
              <a:t>Bien adapté aux applications web complexes</a:t>
            </a:r>
          </a:p>
          <a:p>
            <a:pPr lvl="1"/>
            <a:r>
              <a:rPr lang="fr-BE"/>
              <a:t>développement par de grandes équipes de concepteurs et de développeurs</a:t>
            </a:r>
          </a:p>
          <a:p>
            <a:pPr lvl="1"/>
            <a:r>
              <a:rPr lang="fr-BE"/>
              <a:t>facilitation de </a:t>
            </a:r>
            <a:r>
              <a:rPr lang="en-US"/>
              <a:t>Search Engine Optimization (SEO)</a:t>
            </a:r>
          </a:p>
          <a:p>
            <a:pPr lvl="1"/>
            <a:r>
              <a:rPr lang="fr-BE"/>
              <a:t>exploitation et amélioration des fonctionnalités proposées par ASP.NET, JSP, Django,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3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FE115-C614-4D82-B149-083A0D50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B7D86-E9B0-4B55-A777-72BFF230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fr-BE"/>
              <a:t>Code difficile à lire, à modifier, à tester unitairement et à réutiliser par un développeur extérieur. </a:t>
            </a:r>
          </a:p>
          <a:p>
            <a:pPr lvl="1"/>
            <a:r>
              <a:rPr lang="fr-BE"/>
              <a:t>augmentation du nombre de lignes de code</a:t>
            </a:r>
          </a:p>
          <a:p>
            <a:r>
              <a:rPr lang="fr-BE"/>
              <a:t>Navigation dans le framework parfois complexe.</a:t>
            </a:r>
          </a:p>
          <a:p>
            <a:pPr lvl="1"/>
            <a:r>
              <a:rPr lang="fr-BE"/>
              <a:t>introduction de plusieurs couches d'abstraction obligeant les utilisateurs à s'adapter à l'architecture du MVC.</a:t>
            </a:r>
          </a:p>
          <a:p>
            <a:pPr lvl="1"/>
            <a:r>
              <a:rPr lang="fr-BE"/>
              <a:t>appropriation de l'application ralentie à cause de l'apprentissage</a:t>
            </a:r>
          </a:p>
          <a:p>
            <a:r>
              <a:rPr lang="fr-BE"/>
              <a:t>Difficulté d'appliquer MVC dans un UI moderne</a:t>
            </a:r>
          </a:p>
          <a:p>
            <a:pPr lvl="1"/>
            <a:r>
              <a:rPr lang="fr-BE"/>
              <a:t>architecture non adaptée aux SPA</a:t>
            </a:r>
          </a:p>
          <a:p>
            <a:pPr lvl="1"/>
            <a:r>
              <a:rPr lang="fr-BE"/>
              <a:t>MVC orienté serveur, non orienté client</a:t>
            </a:r>
          </a:p>
          <a:p>
            <a:r>
              <a:rPr lang="fr-BE"/>
              <a:t>Difficulté pour plusieurs programmeurs de mener une programmation parallèle.</a:t>
            </a:r>
          </a:p>
          <a:p>
            <a:r>
              <a:rPr lang="fr-BE"/>
              <a:t>Connaissance de plusieurs technologies nécessaire.</a:t>
            </a:r>
          </a:p>
        </p:txBody>
      </p:sp>
    </p:spTree>
    <p:extLst>
      <p:ext uri="{BB962C8B-B14F-4D97-AF65-F5344CB8AC3E}">
        <p14:creationId xmlns:p14="http://schemas.microsoft.com/office/powerpoint/2010/main" val="12853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4B1A35F-4345-D36D-726F-40764CF0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Architecture MVC WEB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F2F9BB-E90A-6299-8D19-EAA7F86C9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20A91C1-B977-4487-4845-51DD6E1876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461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A779C75-B4E5-4971-8C3B-09163F27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BE"/>
              <a:t>Architecture MVC </a:t>
            </a:r>
            <a:br>
              <a:rPr lang="fr-BE"/>
            </a:br>
            <a:r>
              <a:rPr lang="fr-BE"/>
              <a:t>pour un composant de l'application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AC61E6D-F1A1-48BD-9E4B-6AA5CBEED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513" y="2024961"/>
            <a:ext cx="5181600" cy="4486276"/>
          </a:xfrm>
        </p:spPr>
        <p:txBody>
          <a:bodyPr>
            <a:normAutofit/>
          </a:bodyPr>
          <a:lstStyle/>
          <a:p>
            <a:r>
              <a:rPr lang="fr-BE" sz="2300"/>
              <a:t>Model</a:t>
            </a:r>
          </a:p>
          <a:p>
            <a:pPr lvl="1"/>
            <a:r>
              <a:rPr lang="fr-BE" sz="2300"/>
              <a:t>Données</a:t>
            </a:r>
          </a:p>
          <a:p>
            <a:pPr lvl="1"/>
            <a:r>
              <a:rPr lang="fr-BE" sz="2300"/>
              <a:t>Accès aux données</a:t>
            </a:r>
          </a:p>
          <a:p>
            <a:pPr lvl="1"/>
            <a:r>
              <a:rPr lang="fr-BE" sz="2300"/>
              <a:t>Logiques des données</a:t>
            </a:r>
          </a:p>
          <a:p>
            <a:r>
              <a:rPr lang="fr-BE" sz="2300" err="1"/>
              <a:t>View</a:t>
            </a:r>
            <a:endParaRPr lang="fr-BE" sz="2300"/>
          </a:p>
          <a:p>
            <a:pPr lvl="1"/>
            <a:r>
              <a:rPr lang="fr-BE" sz="2300"/>
              <a:t>Présentation des données</a:t>
            </a:r>
          </a:p>
          <a:p>
            <a:pPr lvl="1"/>
            <a:r>
              <a:rPr lang="fr-BE" sz="2300"/>
              <a:t>Saisie des données</a:t>
            </a:r>
          </a:p>
          <a:p>
            <a:r>
              <a:rPr lang="fr-BE" sz="2300"/>
              <a:t>Controller</a:t>
            </a:r>
          </a:p>
          <a:p>
            <a:pPr lvl="1"/>
            <a:r>
              <a:rPr lang="fr-BE" sz="2300"/>
              <a:t>Interaction avec Model</a:t>
            </a:r>
          </a:p>
          <a:p>
            <a:pPr lvl="1"/>
            <a:r>
              <a:rPr lang="fr-BE" sz="2300"/>
              <a:t>Interaction avec View</a:t>
            </a:r>
          </a:p>
          <a:p>
            <a:pPr lvl="1"/>
            <a:r>
              <a:rPr lang="fr-BE" sz="2300"/>
              <a:t>Interaction avec Router 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30175A8-D046-142F-2013-1D3028DC5FEE}"/>
              </a:ext>
            </a:extLst>
          </p:cNvPr>
          <p:cNvGrpSpPr/>
          <p:nvPr/>
        </p:nvGrpSpPr>
        <p:grpSpPr>
          <a:xfrm>
            <a:off x="4724400" y="1690688"/>
            <a:ext cx="7059906" cy="4802187"/>
            <a:chOff x="4724400" y="1690688"/>
            <a:chExt cx="7059906" cy="4802187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5AB8A934-B472-736E-4430-312158735897}"/>
                </a:ext>
              </a:extLst>
            </p:cNvPr>
            <p:cNvGrpSpPr/>
            <p:nvPr/>
          </p:nvGrpSpPr>
          <p:grpSpPr>
            <a:xfrm>
              <a:off x="4724400" y="1690688"/>
              <a:ext cx="7059906" cy="3703473"/>
              <a:chOff x="4724400" y="1690688"/>
              <a:chExt cx="7059906" cy="370347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4F8ED2-1F10-EA77-BE9D-66B314D3A52A}"/>
                  </a:ext>
                </a:extLst>
              </p:cNvPr>
              <p:cNvSpPr/>
              <p:nvPr/>
            </p:nvSpPr>
            <p:spPr>
              <a:xfrm>
                <a:off x="10489593" y="1690689"/>
                <a:ext cx="1294713" cy="61601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000"/>
                  <a:t>Model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5838F4-D529-3C46-3C61-AC973386F281}"/>
                  </a:ext>
                </a:extLst>
              </p:cNvPr>
              <p:cNvSpPr/>
              <p:nvPr/>
            </p:nvSpPr>
            <p:spPr>
              <a:xfrm>
                <a:off x="4724400" y="1690688"/>
                <a:ext cx="1294713" cy="61601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000" err="1"/>
                  <a:t>View</a:t>
                </a:r>
                <a:endParaRPr lang="fr-BE" sz="2000"/>
              </a:p>
            </p:txBody>
          </p:sp>
          <p:sp>
            <p:nvSpPr>
              <p:cNvPr id="16" name="Flèche : double flèche verticale 15">
                <a:extLst>
                  <a:ext uri="{FF2B5EF4-FFF2-40B4-BE49-F238E27FC236}">
                    <a16:creationId xmlns:a16="http://schemas.microsoft.com/office/drawing/2014/main" id="{7BB9CA8A-7BEE-3778-790C-EBE388991B1B}"/>
                  </a:ext>
                </a:extLst>
              </p:cNvPr>
              <p:cNvSpPr/>
              <p:nvPr/>
            </p:nvSpPr>
            <p:spPr>
              <a:xfrm rot="18559856">
                <a:off x="6625235" y="1918015"/>
                <a:ext cx="444048" cy="1522014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BE" sz="2000"/>
                  <a:t>interaction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8C1013-2DA4-BFAB-CC6C-5C2ECAE858BF}"/>
                  </a:ext>
                </a:extLst>
              </p:cNvPr>
              <p:cNvSpPr/>
              <p:nvPr/>
            </p:nvSpPr>
            <p:spPr>
              <a:xfrm>
                <a:off x="7606187" y="3094629"/>
                <a:ext cx="1294713" cy="61601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000"/>
                  <a:t>Controller</a:t>
                </a:r>
              </a:p>
            </p:txBody>
          </p:sp>
          <p:sp>
            <p:nvSpPr>
              <p:cNvPr id="18" name="Flèche : double flèche verticale 17">
                <a:extLst>
                  <a:ext uri="{FF2B5EF4-FFF2-40B4-BE49-F238E27FC236}">
                    <a16:creationId xmlns:a16="http://schemas.microsoft.com/office/drawing/2014/main" id="{D046512F-4C97-0652-9F32-8CBF2F9F57F5}"/>
                  </a:ext>
                </a:extLst>
              </p:cNvPr>
              <p:cNvSpPr/>
              <p:nvPr/>
            </p:nvSpPr>
            <p:spPr>
              <a:xfrm rot="13838018">
                <a:off x="9472000" y="1888783"/>
                <a:ext cx="444048" cy="1522014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BE" sz="2000"/>
                  <a:t>interaction</a:t>
                </a:r>
              </a:p>
            </p:txBody>
          </p:sp>
          <p:sp>
            <p:nvSpPr>
              <p:cNvPr id="19" name="Flèche : double flèche verticale 18">
                <a:extLst>
                  <a:ext uri="{FF2B5EF4-FFF2-40B4-BE49-F238E27FC236}">
                    <a16:creationId xmlns:a16="http://schemas.microsoft.com/office/drawing/2014/main" id="{84A9DD31-A319-9A75-3B82-734FFDE1AD56}"/>
                  </a:ext>
                </a:extLst>
              </p:cNvPr>
              <p:cNvSpPr/>
              <p:nvPr/>
            </p:nvSpPr>
            <p:spPr>
              <a:xfrm rot="10800000">
                <a:off x="8042986" y="3788247"/>
                <a:ext cx="421115" cy="1605914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BE" sz="2000"/>
                  <a:t>interaction</a:t>
                </a:r>
              </a:p>
            </p:txBody>
          </p:sp>
        </p:grpSp>
        <p:sp>
          <p:nvSpPr>
            <p:cNvPr id="2" name="Losange 1">
              <a:extLst>
                <a:ext uri="{FF2B5EF4-FFF2-40B4-BE49-F238E27FC236}">
                  <a16:creationId xmlns:a16="http://schemas.microsoft.com/office/drawing/2014/main" id="{93AFC0DF-7B38-3D8A-5A1E-9DE0EC7EF2E6}"/>
                </a:ext>
              </a:extLst>
            </p:cNvPr>
            <p:cNvSpPr/>
            <p:nvPr/>
          </p:nvSpPr>
          <p:spPr>
            <a:xfrm>
              <a:off x="7397392" y="5394163"/>
              <a:ext cx="1726058" cy="1098712"/>
            </a:xfrm>
            <a:prstGeom prst="diamon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24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osange 3">
            <a:extLst>
              <a:ext uri="{FF2B5EF4-FFF2-40B4-BE49-F238E27FC236}">
                <a16:creationId xmlns:a16="http://schemas.microsoft.com/office/drawing/2014/main" id="{6A33D879-FBB1-FCEB-FF16-F184B3167F8A}"/>
              </a:ext>
            </a:extLst>
          </p:cNvPr>
          <p:cNvSpPr/>
          <p:nvPr/>
        </p:nvSpPr>
        <p:spPr>
          <a:xfrm>
            <a:off x="6346923" y="2902506"/>
            <a:ext cx="1791929" cy="785333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/>
              <a:t>Router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A779C75-B4E5-4971-8C3B-09163F27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BE"/>
              <a:t>Architecture MVC </a:t>
            </a:r>
            <a:br>
              <a:rPr lang="fr-BE"/>
            </a:br>
            <a:r>
              <a:rPr lang="fr-BE"/>
              <a:t>pour l'application</a:t>
            </a:r>
          </a:p>
        </p:txBody>
      </p:sp>
      <p:sp>
        <p:nvSpPr>
          <p:cNvPr id="15" name="Émoticône 14">
            <a:extLst>
              <a:ext uri="{FF2B5EF4-FFF2-40B4-BE49-F238E27FC236}">
                <a16:creationId xmlns:a16="http://schemas.microsoft.com/office/drawing/2014/main" id="{E11013C7-7181-4C0B-CA8C-FDA2A74E615B}"/>
              </a:ext>
            </a:extLst>
          </p:cNvPr>
          <p:cNvSpPr/>
          <p:nvPr/>
        </p:nvSpPr>
        <p:spPr>
          <a:xfrm>
            <a:off x="3691924" y="2887759"/>
            <a:ext cx="947351" cy="858065"/>
          </a:xfrm>
          <a:prstGeom prst="smileyFac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200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9" name="Flèche : double flèche verticale 8">
            <a:extLst>
              <a:ext uri="{FF2B5EF4-FFF2-40B4-BE49-F238E27FC236}">
                <a16:creationId xmlns:a16="http://schemas.microsoft.com/office/drawing/2014/main" id="{6FDC2017-6ED3-4C8E-1067-A64DADDCA686}"/>
              </a:ext>
            </a:extLst>
          </p:cNvPr>
          <p:cNvSpPr/>
          <p:nvPr/>
        </p:nvSpPr>
        <p:spPr>
          <a:xfrm rot="16200000">
            <a:off x="5261247" y="2518138"/>
            <a:ext cx="421115" cy="16059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2000"/>
              <a:t>interaction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2FDB35F-9A36-9508-DCE7-ED7CC406F98C}"/>
              </a:ext>
            </a:extLst>
          </p:cNvPr>
          <p:cNvGrpSpPr/>
          <p:nvPr/>
        </p:nvGrpSpPr>
        <p:grpSpPr>
          <a:xfrm>
            <a:off x="6094413" y="1452458"/>
            <a:ext cx="2476500" cy="1524938"/>
            <a:chOff x="3067050" y="1711390"/>
            <a:chExt cx="5715571" cy="3519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4F8ED2-1F10-EA77-BE9D-66B314D3A52A}"/>
                </a:ext>
              </a:extLst>
            </p:cNvPr>
            <p:cNvSpPr/>
            <p:nvPr/>
          </p:nvSpPr>
          <p:spPr>
            <a:xfrm>
              <a:off x="7487908" y="1776644"/>
              <a:ext cx="1294713" cy="61601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5838F4-D529-3C46-3C61-AC973386F281}"/>
                </a:ext>
              </a:extLst>
            </p:cNvPr>
            <p:cNvSpPr/>
            <p:nvPr/>
          </p:nvSpPr>
          <p:spPr>
            <a:xfrm>
              <a:off x="3067050" y="1711390"/>
              <a:ext cx="1294713" cy="61601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V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8C1013-2DA4-BFAB-CC6C-5C2ECAE858BF}"/>
                </a:ext>
              </a:extLst>
            </p:cNvPr>
            <p:cNvSpPr/>
            <p:nvPr/>
          </p:nvSpPr>
          <p:spPr>
            <a:xfrm>
              <a:off x="5220175" y="3094629"/>
              <a:ext cx="1294713" cy="61601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C</a:t>
              </a:r>
            </a:p>
          </p:txBody>
        </p:sp>
        <p:sp>
          <p:nvSpPr>
            <p:cNvPr id="18" name="Flèche : double flèche verticale 17">
              <a:extLst>
                <a:ext uri="{FF2B5EF4-FFF2-40B4-BE49-F238E27FC236}">
                  <a16:creationId xmlns:a16="http://schemas.microsoft.com/office/drawing/2014/main" id="{D046512F-4C97-0652-9F32-8CBF2F9F57F5}"/>
                </a:ext>
              </a:extLst>
            </p:cNvPr>
            <p:cNvSpPr/>
            <p:nvPr/>
          </p:nvSpPr>
          <p:spPr>
            <a:xfrm rot="13838018">
              <a:off x="6779374" y="1892025"/>
              <a:ext cx="444048" cy="1522014"/>
            </a:xfrm>
            <a:prstGeom prst="up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  <p:sp>
          <p:nvSpPr>
            <p:cNvPr id="6" name="Flèche : double flèche verticale 5">
              <a:extLst>
                <a:ext uri="{FF2B5EF4-FFF2-40B4-BE49-F238E27FC236}">
                  <a16:creationId xmlns:a16="http://schemas.microsoft.com/office/drawing/2014/main" id="{E15DCE05-8574-BFC9-227C-B96D4A6F819C}"/>
                </a:ext>
              </a:extLst>
            </p:cNvPr>
            <p:cNvSpPr/>
            <p:nvPr/>
          </p:nvSpPr>
          <p:spPr>
            <a:xfrm rot="10800000">
              <a:off x="5674885" y="3624915"/>
              <a:ext cx="421115" cy="1605914"/>
            </a:xfrm>
            <a:prstGeom prst="up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  <p:sp>
          <p:nvSpPr>
            <p:cNvPr id="16" name="Flèche : double flèche verticale 15">
              <a:extLst>
                <a:ext uri="{FF2B5EF4-FFF2-40B4-BE49-F238E27FC236}">
                  <a16:creationId xmlns:a16="http://schemas.microsoft.com/office/drawing/2014/main" id="{7BB9CA8A-7BEE-3778-790C-EBE388991B1B}"/>
                </a:ext>
              </a:extLst>
            </p:cNvPr>
            <p:cNvSpPr/>
            <p:nvPr/>
          </p:nvSpPr>
          <p:spPr>
            <a:xfrm rot="18559856">
              <a:off x="4511288" y="1921259"/>
              <a:ext cx="444048" cy="1522014"/>
            </a:xfrm>
            <a:prstGeom prst="up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65C5DC6-7698-557F-1DD0-BD3D734AD89F}"/>
              </a:ext>
            </a:extLst>
          </p:cNvPr>
          <p:cNvGrpSpPr/>
          <p:nvPr/>
        </p:nvGrpSpPr>
        <p:grpSpPr>
          <a:xfrm>
            <a:off x="7447694" y="681132"/>
            <a:ext cx="3345021" cy="2266557"/>
            <a:chOff x="4120294" y="858932"/>
            <a:chExt cx="3345021" cy="22665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14AB54-A5E5-D706-5E04-43ECA59FE354}"/>
                </a:ext>
              </a:extLst>
            </p:cNvPr>
            <p:cNvSpPr/>
            <p:nvPr/>
          </p:nvSpPr>
          <p:spPr>
            <a:xfrm rot="3723935">
              <a:off x="7051366" y="2711539"/>
              <a:ext cx="560986" cy="2669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5E9C68-371D-53F8-9382-7703EA898FB0}"/>
                </a:ext>
              </a:extLst>
            </p:cNvPr>
            <p:cNvSpPr/>
            <p:nvPr/>
          </p:nvSpPr>
          <p:spPr>
            <a:xfrm rot="3723935">
              <a:off x="6179002" y="1005968"/>
              <a:ext cx="560986" cy="2669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V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2394F5-F217-08ED-6A7B-9054FC4E9E57}"/>
                </a:ext>
              </a:extLst>
            </p:cNvPr>
            <p:cNvSpPr/>
            <p:nvPr/>
          </p:nvSpPr>
          <p:spPr>
            <a:xfrm rot="3723935">
              <a:off x="6083691" y="2161606"/>
              <a:ext cx="560986" cy="2669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C</a:t>
              </a:r>
            </a:p>
          </p:txBody>
        </p:sp>
        <p:sp>
          <p:nvSpPr>
            <p:cNvPr id="23" name="Flèche : double flèche verticale 22">
              <a:extLst>
                <a:ext uri="{FF2B5EF4-FFF2-40B4-BE49-F238E27FC236}">
                  <a16:creationId xmlns:a16="http://schemas.microsoft.com/office/drawing/2014/main" id="{103CC3AF-DEEB-98DD-B81D-A4841BA2809F}"/>
                </a:ext>
              </a:extLst>
            </p:cNvPr>
            <p:cNvSpPr/>
            <p:nvPr/>
          </p:nvSpPr>
          <p:spPr>
            <a:xfrm rot="17561953">
              <a:off x="6787927" y="2196579"/>
              <a:ext cx="192402" cy="659474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  <p:sp>
          <p:nvSpPr>
            <p:cNvPr id="24" name="Flèche : double flèche verticale 23">
              <a:extLst>
                <a:ext uri="{FF2B5EF4-FFF2-40B4-BE49-F238E27FC236}">
                  <a16:creationId xmlns:a16="http://schemas.microsoft.com/office/drawing/2014/main" id="{E28DB4CD-2FE4-03AE-3369-07ECCB6E69BA}"/>
                </a:ext>
              </a:extLst>
            </p:cNvPr>
            <p:cNvSpPr/>
            <p:nvPr/>
          </p:nvSpPr>
          <p:spPr>
            <a:xfrm rot="14523935">
              <a:off x="5135663" y="1724620"/>
              <a:ext cx="215697" cy="2246436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  <p:sp>
          <p:nvSpPr>
            <p:cNvPr id="25" name="Flèche : double flèche verticale 24">
              <a:extLst>
                <a:ext uri="{FF2B5EF4-FFF2-40B4-BE49-F238E27FC236}">
                  <a16:creationId xmlns:a16="http://schemas.microsoft.com/office/drawing/2014/main" id="{AD100138-53C6-EEA8-DA03-93AB9CC5A1A3}"/>
                </a:ext>
              </a:extLst>
            </p:cNvPr>
            <p:cNvSpPr/>
            <p:nvPr/>
          </p:nvSpPr>
          <p:spPr>
            <a:xfrm rot="683791">
              <a:off x="6316362" y="1334278"/>
              <a:ext cx="192402" cy="659474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4387BC6-8E95-5AA7-1B4A-35A17EA6B0BC}"/>
              </a:ext>
            </a:extLst>
          </p:cNvPr>
          <p:cNvGrpSpPr/>
          <p:nvPr/>
        </p:nvGrpSpPr>
        <p:grpSpPr>
          <a:xfrm rot="10800000">
            <a:off x="5986111" y="3650979"/>
            <a:ext cx="2476500" cy="1524938"/>
            <a:chOff x="3067050" y="1711390"/>
            <a:chExt cx="5715571" cy="35194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E22176-4E62-1906-F49F-A8B032CD85D2}"/>
                </a:ext>
              </a:extLst>
            </p:cNvPr>
            <p:cNvSpPr/>
            <p:nvPr/>
          </p:nvSpPr>
          <p:spPr>
            <a:xfrm>
              <a:off x="7487908" y="1776644"/>
              <a:ext cx="1294713" cy="61601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0E144F-3E6B-6A47-DABA-D092F0C88F2A}"/>
                </a:ext>
              </a:extLst>
            </p:cNvPr>
            <p:cNvSpPr/>
            <p:nvPr/>
          </p:nvSpPr>
          <p:spPr>
            <a:xfrm>
              <a:off x="3067050" y="1711390"/>
              <a:ext cx="1294713" cy="61601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V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4082841-3318-BC70-83BC-2481D2E6450A}"/>
                </a:ext>
              </a:extLst>
            </p:cNvPr>
            <p:cNvSpPr/>
            <p:nvPr/>
          </p:nvSpPr>
          <p:spPr>
            <a:xfrm>
              <a:off x="5220175" y="3094629"/>
              <a:ext cx="1294713" cy="61601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C</a:t>
              </a:r>
            </a:p>
          </p:txBody>
        </p:sp>
        <p:sp>
          <p:nvSpPr>
            <p:cNvPr id="31" name="Flèche : double flèche verticale 30">
              <a:extLst>
                <a:ext uri="{FF2B5EF4-FFF2-40B4-BE49-F238E27FC236}">
                  <a16:creationId xmlns:a16="http://schemas.microsoft.com/office/drawing/2014/main" id="{6EE3CE64-9A16-B83A-5A3A-62DC06998015}"/>
                </a:ext>
              </a:extLst>
            </p:cNvPr>
            <p:cNvSpPr/>
            <p:nvPr/>
          </p:nvSpPr>
          <p:spPr>
            <a:xfrm rot="13838018">
              <a:off x="6779374" y="1892025"/>
              <a:ext cx="444048" cy="1522014"/>
            </a:xfrm>
            <a:prstGeom prst="up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  <p:sp>
          <p:nvSpPr>
            <p:cNvPr id="32" name="Flèche : double flèche verticale 31">
              <a:extLst>
                <a:ext uri="{FF2B5EF4-FFF2-40B4-BE49-F238E27FC236}">
                  <a16:creationId xmlns:a16="http://schemas.microsoft.com/office/drawing/2014/main" id="{6F748EE3-3660-73F8-42DA-4AB8A7DDB62B}"/>
                </a:ext>
              </a:extLst>
            </p:cNvPr>
            <p:cNvSpPr/>
            <p:nvPr/>
          </p:nvSpPr>
          <p:spPr>
            <a:xfrm rot="10800000">
              <a:off x="5674885" y="3624915"/>
              <a:ext cx="421115" cy="1605914"/>
            </a:xfrm>
            <a:prstGeom prst="up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  <p:sp>
          <p:nvSpPr>
            <p:cNvPr id="33" name="Flèche : double flèche verticale 32">
              <a:extLst>
                <a:ext uri="{FF2B5EF4-FFF2-40B4-BE49-F238E27FC236}">
                  <a16:creationId xmlns:a16="http://schemas.microsoft.com/office/drawing/2014/main" id="{BE614B60-1EC7-C217-6896-D13D9C51250E}"/>
                </a:ext>
              </a:extLst>
            </p:cNvPr>
            <p:cNvSpPr/>
            <p:nvPr/>
          </p:nvSpPr>
          <p:spPr>
            <a:xfrm rot="18559856">
              <a:off x="4511288" y="1921259"/>
              <a:ext cx="444048" cy="1522014"/>
            </a:xfrm>
            <a:prstGeom prst="up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4A6669FA-86CD-1C31-98C0-99D09F9641E5}"/>
              </a:ext>
            </a:extLst>
          </p:cNvPr>
          <p:cNvGrpSpPr/>
          <p:nvPr/>
        </p:nvGrpSpPr>
        <p:grpSpPr>
          <a:xfrm flipV="1">
            <a:off x="7445121" y="3707939"/>
            <a:ext cx="3345021" cy="2266557"/>
            <a:chOff x="4120294" y="858932"/>
            <a:chExt cx="3345021" cy="22665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84F021-61E9-7F6A-F50E-218CBBA4C513}"/>
                </a:ext>
              </a:extLst>
            </p:cNvPr>
            <p:cNvSpPr/>
            <p:nvPr/>
          </p:nvSpPr>
          <p:spPr>
            <a:xfrm rot="3723935">
              <a:off x="7051366" y="2711539"/>
              <a:ext cx="560986" cy="26691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M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0C0C25-D0B4-80AA-859E-61A31669710A}"/>
                </a:ext>
              </a:extLst>
            </p:cNvPr>
            <p:cNvSpPr/>
            <p:nvPr/>
          </p:nvSpPr>
          <p:spPr>
            <a:xfrm rot="3723935">
              <a:off x="6179002" y="1005968"/>
              <a:ext cx="560986" cy="26691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V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1AB8AF0-852C-34EE-7ECB-2334EC3B3A38}"/>
                </a:ext>
              </a:extLst>
            </p:cNvPr>
            <p:cNvSpPr/>
            <p:nvPr/>
          </p:nvSpPr>
          <p:spPr>
            <a:xfrm rot="3723935">
              <a:off x="6086531" y="2110964"/>
              <a:ext cx="560986" cy="26691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C</a:t>
              </a:r>
            </a:p>
          </p:txBody>
        </p:sp>
        <p:sp>
          <p:nvSpPr>
            <p:cNvPr id="45" name="Flèche : double flèche verticale 44">
              <a:extLst>
                <a:ext uri="{FF2B5EF4-FFF2-40B4-BE49-F238E27FC236}">
                  <a16:creationId xmlns:a16="http://schemas.microsoft.com/office/drawing/2014/main" id="{9CD95544-7614-1E0C-1E3A-2484526ACF75}"/>
                </a:ext>
              </a:extLst>
            </p:cNvPr>
            <p:cNvSpPr/>
            <p:nvPr/>
          </p:nvSpPr>
          <p:spPr>
            <a:xfrm rot="17561953">
              <a:off x="6787927" y="2196579"/>
              <a:ext cx="192402" cy="659474"/>
            </a:xfrm>
            <a:prstGeom prst="up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  <p:sp>
          <p:nvSpPr>
            <p:cNvPr id="46" name="Flèche : double flèche verticale 45">
              <a:extLst>
                <a:ext uri="{FF2B5EF4-FFF2-40B4-BE49-F238E27FC236}">
                  <a16:creationId xmlns:a16="http://schemas.microsoft.com/office/drawing/2014/main" id="{538D4834-8202-216A-99B8-BBA4CA965E22}"/>
                </a:ext>
              </a:extLst>
            </p:cNvPr>
            <p:cNvSpPr/>
            <p:nvPr/>
          </p:nvSpPr>
          <p:spPr>
            <a:xfrm rot="14523935">
              <a:off x="5135663" y="1724620"/>
              <a:ext cx="215697" cy="2246436"/>
            </a:xfrm>
            <a:prstGeom prst="up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  <p:sp>
          <p:nvSpPr>
            <p:cNvPr id="47" name="Flèche : double flèche verticale 46">
              <a:extLst>
                <a:ext uri="{FF2B5EF4-FFF2-40B4-BE49-F238E27FC236}">
                  <a16:creationId xmlns:a16="http://schemas.microsoft.com/office/drawing/2014/main" id="{048FBFB9-847B-9FCD-F91E-740FD58358E1}"/>
                </a:ext>
              </a:extLst>
            </p:cNvPr>
            <p:cNvSpPr/>
            <p:nvPr/>
          </p:nvSpPr>
          <p:spPr>
            <a:xfrm rot="683791">
              <a:off x="6316362" y="1334278"/>
              <a:ext cx="192402" cy="659474"/>
            </a:xfrm>
            <a:prstGeom prst="up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</p:grpSp>
      <p:sp>
        <p:nvSpPr>
          <p:cNvPr id="2" name="Espace réservé du texte 6">
            <a:extLst>
              <a:ext uri="{FF2B5EF4-FFF2-40B4-BE49-F238E27FC236}">
                <a16:creationId xmlns:a16="http://schemas.microsoft.com/office/drawing/2014/main" id="{E524A7B4-7270-16C5-5DD6-B6A6AA2ACE14}"/>
              </a:ext>
            </a:extLst>
          </p:cNvPr>
          <p:cNvSpPr txBox="1">
            <a:spLocks/>
          </p:cNvSpPr>
          <p:nvPr/>
        </p:nvSpPr>
        <p:spPr>
          <a:xfrm>
            <a:off x="838200" y="3862879"/>
            <a:ext cx="5181600" cy="2314085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300"/>
              <a:t>plusieurs Models</a:t>
            </a:r>
          </a:p>
          <a:p>
            <a:r>
              <a:rPr lang="fr-BE" sz="2300"/>
              <a:t>plusieurs Views</a:t>
            </a:r>
          </a:p>
          <a:p>
            <a:r>
              <a:rPr lang="fr-BE" sz="2300"/>
              <a:t>plusieurs Controllers</a:t>
            </a:r>
          </a:p>
          <a:p>
            <a:r>
              <a:rPr lang="fr-BE" sz="2300"/>
              <a:t>un Router</a:t>
            </a:r>
          </a:p>
          <a:p>
            <a:pPr lvl="1"/>
            <a:r>
              <a:rPr lang="fr-BE" sz="2300"/>
              <a:t>Aiguillage des messages</a:t>
            </a:r>
          </a:p>
        </p:txBody>
      </p:sp>
    </p:spTree>
    <p:extLst>
      <p:ext uri="{BB962C8B-B14F-4D97-AF65-F5344CB8AC3E}">
        <p14:creationId xmlns:p14="http://schemas.microsoft.com/office/powerpoint/2010/main" val="36622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313F8FA-0A90-832D-28E2-A07C63BC1551}"/>
              </a:ext>
            </a:extLst>
          </p:cNvPr>
          <p:cNvGrpSpPr/>
          <p:nvPr/>
        </p:nvGrpSpPr>
        <p:grpSpPr>
          <a:xfrm>
            <a:off x="1531716" y="248477"/>
            <a:ext cx="9825973" cy="4787925"/>
            <a:chOff x="1531716" y="248477"/>
            <a:chExt cx="9825973" cy="47879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B306D0-8F45-431C-829D-319933BC2D5C}"/>
                </a:ext>
              </a:extLst>
            </p:cNvPr>
            <p:cNvSpPr/>
            <p:nvPr/>
          </p:nvSpPr>
          <p:spPr>
            <a:xfrm>
              <a:off x="9459441" y="248477"/>
              <a:ext cx="1898248" cy="85652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/>
                <a:t>Model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B8D9BE-60A9-4D45-AA94-865A2D6DEF7C}"/>
                </a:ext>
              </a:extLst>
            </p:cNvPr>
            <p:cNvSpPr/>
            <p:nvPr/>
          </p:nvSpPr>
          <p:spPr>
            <a:xfrm>
              <a:off x="1531716" y="635683"/>
              <a:ext cx="1898248" cy="85652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err="1"/>
                <a:t>View</a:t>
              </a:r>
              <a:endParaRPr lang="fr-BE"/>
            </a:p>
          </p:txBody>
        </p:sp>
        <p:sp>
          <p:nvSpPr>
            <p:cNvPr id="12" name="Flèche : bas 11">
              <a:extLst>
                <a:ext uri="{FF2B5EF4-FFF2-40B4-BE49-F238E27FC236}">
                  <a16:creationId xmlns:a16="http://schemas.microsoft.com/office/drawing/2014/main" id="{D8E4AA57-B523-4E03-819A-0C9869910FE7}"/>
                </a:ext>
              </a:extLst>
            </p:cNvPr>
            <p:cNvSpPr/>
            <p:nvPr/>
          </p:nvSpPr>
          <p:spPr>
            <a:xfrm>
              <a:off x="6108732" y="3624291"/>
              <a:ext cx="798653" cy="14121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fr-BE"/>
                <a:t>display</a:t>
              </a:r>
            </a:p>
          </p:txBody>
        </p:sp>
        <p:sp>
          <p:nvSpPr>
            <p:cNvPr id="23" name="Flèche : bas 22">
              <a:extLst>
                <a:ext uri="{FF2B5EF4-FFF2-40B4-BE49-F238E27FC236}">
                  <a16:creationId xmlns:a16="http://schemas.microsoft.com/office/drawing/2014/main" id="{AB8E2F87-9D39-48E5-8A5C-855C39278E90}"/>
                </a:ext>
              </a:extLst>
            </p:cNvPr>
            <p:cNvSpPr/>
            <p:nvPr/>
          </p:nvSpPr>
          <p:spPr>
            <a:xfrm rot="10800000">
              <a:off x="5281142" y="3591720"/>
              <a:ext cx="798653" cy="14121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fr-BE" err="1"/>
                <a:t>request</a:t>
              </a:r>
              <a:endParaRPr lang="fr-BE"/>
            </a:p>
          </p:txBody>
        </p:sp>
        <p:sp>
          <p:nvSpPr>
            <p:cNvPr id="13" name="Flèche : bas 12">
              <a:extLst>
                <a:ext uri="{FF2B5EF4-FFF2-40B4-BE49-F238E27FC236}">
                  <a16:creationId xmlns:a16="http://schemas.microsoft.com/office/drawing/2014/main" id="{DB518CBB-7119-43C5-A3C8-2490392969B7}"/>
                </a:ext>
              </a:extLst>
            </p:cNvPr>
            <p:cNvSpPr/>
            <p:nvPr/>
          </p:nvSpPr>
          <p:spPr>
            <a:xfrm rot="18547135">
              <a:off x="4110162" y="901225"/>
              <a:ext cx="617419" cy="20536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/>
                <a:t>display </a:t>
              </a:r>
              <a:r>
                <a:rPr lang="fr-BE" sz="2000"/>
                <a:t>(HTML)</a:t>
              </a:r>
              <a:endParaRPr lang="fr-BE"/>
            </a:p>
          </p:txBody>
        </p:sp>
        <p:sp>
          <p:nvSpPr>
            <p:cNvPr id="18" name="Flèche : haut 17">
              <a:extLst>
                <a:ext uri="{FF2B5EF4-FFF2-40B4-BE49-F238E27FC236}">
                  <a16:creationId xmlns:a16="http://schemas.microsoft.com/office/drawing/2014/main" id="{564C457F-DBC0-4CE6-8C49-4A7E98007072}"/>
                </a:ext>
              </a:extLst>
            </p:cNvPr>
            <p:cNvSpPr/>
            <p:nvPr/>
          </p:nvSpPr>
          <p:spPr>
            <a:xfrm rot="18559856">
              <a:off x="3736537" y="1350206"/>
              <a:ext cx="617419" cy="204327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/>
                <a:t>request display</a:t>
              </a:r>
            </a:p>
          </p:txBody>
        </p:sp>
        <p:sp>
          <p:nvSpPr>
            <p:cNvPr id="8" name="Flèche : bas 7">
              <a:extLst>
                <a:ext uri="{FF2B5EF4-FFF2-40B4-BE49-F238E27FC236}">
                  <a16:creationId xmlns:a16="http://schemas.microsoft.com/office/drawing/2014/main" id="{EA5A6950-8E0E-D8D1-C57D-49FF60BB9787}"/>
                </a:ext>
              </a:extLst>
            </p:cNvPr>
            <p:cNvSpPr/>
            <p:nvPr/>
          </p:nvSpPr>
          <p:spPr>
            <a:xfrm rot="3264636">
              <a:off x="7325294" y="194839"/>
              <a:ext cx="617419" cy="269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/>
                <a:t>data </a:t>
              </a:r>
              <a:r>
                <a:rPr lang="fr-BE" sz="2000"/>
                <a:t>(SELECT)</a:t>
              </a:r>
            </a:p>
          </p:txBody>
        </p:sp>
        <p:sp>
          <p:nvSpPr>
            <p:cNvPr id="11" name="Flèche : haut 10">
              <a:extLst>
                <a:ext uri="{FF2B5EF4-FFF2-40B4-BE49-F238E27FC236}">
                  <a16:creationId xmlns:a16="http://schemas.microsoft.com/office/drawing/2014/main" id="{F8E0419E-5D86-4A6A-48C2-764C046C9898}"/>
                </a:ext>
              </a:extLst>
            </p:cNvPr>
            <p:cNvSpPr/>
            <p:nvPr/>
          </p:nvSpPr>
          <p:spPr>
            <a:xfrm rot="3263893">
              <a:off x="7835046" y="425126"/>
              <a:ext cx="617419" cy="27541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/>
                <a:t>request data</a:t>
              </a:r>
            </a:p>
          </p:txBody>
        </p:sp>
        <p:sp>
          <p:nvSpPr>
            <p:cNvPr id="14" name="Flèche : haut 13">
              <a:extLst>
                <a:ext uri="{FF2B5EF4-FFF2-40B4-BE49-F238E27FC236}">
                  <a16:creationId xmlns:a16="http://schemas.microsoft.com/office/drawing/2014/main" id="{B300FCA3-67DC-AEA0-ED5E-92139F9B46D4}"/>
                </a:ext>
              </a:extLst>
            </p:cNvPr>
            <p:cNvSpPr/>
            <p:nvPr/>
          </p:nvSpPr>
          <p:spPr>
            <a:xfrm rot="3263893">
              <a:off x="8253762" y="719482"/>
              <a:ext cx="617419" cy="27770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/>
                <a:t>send data </a:t>
              </a:r>
              <a:r>
                <a:rPr lang="fr-BE" sz="2000"/>
                <a:t>(UPDATE)</a:t>
              </a:r>
              <a:endParaRPr lang="fr-B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089512-6912-49CC-8116-E10CEA81672B}"/>
                </a:ext>
              </a:extLst>
            </p:cNvPr>
            <p:cNvSpPr/>
            <p:nvPr/>
          </p:nvSpPr>
          <p:spPr>
            <a:xfrm>
              <a:off x="5142625" y="2683163"/>
              <a:ext cx="1898248" cy="85652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/>
                <a:t>Controller</a:t>
              </a:r>
            </a:p>
          </p:txBody>
        </p:sp>
      </p:grpSp>
      <p:sp>
        <p:nvSpPr>
          <p:cNvPr id="21" name="Titre 20">
            <a:extLst>
              <a:ext uri="{FF2B5EF4-FFF2-40B4-BE49-F238E27FC236}">
                <a16:creationId xmlns:a16="http://schemas.microsoft.com/office/drawing/2014/main" id="{17553BF2-C01B-C863-CD79-C3640A6F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505813"/>
            <a:ext cx="3629026" cy="1325563"/>
          </a:xfrm>
        </p:spPr>
        <p:txBody>
          <a:bodyPr>
            <a:normAutofit/>
          </a:bodyPr>
          <a:lstStyle/>
          <a:p>
            <a:pPr algn="ctr"/>
            <a:r>
              <a:rPr lang="fr-BE"/>
              <a:t>Architecture MVC (web)</a:t>
            </a:r>
          </a:p>
        </p:txBody>
      </p:sp>
      <p:sp>
        <p:nvSpPr>
          <p:cNvPr id="3" name="Losange 2">
            <a:extLst>
              <a:ext uri="{FF2B5EF4-FFF2-40B4-BE49-F238E27FC236}">
                <a16:creationId xmlns:a16="http://schemas.microsoft.com/office/drawing/2014/main" id="{30F74FAB-6569-9DED-30BE-87FE785D17EE}"/>
              </a:ext>
            </a:extLst>
          </p:cNvPr>
          <p:cNvSpPr/>
          <p:nvPr/>
        </p:nvSpPr>
        <p:spPr>
          <a:xfrm>
            <a:off x="5031140" y="5092906"/>
            <a:ext cx="2383828" cy="148528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6568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A762A-D65F-4AB5-904A-EA695616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D467FC-BF00-4FB6-84A9-3F3157736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fr-BE">
                <a:solidFill>
                  <a:schemeClr val="accent2"/>
                </a:solidFill>
              </a:rPr>
              <a:t>Indépendant des autres modules </a:t>
            </a:r>
          </a:p>
          <a:p>
            <a:r>
              <a:rPr lang="fr-BE"/>
              <a:t>Gérer toutes les données </a:t>
            </a:r>
          </a:p>
          <a:p>
            <a:r>
              <a:rPr lang="fr-BE"/>
              <a:t>Gérer la logique des données</a:t>
            </a:r>
          </a:p>
          <a:p>
            <a:pPr lvl="1"/>
            <a:r>
              <a:rPr lang="fr-BE"/>
              <a:t>Validation</a:t>
            </a:r>
          </a:p>
          <a:p>
            <a:pPr lvl="1"/>
            <a:r>
              <a:rPr lang="fr-BE"/>
              <a:t>Lecture</a:t>
            </a:r>
          </a:p>
          <a:p>
            <a:pPr lvl="1"/>
            <a:r>
              <a:rPr lang="fr-BE"/>
              <a:t>Enregistrement</a:t>
            </a:r>
          </a:p>
          <a:p>
            <a:r>
              <a:rPr lang="fr-BE"/>
              <a:t>Interagir avec </a:t>
            </a:r>
            <a:r>
              <a:rPr lang="fr-BE">
                <a:solidFill>
                  <a:schemeClr val="accent5"/>
                </a:solidFill>
              </a:rPr>
              <a:t>Controller</a:t>
            </a:r>
          </a:p>
          <a:p>
            <a:pPr lvl="1"/>
            <a:r>
              <a:rPr lang="fr-BE">
                <a:solidFill>
                  <a:schemeClr val="accent5"/>
                </a:solidFill>
              </a:rPr>
              <a:t>Controller</a:t>
            </a:r>
            <a:r>
              <a:rPr lang="fr-BE"/>
              <a:t> paramétrise les requêtes pour SELECT </a:t>
            </a:r>
          </a:p>
          <a:p>
            <a:pPr lvl="1"/>
            <a:r>
              <a:rPr lang="fr-BE">
                <a:solidFill>
                  <a:schemeClr val="accent5"/>
                </a:solidFill>
              </a:rPr>
              <a:t>Controller</a:t>
            </a:r>
            <a:r>
              <a:rPr lang="fr-BE"/>
              <a:t> fournit les données pour UPDATE, INSERT, ..</a:t>
            </a:r>
          </a:p>
          <a:p>
            <a:r>
              <a:rPr lang="fr-BE"/>
              <a:t>Exemple : application bancaire</a:t>
            </a:r>
          </a:p>
          <a:p>
            <a:pPr lvl="1"/>
            <a:r>
              <a:rPr lang="fr-BE"/>
              <a:t>Fichier des clients</a:t>
            </a:r>
          </a:p>
          <a:p>
            <a:pPr lvl="1"/>
            <a:r>
              <a:rPr lang="fr-BE"/>
              <a:t>Liste des dépôts</a:t>
            </a:r>
          </a:p>
          <a:p>
            <a:pPr lvl="1"/>
            <a:r>
              <a:rPr lang="fr-BE"/>
              <a:t>Vérification : les retraits ne dépassent pas la limite de crédit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F06A40-E998-664A-4FAD-C396AB136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918" y="168115"/>
            <a:ext cx="1562866" cy="10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2649D-9988-4724-80A0-1B55B7F9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View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37F6058-8F9D-4C37-AE7C-18DCA993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fr-BE">
                <a:solidFill>
                  <a:schemeClr val="accent2"/>
                </a:solidFill>
              </a:rPr>
              <a:t>Indépendant des autres modules </a:t>
            </a:r>
          </a:p>
          <a:p>
            <a:r>
              <a:rPr lang="fr-BE"/>
              <a:t>Présenter les données via des éléments visuels</a:t>
            </a:r>
          </a:p>
          <a:p>
            <a:pPr lvl="1"/>
            <a:r>
              <a:rPr lang="fr-BE"/>
              <a:t>Texte, Table, Graphique, …</a:t>
            </a:r>
          </a:p>
          <a:p>
            <a:pPr lvl="1"/>
            <a:r>
              <a:rPr lang="fr-BE"/>
              <a:t>Balises HTML, Javascript, CSS</a:t>
            </a:r>
          </a:p>
          <a:p>
            <a:pPr lvl="1"/>
            <a:r>
              <a:rPr lang="fr-BE"/>
              <a:t>Tkinter, Canvas</a:t>
            </a:r>
          </a:p>
          <a:p>
            <a:r>
              <a:rPr lang="fr-BE"/>
              <a:t>Préparer la mise à jour des données</a:t>
            </a:r>
          </a:p>
          <a:p>
            <a:pPr lvl="1"/>
            <a:r>
              <a:rPr lang="fr-BE"/>
              <a:t>Formulaire</a:t>
            </a:r>
          </a:p>
          <a:p>
            <a:pPr lvl="1"/>
            <a:r>
              <a:rPr lang="fr-BE"/>
              <a:t>Bouton</a:t>
            </a:r>
          </a:p>
          <a:p>
            <a:pPr lvl="1"/>
            <a:r>
              <a:rPr lang="fr-BE"/>
              <a:t>Tkinter</a:t>
            </a:r>
          </a:p>
          <a:p>
            <a:r>
              <a:rPr lang="fr-BE"/>
              <a:t>Interagir avec </a:t>
            </a:r>
            <a:r>
              <a:rPr lang="fr-BE">
                <a:solidFill>
                  <a:schemeClr val="accent5"/>
                </a:solidFill>
              </a:rPr>
              <a:t>Controller</a:t>
            </a:r>
          </a:p>
          <a:p>
            <a:pPr lvl="1"/>
            <a:r>
              <a:rPr lang="fr-BE">
                <a:solidFill>
                  <a:schemeClr val="accent5"/>
                </a:solidFill>
              </a:rPr>
              <a:t>Controller</a:t>
            </a:r>
            <a:r>
              <a:rPr lang="fr-BE"/>
              <a:t> envoie les données à </a:t>
            </a:r>
            <a:r>
              <a:rPr lang="fr-BE">
                <a:solidFill>
                  <a:schemeClr val="accent4">
                    <a:lumMod val="50000"/>
                  </a:schemeClr>
                </a:solidFill>
              </a:rPr>
              <a:t>View</a:t>
            </a:r>
          </a:p>
          <a:p>
            <a:pPr lvl="1"/>
            <a:r>
              <a:rPr lang="fr-BE">
                <a:solidFill>
                  <a:schemeClr val="accent4">
                    <a:lumMod val="50000"/>
                  </a:schemeClr>
                </a:solidFill>
              </a:rPr>
              <a:t>View</a:t>
            </a:r>
            <a:r>
              <a:rPr lang="fr-BE"/>
              <a:t> met en forme les données reçues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54DBD-78A1-6A5F-DBEE-F066552E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918" y="168115"/>
            <a:ext cx="1562866" cy="10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9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5.potm" id="{9A679E22-159F-4468-BD25-5554C2F5C34C}" vid="{02412E46-CBBA-45C1-A7EE-8401C077A5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burotix2025</Template>
  <TotalTime>16356</TotalTime>
  <Words>1768</Words>
  <Application>Microsoft Office PowerPoint</Application>
  <PresentationFormat>Grand écran</PresentationFormat>
  <Paragraphs>334</Paragraphs>
  <Slides>33</Slides>
  <Notes>7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  <vt:variant>
        <vt:lpstr>Diaporamas personnalisés</vt:lpstr>
      </vt:variant>
      <vt:variant>
        <vt:i4>1</vt:i4>
      </vt:variant>
    </vt:vector>
  </HeadingPairs>
  <TitlesOfParts>
    <vt:vector size="41" baseType="lpstr">
      <vt:lpstr>Arial</vt:lpstr>
      <vt:lpstr>Calibri</vt:lpstr>
      <vt:lpstr>Consolas</vt:lpstr>
      <vt:lpstr>Garamond</vt:lpstr>
      <vt:lpstr>Verdana Pro</vt:lpstr>
      <vt:lpstr>Wingdings</vt:lpstr>
      <vt:lpstr>burotix</vt:lpstr>
      <vt:lpstr>Bachelier en Informatique de Gestion  Web : principes de base Projet de Développement Web</vt:lpstr>
      <vt:lpstr>Table des matières</vt:lpstr>
      <vt:lpstr>23. Architecture  "Model View Controller"</vt:lpstr>
      <vt:lpstr>Architecture MVC WEB</vt:lpstr>
      <vt:lpstr>Architecture MVC  pour un composant de l'application</vt:lpstr>
      <vt:lpstr>Architecture MVC  pour l'application</vt:lpstr>
      <vt:lpstr>Architecture MVC (web)</vt:lpstr>
      <vt:lpstr>Model</vt:lpstr>
      <vt:lpstr>View</vt:lpstr>
      <vt:lpstr>Contrôleur / Controller</vt:lpstr>
      <vt:lpstr>Routeur / Router</vt:lpstr>
      <vt:lpstr>Architecture MVC en pratique Comment écrire une application web  ?</vt:lpstr>
      <vt:lpstr>MVC en pratique AWebWiz structure</vt:lpstr>
      <vt:lpstr>MVC en pratique : AWebWiz, structure</vt:lpstr>
      <vt:lpstr>MVC en pratique : /app/model</vt:lpstr>
      <vt:lpstr>MVC en pratique : /app/view</vt:lpstr>
      <vt:lpstr>MVC en pratique : /app/controller</vt:lpstr>
      <vt:lpstr>MVC en pratique : /app/controller</vt:lpstr>
      <vt:lpstr>MVC en pratique : /asset </vt:lpstr>
      <vt:lpstr>MVC en pratique : /public</vt:lpstr>
      <vt:lpstr>MVC en pratique : le router "index.php"</vt:lpstr>
      <vt:lpstr>Exos</vt:lpstr>
      <vt:lpstr>Exo 01 : log-in, log-out</vt:lpstr>
      <vt:lpstr>Exo 03 : catalogue VOO</vt:lpstr>
      <vt:lpstr>Exo 05 : le menu </vt:lpstr>
      <vt:lpstr>Exo 06 : login obligatoire et catalogue</vt:lpstr>
      <vt:lpstr>Architecture MVC Desktop</vt:lpstr>
      <vt:lpstr>Architecture MVC (desktop)</vt:lpstr>
      <vt:lpstr>Conclusions</vt:lpstr>
      <vt:lpstr>Historique</vt:lpstr>
      <vt:lpstr>Des noms !</vt:lpstr>
      <vt:lpstr>Avantages</vt:lpstr>
      <vt:lpstr>Inconvénients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149</cp:revision>
  <dcterms:created xsi:type="dcterms:W3CDTF">2020-03-25T16:55:22Z</dcterms:created>
  <dcterms:modified xsi:type="dcterms:W3CDTF">2025-09-09T11:08:15Z</dcterms:modified>
</cp:coreProperties>
</file>