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63"/>
  </p:notesMasterIdLst>
  <p:sldIdLst>
    <p:sldId id="416" r:id="rId2"/>
    <p:sldId id="417" r:id="rId3"/>
    <p:sldId id="473" r:id="rId4"/>
    <p:sldId id="260" r:id="rId5"/>
    <p:sldId id="542" r:id="rId6"/>
    <p:sldId id="625" r:id="rId7"/>
    <p:sldId id="632" r:id="rId8"/>
    <p:sldId id="543" r:id="rId9"/>
    <p:sldId id="544" r:id="rId10"/>
    <p:sldId id="545" r:id="rId11"/>
    <p:sldId id="633" r:id="rId12"/>
    <p:sldId id="635" r:id="rId13"/>
    <p:sldId id="619" r:id="rId14"/>
    <p:sldId id="617" r:id="rId15"/>
    <p:sldId id="653" r:id="rId16"/>
    <p:sldId id="652" r:id="rId17"/>
    <p:sldId id="654" r:id="rId18"/>
    <p:sldId id="624" r:id="rId19"/>
    <p:sldId id="634" r:id="rId20"/>
    <p:sldId id="553" r:id="rId21"/>
    <p:sldId id="547" r:id="rId22"/>
    <p:sldId id="642" r:id="rId23"/>
    <p:sldId id="658" r:id="rId24"/>
    <p:sldId id="621" r:id="rId25"/>
    <p:sldId id="548" r:id="rId26"/>
    <p:sldId id="554" r:id="rId27"/>
    <p:sldId id="564" r:id="rId28"/>
    <p:sldId id="628" r:id="rId29"/>
    <p:sldId id="655" r:id="rId30"/>
    <p:sldId id="629" r:id="rId31"/>
    <p:sldId id="630" r:id="rId32"/>
    <p:sldId id="656" r:id="rId33"/>
    <p:sldId id="552" r:id="rId34"/>
    <p:sldId id="555" r:id="rId35"/>
    <p:sldId id="622" r:id="rId36"/>
    <p:sldId id="551" r:id="rId37"/>
    <p:sldId id="631" r:id="rId38"/>
    <p:sldId id="657" r:id="rId39"/>
    <p:sldId id="556" r:id="rId40"/>
    <p:sldId id="660" r:id="rId41"/>
    <p:sldId id="549" r:id="rId42"/>
    <p:sldId id="659" r:id="rId43"/>
    <p:sldId id="623" r:id="rId44"/>
    <p:sldId id="550" r:id="rId45"/>
    <p:sldId id="641" r:id="rId46"/>
    <p:sldId id="557" r:id="rId47"/>
    <p:sldId id="559" r:id="rId48"/>
    <p:sldId id="558" r:id="rId49"/>
    <p:sldId id="561" r:id="rId50"/>
    <p:sldId id="562" r:id="rId51"/>
    <p:sldId id="567" r:id="rId52"/>
    <p:sldId id="662" r:id="rId53"/>
    <p:sldId id="663" r:id="rId54"/>
    <p:sldId id="664" r:id="rId55"/>
    <p:sldId id="665" r:id="rId56"/>
    <p:sldId id="666" r:id="rId57"/>
    <p:sldId id="667" r:id="rId58"/>
    <p:sldId id="566" r:id="rId59"/>
    <p:sldId id="565" r:id="rId60"/>
    <p:sldId id="639" r:id="rId61"/>
    <p:sldId id="640" r:id="rId62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. SQL database" id="{0CC3B223-8800-4AEE-84C7-95C5856A7169}">
          <p14:sldIdLst>
            <p14:sldId id="416"/>
            <p14:sldId id="417"/>
            <p14:sldId id="473"/>
            <p14:sldId id="260"/>
            <p14:sldId id="542"/>
            <p14:sldId id="625"/>
            <p14:sldId id="632"/>
            <p14:sldId id="543"/>
            <p14:sldId id="544"/>
            <p14:sldId id="545"/>
            <p14:sldId id="633"/>
            <p14:sldId id="635"/>
            <p14:sldId id="619"/>
            <p14:sldId id="617"/>
            <p14:sldId id="653"/>
            <p14:sldId id="652"/>
            <p14:sldId id="654"/>
            <p14:sldId id="624"/>
            <p14:sldId id="634"/>
            <p14:sldId id="553"/>
            <p14:sldId id="547"/>
            <p14:sldId id="642"/>
            <p14:sldId id="658"/>
            <p14:sldId id="621"/>
            <p14:sldId id="548"/>
            <p14:sldId id="554"/>
            <p14:sldId id="564"/>
            <p14:sldId id="628"/>
            <p14:sldId id="655"/>
            <p14:sldId id="629"/>
            <p14:sldId id="630"/>
            <p14:sldId id="656"/>
            <p14:sldId id="552"/>
            <p14:sldId id="555"/>
            <p14:sldId id="622"/>
            <p14:sldId id="551"/>
            <p14:sldId id="631"/>
            <p14:sldId id="657"/>
            <p14:sldId id="556"/>
            <p14:sldId id="660"/>
            <p14:sldId id="549"/>
            <p14:sldId id="659"/>
            <p14:sldId id="623"/>
            <p14:sldId id="550"/>
            <p14:sldId id="641"/>
            <p14:sldId id="557"/>
            <p14:sldId id="559"/>
            <p14:sldId id="558"/>
            <p14:sldId id="561"/>
            <p14:sldId id="562"/>
            <p14:sldId id="567"/>
            <p14:sldId id="662"/>
            <p14:sldId id="663"/>
            <p14:sldId id="664"/>
            <p14:sldId id="665"/>
            <p14:sldId id="666"/>
            <p14:sldId id="667"/>
            <p14:sldId id="566"/>
            <p14:sldId id="565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474" autoAdjust="0"/>
  </p:normalViewPr>
  <p:slideViewPr>
    <p:cSldViewPr snapToGrid="0">
      <p:cViewPr varScale="1">
        <p:scale>
          <a:sx n="101" d="100"/>
          <a:sy n="101" d="100"/>
        </p:scale>
        <p:origin x="92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7142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1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41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82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55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9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90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46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76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02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27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1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8639761-DDB1-5C37-F208-6B37923043C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hpdelusions.net/sql_injection" TargetMode="External"/><Relationship Id="rId2" Type="http://schemas.openxmlformats.org/officeDocument/2006/relationships/hyperlink" Target="https://websitebeaver.com/prepared-statements-in-php-mysqli-to-prevent-sql-inj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serverside.com/video/How-MySQL-InnoDB-vs-MyISAM-data-engines-comp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Importer un script SQL </a:t>
            </a:r>
            <a:br>
              <a:rPr lang="fr-BE"/>
            </a:br>
            <a:r>
              <a:rPr lang="fr-BE"/>
              <a:t>dans une base de données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1"/>
          </a:xfrm>
        </p:spPr>
        <p:txBody>
          <a:bodyPr>
            <a:normAutofit fontScale="77500" lnSpcReduction="20000"/>
          </a:bodyPr>
          <a:lstStyle/>
          <a:p>
            <a:r>
              <a:rPr lang="fr-BE" err="1"/>
              <a:t>Create</a:t>
            </a:r>
            <a:r>
              <a:rPr lang="fr-BE"/>
              <a:t> </a:t>
            </a:r>
            <a:r>
              <a:rPr lang="fr-BE" err="1"/>
              <a:t>database</a:t>
            </a:r>
            <a:endParaRPr lang="fr-BE"/>
          </a:p>
          <a:p>
            <a:pPr lvl="1"/>
            <a:r>
              <a:rPr lang="fr-BE" sz="3100"/>
              <a:t>Name: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</a:t>
            </a:r>
          </a:p>
          <a:p>
            <a:pPr lvl="1"/>
            <a:r>
              <a:rPr lang="fr-BE" sz="3100"/>
              <a:t>Encodage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latin1_general_ci</a:t>
            </a:r>
          </a:p>
          <a:p>
            <a:r>
              <a:rPr lang="fr-BE"/>
              <a:t>MyPhpAdmin / menu :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Importer</a:t>
            </a:r>
          </a:p>
          <a:p>
            <a:pPr lvl="1"/>
            <a:r>
              <a:rPr lang="fr-BE"/>
              <a:t>Fichier à importer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exo01_import_sample.sql</a:t>
            </a:r>
          </a:p>
          <a:p>
            <a:pPr lvl="2"/>
            <a:r>
              <a:rPr lang="fr-BE"/>
              <a:t>Source: </a:t>
            </a:r>
            <a:r>
              <a:rPr lang="fr-BE" i="1"/>
              <a:t>www.burotix.be/…/internet/24_mysql</a:t>
            </a:r>
          </a:p>
          <a:p>
            <a:pPr lvl="1"/>
            <a:r>
              <a:rPr lang="fr-BE"/>
              <a:t>Format: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Exécuter</a:t>
            </a:r>
          </a:p>
          <a:p>
            <a:r>
              <a:rPr lang="fr-BE"/>
              <a:t>Vérifier </a:t>
            </a:r>
          </a:p>
          <a:p>
            <a:pPr lvl="1"/>
            <a:r>
              <a:rPr lang="fr-BE"/>
              <a:t>Default data engine :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InnoDB</a:t>
            </a:r>
          </a:p>
          <a:p>
            <a:pPr lvl="1"/>
            <a:r>
              <a:rPr lang="fr-BE"/>
              <a:t>L'existence de quatre tables et de leurs champs</a:t>
            </a:r>
          </a:p>
          <a:p>
            <a:pPr lvl="1"/>
            <a:r>
              <a:rPr lang="fr-BE"/>
              <a:t>Le contenu de ces tables (toutes remplies)</a:t>
            </a:r>
          </a:p>
          <a:p>
            <a:pPr lvl="1"/>
            <a:r>
              <a:rPr lang="fr-BE"/>
              <a:t>L'existence de trois vues</a:t>
            </a:r>
          </a:p>
          <a:p>
            <a:pPr lvl="1"/>
            <a:r>
              <a:rPr lang="fr-BE"/>
              <a:t>Les relations entre les tables =&gt; menu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Concepteur</a:t>
            </a:r>
          </a:p>
        </p:txBody>
      </p:sp>
    </p:spTree>
    <p:extLst>
      <p:ext uri="{BB962C8B-B14F-4D97-AF65-F5344CB8AC3E}">
        <p14:creationId xmlns:p14="http://schemas.microsoft.com/office/powerpoint/2010/main" val="1906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Importer un fichier CSV</a:t>
            </a:r>
            <a:br>
              <a:rPr lang="fr-BE"/>
            </a:br>
            <a:r>
              <a:rPr lang="fr-BE"/>
              <a:t>dans une base de données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88600" cy="5167311"/>
          </a:xfrm>
        </p:spPr>
        <p:txBody>
          <a:bodyPr>
            <a:normAutofit fontScale="62500" lnSpcReduction="20000"/>
          </a:bodyPr>
          <a:lstStyle/>
          <a:p>
            <a:r>
              <a:rPr lang="fr-BE" sz="3800"/>
              <a:t>Dans une base nouvelle ou existante</a:t>
            </a:r>
            <a:endParaRPr lang="fr-BE" sz="3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3800"/>
              <a:t>MyPhpAdmin / menu : </a:t>
            </a:r>
            <a:r>
              <a:rPr lang="fr-BE" sz="3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Importer</a:t>
            </a:r>
          </a:p>
          <a:p>
            <a:pPr lvl="1"/>
            <a:r>
              <a:rPr lang="fr-BE" sz="3500"/>
              <a:t>Fichier à importer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exo01_catalogue.csv</a:t>
            </a:r>
          </a:p>
          <a:p>
            <a:pPr lvl="1"/>
            <a:r>
              <a:rPr lang="fr-BE" sz="3500"/>
              <a:t>Format: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fr-BE" sz="3500"/>
              <a:t> … </a:t>
            </a:r>
            <a:r>
              <a:rPr lang="fr-BE" sz="3500">
                <a:solidFill>
                  <a:schemeClr val="accent2"/>
                </a:solidFill>
              </a:rPr>
              <a:t>vérifier les options : séparateur etc.</a:t>
            </a:r>
          </a:p>
          <a:p>
            <a:pPr lvl="1"/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Exécuter</a:t>
            </a:r>
          </a:p>
          <a:p>
            <a:r>
              <a:rPr lang="fr-BE" sz="3800"/>
              <a:t>Vérifier</a:t>
            </a:r>
            <a:r>
              <a:rPr lang="fr-BE"/>
              <a:t> </a:t>
            </a:r>
          </a:p>
          <a:p>
            <a:pPr lvl="1"/>
            <a:r>
              <a:rPr lang="fr-BE" sz="3500"/>
              <a:t>Default data engine : 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InnoDB</a:t>
            </a:r>
          </a:p>
          <a:p>
            <a:pPr lvl="1"/>
            <a:r>
              <a:rPr lang="fr-BE" sz="3500"/>
              <a:t>L'existence de la table, de ses champs et son contenu</a:t>
            </a:r>
          </a:p>
          <a:p>
            <a:r>
              <a:rPr lang="fr-BE" sz="3800"/>
              <a:t>Modifier</a:t>
            </a:r>
          </a:p>
          <a:p>
            <a:pPr lvl="1"/>
            <a:r>
              <a:rPr lang="fr-BE" sz="3500"/>
              <a:t>Modifier le nom de la table =&gt; menu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Opérations</a:t>
            </a:r>
          </a:p>
          <a:p>
            <a:pPr lvl="1"/>
            <a:r>
              <a:rPr lang="fr-BE" sz="3500"/>
              <a:t>Modifier le nom et les propriétés des  champs =&gt; menu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Structure</a:t>
            </a:r>
          </a:p>
          <a:p>
            <a:pPr lvl="1"/>
            <a:r>
              <a:rPr lang="fr-BE" sz="3500"/>
              <a:t>Ajouter la clé primaire =&gt; menu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</a:t>
            </a:r>
          </a:p>
          <a:p>
            <a:pPr lvl="1"/>
            <a:r>
              <a:rPr lang="en-US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tbl ADD `id_cat` </a:t>
            </a:r>
            <a:br>
              <a:rPr lang="en-US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PRIMARY KEY AUTO_INCREMENT FIRST;</a:t>
            </a:r>
          </a:p>
          <a:p>
            <a:pPr lvl="2"/>
            <a:r>
              <a:rPr lang="fr-BE" sz="3500"/>
              <a:t>C'est la manière la plus efficace</a:t>
            </a:r>
          </a:p>
        </p:txBody>
      </p:sp>
    </p:spTree>
    <p:extLst>
      <p:ext uri="{BB962C8B-B14F-4D97-AF65-F5344CB8AC3E}">
        <p14:creationId xmlns:p14="http://schemas.microsoft.com/office/powerpoint/2010/main" val="32003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E3159-B645-44BC-B24F-0B5EA58D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Exporter une base de données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E715E-751D-4D6A-8C25-7B4D62D9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Dans une base existante</a:t>
            </a:r>
            <a:endParaRPr lang="fr-BE" sz="3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MyPhpAdmin / menu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Exporter</a:t>
            </a:r>
          </a:p>
          <a:p>
            <a:pPr lvl="1"/>
            <a:r>
              <a:rPr lang="fr-BE"/>
              <a:t>Méthode d'exportation: </a:t>
            </a:r>
            <a:r>
              <a:rPr lang="fr-BE" i="1"/>
              <a:t>rapide </a:t>
            </a:r>
          </a:p>
          <a:p>
            <a:pPr lvl="1"/>
            <a:r>
              <a:rPr lang="fr-BE"/>
              <a:t>Format : </a:t>
            </a:r>
            <a:r>
              <a:rPr lang="fr-BE" i="1"/>
              <a:t>SQL</a:t>
            </a:r>
          </a:p>
          <a:p>
            <a:pPr lvl="1"/>
            <a:r>
              <a:rPr lang="fr-BE"/>
              <a:t>Option : </a:t>
            </a:r>
            <a:r>
              <a:rPr lang="fr-BE" i="1"/>
              <a:t>include create base</a:t>
            </a:r>
          </a:p>
          <a:p>
            <a:pPr lvl="1"/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Exécuter</a:t>
            </a:r>
            <a:endParaRPr lang="fr-BE">
              <a:latin typeface="Consolas" panose="020B0609020204030204" pitchFamily="49" charset="0"/>
            </a:endParaRPr>
          </a:p>
          <a:p>
            <a:pPr lvl="1"/>
            <a:r>
              <a:rPr lang="fr-BE"/>
              <a:t>Un fichier SQL est créé et téléchargé.</a:t>
            </a:r>
          </a:p>
        </p:txBody>
      </p:sp>
    </p:spTree>
    <p:extLst>
      <p:ext uri="{BB962C8B-B14F-4D97-AF65-F5344CB8AC3E}">
        <p14:creationId xmlns:p14="http://schemas.microsoft.com/office/powerpoint/2010/main" val="9793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 et PHP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Approche objet générique : PDO </a:t>
            </a:r>
          </a:p>
          <a:p>
            <a:r>
              <a:rPr lang="fr-BE"/>
              <a:t>Approche objet spécifique : class mysqli</a:t>
            </a:r>
          </a:p>
          <a:p>
            <a:r>
              <a:rPr lang="fr-BE"/>
              <a:t>Approche procédurale : mysqli_xxx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AC0C4DFE-66DD-3000-163E-C4D56D403A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86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37AC9-7E91-49E7-BCF9-E6417513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Lier PHP et une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19A03-AF8A-4C18-B8F4-3E38A545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PHP contient des extensions (bibliothèque de fonctions) permettant l'accès à une base de données.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MySQL Interface (MySQLi)</a:t>
            </a:r>
            <a:endParaRPr lang="fr-BE"/>
          </a:p>
          <a:p>
            <a:pPr lvl="2"/>
            <a:r>
              <a:rPr lang="fr-BE"/>
              <a:t>Spécifique à MySQL </a:t>
            </a:r>
          </a:p>
          <a:p>
            <a:pPr lvl="2"/>
            <a:r>
              <a:rPr lang="fr-BE"/>
              <a:t>Rapide </a:t>
            </a:r>
          </a:p>
          <a:p>
            <a:pPr lvl="2"/>
            <a:r>
              <a:rPr lang="fr-BE"/>
              <a:t>Implantation POO ou implantation procédurale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PHP Data Object	(PDO)</a:t>
            </a:r>
          </a:p>
          <a:p>
            <a:pPr lvl="2"/>
            <a:r>
              <a:rPr lang="fr-BE"/>
              <a:t>Code générique et portable, "couche d'abstraction"</a:t>
            </a:r>
          </a:p>
          <a:p>
            <a:pPr lvl="2"/>
            <a:r>
              <a:rPr lang="fr-BE"/>
              <a:t>Connexion à un grand nombre de bases de données</a:t>
            </a:r>
          </a:p>
          <a:p>
            <a:pPr lvl="2"/>
            <a:r>
              <a:rPr lang="fr-BE"/>
              <a:t>Implantation POO</a:t>
            </a:r>
          </a:p>
          <a:p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C2E8B-F67A-28AE-882A-CB7091590E01}"/>
              </a:ext>
            </a:extLst>
          </p:cNvPr>
          <p:cNvSpPr/>
          <p:nvPr/>
        </p:nvSpPr>
        <p:spPr>
          <a:xfrm>
            <a:off x="1087581" y="4256115"/>
            <a:ext cx="9619211" cy="1970725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58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 : fonctions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038840" cy="4486276"/>
          </a:xfrm>
        </p:spPr>
        <p:txBody>
          <a:bodyPr numCol="2">
            <a:normAutofit lnSpcReduction="10000"/>
          </a:bodyPr>
          <a:lstStyle/>
          <a:p>
            <a:r>
              <a:rPr lang="fr-BE"/>
              <a:t>DML only</a:t>
            </a:r>
          </a:p>
          <a:p>
            <a:r>
              <a:rPr lang="fr-BE"/>
              <a:t>connexion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connect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mysqli_close</a:t>
            </a:r>
          </a:p>
          <a:p>
            <a:r>
              <a:rPr lang="fr-BE"/>
              <a:t>requête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_query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mysqli_prepare</a:t>
            </a:r>
          </a:p>
          <a:p>
            <a:pPr lvl="2">
              <a:lnSpc>
                <a:spcPct val="100000"/>
              </a:lnSpc>
            </a:pPr>
            <a:r>
              <a:rPr lang="fr-BE"/>
              <a:t>et amis </a:t>
            </a:r>
            <a:br>
              <a:rPr lang="fr-BE"/>
            </a:br>
            <a:endParaRPr lang="fr-BE"/>
          </a:p>
          <a:p>
            <a:r>
              <a:rPr lang="fr-BE"/>
              <a:t>requête "SELECT"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mysqli_fetch_all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mysqli_free_result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mysqli_num_rows</a:t>
            </a:r>
          </a:p>
          <a:p>
            <a:r>
              <a:rPr lang="fr-BE"/>
              <a:t>requête "INSERT" etc.</a:t>
            </a:r>
          </a:p>
          <a:p>
            <a:pPr lvl="1">
              <a:lnSpc>
                <a:spcPct val="100000"/>
              </a:lnSpc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_affected_rows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3673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objets et méthodes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90689"/>
            <a:ext cx="5120640" cy="4486276"/>
          </a:xfrm>
        </p:spPr>
        <p:txBody>
          <a:bodyPr numCol="1" spcCol="0">
            <a:normAutofit fontScale="85000" lnSpcReduction="20000"/>
          </a:bodyPr>
          <a:lstStyle/>
          <a:p>
            <a:r>
              <a:rPr lang="fr-BE"/>
              <a:t>DML only</a:t>
            </a:r>
          </a:p>
          <a:p>
            <a:r>
              <a:rPr lang="fr-BE"/>
              <a:t>connexion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mysqli(…)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mysqli::close</a:t>
            </a:r>
          </a:p>
          <a:p>
            <a:r>
              <a:rPr lang="fr-BE"/>
              <a:t>requête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mysqli::query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mysqli::prepare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stmt::bind_param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stmt::execute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stmt::fetch</a:t>
            </a:r>
          </a:p>
          <a:p>
            <a:pPr lvl="2">
              <a:lnSpc>
                <a:spcPct val="100000"/>
              </a:lnSpc>
            </a:pPr>
            <a:r>
              <a:rPr lang="fr-BE"/>
              <a:t>et cousins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DE95B0-3C28-0216-B845-0DD246E7F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3440" y="1690689"/>
            <a:ext cx="6258560" cy="4486276"/>
          </a:xfrm>
        </p:spPr>
        <p:txBody>
          <a:bodyPr>
            <a:normAutofit fontScale="85000" lnSpcReduction="20000"/>
          </a:bodyPr>
          <a:lstStyle/>
          <a:p>
            <a:r>
              <a:rPr lang="fr-BE"/>
              <a:t>requête "SELECT"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result::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fetch_array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result::fetch_all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result::free</a:t>
            </a:r>
          </a:p>
          <a:p>
            <a:pPr lvl="2">
              <a:lnSpc>
                <a:spcPct val="100000"/>
              </a:lnSpc>
            </a:pPr>
            <a:r>
              <a:rPr lang="en-US"/>
              <a:t>et cousins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result-&gt;num_rows</a:t>
            </a:r>
          </a:p>
          <a:p>
            <a:r>
              <a:rPr lang="fr-BE"/>
              <a:t>requête "INSERT" etc.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mysqli-&gt;affected_rows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mysqli::commit</a:t>
            </a:r>
          </a:p>
        </p:txBody>
      </p:sp>
    </p:spTree>
    <p:extLst>
      <p:ext uri="{BB962C8B-B14F-4D97-AF65-F5344CB8AC3E}">
        <p14:creationId xmlns:p14="http://schemas.microsoft.com/office/powerpoint/2010/main" val="21369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PDO : objets et méthodes PHP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EA3513-33E9-4E5E-A78B-0434120C24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8633" y="1690689"/>
                <a:ext cx="6019800" cy="4486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BE"/>
                  <a:t>DML  only</a:t>
                </a:r>
              </a:p>
              <a:p>
                <a:r>
                  <a:rPr lang="fr-BE"/>
                  <a:t>connexion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new PDO(…)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PDO::close </a:t>
                </a:r>
                <a14:m>
                  <m:oMath xmlns:m="http://schemas.openxmlformats.org/officeDocument/2006/math">
                    <m:r>
                      <a:rPr lang="fr-BE" sz="29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fr-BE" sz="29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fr-BE"/>
                  <a:t>requête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PDO::query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PDO::prepare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PDOStatement::bindParam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PDOStatement::bindValue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PDOStatement::execute</a:t>
                </a:r>
                <a:br>
                  <a:rPr lang="fr-BE"/>
                </a:br>
                <a:endParaRPr lang="fr-BE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EA3513-33E9-4E5E-A78B-0434120C2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8633" y="1690689"/>
                <a:ext cx="6019800" cy="4486276"/>
              </a:xfrm>
              <a:blipFill>
                <a:blip r:embed="rId2"/>
                <a:stretch>
                  <a:fillRect l="-2432" t="-366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42DE95B0-3C28-0216-B845-0DD246E7FA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90689"/>
                <a:ext cx="6019800" cy="4486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BE"/>
                  <a:t>requête "SELECT"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</a:t>
                </a:r>
                <a:r>
                  <a:rPr lang="en-US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::</a:t>
                </a: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fetchAll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fr-BE"/>
                  <a:t>et cousins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result-&gt;num_rows </a:t>
                </a:r>
                <a14:m>
                  <m:oMath xmlns:m="http://schemas.openxmlformats.org/officeDocument/2006/math">
                    <m:r>
                      <a:rPr lang="fr-BE" sz="29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fr-BE" sz="29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fr-BE"/>
                  <a:t>use </a:t>
                </a:r>
                <a:r>
                  <a:rPr lang="fr-BE" sz="25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SELECT COUNT(*)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result::free </a:t>
                </a:r>
                <a14:m>
                  <m:oMath xmlns:m="http://schemas.openxmlformats.org/officeDocument/2006/math">
                    <m:r>
                      <a:rPr lang="fr-BE" sz="29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en-US" sz="29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fr-BE"/>
                  <a:t>requête "INSERT" etc.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PDOStatement::rowCount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PDO::commit</a:t>
                </a:r>
              </a:p>
              <a:p>
                <a:endParaRPr lang="fr-BE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42DE95B0-3C28-0216-B845-0DD246E7F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90689"/>
                <a:ext cx="6019800" cy="4486276"/>
              </a:xfrm>
              <a:blipFill>
                <a:blip r:embed="rId3"/>
                <a:stretch>
                  <a:fillRect l="-2432" t="-366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2B4FC60-958D-402D-82F1-AE26E90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https://phpdelusions.net/pdo</a:t>
            </a:r>
          </a:p>
          <a:p>
            <a:pPr lvl="1"/>
            <a:r>
              <a:rPr lang="en-US" i="1"/>
              <a:t>(the only proper) PDO tutorial</a:t>
            </a:r>
          </a:p>
          <a:p>
            <a:r>
              <a:rPr lang="fr-BE"/>
              <a:t>https://www.php.net/manual/en/book.pdo.php</a:t>
            </a:r>
          </a:p>
          <a:p>
            <a:pPr lvl="1"/>
            <a:r>
              <a:rPr lang="fr-BE" i="1"/>
              <a:t>site officiel</a:t>
            </a:r>
          </a:p>
        </p:txBody>
      </p:sp>
    </p:spTree>
    <p:extLst>
      <p:ext uri="{BB962C8B-B14F-4D97-AF65-F5344CB8AC3E}">
        <p14:creationId xmlns:p14="http://schemas.microsoft.com/office/powerpoint/2010/main" val="30674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Ouvrir la connexion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new mysqli</a:t>
            </a:r>
          </a:p>
          <a:p>
            <a:r>
              <a:rPr lang="fr-BE"/>
              <a:t>mysqli_connect</a:t>
            </a:r>
          </a:p>
          <a:p>
            <a:r>
              <a:rPr lang="fr-BE"/>
              <a:t>new PDO</a:t>
            </a:r>
          </a:p>
          <a:p>
            <a:endParaRPr lang="fr-BE"/>
          </a:p>
        </p:txBody>
      </p:sp>
      <p:pic>
        <p:nvPicPr>
          <p:cNvPr id="3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1B061002-4C42-1F90-B7C7-0AC57C323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81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non utilisé dans ce cours</a:t>
            </a:r>
          </a:p>
          <a:p>
            <a:r>
              <a:rPr lang="fr-BE"/>
              <a:t>DML</a:t>
            </a:r>
          </a:p>
          <a:p>
            <a:pPr lvl="1"/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 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my_user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 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my_password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 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"world" );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sql_s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"SELECT Name FROM City LIMIT 10";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$result = 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query($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sql_s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.........</a:t>
            </a:r>
          </a:p>
        </p:txBody>
      </p:sp>
    </p:spTree>
    <p:extLst>
      <p:ext uri="{BB962C8B-B14F-4D97-AF65-F5344CB8AC3E}">
        <p14:creationId xmlns:p14="http://schemas.microsoft.com/office/powerpoint/2010/main" val="7009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E2F21-15FA-474F-A4CF-B25230B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769D-05D9-48A9-BC60-84F3036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Établir la connexion entre l'application PHP et la base de données SQL.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mysqli_connect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 "root", "", "sample_4ipdw" 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Serveur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"localhost"</a:t>
            </a:r>
          </a:p>
          <a:p>
            <a:pPr lvl="1"/>
            <a:r>
              <a:rPr lang="fr-BE"/>
              <a:t>Utilisateur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"root"</a:t>
            </a:r>
          </a:p>
          <a:p>
            <a:pPr lvl="1"/>
            <a:r>
              <a:rPr lang="fr-BE"/>
              <a:t>Mot de passe 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fr-BE"/>
              <a:t>Base de données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"sample_4ipdw"</a:t>
            </a:r>
          </a:p>
          <a:p>
            <a:r>
              <a:rPr lang="fr-BE"/>
              <a:t>Retour :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</a:t>
            </a:r>
            <a:r>
              <a:rPr lang="fr-BE">
                <a:latin typeface="Consolas" panose="020B0609020204030204" pitchFamily="49" charset="0"/>
              </a:rPr>
              <a:t> </a:t>
            </a:r>
            <a:r>
              <a:rPr lang="fr-BE"/>
              <a:t>: objet de connexion à la base de données </a:t>
            </a:r>
          </a:p>
          <a:p>
            <a:pPr lvl="2"/>
            <a:r>
              <a:rPr lang="fr-BE"/>
              <a:t>utilisé comme paramètre des fonctions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mysqli_xxx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/>
              <a:t> si erreur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7695044-A0FE-4AFE-B6A4-3FFE4929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PDO : Connexion à la base de données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5F5970-5651-4D6F-80C9-F0B5B8DB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690688"/>
            <a:ext cx="11653520" cy="5096973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Établir la connexion entre l'application PHP et la base de données SQL.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PDO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($dsn, "root", "", $options);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Serveur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"localhost"</a:t>
            </a:r>
          </a:p>
          <a:p>
            <a:pPr lvl="1"/>
            <a:r>
              <a:rPr lang="fr-BE"/>
              <a:t>Utilisateur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"root"</a:t>
            </a:r>
          </a:p>
          <a:p>
            <a:pPr lvl="1"/>
            <a:r>
              <a:rPr lang="fr-BE"/>
              <a:t>Mot de passe 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fr-BE"/>
              <a:t>Base de données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"4ipdw_sample"</a:t>
            </a:r>
          </a:p>
          <a:p>
            <a:pPr lvl="1"/>
            <a:r>
              <a:rPr lang="fr-BE"/>
              <a:t>Charset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'utf8mb4'</a:t>
            </a:r>
          </a:p>
          <a:p>
            <a:pPr lvl="1"/>
            <a:r>
              <a:rPr lang="fr-BE"/>
              <a:t>DSN</a:t>
            </a:r>
          </a:p>
          <a:p>
            <a:pPr lvl="2"/>
            <a:r>
              <a:rPr lang="fr-BE"/>
              <a:t>string, paires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param=valeur</a:t>
            </a:r>
            <a:r>
              <a:rPr lang="fr-BE"/>
              <a:t>, délimitées par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";"</a:t>
            </a:r>
            <a:r>
              <a:rPr lang="fr-BE"/>
              <a:t>, </a:t>
            </a:r>
            <a:r>
              <a:rPr lang="en-US"/>
              <a:t>ni espace, ni apostrophe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$dsn = "mysql:host=localhost;dbname=4ipdw_sample;port=3306;charset=utf8mb4";</a:t>
            </a:r>
          </a:p>
          <a:p>
            <a:r>
              <a:rPr lang="fr-BE"/>
              <a:t>Retour :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</a:t>
            </a:r>
            <a:r>
              <a:rPr lang="fr-BE"/>
              <a:t>: objet gérant la connexion à la base de données </a:t>
            </a:r>
          </a:p>
          <a:p>
            <a:pPr lvl="2"/>
            <a:r>
              <a:rPr lang="fr-BE"/>
              <a:t>ses méthodes seront utilisées pour les requêtes, etc. 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E2F21-15FA-474F-A4CF-B25230B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769D-05D9-48A9-BC60-84F3036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Caractères spéciaux</a:t>
            </a:r>
          </a:p>
          <a:p>
            <a:pPr lvl="1"/>
            <a:r>
              <a:rPr lang="fr-BE"/>
              <a:t>Pour assurer leur affichage correct, il faut imposer à la DB le format UTF-8 :</a:t>
            </a:r>
          </a:p>
          <a:p>
            <a:pPr lvl="2"/>
            <a:r>
              <a:rPr lang="fr-BE"/>
              <a:t>requête SQL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"SET NAMES UTF8"</a:t>
            </a:r>
          </a:p>
          <a:p>
            <a:pPr lvl="1"/>
            <a:r>
              <a:rPr lang="fr-BE"/>
              <a:t>Nécessaire avec PDO ? </a:t>
            </a:r>
          </a:p>
          <a:p>
            <a:r>
              <a:rPr lang="fr-BE"/>
              <a:t>MySQL ou MariaDB ? </a:t>
            </a:r>
          </a:p>
          <a:p>
            <a:pPr lvl="1"/>
            <a:r>
              <a:rPr lang="fr-BE"/>
              <a:t>Dans l'environnement WAMP !</a:t>
            </a:r>
          </a:p>
          <a:p>
            <a:pPr lvl="1"/>
            <a:r>
              <a:rPr lang="fr-BE"/>
              <a:t>Pour établir la connexion avec la base de données </a:t>
            </a:r>
            <a:r>
              <a:rPr lang="fr-BE">
                <a:solidFill>
                  <a:schemeClr val="accent2"/>
                </a:solidFill>
              </a:rPr>
              <a:t>MySQL, </a:t>
            </a:r>
            <a:r>
              <a:rPr lang="fr-BE"/>
              <a:t>port </a:t>
            </a:r>
            <a:r>
              <a:rPr lang="fr-BE">
                <a:solidFill>
                  <a:schemeClr val="accent2"/>
                </a:solidFill>
              </a:rPr>
              <a:t>3306</a:t>
            </a:r>
            <a:r>
              <a:rPr lang="fr-BE"/>
              <a:t> (défaut)</a:t>
            </a:r>
            <a:endParaRPr lang="fr-BE">
              <a:solidFill>
                <a:schemeClr val="accent2"/>
              </a:solidFill>
            </a:endParaRP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 = mysqli_connect(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 "root", "", "sample_4ipdw",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3306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  <a:endParaRPr lang="fr-BE">
              <a:latin typeface="Consolas" panose="020B0609020204030204" pitchFamily="49" charset="0"/>
            </a:endParaRPr>
          </a:p>
          <a:p>
            <a:pPr lvl="1"/>
            <a:r>
              <a:rPr lang="fr-BE"/>
              <a:t>Pour établir la connexion avec la base de données </a:t>
            </a:r>
            <a:r>
              <a:rPr lang="fr-BE">
                <a:solidFill>
                  <a:schemeClr val="accent2"/>
                </a:solidFill>
              </a:rPr>
              <a:t>MariaDB, </a:t>
            </a:r>
            <a:r>
              <a:rPr lang="fr-BE"/>
              <a:t>port </a:t>
            </a:r>
            <a:r>
              <a:rPr lang="fr-BE">
                <a:solidFill>
                  <a:schemeClr val="accent2"/>
                </a:solidFill>
              </a:rPr>
              <a:t>3307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 = mysqli_connect(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 "root", "", "sample_4ipdw",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3307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  <a:endParaRPr lang="fr-BE">
              <a:latin typeface="Consolas" panose="020B0609020204030204" pitchFamily="49" charset="0"/>
            </a:endParaRPr>
          </a:p>
          <a:p>
            <a:pPr lvl="1"/>
            <a:endParaRPr lang="fr-BE">
              <a:latin typeface="Consolas" panose="020B0609020204030204" pitchFamily="49" charset="0"/>
            </a:endParaRP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26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Consulter des données</a:t>
            </a:r>
            <a:br>
              <a:rPr lang="fr-BE"/>
            </a:br>
            <a:r>
              <a:rPr lang="fr-BE"/>
              <a:t>SELECT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Requêtes avec attente d'un résultat</a:t>
            </a:r>
          </a:p>
          <a:p>
            <a:r>
              <a:rPr lang="fr-BE"/>
              <a:t> </a:t>
            </a:r>
          </a:p>
          <a:p>
            <a:r>
              <a:rPr lang="fr-BE"/>
              <a:t>mysqli_query</a:t>
            </a:r>
          </a:p>
          <a:p>
            <a:r>
              <a:rPr lang="fr-BE"/>
              <a:t>mysqli_num_rows</a:t>
            </a:r>
          </a:p>
          <a:p>
            <a:r>
              <a:rPr lang="fr-BE"/>
              <a:t>mysqli_fetch_all</a:t>
            </a:r>
          </a:p>
          <a:p>
            <a:r>
              <a:rPr lang="en-US"/>
              <a:t>PDO::query</a:t>
            </a:r>
          </a:p>
          <a:p>
            <a:r>
              <a:rPr lang="en-US"/>
              <a:t>PDO::prepare</a:t>
            </a:r>
          </a:p>
          <a:p>
            <a:r>
              <a:rPr lang="en-US"/>
              <a:t>PDOStatement::fetchAll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E94C291A-061E-7F02-598C-E610F6BB00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6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B46F-9BFB-45C4-836F-E615FA5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SELECT : requête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5A39A-3BEA-4B86-B391-932F7363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Pour envoyer la requête SQL à la base de données</a:t>
            </a:r>
          </a:p>
          <a:p>
            <a:pPr marL="457189" lvl="1" indent="0">
              <a:buNone/>
            </a:pP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fr-BE" sz="27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 "SELECT * FROM City");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String SQL : 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"SELECT Name FROM City"</a:t>
            </a:r>
          </a:p>
          <a:p>
            <a:r>
              <a:rPr lang="en-US"/>
              <a:t>Retour </a:t>
            </a:r>
          </a:p>
          <a:p>
            <a:pPr lvl="1"/>
            <a:r>
              <a:rPr lang="fr-BE"/>
              <a:t>MySQL </a:t>
            </a:r>
            <a:r>
              <a:rPr lang="fr-BE" err="1"/>
              <a:t>result</a:t>
            </a:r>
            <a:r>
              <a:rPr lang="fr-BE"/>
              <a:t> set : 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en-US" sz="2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39E64-BD8F-475F-B92D-2232260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4624" cy="1325563"/>
          </a:xfrm>
        </p:spPr>
        <p:txBody>
          <a:bodyPr>
            <a:normAutofit/>
          </a:bodyPr>
          <a:lstStyle/>
          <a:p>
            <a:r>
              <a:rPr lang="fr-BE"/>
              <a:t>MySQLi : SELECT : le résultat, ligne par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631FA-89AC-4D7E-95D6-06DC76E0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77478"/>
            <a:ext cx="9768840" cy="5280522"/>
          </a:xfrm>
        </p:spPr>
        <p:txBody>
          <a:bodyPr>
            <a:normAutofit fontScale="92500" lnSpcReduction="10000"/>
          </a:bodyPr>
          <a:lstStyle/>
          <a:p>
            <a:r>
              <a:rPr lang="fr-BE"/>
              <a:t>Pour capturer le résultat de la requête ligne par ligne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($row = </a:t>
            </a:r>
            <a:r>
              <a:rPr lang="en-US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($result))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echo $row['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'].':'.$row['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'];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BE" sz="2800">
              <a:latin typeface="Consolas" panose="020B0609020204030204" pitchFamily="49" charset="0"/>
            </a:endParaRPr>
          </a:p>
          <a:p>
            <a:r>
              <a:rPr lang="fr-BE"/>
              <a:t>Paramètres</a:t>
            </a:r>
          </a:p>
          <a:p>
            <a:pPr lvl="1"/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 sz="2800"/>
              <a:t>Une seule ligne du résultat :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br>
              <a:rPr lang="fr-BE" sz="2800"/>
            </a:br>
            <a:r>
              <a:rPr lang="fr-BE" sz="2800"/>
              <a:t>(tableau associatif)</a:t>
            </a:r>
          </a:p>
          <a:p>
            <a:pPr lvl="1"/>
            <a:r>
              <a:rPr lang="fr-BE" sz="2800"/>
              <a:t>Donc boucle 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BE" sz="2800"/>
              <a:t> sur </a:t>
            </a:r>
            <a:br>
              <a:rPr lang="fr-BE" sz="2800"/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  <a:r>
              <a:rPr lang="fr-BE" sz="2800">
                <a:latin typeface="Consolas" panose="020B0609020204030204" pitchFamily="49" charset="0"/>
              </a:rPr>
              <a:t> </a:t>
            </a:r>
            <a:br>
              <a:rPr lang="fr-BE" sz="2800"/>
            </a:br>
            <a:r>
              <a:rPr lang="fr-BE" sz="2800"/>
              <a:t>nécessaire pour lire tout le résultat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3100E1-73B8-4D7F-8D5D-9A0DD0A85F77}"/>
              </a:ext>
            </a:extLst>
          </p:cNvPr>
          <p:cNvSpPr txBox="1"/>
          <p:nvPr/>
        </p:nvSpPr>
        <p:spPr>
          <a:xfrm>
            <a:off x="7216024" y="4290612"/>
            <a:ext cx="4876800" cy="2369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2800"/>
              <a:t>une ligne, affichée avec </a:t>
            </a:r>
            <a:r>
              <a:rPr lang="fr-BE" sz="2800" i="1" err="1"/>
              <a:t>print_r</a:t>
            </a:r>
            <a:r>
              <a:rPr lang="fr-BE" sz="2800" i="1"/>
              <a:t>()</a:t>
            </a:r>
            <a:r>
              <a:rPr lang="fr-BE" sz="2800"/>
              <a:t> :</a:t>
            </a: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Allen,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ISFCE,</a:t>
            </a: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2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39E64-BD8F-475F-B92D-2232260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>
            <a:normAutofit/>
          </a:bodyPr>
          <a:lstStyle/>
          <a:p>
            <a:r>
              <a:rPr lang="fr-BE"/>
              <a:t>MySQLi : SELECT : tout le résultat d'un coup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631FA-89AC-4D7E-95D6-06DC76E06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81742"/>
            <a:ext cx="10836850" cy="5252508"/>
          </a:xfrm>
        </p:spPr>
        <p:txBody>
          <a:bodyPr numCol="1">
            <a:normAutofit fontScale="92500"/>
          </a:bodyPr>
          <a:lstStyle/>
          <a:p>
            <a:r>
              <a:rPr lang="fr-BE"/>
              <a:t>Pour capturer le résultat de la requête en une seule instruction</a:t>
            </a:r>
          </a:p>
          <a:p>
            <a:pPr marL="457189" lvl="1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 = </a:t>
            </a:r>
            <a:r>
              <a:rPr lang="en-US" sz="26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mysqli_fetch_all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	$result, MYSQLI_ASSOC);</a:t>
            </a:r>
            <a:endParaRPr lang="fr-BE" sz="2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fr-BE"/>
              <a:t>Paramètres</a:t>
            </a:r>
          </a:p>
          <a:p>
            <a:pPr lvl="1"/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Option générant un tableau </a:t>
            </a:r>
            <a:br>
              <a:rPr lang="fr-BE"/>
            </a:br>
            <a:r>
              <a:rPr lang="fr-BE"/>
              <a:t>associatif :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MYSQLI_ASSOC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 sz="3000"/>
              <a:t>Tout le résultat : 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</a:t>
            </a:r>
            <a:r>
              <a:rPr lang="fr-BE" sz="3000">
                <a:latin typeface="Consolas" panose="020B0609020204030204" pitchFamily="49" charset="0"/>
              </a:rPr>
              <a:t> </a:t>
            </a:r>
            <a:br>
              <a:rPr lang="fr-BE" sz="3000"/>
            </a:br>
            <a:r>
              <a:rPr lang="fr-BE" sz="3000"/>
              <a:t>(tableau indexé de tableau associatif)</a:t>
            </a:r>
          </a:p>
          <a:p>
            <a:pPr lvl="1"/>
            <a:r>
              <a:rPr lang="fr-BE" sz="3000"/>
              <a:t>Donc boucle 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foreach</a:t>
            </a:r>
            <a:r>
              <a:rPr lang="fr-BE" sz="3000"/>
              <a:t> sur 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 </a:t>
            </a:r>
            <a:br>
              <a:rPr lang="fr-BE" sz="3000"/>
            </a:br>
            <a:r>
              <a:rPr lang="fr-BE" sz="3000"/>
              <a:t>nécessaire pour lire tout le résultat</a:t>
            </a:r>
          </a:p>
          <a:p>
            <a:pPr lvl="1"/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872FA1-C6C4-4E43-9D97-E4D841C3CD11}"/>
              </a:ext>
            </a:extLst>
          </p:cNvPr>
          <p:cNvSpPr txBox="1"/>
          <p:nvPr/>
        </p:nvSpPr>
        <p:spPr>
          <a:xfrm>
            <a:off x="7045234" y="2987043"/>
            <a:ext cx="5146766" cy="38472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/>
              <a:t>tout le résultat, affiché avec </a:t>
            </a:r>
            <a:r>
              <a:rPr lang="fr-BE" i="1" err="1"/>
              <a:t>print_r</a:t>
            </a:r>
            <a:r>
              <a:rPr lang="fr-BE" i="1"/>
              <a:t>()</a:t>
            </a:r>
            <a:r>
              <a:rPr lang="fr-BE"/>
              <a:t> :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 = </a:t>
            </a:r>
            <a:r>
              <a:rPr lang="fr-BE" sz="2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Array (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Alex,</a:t>
            </a:r>
            <a:b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entre amis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),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Array (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Allen,</a:t>
            </a:r>
            <a:b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entre copains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)</a:t>
            </a:r>
            <a:b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6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F0F8F5-C738-432A-9C9C-C09D0BA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Requêtes préparées : motivation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C05A4-4081-47C9-9AA6-A132BD36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Éviter l'injection SQL </a:t>
            </a:r>
          </a:p>
          <a:p>
            <a:pPr lvl="1"/>
            <a:r>
              <a:rPr lang="fr-BE"/>
              <a:t>requête avec variable</a:t>
            </a:r>
          </a:p>
          <a:p>
            <a:r>
              <a:rPr lang="en-US"/>
              <a:t>Optimiser les ressources en cas de requêtes multiples</a:t>
            </a:r>
          </a:p>
        </p:txBody>
      </p:sp>
    </p:spTree>
    <p:extLst>
      <p:ext uri="{BB962C8B-B14F-4D97-AF65-F5344CB8AC3E}">
        <p14:creationId xmlns:p14="http://schemas.microsoft.com/office/powerpoint/2010/main" val="31014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F0F8F5-C738-432A-9C9C-C09D0BA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Requêtes préparées : injection SQL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C05A4-4081-47C9-9AA6-A132BD36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Regardez ce code PHP :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$myname = $_POST[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'myname'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$sql_s = "SELECT * FROM myTable WHERE name=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'$myname' 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";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mysqli_query($sql_s);</a:t>
            </a:r>
          </a:p>
          <a:p>
            <a:r>
              <a:rPr lang="en-US"/>
              <a:t>Un hacker peut écrire dans le formulaire web, dans l'input de nom </a:t>
            </a: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/>
              <a:t> : 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OR '1'='1</a:t>
            </a:r>
            <a:endParaRPr lang="en-US">
              <a:solidFill>
                <a:schemeClr val="accent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/>
              <a:t>La requête devient 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* FROM myTable WHERE name='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OR '1'='1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</a:t>
            </a:r>
          </a:p>
          <a:p>
            <a:r>
              <a:rPr lang="en-US"/>
              <a:t>Résultat ? </a:t>
            </a:r>
          </a:p>
          <a:p>
            <a:pPr lvl="1"/>
            <a:r>
              <a:rPr lang="en-US"/>
              <a:t>Toute la table est retournée ! Sans commentaire …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  <a:p>
            <a:r>
              <a:rPr lang="en-US"/>
              <a:t>Autres exemple similaires et solution</a:t>
            </a:r>
          </a:p>
          <a:p>
            <a:pPr lvl="1"/>
            <a:r>
              <a:rPr lang="en-US">
                <a:hlinkClick r:id="rId2"/>
              </a:rPr>
              <a:t>https://websitebeaver.com/prepared-statements-in-php-mysqli-to-prevent-sql-injection</a:t>
            </a:r>
            <a:endParaRPr lang="en-US"/>
          </a:p>
          <a:p>
            <a:pPr lvl="1"/>
            <a:r>
              <a:rPr lang="en-US">
                <a:hlinkClick r:id="rId3"/>
              </a:rPr>
              <a:t>https://phpdelusions.net/sql_injection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30 U32 D1</a:t>
            </a:r>
          </a:p>
          <a:p>
            <a:r>
              <a:rPr lang="fr-BE" sz="3200"/>
              <a:t>Code ISFCE : 4IPDW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Requêtes préparées :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/>
              <a:t>La requête SQL est </a:t>
            </a:r>
            <a:r>
              <a:rPr lang="fr-BE">
                <a:solidFill>
                  <a:schemeClr val="accent2"/>
                </a:solidFill>
              </a:rPr>
              <a:t>préparée</a:t>
            </a:r>
            <a:r>
              <a:rPr lang="fr-BE"/>
              <a:t> avec des valeurs vides</a:t>
            </a:r>
          </a:p>
          <a:p>
            <a:pPr lvl="1"/>
            <a:r>
              <a:rPr lang="fr-BE"/>
              <a:t>ces valeurs vides correspondent aux variables 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Les valeurs vides sont liées à une valeur et à un type. 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La requête est exécutée.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Les résultats sont traités.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Il est possible de recommencer 2., 3. et 4. avec d'autres valeurs.</a:t>
            </a:r>
          </a:p>
        </p:txBody>
      </p:sp>
    </p:spTree>
    <p:extLst>
      <p:ext uri="{BB962C8B-B14F-4D97-AF65-F5344CB8AC3E}">
        <p14:creationId xmlns:p14="http://schemas.microsoft.com/office/powerpoint/2010/main" val="1305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Requêtes préparées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94023" cy="504421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lnSpc>
                <a:spcPct val="120000"/>
              </a:lnSpc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mysqli_prepare(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"SELECT * FROM myTable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WHERE name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age =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Ces valeurs vides sont liées à une valeur et à un type.</a:t>
            </a:r>
          </a:p>
          <a:p>
            <a:pPr marL="914377" lvl="2" indent="0">
              <a:lnSpc>
                <a:spcPct val="120000"/>
              </a:lnSpc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$stmt-&gt;bind_param( "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$_POST['name']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$_POST['age']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$stmt-&gt;execute();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Les résultats sont traités.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… traitement du résultat …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$stmt-&gt;close();</a:t>
            </a:r>
          </a:p>
        </p:txBody>
      </p:sp>
    </p:spTree>
    <p:extLst>
      <p:ext uri="{BB962C8B-B14F-4D97-AF65-F5344CB8AC3E}">
        <p14:creationId xmlns:p14="http://schemas.microsoft.com/office/powerpoint/2010/main" val="2211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PDO : Requêtes préparées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025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lvl="1"/>
            <a:r>
              <a:rPr lang="fr-BE"/>
              <a:t>Syntaxe 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":email"</a:t>
            </a:r>
            <a:r>
              <a:rPr lang="fr-BE">
                <a:latin typeface="Consolas" panose="020B0609020204030204" pitchFamily="49" charset="0"/>
              </a:rPr>
              <a:t> </a:t>
            </a:r>
            <a:r>
              <a:rPr lang="fr-BE"/>
              <a:t>ou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":status"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$sql = '	SELECT * FROM users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WHERE email = 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:email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AND status = 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:status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';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lnSpc>
                <a:spcPct val="120000"/>
              </a:lnSpc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$stmt = $pdo-&gt;prepare($sql);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Ces valeurs vides sont liées à une valeur [et à un type] (assoc array).</a:t>
            </a:r>
          </a:p>
          <a:p>
            <a:pPr marL="457189" lvl="1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$param = 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['email' =&gt; $email, 'status' =&gt; $status];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$stmt-&gt;execute($param);</a:t>
            </a:r>
          </a:p>
          <a:p>
            <a:pPr marL="538163" indent="-538163">
              <a:buFont typeface="+mj-lt"/>
              <a:buAutoNum type="arabicPeriod" startAt="4"/>
            </a:pPr>
            <a:r>
              <a:rPr lang="fr-BE"/>
              <a:t>Les résultats sont traités.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$user = $stmt-&gt;fetch();</a:t>
            </a:r>
          </a:p>
          <a:p>
            <a:pPr marL="0" indent="0">
              <a:buNone/>
            </a:pPr>
            <a:endParaRPr lang="fr-BE"/>
          </a:p>
          <a:p>
            <a:pPr marL="514350" indent="-5143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727AC-CF36-4189-BFDC-388ADA08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 : nombre de lignes retournées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18498-773A-4C1A-8D57-3CEA8DE3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MySQLi</a:t>
            </a:r>
          </a:p>
          <a:p>
            <a:pPr lvl="1"/>
            <a:r>
              <a:rPr lang="fr-BE"/>
              <a:t>Pour déterminer le nombre de lignes du résultat</a:t>
            </a:r>
          </a:p>
          <a:p>
            <a:pPr marL="457189" lvl="1" indent="0">
              <a:buNone/>
            </a:pP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$n = </a:t>
            </a:r>
            <a:r>
              <a:rPr lang="fr-BE" sz="25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mysqli_num_rows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 sz="2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</a:t>
            </a:r>
          </a:p>
          <a:p>
            <a:pPr lvl="2"/>
            <a:r>
              <a:rPr lang="fr-BE"/>
              <a:t>Nombre de lignes du résultat : </a:t>
            </a:r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</a:t>
            </a:r>
          </a:p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PDO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Utiliser une requête spécifique </a:t>
            </a:r>
          </a:p>
          <a:p>
            <a:pPr lvl="2"/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COUNT(*) FROM …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17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94692-A6E2-4DDC-9413-DFDE4286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SELECT : libérer la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BECC-B185-4C32-A107-F8FE7502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3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MySQL</a:t>
            </a:r>
          </a:p>
          <a:p>
            <a:pPr lvl="1"/>
            <a:r>
              <a:rPr lang="fr-BE"/>
              <a:t>Pour libérer la mémoire associée à un résultat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mysqli</a:t>
            </a:r>
            <a:r>
              <a:rPr lang="en-US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_free_result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($result);</a:t>
            </a:r>
            <a:endParaRPr lang="fr-BE">
              <a:latin typeface="Consolas" panose="020B0609020204030204" pitchFamily="49" charset="0"/>
            </a:endParaRP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Retour: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</a:p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PDO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Effacer l'objet libère la mémoire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$result = null;</a:t>
            </a:r>
          </a:p>
          <a:p>
            <a:pPr lvl="1"/>
            <a:r>
              <a:rPr lang="fr-BE"/>
              <a:t>A vérifier dans les faits ?</a:t>
            </a:r>
          </a:p>
        </p:txBody>
      </p:sp>
    </p:spTree>
    <p:extLst>
      <p:ext uri="{BB962C8B-B14F-4D97-AF65-F5344CB8AC3E}">
        <p14:creationId xmlns:p14="http://schemas.microsoft.com/office/powerpoint/2010/main" val="19896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Modifier des données</a:t>
            </a:r>
            <a:br>
              <a:rPr lang="fr-BE"/>
            </a:br>
            <a:r>
              <a:rPr lang="fr-BE"/>
              <a:t>INSERT </a:t>
            </a:r>
            <a:br>
              <a:rPr lang="fr-BE"/>
            </a:br>
            <a:r>
              <a:rPr lang="fr-BE"/>
              <a:t>UPDATE</a:t>
            </a:r>
            <a:br>
              <a:rPr lang="fr-BE"/>
            </a:br>
            <a:r>
              <a:rPr lang="fr-BE"/>
              <a:t>DELETE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Requêtes sans attente d'un résultat</a:t>
            </a:r>
          </a:p>
          <a:p>
            <a:endParaRPr lang="fr-BE"/>
          </a:p>
          <a:p>
            <a:r>
              <a:rPr lang="fr-BE"/>
              <a:t>mysqli_query</a:t>
            </a:r>
          </a:p>
          <a:p>
            <a:r>
              <a:rPr lang="fr-BE"/>
              <a:t>mysqli_affected_rows</a:t>
            </a:r>
          </a:p>
          <a:p>
            <a:r>
              <a:rPr lang="fr-BE"/>
              <a:t>mysqli_commit</a:t>
            </a:r>
          </a:p>
          <a:p>
            <a:r>
              <a:rPr lang="fr-BE"/>
              <a:t>new PDO</a:t>
            </a:r>
          </a:p>
          <a:p>
            <a:r>
              <a:rPr lang="fr-BE"/>
              <a:t>new PDO Statement</a:t>
            </a:r>
          </a:p>
          <a:p>
            <a:endParaRPr lang="fr-BE"/>
          </a:p>
        </p:txBody>
      </p:sp>
      <p:pic>
        <p:nvPicPr>
          <p:cNvPr id="3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FC977909-0AE3-AD89-AA02-672421D6AC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98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B46F-9BFB-45C4-836F-E615FA5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INSERT : requête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5A39A-3BEA-4B86-B391-932F7363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Requêtes "non préparées"</a:t>
            </a:r>
          </a:p>
          <a:p>
            <a:r>
              <a:rPr lang="fr-BE"/>
              <a:t>Pour envoyer la requête SQL à la base de données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 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VALUES ('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avec Valérie');</a:t>
            </a:r>
            <a:endParaRPr lang="fr-BE">
              <a:latin typeface="Consolas" panose="020B0609020204030204" pitchFamily="49" charset="0"/>
            </a:endParaRPr>
          </a:p>
          <a:p>
            <a:r>
              <a:rPr lang="fr-BE"/>
              <a:t>Paramètres</a:t>
            </a:r>
          </a:p>
          <a:p>
            <a:pPr lvl="1"/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String SQL : 	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      VALUES ('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avec Valérie')"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35123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INSERT : requête préparée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mysqli_prepare( $conn,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	"INSERT INTO myTable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	 VALUES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");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Ces valeurs vides sont liées à une valeur et à un type.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$stmt-&gt;bind_param( "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$_POST['name']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$_POST['age']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$stmt-&gt;execute();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$stmt-&gt;close();</a:t>
            </a:r>
          </a:p>
          <a:p>
            <a:pPr marL="0" indent="0">
              <a:buNone/>
            </a:pP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39" lvl="1" indent="-5143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6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PDO : INSERT : requête préparée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8163" indent="-538163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$sql = "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myTable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VALUES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:age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              ";</a:t>
            </a:r>
          </a:p>
          <a:p>
            <a:pPr marL="914377" lvl="2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$pdo-&gt;prepare($sql);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38163" indent="-538163">
              <a:buFont typeface="+mj-lt"/>
              <a:buAutoNum type="arabicPeriod"/>
            </a:pPr>
            <a:r>
              <a:rPr lang="fr-BE"/>
              <a:t>Ces valeurs vides sont liées à une valeur [et à un type] (assoc array).</a:t>
            </a:r>
          </a:p>
          <a:p>
            <a:pPr marL="914377" lvl="2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$param =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=&gt;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$_POST['name']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 </a:t>
            </a:r>
            <a:r>
              <a:rPr lang="en-US" sz="28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'age'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=&gt;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$_POST['age']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$stmt-&gt;execute($param);</a:t>
            </a:r>
          </a:p>
        </p:txBody>
      </p:sp>
    </p:spTree>
    <p:extLst>
      <p:ext uri="{BB962C8B-B14F-4D97-AF65-F5344CB8AC3E}">
        <p14:creationId xmlns:p14="http://schemas.microsoft.com/office/powerpoint/2010/main" val="1351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55157-C67F-4F6B-8E23-6696284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fr-BE"/>
              <a:t>MySQLi : INSERT : nombre lignes affectées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F7EA1-E325-434D-BA7C-F71EACC4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déterminer le nombre de lignes affectées par la dernière opération</a:t>
            </a:r>
          </a:p>
          <a:p>
            <a:pPr lvl="1"/>
            <a:r>
              <a:rPr lang="fr-BE"/>
              <a:t>pour vérifier si la requête s'est bien déroulée</a:t>
            </a:r>
          </a:p>
          <a:p>
            <a:pPr marL="457189" lvl="1" indent="0">
              <a:buNone/>
            </a:pP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</a:t>
            </a:r>
            <a:r>
              <a:rPr lang="fr-BE" sz="27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mysqli_affected_rows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/>
              <a:t>Nombre de lignes affectées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</a:t>
            </a:r>
            <a:r>
              <a:rPr lang="fr-BE"/>
              <a:t> (entier positif)</a:t>
            </a:r>
          </a:p>
          <a:p>
            <a:pPr lvl="1"/>
            <a:r>
              <a:rPr lang="fr-BE"/>
              <a:t>Si erreur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87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55157-C67F-4F6B-8E23-6696284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fr-BE"/>
              <a:t>PDO : INSERT : nombre lignes affectées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F7EA1-E325-434D-BA7C-F71EACC4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déterminer le nombre de lignes affectées par la dernière opération</a:t>
            </a:r>
          </a:p>
          <a:p>
            <a:pPr lvl="1"/>
            <a:r>
              <a:rPr lang="fr-BE"/>
              <a:t>pour vérifier si la requête s'est bien déroulée</a:t>
            </a:r>
          </a:p>
          <a:p>
            <a:pPr marL="457189" lvl="1" indent="0">
              <a:buNone/>
            </a:pP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$stmt-&gt;rowCount();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-</a:t>
            </a:r>
          </a:p>
          <a:p>
            <a:r>
              <a:rPr lang="fr-BE"/>
              <a:t>Retour</a:t>
            </a:r>
          </a:p>
          <a:p>
            <a:pPr lvl="1"/>
            <a:r>
              <a:rPr lang="fr-BE"/>
              <a:t>Nombre de lignes affectées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</a:t>
            </a:r>
            <a:r>
              <a:rPr lang="fr-BE"/>
              <a:t> (entier positif)</a:t>
            </a:r>
          </a:p>
          <a:p>
            <a:pPr lvl="1"/>
            <a:r>
              <a:rPr lang="fr-BE"/>
              <a:t>Si erreur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E_WARNING</a:t>
            </a:r>
            <a:r>
              <a:rPr lang="fr-BE">
                <a:latin typeface="Consolas" panose="020B0609020204030204" pitchFamily="49" charset="0"/>
              </a:rPr>
              <a:t> </a:t>
            </a:r>
            <a:r>
              <a:rPr lang="fr-BE"/>
              <a:t>ou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PDOException</a:t>
            </a:r>
            <a:r>
              <a:rPr lang="fr-BE"/>
              <a:t> 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8171C-30E4-47AD-974C-8795E95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MySQLi : INSERT : exécuter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3FD0-E637-416A-B04B-4C3B7C0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Pour faire exécuter définitivement la requête SQL par la base de données</a:t>
            </a:r>
          </a:p>
          <a:p>
            <a:pPr marL="457189" lvl="1" indent="0">
              <a:buNone/>
            </a:pP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 </a:t>
            </a:r>
            <a:r>
              <a:rPr lang="fr-BE" sz="25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mysqli_commit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Paramètres </a:t>
            </a:r>
          </a:p>
          <a:p>
            <a:pPr lvl="1"/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7125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8171C-30E4-47AD-974C-8795E95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PDO : INSERT : exécuter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3FD0-E637-416A-B04B-4C3B7C0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faire exécuter définitivement la requête SQL par la base de données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 $pdo-&gt;</a:t>
            </a: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BE" sz="2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Paramètres </a:t>
            </a:r>
          </a:p>
          <a:p>
            <a:pPr lvl="1"/>
            <a:r>
              <a:rPr lang="fr-BE"/>
              <a:t>-</a:t>
            </a:r>
          </a:p>
          <a:p>
            <a:r>
              <a:rPr lang="fr-BE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fr-BE"/>
              <a:t>Amis</a:t>
            </a:r>
          </a:p>
          <a:p>
            <a:pPr lvl="1"/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$pdo-&gt;rollBack();</a:t>
            </a:r>
          </a:p>
        </p:txBody>
      </p:sp>
    </p:spTree>
    <p:extLst>
      <p:ext uri="{BB962C8B-B14F-4D97-AF65-F5344CB8AC3E}">
        <p14:creationId xmlns:p14="http://schemas.microsoft.com/office/powerpoint/2010/main" val="27375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Fermer la connexion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mysqli_close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DB9CAF22-8C54-7246-9AD0-07D3B5AA38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40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794C3-5AE2-4228-A8D6-9BA336D0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Déconnexion de la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D32D2-D7E2-418B-98AB-507F1C35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sz="5200" b="1">
                <a:solidFill>
                  <a:schemeClr val="accent5"/>
                </a:solidFill>
                <a:ea typeface="+mj-ea"/>
                <a:cs typeface="+mj-cs"/>
              </a:rPr>
              <a:t>MySQL</a:t>
            </a:r>
          </a:p>
          <a:p>
            <a:pPr lvl="1"/>
            <a:r>
              <a:rPr lang="fr-BE"/>
              <a:t>Pour libérer les ressources, en fermant la connexion avec la base de données</a:t>
            </a:r>
          </a:p>
          <a:p>
            <a:pPr marL="457189" lvl="1" indent="0">
              <a:buNone/>
            </a:pP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$b = 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mysqli_close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 </a:t>
            </a:r>
          </a:p>
          <a:p>
            <a:pPr lvl="2"/>
            <a:r>
              <a:rPr lang="fr-BE"/>
              <a:t>Booléen, selon réussite ou échec : </a:t>
            </a:r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  <a:p>
            <a:pPr marL="0" indent="0">
              <a:buNone/>
            </a:pPr>
            <a:r>
              <a:rPr lang="fr-BE" sz="5700" b="1">
                <a:solidFill>
                  <a:schemeClr val="accent5"/>
                </a:solidFill>
                <a:ea typeface="+mj-ea"/>
                <a:cs typeface="+mj-cs"/>
              </a:rPr>
              <a:t>PDO</a:t>
            </a:r>
            <a:r>
              <a:rPr lang="fr-BE"/>
              <a:t> 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Effacer l'objet libère la mémoire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= null;</a:t>
            </a:r>
          </a:p>
          <a:p>
            <a:pPr lvl="1"/>
            <a:r>
              <a:rPr lang="fr-BE"/>
              <a:t>A vérifier dans les faits ?</a:t>
            </a:r>
          </a:p>
          <a:p>
            <a:pPr lvl="1"/>
            <a:endParaRPr lang="fr-BE" sz="25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exo02 : sur base de mysqli</a:t>
            </a:r>
          </a:p>
          <a:p>
            <a:r>
              <a:rPr lang="fr-BE"/>
              <a:t>exo03 : sur base du PDO </a:t>
            </a:r>
          </a:p>
          <a:p>
            <a:r>
              <a:rPr lang="fr-BE"/>
              <a:t>exo 12-14 : sur base de MVC (obsolète, TBC )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F3085F36-EBED-D476-838A-7ACCC9D89A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17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MySQLi </a:t>
            </a:r>
            <a:br>
              <a:rPr lang="fr-BE"/>
            </a:br>
            <a:r>
              <a:rPr lang="fr-BE"/>
              <a:t>en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07067" cy="4351339"/>
          </a:xfrm>
        </p:spPr>
        <p:txBody>
          <a:bodyPr>
            <a:normAutofit/>
          </a:bodyPr>
          <a:lstStyle/>
          <a:p>
            <a:r>
              <a:rPr lang="fr-BE"/>
              <a:t>Fichier d'exemple</a:t>
            </a:r>
          </a:p>
          <a:p>
            <a:pPr lvl="1"/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exo02_mysqli.php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Téléchargez, installez, faites tourner,</a:t>
            </a:r>
          </a:p>
          <a:p>
            <a:pPr lvl="1"/>
            <a:r>
              <a:rPr lang="fr-BE"/>
              <a:t>Disséquez le code </a:t>
            </a:r>
          </a:p>
          <a:p>
            <a:r>
              <a:rPr lang="fr-BE"/>
              <a:t>Cf extraits du code sur les slides suivants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F31271-5124-4196-8DF7-2B747134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996" y="160189"/>
            <a:ext cx="4445374" cy="66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Toujours en début de code 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 = </a:t>
            </a:r>
            <a:r>
              <a:rPr lang="en-US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mysqli_connect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"localhost",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"root", "", "4ipdw_sample" 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Toujours en fin de code </a:t>
            </a:r>
          </a:p>
          <a:p>
            <a:pPr lvl="1"/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mysqli_close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0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INSERT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= "INSERT INTO 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VALUES ('$deal');";</a:t>
            </a:r>
          </a:p>
          <a:p>
            <a:r>
              <a:rPr lang="fr-BE"/>
              <a:t>Exécuter la requête d'insertion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$q );</a:t>
            </a:r>
          </a:p>
          <a:p>
            <a:r>
              <a:rPr lang="fr-BE"/>
              <a:t>Compter le nombre de lignes affectées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mysqli_affected_rows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Confirmer l'insertion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mysqli_commit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12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SELECT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 = "SELECT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FROM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WHERE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is_active_dea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TRUE;";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Exécuter la requête de sélection </a:t>
            </a:r>
          </a:p>
          <a:p>
            <a:pPr marL="534988" lvl="1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$result = </a:t>
            </a:r>
            <a:r>
              <a:rPr lang="en-US" sz="31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($conn, $q );</a:t>
            </a:r>
            <a:r>
              <a:rPr lang="en-US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4424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24. Base de données SQL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err="1">
                <a:sym typeface="Calibri"/>
              </a:rPr>
              <a:t>MySql</a:t>
            </a:r>
            <a:endParaRPr lang="fr-BE">
              <a:sym typeface="Calibri"/>
            </a:endParaRPr>
          </a:p>
          <a:p>
            <a:r>
              <a:rPr lang="fr-BE">
                <a:sym typeface="Calibri"/>
              </a:rPr>
              <a:t>PhpMyAdmin</a:t>
            </a:r>
          </a:p>
          <a:p>
            <a:r>
              <a:rPr lang="fr-BE">
                <a:sym typeface="Calibri"/>
              </a:rPr>
              <a:t>Importer une DB</a:t>
            </a:r>
          </a:p>
          <a:p>
            <a:r>
              <a:rPr lang="fr-BE">
                <a:sym typeface="Calibri"/>
              </a:rPr>
              <a:t>Créer une DB</a:t>
            </a:r>
          </a:p>
          <a:p>
            <a:r>
              <a:rPr lang="fr-BE">
                <a:sym typeface="Calibri"/>
              </a:rPr>
              <a:t>Fonctions PHP/MySQL</a:t>
            </a:r>
          </a:p>
          <a:p>
            <a:r>
              <a:rPr lang="fr-BE">
                <a:sym typeface="Calibri"/>
              </a:rPr>
              <a:t>Procédure INSERT</a:t>
            </a:r>
          </a:p>
          <a:p>
            <a:r>
              <a:rPr lang="fr-BE">
                <a:sym typeface="Calibri"/>
              </a:rPr>
              <a:t>Procédure SELECT </a:t>
            </a:r>
          </a:p>
        </p:txBody>
      </p:sp>
      <p:pic>
        <p:nvPicPr>
          <p:cNvPr id="4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005F4BBB-2F0C-40C5-BB0C-085BD3CE672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50" y="282575"/>
            <a:ext cx="2393950" cy="1587500"/>
          </a:xfrm>
        </p:spPr>
      </p:pic>
    </p:spTree>
    <p:extLst>
      <p:ext uri="{BB962C8B-B14F-4D97-AF65-F5344CB8AC3E}">
        <p14:creationId xmlns:p14="http://schemas.microsoft.com/office/powerpoint/2010/main" val="26641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SELECT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ligne</a:t>
            </a:r>
            <a:r>
              <a:rPr lang="en-US"/>
              <a:t> par </a:t>
            </a:r>
            <a:r>
              <a:rPr lang="en-US" err="1"/>
              <a:t>ligne</a:t>
            </a:r>
            <a:endParaRPr lang="en-US"/>
          </a:p>
          <a:p>
            <a:pPr marL="989013" lvl="2" indent="0">
              <a:buNone/>
            </a:pPr>
            <a:r>
              <a:rPr lang="fr-BE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31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fr-BE" sz="31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  <a:r>
              <a:rPr lang="fr-BE">
                <a:latin typeface="Consolas" panose="020B0609020204030204" pitchFamily="49" charset="0"/>
              </a:rPr>
              <a:t>	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"&lt;div&gt;{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31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388238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SELECT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bloc</a:t>
            </a:r>
          </a:p>
          <a:p>
            <a:pPr marL="989013" lvl="2" indent="0">
              <a:buNone/>
            </a:pPr>
            <a:r>
              <a:rPr lang="en-US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6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mysqli_fetch_all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($result, MYSQLI_ASSOC);</a:t>
            </a:r>
            <a:endParaRPr lang="fr-BE" sz="2600">
              <a:latin typeface="Consolas" panose="020B0609020204030204" pitchFamily="49" charset="0"/>
            </a:endParaRPr>
          </a:p>
          <a:p>
            <a:pPr marL="989013" lvl="2" indent="0">
              <a:buNone/>
            </a:pP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foreach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fr-BE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"&lt;div&gt;{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/>
              <a:t>Libérer la mémoire</a:t>
            </a:r>
          </a:p>
          <a:p>
            <a:pPr marL="914377" lvl="2" indent="0">
              <a:buNone/>
            </a:pPr>
            <a:r>
              <a:rPr lang="fr-BE" sz="26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mysqli_free_result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sz="39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PDO en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07067" cy="4351339"/>
          </a:xfrm>
        </p:spPr>
        <p:txBody>
          <a:bodyPr>
            <a:normAutofit/>
          </a:bodyPr>
          <a:lstStyle/>
          <a:p>
            <a:r>
              <a:rPr lang="fr-BE"/>
              <a:t>Fichier d'exemple</a:t>
            </a:r>
          </a:p>
          <a:p>
            <a:pPr lvl="1"/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exo03_pdo.php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Téléchargez, installez, faites tourner,</a:t>
            </a:r>
          </a:p>
          <a:p>
            <a:pPr lvl="1"/>
            <a:r>
              <a:rPr lang="fr-BE"/>
              <a:t>Disséquez le code </a:t>
            </a:r>
          </a:p>
          <a:p>
            <a:r>
              <a:rPr lang="fr-BE"/>
              <a:t>Cf extraits du code sur les slides suivants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F31271-5124-4196-8DF7-2B747134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996" y="160189"/>
            <a:ext cx="4445374" cy="66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/>
          <a:lstStyle/>
          <a:p>
            <a:r>
              <a:rPr lang="fr-BE"/>
              <a:t>Toujours en début de code </a:t>
            </a:r>
          </a:p>
          <a:p>
            <a:pPr marL="914377" lvl="2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$dsn = "mysql:host=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localhost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;dbname=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;";</a:t>
            </a:r>
          </a:p>
          <a:p>
            <a:pPr marL="914377" lvl="2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= new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PDO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$dsn, "root", "" );</a:t>
            </a:r>
          </a:p>
          <a:p>
            <a:r>
              <a:rPr lang="fr-BE"/>
              <a:t>Toujours en fin de code 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INSERT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"INSERT INTO 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VALUES (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);";</a:t>
            </a:r>
          </a:p>
          <a:p>
            <a:r>
              <a:rPr lang="fr-BE"/>
              <a:t>Exécuter la requête d'insertion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$pdo-&gt;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beginTransaction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989013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$pdo-&gt;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prepare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989013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([$deal]);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Compter le nombre de lignes affectées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$stmt-&gt;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rowCount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/>
              <a:t>Confirmer l'insertion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$pdo-&gt;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96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SELECT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en-US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 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"SELECT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FROM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WHERE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is_active_dea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TRUE;";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Exécuter la requête de sélection </a:t>
            </a:r>
          </a:p>
          <a:p>
            <a:pPr marL="534988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$stmt = $pdo-&gt;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$q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36108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SELECT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ligne</a:t>
            </a:r>
            <a:r>
              <a:rPr lang="en-US"/>
              <a:t> par </a:t>
            </a:r>
            <a:r>
              <a:rPr lang="en-US" err="1"/>
              <a:t>ligne</a:t>
            </a:r>
            <a:endParaRPr lang="en-US"/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(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$row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$stmt-&gt;</a:t>
            </a:r>
            <a:r>
              <a:rPr lang="fr-BE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echo "&lt;div&gt;{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$row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26631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SELECT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 lnSpcReduction="10000"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bloc</a:t>
            </a:r>
          </a:p>
          <a:p>
            <a:pPr marL="989013" lvl="2" indent="0">
              <a:buNone/>
            </a:pPr>
            <a:r>
              <a:rPr lang="en-US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</a:t>
            </a: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fetchAll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(FETCH_ASSOC);</a:t>
            </a:r>
            <a:endParaRPr lang="fr-BE" sz="2600">
              <a:latin typeface="Consolas" panose="020B0609020204030204" pitchFamily="49" charset="0"/>
            </a:endParaRPr>
          </a:p>
          <a:p>
            <a:pPr marL="989013" lvl="2" indent="0">
              <a:buNone/>
            </a:pP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foreach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fr-BE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"&lt;div&gt;{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/>
              <a:t>Libérer la mémoire</a:t>
            </a:r>
          </a:p>
          <a:p>
            <a:pPr marL="914377" lvl="2" indent="0">
              <a:buNone/>
            </a:pPr>
            <a:r>
              <a:rPr lang="fr-BE"/>
              <a:t>-</a:t>
            </a:r>
          </a:p>
          <a:p>
            <a:r>
              <a:rPr lang="fr-BE" i="1"/>
              <a:t>Remarque : non pleinement testé </a:t>
            </a:r>
          </a:p>
        </p:txBody>
      </p:sp>
    </p:spTree>
    <p:extLst>
      <p:ext uri="{BB962C8B-B14F-4D97-AF65-F5344CB8AC3E}">
        <p14:creationId xmlns:p14="http://schemas.microsoft.com/office/powerpoint/2010/main" val="17102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B30A-7587-4EC3-A381-848A21A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04 : variante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F182-4FFA-4AB6-B167-314F4AA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Réalisez une application web permettant </a:t>
            </a:r>
          </a:p>
          <a:p>
            <a:pPr lvl="1"/>
            <a:r>
              <a:rPr lang="fr-BE"/>
              <a:t>d'introduire un nouveau </a:t>
            </a:r>
            <a:r>
              <a:rPr lang="fr-BE" b="1">
                <a:solidFill>
                  <a:schemeClr val="accent2"/>
                </a:solidFill>
              </a:rPr>
              <a:t>score</a:t>
            </a:r>
            <a:r>
              <a:rPr lang="fr-BE"/>
              <a:t> dans la base, à partir d'un formulaire.</a:t>
            </a:r>
          </a:p>
          <a:p>
            <a:pPr lvl="1"/>
            <a:r>
              <a:rPr lang="fr-BE"/>
              <a:t>d'afficher les scores courants</a:t>
            </a:r>
          </a:p>
          <a:p>
            <a:pPr lvl="1"/>
            <a:r>
              <a:rPr lang="fr-BE"/>
              <a:t>architecture similaire à l'exo 24-02.</a:t>
            </a:r>
          </a:p>
        </p:txBody>
      </p:sp>
    </p:spTree>
    <p:extLst>
      <p:ext uri="{BB962C8B-B14F-4D97-AF65-F5344CB8AC3E}">
        <p14:creationId xmlns:p14="http://schemas.microsoft.com/office/powerpoint/2010/main" val="15403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B30A-7587-4EC3-A381-848A21A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12 :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F182-4FFA-4AB6-B167-314F4AA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Convertissez cette application en MVC.</a:t>
            </a:r>
          </a:p>
          <a:p>
            <a:r>
              <a:rPr lang="fr-BE"/>
              <a:t>Conseils</a:t>
            </a:r>
          </a:p>
          <a:p>
            <a:pPr lvl="1"/>
            <a:r>
              <a:rPr lang="fr-BE"/>
              <a:t>Ne réinventez pas la roue ! Récupérez vos développements précédents (</a:t>
            </a:r>
            <a:r>
              <a:rPr lang="fr-BE" err="1"/>
              <a:t>html_helper</a:t>
            </a:r>
            <a:r>
              <a:rPr lang="fr-BE"/>
              <a:t>, </a:t>
            </a:r>
            <a:r>
              <a:rPr lang="fr-BE" err="1"/>
              <a:t>db_helper</a:t>
            </a:r>
            <a:r>
              <a:rPr lang="fr-BE"/>
              <a:t>, etc.). Enrichissez vos bibliothèques par de nouvelles fonctions.</a:t>
            </a:r>
          </a:p>
          <a:p>
            <a:pPr lvl="1"/>
            <a:r>
              <a:rPr lang="fr-BE"/>
              <a:t>INSERT : </a:t>
            </a:r>
            <a:r>
              <a:rPr lang="fr-BE">
                <a:solidFill>
                  <a:schemeClr val="accent2"/>
                </a:solidFill>
              </a:rPr>
              <a:t>Controller</a:t>
            </a:r>
            <a:r>
              <a:rPr lang="fr-BE"/>
              <a:t> envoie les données du </a:t>
            </a:r>
            <a:r>
              <a:rPr lang="fr-BE" err="1"/>
              <a:t>form</a:t>
            </a:r>
            <a:r>
              <a:rPr lang="fr-BE"/>
              <a:t> à </a:t>
            </a:r>
            <a:r>
              <a:rPr lang="fr-BE">
                <a:solidFill>
                  <a:schemeClr val="accent2"/>
                </a:solidFill>
              </a:rPr>
              <a:t>Model</a:t>
            </a:r>
            <a:r>
              <a:rPr lang="fr-BE"/>
              <a:t> qui gère la connexion avec la base.</a:t>
            </a:r>
          </a:p>
          <a:p>
            <a:pPr lvl="1"/>
            <a:r>
              <a:rPr lang="fr-BE"/>
              <a:t>SELECT : </a:t>
            </a:r>
            <a:r>
              <a:rPr lang="fr-BE">
                <a:solidFill>
                  <a:schemeClr val="accent2"/>
                </a:solidFill>
              </a:rPr>
              <a:t>Controller</a:t>
            </a:r>
            <a:r>
              <a:rPr lang="fr-BE" i="1"/>
              <a:t> </a:t>
            </a:r>
            <a:r>
              <a:rPr lang="fr-BE"/>
              <a:t>demande à </a:t>
            </a:r>
            <a:r>
              <a:rPr lang="fr-BE" err="1">
                <a:solidFill>
                  <a:schemeClr val="accent2"/>
                </a:solidFill>
              </a:rPr>
              <a:t>View</a:t>
            </a:r>
            <a:r>
              <a:rPr lang="fr-BE" i="1"/>
              <a:t> </a:t>
            </a:r>
            <a:r>
              <a:rPr lang="fr-BE"/>
              <a:t>d'afficher la liste des parties.  </a:t>
            </a:r>
            <a:r>
              <a:rPr lang="fr-BE" err="1">
                <a:solidFill>
                  <a:schemeClr val="accent2"/>
                </a:solidFill>
              </a:rPr>
              <a:t>View</a:t>
            </a:r>
            <a:r>
              <a:rPr lang="fr-BE" i="1"/>
              <a:t> </a:t>
            </a:r>
            <a:r>
              <a:rPr lang="fr-BE"/>
              <a:t>demande alors à </a:t>
            </a:r>
            <a:r>
              <a:rPr lang="fr-BE">
                <a:solidFill>
                  <a:schemeClr val="accent2"/>
                </a:solidFill>
              </a:rPr>
              <a:t>Model</a:t>
            </a:r>
            <a:r>
              <a:rPr lang="fr-BE" i="1"/>
              <a:t> </a:t>
            </a:r>
            <a:r>
              <a:rPr lang="fr-BE"/>
              <a:t>les données (associative </a:t>
            </a:r>
            <a:r>
              <a:rPr lang="fr-BE" err="1"/>
              <a:t>array</a:t>
            </a:r>
            <a:r>
              <a:rPr lang="fr-BE"/>
              <a:t>) et les affiche.</a:t>
            </a:r>
          </a:p>
        </p:txBody>
      </p:sp>
    </p:spTree>
    <p:extLst>
      <p:ext uri="{BB962C8B-B14F-4D97-AF65-F5344CB8AC3E}">
        <p14:creationId xmlns:p14="http://schemas.microsoft.com/office/powerpoint/2010/main" val="11162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7E226-069B-4BD8-A57C-6325E5E5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Configuration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192CF7-99C8-6E5F-E820-C7CBBA4C9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56ECD0AA-6700-8E0B-2599-EBD48395C1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4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7214A-522F-48BA-8E57-E597D988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14 : search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F7941-4B19-4663-B266-2DD17EA5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Sur base de l'exo 12, ajoutez un </a:t>
            </a:r>
            <a:r>
              <a:rPr lang="fr-BE">
                <a:solidFill>
                  <a:schemeClr val="accent2"/>
                </a:solidFill>
              </a:rPr>
              <a:t>outil de recherche</a:t>
            </a:r>
            <a:r>
              <a:rPr lang="fr-BE"/>
              <a:t>.</a:t>
            </a:r>
          </a:p>
          <a:p>
            <a:pPr lvl="1"/>
            <a:r>
              <a:rPr lang="fr-BE"/>
              <a:t>Input field</a:t>
            </a:r>
          </a:p>
          <a:p>
            <a:pPr lvl="1"/>
            <a:r>
              <a:rPr lang="fr-BE"/>
              <a:t>Requête SQL adaptée </a:t>
            </a:r>
          </a:p>
          <a:p>
            <a:r>
              <a:rPr lang="fr-BE"/>
              <a:t>Pas question d'écrire un code nouveau ou un algorithme comme du temps du CSV. Il suffit de modifier quelques lignes de l'application.</a:t>
            </a:r>
          </a:p>
          <a:p>
            <a:r>
              <a:rPr lang="fr-BE"/>
              <a:t>L'architecture MVC est un atout pour ce genre de travail.</a:t>
            </a:r>
          </a:p>
        </p:txBody>
      </p:sp>
    </p:spTree>
    <p:extLst>
      <p:ext uri="{BB962C8B-B14F-4D97-AF65-F5344CB8AC3E}">
        <p14:creationId xmlns:p14="http://schemas.microsoft.com/office/powerpoint/2010/main" val="33423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7214A-522F-48BA-8E57-E597D988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Exo 14 : search engine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665031-4589-4FE7-B272-2AFB52D26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2289992"/>
            <a:ext cx="5181600" cy="2969398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14F4CE-61E7-4E36-AA77-86894E8D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8775" y="1495425"/>
            <a:ext cx="6667499" cy="5276849"/>
          </a:xfrm>
        </p:spPr>
        <p:txBody>
          <a:bodyPr>
            <a:normAutofit/>
          </a:bodyPr>
          <a:lstStyle/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if( ! empty(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$search_word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il y a des mots-clés de recherche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$q = &lt;&lt;&lt; SQL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name_dea AS partie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FROM t_deal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 name_dea LIKE "%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$search_word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%"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il n'y a pas de mot-clé de recherche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$q = &lt;&lt;&lt; SQL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name_dea AS partie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FROM t_deal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D632C0B-F24F-451E-81ED-4446EE54D596}"/>
              </a:ext>
            </a:extLst>
          </p:cNvPr>
          <p:cNvCxnSpPr/>
          <p:nvPr/>
        </p:nvCxnSpPr>
        <p:spPr>
          <a:xfrm flipV="1">
            <a:off x="1200150" y="1762125"/>
            <a:ext cx="6115050" cy="111442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3C994-0D1A-460A-BFCA-26399B79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Configuration  MySQL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AD773-5CBD-4B86-96F9-54D097E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Hypothèse</a:t>
            </a:r>
          </a:p>
          <a:p>
            <a:pPr lvl="1"/>
            <a:r>
              <a:rPr lang="fr-BE"/>
              <a:t>Le serveur MySQL est installé avec WAMP</a:t>
            </a:r>
          </a:p>
          <a:p>
            <a:r>
              <a:rPr lang="fr-BE"/>
              <a:t>Configuration à modifier </a:t>
            </a:r>
          </a:p>
          <a:p>
            <a:pPr lvl="1"/>
            <a:r>
              <a:rPr lang="fr-BE" i="1"/>
              <a:t>default storage engine : </a:t>
            </a:r>
            <a:r>
              <a:rPr lang="fr-BE">
                <a:solidFill>
                  <a:schemeClr val="accent2"/>
                </a:solidFill>
              </a:rPr>
              <a:t>InnoDB</a:t>
            </a:r>
            <a:r>
              <a:rPr lang="fr-BE"/>
              <a:t> (et non MyISAM)</a:t>
            </a:r>
          </a:p>
          <a:p>
            <a:pPr lvl="2"/>
            <a:r>
              <a:rPr lang="sv-S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C:\wamp64\bin\mysql\mysql5.7.26\my.ini</a:t>
            </a:r>
          </a:p>
          <a:p>
            <a:pPr lvl="2"/>
            <a:r>
              <a:rPr lang="sv-SE"/>
              <a:t>Vers line 58 : </a:t>
            </a:r>
            <a:r>
              <a:rPr lang="sv-S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default-storage-engine=</a:t>
            </a:r>
            <a:r>
              <a:rPr lang="sv-S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</a:p>
          <a:p>
            <a:pPr lvl="2"/>
            <a:r>
              <a:rPr lang="sv-SE">
                <a:hlinkClick r:id="rId2"/>
              </a:rPr>
              <a:t>Explication technique (en Anglais)</a:t>
            </a:r>
            <a:endParaRPr lang="sv-SE"/>
          </a:p>
          <a:p>
            <a:pPr lvl="3"/>
            <a:r>
              <a:rPr lang="sv-SE"/>
              <a:t>InnoDB supporte les relations entre tables (</a:t>
            </a:r>
            <a:r>
              <a:rPr lang="sv-SE" i="1"/>
              <a:t>foreign key</a:t>
            </a:r>
            <a:r>
              <a:rPr lang="sv-SE"/>
              <a:t>)</a:t>
            </a:r>
          </a:p>
          <a:p>
            <a:r>
              <a:rPr lang="sv-SE"/>
              <a:t>Redémarrer le service MySQL</a:t>
            </a:r>
          </a:p>
        </p:txBody>
      </p:sp>
    </p:spTree>
    <p:extLst>
      <p:ext uri="{BB962C8B-B14F-4D97-AF65-F5344CB8AC3E}">
        <p14:creationId xmlns:p14="http://schemas.microsoft.com/office/powerpoint/2010/main" val="39899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Accéder à l'interface d'administration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Se </a:t>
            </a:r>
            <a:r>
              <a:rPr lang="fr-BE" err="1"/>
              <a:t>logguer</a:t>
            </a:r>
            <a:r>
              <a:rPr lang="fr-BE"/>
              <a:t> dans PhpMyAdmin</a:t>
            </a:r>
          </a:p>
          <a:p>
            <a:pPr lvl="1"/>
            <a:r>
              <a:rPr lang="fr-BE"/>
              <a:t>http://localhost/phpmyadmin/</a:t>
            </a:r>
          </a:p>
          <a:p>
            <a:pPr lvl="1"/>
            <a:r>
              <a:rPr lang="fr-BE" err="1"/>
              <a:t>Username</a:t>
            </a:r>
            <a:r>
              <a:rPr lang="fr-BE"/>
              <a:t> : </a:t>
            </a:r>
            <a:r>
              <a:rPr lang="fr-BE" i="1"/>
              <a:t>root</a:t>
            </a:r>
          </a:p>
          <a:p>
            <a:pPr lvl="1"/>
            <a:r>
              <a:rPr lang="fr-BE" err="1"/>
              <a:t>Password</a:t>
            </a:r>
            <a:r>
              <a:rPr lang="fr-BE"/>
              <a:t> : </a:t>
            </a:r>
            <a:r>
              <a:rPr lang="fr-BE" i="1"/>
              <a:t>(</a:t>
            </a:r>
            <a:r>
              <a:rPr lang="fr-BE" i="1" err="1"/>
              <a:t>empty</a:t>
            </a:r>
            <a:r>
              <a:rPr lang="fr-BE" i="1"/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54605EB-9A9D-44C6-96A2-5DE630C1CC2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710238" y="3206750"/>
            <a:ext cx="6481762" cy="3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importation de base de données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C2C73AE-F864-4595-8ABA-8423AAB66EC6}"/>
              </a:ext>
            </a:extLst>
          </p:cNvPr>
          <p:cNvGrpSpPr/>
          <p:nvPr/>
        </p:nvGrpSpPr>
        <p:grpSpPr>
          <a:xfrm>
            <a:off x="838200" y="2578787"/>
            <a:ext cx="2221283" cy="1531967"/>
            <a:chOff x="3356975" y="1313147"/>
            <a:chExt cx="1665962" cy="20939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5231A-58F9-4C8E-87E5-8248B0896D21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9441D8-4BEC-45AB-A27E-826654093DC4}"/>
                </a:ext>
              </a:extLst>
            </p:cNvPr>
            <p:cNvSpPr/>
            <p:nvPr/>
          </p:nvSpPr>
          <p:spPr>
            <a:xfrm>
              <a:off x="3356975" y="1313147"/>
              <a:ext cx="1665962" cy="6261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t_deal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id_dea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name_dea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is_active_dea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F6DDEEA-82E8-4D57-9FEF-B2F5695AE833}"/>
              </a:ext>
            </a:extLst>
          </p:cNvPr>
          <p:cNvGrpSpPr/>
          <p:nvPr/>
        </p:nvGrpSpPr>
        <p:grpSpPr>
          <a:xfrm>
            <a:off x="7502048" y="4795049"/>
            <a:ext cx="2221283" cy="1642167"/>
            <a:chOff x="3356975" y="1313146"/>
            <a:chExt cx="1665962" cy="20939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ED8F7-753C-4F2D-A139-8FD39CF51175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36541F-1157-46F7-BC6C-4A059A199E7A}"/>
                </a:ext>
              </a:extLst>
            </p:cNvPr>
            <p:cNvSpPr/>
            <p:nvPr/>
          </p:nvSpPr>
          <p:spPr>
            <a:xfrm>
              <a:off x="3356975" y="1313146"/>
              <a:ext cx="1665962" cy="584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t_player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id_pla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name_pla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>
                  <a:solidFill>
                    <a:schemeClr val="tx1"/>
                  </a:solidFill>
                </a:rPr>
                <a:t>fk_team</a:t>
              </a:r>
              <a:r>
                <a:rPr lang="fr-BE" err="1">
                  <a:solidFill>
                    <a:schemeClr val="tx1"/>
                  </a:solidFill>
                </a:rPr>
                <a:t>_id_pla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7C01AC1-6785-458F-9421-28A03BDCAAB2}"/>
              </a:ext>
            </a:extLst>
          </p:cNvPr>
          <p:cNvGrpSpPr/>
          <p:nvPr/>
        </p:nvGrpSpPr>
        <p:grpSpPr>
          <a:xfrm>
            <a:off x="7504761" y="2532566"/>
            <a:ext cx="2221283" cy="1289574"/>
            <a:chOff x="3356975" y="1313146"/>
            <a:chExt cx="1665962" cy="2093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DD2183-39CD-44D6-9A94-7842F05AF5F5}"/>
                </a:ext>
              </a:extLst>
            </p:cNvPr>
            <p:cNvSpPr/>
            <p:nvPr/>
          </p:nvSpPr>
          <p:spPr>
            <a:xfrm>
              <a:off x="3356975" y="2058037"/>
              <a:ext cx="1665962" cy="134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D8FF13-6CC7-4026-A9E1-0121682F6F44}"/>
                </a:ext>
              </a:extLst>
            </p:cNvPr>
            <p:cNvSpPr/>
            <p:nvPr/>
          </p:nvSpPr>
          <p:spPr>
            <a:xfrm>
              <a:off x="3356975" y="1313146"/>
              <a:ext cx="1665962" cy="743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t_team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id_tea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name_tea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BE9F2CD-C37B-4616-BE86-BDFBFF12F67D}"/>
              </a:ext>
            </a:extLst>
          </p:cNvPr>
          <p:cNvGrpSpPr/>
          <p:nvPr/>
        </p:nvGrpSpPr>
        <p:grpSpPr>
          <a:xfrm>
            <a:off x="3059483" y="4385612"/>
            <a:ext cx="2435009" cy="2322685"/>
            <a:chOff x="3356975" y="1313145"/>
            <a:chExt cx="1665962" cy="20939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F11-1D7D-48B0-A7E9-7E2EDA7CAE0F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515197-79D0-48A2-BE18-724E7CC51C70}"/>
                </a:ext>
              </a:extLst>
            </p:cNvPr>
            <p:cNvSpPr/>
            <p:nvPr/>
          </p:nvSpPr>
          <p:spPr>
            <a:xfrm>
              <a:off x="3356975" y="1313145"/>
              <a:ext cx="1665962" cy="427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t_score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score_sco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date_sco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fk_player_id_sco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fk_deal_id_sco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Elbow Connector 19">
            <a:extLst>
              <a:ext uri="{FF2B5EF4-FFF2-40B4-BE49-F238E27FC236}">
                <a16:creationId xmlns:a16="http://schemas.microsoft.com/office/drawing/2014/main" id="{1BBE8181-D72B-42B9-B173-32A92CAD1BF0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1667380" y="4392215"/>
            <a:ext cx="1673564" cy="111064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1">
            <a:extLst>
              <a:ext uri="{FF2B5EF4-FFF2-40B4-BE49-F238E27FC236}">
                <a16:creationId xmlns:a16="http://schemas.microsoft.com/office/drawing/2014/main" id="{A9F8ED89-9A64-415F-8A8E-FA18C5BBFB04}"/>
              </a:ext>
            </a:extLst>
          </p:cNvPr>
          <p:cNvCxnSpPr>
            <a:cxnSpLocks/>
          </p:cNvCxnSpPr>
          <p:nvPr/>
        </p:nvCxnSpPr>
        <p:spPr>
          <a:xfrm flipV="1">
            <a:off x="5494492" y="5792043"/>
            <a:ext cx="2007556" cy="1655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23">
            <a:extLst>
              <a:ext uri="{FF2B5EF4-FFF2-40B4-BE49-F238E27FC236}">
                <a16:creationId xmlns:a16="http://schemas.microsoft.com/office/drawing/2014/main" id="{D81B9269-C156-47B9-AE1A-328805689019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8127593" y="4307238"/>
            <a:ext cx="972909" cy="271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00B9C70F-0A08-4395-A345-37FE5D66C937}"/>
              </a:ext>
            </a:extLst>
          </p:cNvPr>
          <p:cNvSpPr txBox="1"/>
          <p:nvPr/>
        </p:nvSpPr>
        <p:spPr>
          <a:xfrm>
            <a:off x="1644002" y="401052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91478EDD-8F7C-4558-96BC-D5EF25DCB6F1}"/>
              </a:ext>
            </a:extLst>
          </p:cNvPr>
          <p:cNvSpPr txBox="1"/>
          <p:nvPr/>
        </p:nvSpPr>
        <p:spPr>
          <a:xfrm>
            <a:off x="7067232" y="52618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5470850C-10D8-4ECA-A752-FE3F05E65D9D}"/>
              </a:ext>
            </a:extLst>
          </p:cNvPr>
          <p:cNvSpPr txBox="1"/>
          <p:nvPr/>
        </p:nvSpPr>
        <p:spPr>
          <a:xfrm>
            <a:off x="2624667" y="572346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A196E1-49A5-4885-89FD-DDAC3B59E877}"/>
              </a:ext>
            </a:extLst>
          </p:cNvPr>
          <p:cNvSpPr txBox="1"/>
          <p:nvPr/>
        </p:nvSpPr>
        <p:spPr>
          <a:xfrm>
            <a:off x="5507398" y="526180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82553534-C6A5-4520-97C2-11E9B9DF0DC7}"/>
              </a:ext>
            </a:extLst>
          </p:cNvPr>
          <p:cNvSpPr txBox="1"/>
          <p:nvPr/>
        </p:nvSpPr>
        <p:spPr>
          <a:xfrm>
            <a:off x="8566202" y="433338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0F0272-345D-4BC0-AC92-0C3B4B449BDB}"/>
              </a:ext>
            </a:extLst>
          </p:cNvPr>
          <p:cNvSpPr/>
          <p:nvPr/>
        </p:nvSpPr>
        <p:spPr>
          <a:xfrm>
            <a:off x="5929308" y="1370383"/>
            <a:ext cx="4997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/>
              <a:t>fichier: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exo01_import_sample.sql</a:t>
            </a:r>
            <a:endParaRPr lang="fr-BE">
              <a:latin typeface="Consolas" panose="020B0609020204030204" pitchFamily="49" charset="0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FDC63DD9-AAB6-4327-AA62-821A8E2B5616}"/>
              </a:ext>
            </a:extLst>
          </p:cNvPr>
          <p:cNvSpPr txBox="1"/>
          <p:nvPr/>
        </p:nvSpPr>
        <p:spPr>
          <a:xfrm>
            <a:off x="8612689" y="381065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05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burotix2025</Template>
  <TotalTime>11633</TotalTime>
  <Words>3814</Words>
  <Application>Microsoft Office PowerPoint</Application>
  <PresentationFormat>Grand écran</PresentationFormat>
  <Paragraphs>587</Paragraphs>
  <Slides>61</Slides>
  <Notes>7</Notes>
  <HiddenSlides>1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  <vt:variant>
        <vt:lpstr>Diaporamas personnalisés</vt:lpstr>
      </vt:variant>
      <vt:variant>
        <vt:i4>1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Courier New</vt:lpstr>
      <vt:lpstr>Garamond</vt:lpstr>
      <vt:lpstr>Wingdings</vt:lpstr>
      <vt:lpstr>burotix</vt:lpstr>
      <vt:lpstr>Bachelier en Informatique de Gestion  Web : principes de base Projet de Développement Web</vt:lpstr>
      <vt:lpstr>Table des matières</vt:lpstr>
      <vt:lpstr>Bachelier en Informatique de Gestion  Projet de Développement Web</vt:lpstr>
      <vt:lpstr>Table des matières</vt:lpstr>
      <vt:lpstr>24. Base de données SQL</vt:lpstr>
      <vt:lpstr>Configuration</vt:lpstr>
      <vt:lpstr>Configuration  MySQL Engine</vt:lpstr>
      <vt:lpstr>Accéder à l'interface d'administration MySQL</vt:lpstr>
      <vt:lpstr>Exo 01 : importation de base de données</vt:lpstr>
      <vt:lpstr>Importer un script SQL  dans une base de données MySQL</vt:lpstr>
      <vt:lpstr>Importer un fichier CSV dans une base de données MySQL</vt:lpstr>
      <vt:lpstr>Exporter une base de données MySQL</vt:lpstr>
      <vt:lpstr>MySQL et PHP</vt:lpstr>
      <vt:lpstr>Lier PHP et une base de données</vt:lpstr>
      <vt:lpstr>MySQLi  : fonctions PHP</vt:lpstr>
      <vt:lpstr>MySQLi : objets et méthodes PHP</vt:lpstr>
      <vt:lpstr>PDO : objets et méthodes PHP</vt:lpstr>
      <vt:lpstr>Références</vt:lpstr>
      <vt:lpstr>Ouvrir la connexion</vt:lpstr>
      <vt:lpstr>MySQLi : Connexion à la base de données</vt:lpstr>
      <vt:lpstr>MySQLi : Connexion à la base de données</vt:lpstr>
      <vt:lpstr>PDO : Connexion à la base de données</vt:lpstr>
      <vt:lpstr>Connexion à la base de données</vt:lpstr>
      <vt:lpstr>Consulter des données SELECT</vt:lpstr>
      <vt:lpstr>MySQLi : SELECT : requête simple</vt:lpstr>
      <vt:lpstr>MySQLi : SELECT : le résultat, ligne par ligne</vt:lpstr>
      <vt:lpstr>MySQLi : SELECT : tout le résultat d'un coup</vt:lpstr>
      <vt:lpstr>Requêtes préparées : motivation</vt:lpstr>
      <vt:lpstr>Requêtes préparées : injection SQL </vt:lpstr>
      <vt:lpstr>Requêtes préparées : principe</vt:lpstr>
      <vt:lpstr>MySQLi : Requêtes préparées</vt:lpstr>
      <vt:lpstr>PDO : Requêtes préparées</vt:lpstr>
      <vt:lpstr>SELECT : nombre de lignes retournées</vt:lpstr>
      <vt:lpstr>SELECT : libérer la mémoire</vt:lpstr>
      <vt:lpstr>Modifier des données INSERT  UPDATE DELETE</vt:lpstr>
      <vt:lpstr>MySQLi : INSERT : requête simple</vt:lpstr>
      <vt:lpstr>MySQLi : INSERT : requête préparée</vt:lpstr>
      <vt:lpstr>PDO : INSERT : requête préparée</vt:lpstr>
      <vt:lpstr>MySQLi : INSERT : nombre lignes affectées</vt:lpstr>
      <vt:lpstr>PDO : INSERT : nombre lignes affectées</vt:lpstr>
      <vt:lpstr>MySQLi : INSERT : exécuter la requête</vt:lpstr>
      <vt:lpstr>PDO : INSERT : exécuter la requête</vt:lpstr>
      <vt:lpstr>Fermer la connexion</vt:lpstr>
      <vt:lpstr>Déconnexion de la base de données </vt:lpstr>
      <vt:lpstr>Exos</vt:lpstr>
      <vt:lpstr>Exo 02 : MySQLi  en pratique</vt:lpstr>
      <vt:lpstr>Exo 02 : connexion</vt:lpstr>
      <vt:lpstr>Exo 02 : INSERT</vt:lpstr>
      <vt:lpstr>Exo 02 : SELECT (1/3)</vt:lpstr>
      <vt:lpstr>Exo 02 : SELECT (2/3)</vt:lpstr>
      <vt:lpstr>Exo 02 : SELECT (3/3)</vt:lpstr>
      <vt:lpstr>Exo 03 : PDO en pratique</vt:lpstr>
      <vt:lpstr>Exo 03 : connexion</vt:lpstr>
      <vt:lpstr>Exo 03 : INSERT</vt:lpstr>
      <vt:lpstr>Exo 03 : SELECT (1/3)</vt:lpstr>
      <vt:lpstr>Exo 03 : SELECT (2/3)</vt:lpstr>
      <vt:lpstr>Exo 03 : SELECT (3/3)</vt:lpstr>
      <vt:lpstr>Exo 04 : variante</vt:lpstr>
      <vt:lpstr>Exo 12 : MVC</vt:lpstr>
      <vt:lpstr>Exo 14 : search engine</vt:lpstr>
      <vt:lpstr>Exo 14 : search engine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144</cp:revision>
  <dcterms:created xsi:type="dcterms:W3CDTF">2020-03-25T16:55:22Z</dcterms:created>
  <dcterms:modified xsi:type="dcterms:W3CDTF">2025-09-09T11:09:15Z</dcterms:modified>
</cp:coreProperties>
</file>