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5" r:id="rId1"/>
  </p:sldMasterIdLst>
  <p:notesMasterIdLst>
    <p:notesMasterId r:id="rId23"/>
  </p:notesMasterIdLst>
  <p:sldIdLst>
    <p:sldId id="416" r:id="rId2"/>
    <p:sldId id="417" r:id="rId3"/>
    <p:sldId id="279" r:id="rId4"/>
    <p:sldId id="638" r:id="rId5"/>
    <p:sldId id="593" r:id="rId6"/>
    <p:sldId id="594" r:id="rId7"/>
    <p:sldId id="597" r:id="rId8"/>
    <p:sldId id="596" r:id="rId9"/>
    <p:sldId id="598" r:id="rId10"/>
    <p:sldId id="599" r:id="rId11"/>
    <p:sldId id="652" r:id="rId12"/>
    <p:sldId id="644" r:id="rId13"/>
    <p:sldId id="645" r:id="rId14"/>
    <p:sldId id="648" r:id="rId15"/>
    <p:sldId id="649" r:id="rId16"/>
    <p:sldId id="650" r:id="rId17"/>
    <p:sldId id="654" r:id="rId18"/>
    <p:sldId id="658" r:id="rId19"/>
    <p:sldId id="661" r:id="rId20"/>
    <p:sldId id="659" r:id="rId21"/>
    <p:sldId id="660" r:id="rId2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Données JSON" id="{3AD74A09-3F82-48D4-ABA8-C0F174C3295E}">
          <p14:sldIdLst>
            <p14:sldId id="416"/>
            <p14:sldId id="417"/>
            <p14:sldId id="279"/>
          </p14:sldIdLst>
        </p14:section>
        <p14:section name="XML : intégration" id="{A5D75BC8-FA97-40CB-852F-94441F9EBB4A}">
          <p14:sldIdLst>
            <p14:sldId id="638"/>
            <p14:sldId id="593"/>
            <p14:sldId id="594"/>
            <p14:sldId id="597"/>
            <p14:sldId id="596"/>
            <p14:sldId id="598"/>
            <p14:sldId id="599"/>
          </p14:sldIdLst>
        </p14:section>
        <p14:section name="JSON : intégration" id="{D93AC38F-B798-4414-A18D-1F37DFD119CC}">
          <p14:sldIdLst>
            <p14:sldId id="652"/>
            <p14:sldId id="644"/>
            <p14:sldId id="645"/>
            <p14:sldId id="648"/>
            <p14:sldId id="649"/>
            <p14:sldId id="650"/>
          </p14:sldIdLst>
        </p14:section>
        <p14:section name="JSON : API" id="{E55719C5-25A7-4AC4-B204-15798335C7BD}">
          <p14:sldIdLst>
            <p14:sldId id="654"/>
            <p14:sldId id="658"/>
            <p14:sldId id="661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48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6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69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67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64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038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134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12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0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173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E7A64B-7854-B60D-5658-EB671AFDFAA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fr-BE"/>
              <a:t>Exo 18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BE"/>
              <a:t>BONUS : La table de conversion des devises offerte par la BCE</a:t>
            </a:r>
          </a:p>
          <a:p>
            <a:pPr lvl="1"/>
            <a:r>
              <a:rPr lang="fr-BE" sz="3600"/>
              <a:t>http://www.ecb.europa.eu/stats/eurofxref/eurofxref-daily.xml</a:t>
            </a:r>
          </a:p>
          <a:p>
            <a:r>
              <a:rPr lang="fr-BE"/>
              <a:t>Exemple :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exo18_currency.php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7239C07-3F0C-4FE2-8B0B-4E7AEC9EC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647" y="1690688"/>
            <a:ext cx="4404706" cy="4486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4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7313-0C3E-D7A0-7CFF-3EBDFC3F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AA2A-9DCC-779A-DF79-E1DCB51A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intégration en PHP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B781A2-52FB-BFF9-B789-480CC433F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5C5EC6EE-7501-9DCC-93DB-143D2E7FFF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8A9597-9B74-1C48-791F-894E514F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21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JSON fournies sous forme de </a:t>
            </a:r>
            <a:r>
              <a:rPr lang="fr-BE">
                <a:solidFill>
                  <a:schemeClr val="accent2"/>
                </a:solidFill>
              </a:rPr>
              <a:t>string php.</a:t>
            </a:r>
          </a:p>
          <a:p>
            <a:r>
              <a:rPr lang="fr-BE"/>
              <a:t>Fonction PHP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exo21.php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E997ED8-0CA0-4475-9CF9-A91573FBB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954" y="1385888"/>
            <a:ext cx="4951505" cy="4593564"/>
          </a:xfrm>
        </p:spPr>
      </p:pic>
    </p:spTree>
    <p:extLst>
      <p:ext uri="{BB962C8B-B14F-4D97-AF65-F5344CB8AC3E}">
        <p14:creationId xmlns:p14="http://schemas.microsoft.com/office/powerpoint/2010/main" val="6384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Pour convertir un string JSON en 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ou un </a:t>
            </a:r>
            <a:r>
              <a:rPr lang="fr-BE" dirty="0" err="1">
                <a:solidFill>
                  <a:schemeClr val="accent2"/>
                </a:solidFill>
              </a:rPr>
              <a:t>assoc</a:t>
            </a:r>
            <a:r>
              <a:rPr lang="fr-BE">
                <a:solidFill>
                  <a:schemeClr val="accent2"/>
                </a:solidFill>
              </a:rPr>
              <a:t> array</a:t>
            </a:r>
            <a:r>
              <a:rPr lang="fr-BE"/>
              <a:t> PHP </a:t>
            </a:r>
          </a:p>
          <a:p>
            <a:pPr marL="0" indent="0" algn="ctr">
              <a:buNone/>
            </a:pP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$array = json_decode($string, $bool);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Params</a:t>
            </a:r>
            <a:endParaRPr lang="fr-BE" dirty="0"/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$string</a:t>
            </a:r>
            <a:r>
              <a:rPr lang="fr-BE" dirty="0"/>
              <a:t> : la chaîne sous format JSON </a:t>
            </a:r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bool</a:t>
            </a:r>
            <a:r>
              <a:rPr lang="fr-BE"/>
              <a:t>      :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false</a:t>
            </a:r>
            <a:r>
              <a:rPr lang="fr-BE"/>
              <a:t> =&gt; return object (default)</a:t>
            </a:r>
            <a:br>
              <a:rPr lang="fr-BE"/>
            </a:br>
            <a:r>
              <a:rPr lang="fr-BE"/>
              <a:t>		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true</a:t>
            </a:r>
            <a:r>
              <a:rPr lang="fr-BE"/>
              <a:t>   =&gt; return assoc array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https://www.php.net/manual/fr/function.json-decode.php</a:t>
            </a:r>
          </a:p>
        </p:txBody>
      </p:sp>
    </p:spTree>
    <p:extLst>
      <p:ext uri="{BB962C8B-B14F-4D97-AF65-F5344CB8AC3E}">
        <p14:creationId xmlns:p14="http://schemas.microsoft.com/office/powerpoint/2010/main" val="6635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Exo 23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Fonctions PHP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file_get_contents()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exo23.php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24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produites par votre serveur</a:t>
            </a:r>
            <a:r>
              <a:rPr lang="fr-BE"/>
              <a:t> (export)</a:t>
            </a:r>
            <a:endParaRPr lang="fr-BE">
              <a:solidFill>
                <a:schemeClr val="accent2"/>
              </a:solidFill>
            </a:endParaRPr>
          </a:p>
          <a:p>
            <a:r>
              <a:rPr lang="fr-BE"/>
              <a:t>Fonctions PHP :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json_encode()</a:t>
            </a:r>
          </a:p>
          <a:p>
            <a:r>
              <a:rPr lang="fr-BE"/>
              <a:t>Exemple : 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exo24.php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fr-BE"/>
              <a:t>Pour convertir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ou un </a:t>
            </a:r>
            <a:r>
              <a:rPr lang="fr-BE">
                <a:solidFill>
                  <a:schemeClr val="accent2"/>
                </a:solidFill>
              </a:rPr>
              <a:t>assoc array</a:t>
            </a:r>
            <a:r>
              <a:rPr lang="fr-BE"/>
              <a:t> PHP en un string JSON</a:t>
            </a:r>
          </a:p>
          <a:p>
            <a:pPr marL="0" indent="0" algn="ctr">
              <a:buNone/>
            </a:pPr>
            <a:r>
              <a:rPr lang="fr-BE" sz="3000" b="1">
                <a:solidFill>
                  <a:srgbClr val="A87236"/>
                </a:solidFill>
                <a:latin typeface="Courier New" panose="02070309020205020404" pitchFamily="49" charset="0"/>
              </a:rPr>
              <a:t>$json_str = json_encode( $array, $flags );</a:t>
            </a:r>
          </a:p>
          <a:p>
            <a:r>
              <a:rPr lang="fr-BE"/>
              <a:t>Params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array</a:t>
            </a:r>
            <a:r>
              <a:rPr lang="fr-BE"/>
              <a:t> : les données sous format object ou assoc array ou …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flags</a:t>
            </a:r>
            <a:r>
              <a:rPr lang="fr-BE"/>
              <a:t> : 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JSON_HEX_TAG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JSON_PRETTY_PRINT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JSON_FORCE_OBJECT</a:t>
            </a:r>
            <a:r>
              <a:rPr lang="fr-BE"/>
              <a:t> etc.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https://www.php.net/manual/fr/function.json-encode.php</a:t>
            </a:r>
          </a:p>
          <a:p>
            <a:pPr lvl="1"/>
            <a:r>
              <a:rPr lang="fr-BE" sz="2400"/>
              <a:t>https://www.php.net/manual/fr/json.constants.php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AD5A3B-DAE2-4AED-80BB-7D7CAB746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96" b="10423"/>
          <a:stretch/>
        </p:blipFill>
        <p:spPr>
          <a:xfrm>
            <a:off x="7669161" y="3760379"/>
            <a:ext cx="4522839" cy="31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61703-2300-702C-2E06-D01B548F2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344A4-B9D3-65A1-45B9-E790F55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API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FF96B3-3196-B85E-D3EA-8A8B6D27C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8C94FCA-6B43-71AB-9C29-6632D306F6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20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B8BAAA0-DFBF-45A2-7D54-50E3F54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Principe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D84B2-D47A-047C-6F54-1EAFA84C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Application Programming Interface</a:t>
            </a:r>
          </a:p>
          <a:p>
            <a:r>
              <a:rPr lang="fr-BE"/>
              <a:t>Ensemble de définitions et de protocoles qui permettent à un logiciel de communiquer avec un autre logiciel</a:t>
            </a:r>
          </a:p>
          <a:p>
            <a:r>
              <a:rPr lang="fr-BE"/>
              <a:t>Architecture client-serveur</a:t>
            </a:r>
          </a:p>
          <a:p>
            <a:r>
              <a:rPr lang="fr-BE"/>
              <a:t>Scénario</a:t>
            </a:r>
          </a:p>
          <a:p>
            <a:pPr lvl="1"/>
            <a:r>
              <a:rPr lang="fr-BE"/>
              <a:t>L'application cliente envoie une demande à l'application serveur via une API. </a:t>
            </a:r>
          </a:p>
          <a:p>
            <a:pPr lvl="1"/>
            <a:r>
              <a:rPr lang="fr-BE"/>
              <a:t>L'application serveur répond ensuite à la demande de l'application cliente en renvoyant les données demandées. </a:t>
            </a:r>
          </a:p>
          <a:p>
            <a:pPr lvl="1"/>
            <a:r>
              <a:rPr lang="fr-BE"/>
              <a:t>format des données : JSON, XML, ou CSV.</a:t>
            </a:r>
          </a:p>
        </p:txBody>
      </p:sp>
    </p:spTree>
    <p:extLst>
      <p:ext uri="{BB962C8B-B14F-4D97-AF65-F5344CB8AC3E}">
        <p14:creationId xmlns:p14="http://schemas.microsoft.com/office/powerpoint/2010/main" val="24833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E1F94-3FA2-819C-095D-513BA6F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43A32-439D-3DC8-E2A5-12855858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récupération de données</a:t>
            </a:r>
          </a:p>
          <a:p>
            <a:r>
              <a:rPr lang="fr-BE"/>
              <a:t>envoi de données</a:t>
            </a:r>
          </a:p>
          <a:p>
            <a:r>
              <a:rPr lang="fr-BE"/>
              <a:t>automatisation de tâches</a:t>
            </a:r>
          </a:p>
          <a:p>
            <a:r>
              <a:rPr lang="fr-BE"/>
              <a:t>ajouter des fonctionnalités à une application</a:t>
            </a:r>
          </a:p>
          <a:p>
            <a:r>
              <a:rPr lang="fr-BE"/>
              <a:t>améliorer l'expérience utilisateur</a:t>
            </a:r>
          </a:p>
          <a:p>
            <a:pPr lvl="1"/>
            <a:r>
              <a:rPr lang="fr-BE"/>
              <a:t>Par exemple, une application de planification de voyage peut utiliser l'API Google Maps pour afficher une carte et les directions vers une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9234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AAE69-F023-A16C-AC8E-05B05F0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9EF4B-A4B1-3798-F25C-E824AB25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API Web</a:t>
            </a:r>
          </a:p>
          <a:p>
            <a:pPr lvl="1"/>
            <a:r>
              <a:rPr lang="fr-BE"/>
              <a:t>communication via HTTP ou HTTPS</a:t>
            </a:r>
          </a:p>
          <a:p>
            <a:r>
              <a:rPr lang="fr-BE"/>
              <a:t>API REST</a:t>
            </a:r>
          </a:p>
          <a:p>
            <a:pPr lvl="1"/>
            <a:r>
              <a:rPr lang="fr-BE"/>
              <a:t>type particulier d'API Web</a:t>
            </a:r>
          </a:p>
          <a:p>
            <a:pPr lvl="1"/>
            <a:r>
              <a:rPr lang="fr-BE"/>
              <a:t>méthodes HTTP GET, POST, PUT et DELETE </a:t>
            </a:r>
          </a:p>
          <a:p>
            <a:r>
              <a:rPr lang="fr-BE"/>
              <a:t>API SOAP</a:t>
            </a:r>
          </a:p>
          <a:p>
            <a:pPr lvl="1"/>
            <a:r>
              <a:rPr lang="fr-BE"/>
              <a:t>communication via XML</a:t>
            </a:r>
          </a:p>
          <a:p>
            <a:r>
              <a:rPr lang="fr-BE"/>
              <a:t>API de bibliothèque</a:t>
            </a:r>
          </a:p>
          <a:p>
            <a:pPr lvl="1"/>
            <a:r>
              <a:rPr lang="fr-BE"/>
              <a:t>API internes permettant à un logiciel de communiquer avec les bibliothèques système.</a:t>
            </a:r>
          </a:p>
        </p:txBody>
      </p:sp>
    </p:spTree>
    <p:extLst>
      <p:ext uri="{BB962C8B-B14F-4D97-AF65-F5344CB8AC3E}">
        <p14:creationId xmlns:p14="http://schemas.microsoft.com/office/powerpoint/2010/main" val="36777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1CA42-4BBA-9144-870C-D6AB15BE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28 : log-in, log-out avec API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15DAA-9256-879B-05B5-96C11DDD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86652" cy="4486276"/>
          </a:xfrm>
        </p:spPr>
        <p:txBody>
          <a:bodyPr numCol="2">
            <a:normAutofit lnSpcReduction="10000"/>
          </a:bodyPr>
          <a:lstStyle/>
          <a:p>
            <a:r>
              <a:rPr lang="fr-BE"/>
              <a:t>Partez du chapitre 22, exo 28.</a:t>
            </a:r>
          </a:p>
          <a:p>
            <a:pPr lvl="1"/>
            <a:r>
              <a:rPr lang="fr-BE"/>
              <a:t>mécanisme de log-in</a:t>
            </a:r>
          </a:p>
          <a:p>
            <a:pPr lvl="1"/>
            <a:r>
              <a:rPr lang="fr-BE"/>
              <a:t>nom et mot de passe</a:t>
            </a:r>
          </a:p>
          <a:p>
            <a:pPr lvl="1"/>
            <a:r>
              <a:rPr lang="fr-BE"/>
              <a:t>identification permanente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$_SESSION</a:t>
            </a:r>
          </a:p>
          <a:p>
            <a:r>
              <a:rPr lang="fr-BE"/>
              <a:t>Validation sur un serveur extérieur</a:t>
            </a:r>
            <a:br>
              <a:rPr lang="fr-BE"/>
            </a:br>
            <a:br>
              <a:rPr lang="fr-BE"/>
            </a:br>
            <a:endParaRPr lang="fr-BE"/>
          </a:p>
          <a:p>
            <a:pPr lvl="1"/>
            <a:r>
              <a:rPr lang="fr-BE"/>
              <a:t>URI : </a:t>
            </a:r>
            <a:r>
              <a:rPr lang="fr-BE" sz="2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http://playground.burotix.be/login/ ? login=&lt;login&gt; &amp; passwd=&lt;passwd</a:t>
            </a:r>
          </a:p>
          <a:p>
            <a:pPr lvl="1"/>
            <a:r>
              <a:rPr lang="fr-BE"/>
              <a:t>Retour : format JSON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"identified": true,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"name": "Luke Skywalker",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"role": "user"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fr-BE"/>
              <a:t>Développez cet API Web !</a:t>
            </a:r>
          </a:p>
        </p:txBody>
      </p:sp>
    </p:spTree>
    <p:extLst>
      <p:ext uri="{BB962C8B-B14F-4D97-AF65-F5344CB8AC3E}">
        <p14:creationId xmlns:p14="http://schemas.microsoft.com/office/powerpoint/2010/main" val="40589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26. Intégration de données NoSQL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66B1C3-8FC2-4E56-98BC-8252E17FF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intégration XML</a:t>
            </a:r>
          </a:p>
          <a:p>
            <a:r>
              <a:rPr lang="fr-BE"/>
              <a:t>intégration JSON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F1408-420B-77E4-24C9-FC0AD783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3BD06-FF1B-DD07-90E3-E0AB97FA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XML : intégration en PHP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0104C-4C9A-8F1B-135B-E43C26758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5E9FE46C-E8D3-3BB5-15DA-ABC3A6139B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6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XML fournies sous forme de </a:t>
            </a:r>
            <a:r>
              <a:rPr lang="fr-BE">
                <a:solidFill>
                  <a:schemeClr val="accent2"/>
                </a:solidFill>
              </a:rPr>
              <a:t>string </a:t>
            </a:r>
            <a:r>
              <a:rPr lang="fr-BE" err="1">
                <a:solidFill>
                  <a:schemeClr val="accent2"/>
                </a:solidFill>
              </a:rPr>
              <a:t>php</a:t>
            </a:r>
            <a:r>
              <a:rPr lang="fr-BE">
                <a:solidFill>
                  <a:schemeClr val="accent2"/>
                </a:solidFill>
              </a:rPr>
              <a:t>.</a:t>
            </a:r>
          </a:p>
          <a:p>
            <a:r>
              <a:rPr lang="fr-BE"/>
              <a:t>Fonction PHP 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exo11.php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CF8D841-D437-4E20-BE4B-E3D94A26E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85125"/>
            <a:ext cx="5972549" cy="28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string XML en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PHP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https://www.php.net/manual/fr/function.simplexml-load-string.php</a:t>
            </a:r>
          </a:p>
        </p:txBody>
      </p:sp>
    </p:spTree>
    <p:extLst>
      <p:ext uri="{BB962C8B-B14F-4D97-AF65-F5344CB8AC3E}">
        <p14:creationId xmlns:p14="http://schemas.microsoft.com/office/powerpoint/2010/main" val="204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267" y="1690689"/>
            <a:ext cx="6633619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fichier local</a:t>
            </a:r>
          </a:p>
          <a:p>
            <a:r>
              <a:rPr lang="fr-BE"/>
              <a:t>Fonction PHP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_load_file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exo12_local.php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F90CD9F-A3D9-43C7-B0C2-203A1072D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3886" y="965200"/>
            <a:ext cx="5118114" cy="4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fichier XML en objet PHP</a:t>
            </a:r>
          </a:p>
          <a:p>
            <a:r>
              <a:rPr lang="fr-BE"/>
              <a:t>Fichier XML étant </a:t>
            </a:r>
          </a:p>
          <a:p>
            <a:pPr lvl="1"/>
            <a:r>
              <a:rPr lang="fr-BE"/>
              <a:t>Soit </a:t>
            </a:r>
            <a:r>
              <a:rPr lang="fr-BE">
                <a:solidFill>
                  <a:schemeClr val="accent2"/>
                </a:solidFill>
              </a:rPr>
              <a:t>local</a:t>
            </a:r>
            <a:r>
              <a:rPr lang="fr-BE"/>
              <a:t>, en donnant le "</a:t>
            </a:r>
            <a:r>
              <a:rPr lang="fr-BE" err="1"/>
              <a:t>path</a:t>
            </a:r>
            <a:r>
              <a:rPr lang="fr-BE"/>
              <a:t>"</a:t>
            </a:r>
          </a:p>
          <a:p>
            <a:pPr lvl="1"/>
            <a:r>
              <a:rPr lang="fr-BE"/>
              <a:t>Soit </a:t>
            </a:r>
            <a:r>
              <a:rPr lang="fr-BE" err="1">
                <a:solidFill>
                  <a:schemeClr val="accent2"/>
                </a:solidFill>
              </a:rPr>
              <a:t>remote</a:t>
            </a:r>
            <a:r>
              <a:rPr lang="fr-BE"/>
              <a:t>, en donnant l' "URL" !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7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410200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 PHP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simplexml_load_file()</a:t>
            </a:r>
          </a:p>
          <a:p>
            <a:r>
              <a:rPr lang="fr-BE"/>
              <a:t>Exemple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exo13_remote.php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1C25690-8E27-492A-BA71-5D26EAFED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8186"/>
          <a:stretch/>
        </p:blipFill>
        <p:spPr>
          <a:xfrm>
            <a:off x="6172199" y="1574800"/>
            <a:ext cx="6019801" cy="4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11887</TotalTime>
  <Words>864</Words>
  <Application>Microsoft Office PowerPoint</Application>
  <PresentationFormat>Grand écran</PresentationFormat>
  <Paragraphs>142</Paragraphs>
  <Slides>21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  <vt:variant>
        <vt:lpstr>Diaporamas personnalisés</vt:lpstr>
      </vt:variant>
      <vt:variant>
        <vt:i4>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Garamond</vt:lpstr>
      <vt:lpstr>Wingdings</vt:lpstr>
      <vt:lpstr>1_burotix</vt:lpstr>
      <vt:lpstr>Bachelier en Informatique de Gestion  Web : principes de base Projet de Développement Web</vt:lpstr>
      <vt:lpstr>Table des matières</vt:lpstr>
      <vt:lpstr>26. Intégration de données NoSQL</vt:lpstr>
      <vt:lpstr>XML : intégration en PHP</vt:lpstr>
      <vt:lpstr>Exo 11 : PHP et XML</vt:lpstr>
      <vt:lpstr>simplexml_load_string()</vt:lpstr>
      <vt:lpstr>Exo 12 : PHP et XML</vt:lpstr>
      <vt:lpstr>simplexml_load_file()</vt:lpstr>
      <vt:lpstr>Exo 13 : PHP et XML</vt:lpstr>
      <vt:lpstr>Exo 18 : PHP et XML</vt:lpstr>
      <vt:lpstr>JSON : intégration en PHP</vt:lpstr>
      <vt:lpstr>Exo 21 : PHP et JSON</vt:lpstr>
      <vt:lpstr>json_decode()</vt:lpstr>
      <vt:lpstr>Exo 23 : PHP et JSON</vt:lpstr>
      <vt:lpstr>Exo 24 : PHP et JSON</vt:lpstr>
      <vt:lpstr>json_encode()</vt:lpstr>
      <vt:lpstr>JSON : API</vt:lpstr>
      <vt:lpstr>API : Principe </vt:lpstr>
      <vt:lpstr>API : Applications</vt:lpstr>
      <vt:lpstr>API : Types</vt:lpstr>
      <vt:lpstr>Exo 28 : log-in, log-out avec API et JSON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146</cp:revision>
  <dcterms:created xsi:type="dcterms:W3CDTF">2020-03-25T16:55:22Z</dcterms:created>
  <dcterms:modified xsi:type="dcterms:W3CDTF">2025-09-09T11:09:53Z</dcterms:modified>
</cp:coreProperties>
</file>