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41"/>
  </p:notesMasterIdLst>
  <p:sldIdLst>
    <p:sldId id="256" r:id="rId2"/>
    <p:sldId id="408" r:id="rId3"/>
    <p:sldId id="524" r:id="rId4"/>
    <p:sldId id="597" r:id="rId5"/>
    <p:sldId id="568" r:id="rId6"/>
    <p:sldId id="567" r:id="rId7"/>
    <p:sldId id="569" r:id="rId8"/>
    <p:sldId id="570" r:id="rId9"/>
    <p:sldId id="601" r:id="rId10"/>
    <p:sldId id="599" r:id="rId11"/>
    <p:sldId id="600" r:id="rId12"/>
    <p:sldId id="598" r:id="rId13"/>
    <p:sldId id="596" r:id="rId14"/>
    <p:sldId id="574" r:id="rId15"/>
    <p:sldId id="577" r:id="rId16"/>
    <p:sldId id="572" r:id="rId17"/>
    <p:sldId id="578" r:id="rId18"/>
    <p:sldId id="575" r:id="rId19"/>
    <p:sldId id="579" r:id="rId20"/>
    <p:sldId id="576" r:id="rId21"/>
    <p:sldId id="586" r:id="rId22"/>
    <p:sldId id="581" r:id="rId23"/>
    <p:sldId id="584" r:id="rId24"/>
    <p:sldId id="585" r:id="rId25"/>
    <p:sldId id="580" r:id="rId26"/>
    <p:sldId id="589" r:id="rId27"/>
    <p:sldId id="582" r:id="rId28"/>
    <p:sldId id="590" r:id="rId29"/>
    <p:sldId id="593" r:id="rId30"/>
    <p:sldId id="594" r:id="rId31"/>
    <p:sldId id="595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573" r:id="rId4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7. requête asynchrone" id="{D299A532-5D46-436A-8B5D-9B7B7802B7B6}">
          <p14:sldIdLst>
            <p14:sldId id="256"/>
            <p14:sldId id="408"/>
            <p14:sldId id="524"/>
          </p14:sldIdLst>
        </p14:section>
        <p14:section name="principes" id="{F76EAED4-24CA-4EB7-A1D1-AFA8DD1ABFE2}">
          <p14:sldIdLst>
            <p14:sldId id="597"/>
            <p14:sldId id="568"/>
            <p14:sldId id="567"/>
            <p14:sldId id="569"/>
            <p14:sldId id="570"/>
            <p14:sldId id="601"/>
            <p14:sldId id="599"/>
            <p14:sldId id="600"/>
            <p14:sldId id="598"/>
          </p14:sldIdLst>
        </p14:section>
        <p14:section name="AJAX" id="{487AD1CE-9F4C-43B4-A35F-E9C998BF8331}">
          <p14:sldIdLst>
            <p14:sldId id="596"/>
            <p14:sldId id="574"/>
            <p14:sldId id="577"/>
            <p14:sldId id="572"/>
            <p14:sldId id="578"/>
            <p14:sldId id="575"/>
            <p14:sldId id="579"/>
            <p14:sldId id="576"/>
            <p14:sldId id="586"/>
            <p14:sldId id="581"/>
            <p14:sldId id="584"/>
            <p14:sldId id="585"/>
            <p14:sldId id="580"/>
            <p14:sldId id="589"/>
            <p14:sldId id="582"/>
            <p14:sldId id="590"/>
            <p14:sldId id="593"/>
            <p14:sldId id="594"/>
            <p14:sldId id="595"/>
          </p14:sldIdLst>
        </p14:section>
        <p14:section name="Fetch" id="{9AEDFEA5-12DC-42DD-9DEE-B4F93E35EBCE}">
          <p14:sldIdLst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Explicit liber" id="{E8BF3C49-F8B6-4327-B3CF-C72145FC2FD0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0" autoAdjust="0"/>
    <p:restoredTop sz="96318" autoAdjust="0"/>
  </p:normalViewPr>
  <p:slideViewPr>
    <p:cSldViewPr snapToGrid="0">
      <p:cViewPr varScale="1">
        <p:scale>
          <a:sx n="101" d="100"/>
          <a:sy n="101" d="100"/>
        </p:scale>
        <p:origin x="996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130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65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007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EF968-1691-42BB-BB5B-07DEA077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82AC8A-5E28-BF24-C4CA-FB769DAE5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2BB412-CE18-800E-7BE4-69B48C221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1F252-9B82-5B75-41D7-AD4377F3A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597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39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18782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4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4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506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0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19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91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lang="fr-FR" sz="2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66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1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7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29B0AA-1172-34FE-5766-0163218F79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" TargetMode="External"/><Relationship Id="rId2" Type="http://schemas.openxmlformats.org/officeDocument/2006/relationships/hyperlink" Target="https://financialmodelingprep.com/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/index.php?curid=15546510" TargetMode="External"/><Relationship Id="rId3" Type="http://schemas.openxmlformats.org/officeDocument/2006/relationships/image" Target="../media/image4.svg"/><Relationship Id="rId7" Type="http://schemas.openxmlformats.org/officeDocument/2006/relationships/hyperlink" Target="https://creativecommons.org/licenses/by/2.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Ajax-modell.svg" TargetMode="External"/><Relationship Id="rId5" Type="http://schemas.openxmlformats.org/officeDocument/2006/relationships/hyperlink" Target="file:///\\commons.wikimedia.org\w\index.php%3ftitle=User:MattF&amp;action=edit&amp;redlink=1" TargetMode="External"/><Relationship Id="rId4" Type="http://schemas.openxmlformats.org/officeDocument/2006/relationships/hyperlink" Target="file:///\\commons.wikimedia.org\wiki\User:Manuel_Streh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oursorama.com/bourse/indices/cours/%24INDU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16E17FE-43C8-99EB-573E-246935B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JS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Promises</a:t>
            </a:r>
            <a:r>
              <a:rPr lang="fr-BE"/>
              <a:t> (promesses)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2BBC0FD-1159-8406-A8DA-8A8791A6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objet JavaScript moderne représentant la valeur future d’une opération asynchrone</a:t>
            </a:r>
          </a:p>
          <a:p>
            <a:pPr lvl="1"/>
            <a:r>
              <a:rPr lang="fr-BE"/>
              <a:t>natif dans les navigateurs modernes</a:t>
            </a:r>
          </a:p>
          <a:p>
            <a:r>
              <a:rPr lang="fr-BE">
                <a:solidFill>
                  <a:schemeClr val="accent2"/>
                </a:solidFill>
              </a:rPr>
              <a:t>contrat </a:t>
            </a:r>
            <a:r>
              <a:rPr lang="fr-BE"/>
              <a:t>entre </a:t>
            </a:r>
          </a:p>
          <a:p>
            <a:pPr lvl="1"/>
            <a:r>
              <a:rPr lang="fr-BE"/>
              <a:t>le code qui lance l’opération asynchrone et </a:t>
            </a:r>
          </a:p>
          <a:p>
            <a:pPr lvl="1"/>
            <a:r>
              <a:rPr lang="fr-BE"/>
              <a:t>le code qui utilise son résultat.</a:t>
            </a:r>
          </a:p>
          <a:p>
            <a:r>
              <a:rPr lang="fr-BE"/>
              <a:t>analogie :</a:t>
            </a:r>
          </a:p>
          <a:p>
            <a:pPr lvl="1"/>
            <a:r>
              <a:rPr lang="fr-BE"/>
              <a:t>Vous commandez un café dans un bar.</a:t>
            </a:r>
          </a:p>
          <a:p>
            <a:pPr lvl="1"/>
            <a:r>
              <a:rPr lang="fr-BE"/>
              <a:t>Le serveur vous </a:t>
            </a:r>
            <a:r>
              <a:rPr lang="fr-BE">
                <a:solidFill>
                  <a:schemeClr val="accent2"/>
                </a:solidFill>
              </a:rPr>
              <a:t>promet </a:t>
            </a:r>
            <a:r>
              <a:rPr lang="fr-BE"/>
              <a:t>de vous apporter un café.</a:t>
            </a:r>
          </a:p>
          <a:p>
            <a:pPr lvl="1"/>
            <a:r>
              <a:rPr lang="fr-BE"/>
              <a:t>Pendant que le café est préparé (opération asynchrone), vous continuez à discuter.</a:t>
            </a:r>
          </a:p>
          <a:p>
            <a:pPr lvl="1"/>
            <a:r>
              <a:rPr lang="fr-BE"/>
              <a:t>Une fois prêt, le serveur vous </a:t>
            </a:r>
            <a:r>
              <a:rPr lang="fr-BE">
                <a:solidFill>
                  <a:schemeClr val="accent2"/>
                </a:solidFill>
              </a:rPr>
              <a:t>livre</a:t>
            </a:r>
            <a:r>
              <a:rPr lang="fr-BE"/>
              <a:t> le café (la promesse est "résolue") </a:t>
            </a:r>
          </a:p>
          <a:p>
            <a:pPr lvl="2"/>
            <a:r>
              <a:rPr lang="fr-BE"/>
              <a:t>ou vous dit qu’il n’y a plus de café (la promesse est "rejetée")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EF127C-9D92-A73B-66DE-6DF19A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8C02-2470-452C-8FD7-48D2369607DA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2F0C5-8D45-D2D1-F7E9-DD677F2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6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EE4E6-01E1-3BC3-BE46-517F757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JS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Promises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04B5F4F-2AF0-DAD5-46B3-9892C03CE4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8200" y="2479874"/>
            <a:ext cx="5181600" cy="29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D3B59B3-AC5A-076A-9D1B-855DC94A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5030786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Une promesse peut être dans un seul des trois états suivants</a:t>
            </a:r>
          </a:p>
          <a:p>
            <a:pPr lvl="1"/>
            <a:r>
              <a:rPr lang="fr-BE">
                <a:solidFill>
                  <a:schemeClr val="accent2"/>
                </a:solidFill>
                <a:highlight>
                  <a:srgbClr val="FFFF00"/>
                </a:highlight>
              </a:rPr>
              <a:t>pending</a:t>
            </a:r>
          </a:p>
          <a:p>
            <a:pPr lvl="2"/>
            <a:r>
              <a:rPr lang="fr-BE"/>
              <a:t>l’opération asynchrone n’est pas encore terminée</a:t>
            </a:r>
          </a:p>
          <a:p>
            <a:pPr lvl="1"/>
            <a:r>
              <a:rPr lang="fr-BE">
                <a:solidFill>
                  <a:schemeClr val="accent2"/>
                </a:solidFill>
                <a:highlight>
                  <a:srgbClr val="00FF00"/>
                </a:highlight>
              </a:rPr>
              <a:t>resolved</a:t>
            </a:r>
          </a:p>
          <a:p>
            <a:pPr lvl="2"/>
            <a:r>
              <a:rPr lang="fr-BE"/>
              <a:t>l’opération a réussi</a:t>
            </a:r>
          </a:p>
          <a:p>
            <a:pPr lvl="2"/>
            <a:r>
              <a:rPr lang="fr-BE"/>
              <a:t>la promesse retourne une valeur</a:t>
            </a:r>
          </a:p>
          <a:p>
            <a:pPr lvl="1"/>
            <a:r>
              <a:rPr lang="fr-BE">
                <a:solidFill>
                  <a:schemeClr val="accent2"/>
                </a:solidFill>
                <a:highlight>
                  <a:srgbClr val="FF0000"/>
                </a:highlight>
              </a:rPr>
              <a:t>rejected</a:t>
            </a:r>
          </a:p>
          <a:p>
            <a:pPr lvl="2"/>
            <a:r>
              <a:rPr lang="fr-BE"/>
              <a:t>l’opération a échoué</a:t>
            </a:r>
          </a:p>
          <a:p>
            <a:pPr lvl="2"/>
            <a:r>
              <a:rPr lang="fr-BE"/>
              <a:t>la promesse retourne une erreur.</a:t>
            </a:r>
          </a:p>
          <a:p>
            <a:r>
              <a:rPr lang="fr-BE"/>
              <a:t>Les promesses permettent </a:t>
            </a:r>
            <a:r>
              <a:rPr lang="fr-BE">
                <a:solidFill>
                  <a:schemeClr val="accent2"/>
                </a:solidFill>
              </a:rPr>
              <a:t>d’enchaîner</a:t>
            </a:r>
            <a:r>
              <a:rPr lang="fr-BE"/>
              <a:t> des opérations asynchrones.</a:t>
            </a:r>
          </a:p>
          <a:p>
            <a:pPr lvl="1"/>
            <a:r>
              <a:rPr lang="fr-BE"/>
              <a:t>lisibilité accrue</a:t>
            </a:r>
          </a:p>
          <a:p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1F757-56D8-388C-1AA0-8AA2DC26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BF1-684C-4CDC-B855-2D4466F5C157}" type="datetime1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479014-F289-B2EE-C4EA-9795F2D4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4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24AA418-BC34-DC49-DA7A-6440820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AA3593D-0FEE-6A43-135F-9A35207D2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AJAX (Jquery)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6600C96-D7D0-7E1B-4A81-AEEA8F34D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BE"/>
              <a:t>Basé sur l'objet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XMLHttpRequest</a:t>
            </a:r>
            <a:endParaRPr lang="fr-BE"/>
          </a:p>
          <a:p>
            <a:pPr lvl="1"/>
            <a:r>
              <a:rPr lang="fr-BE"/>
              <a:t>callbacks exécutés en fonction du résultat de la requête</a:t>
            </a:r>
          </a:p>
          <a:p>
            <a:pPr lvl="1"/>
            <a:r>
              <a:rPr lang="fr-BE"/>
              <a:t>success, error, complete</a:t>
            </a:r>
          </a:p>
          <a:p>
            <a:r>
              <a:rPr lang="fr-BE"/>
              <a:t>Vanilla JS  : syntaxe verbeuse</a:t>
            </a:r>
          </a:p>
          <a:p>
            <a:r>
              <a:rPr lang="fr-BE"/>
              <a:t>Jquery  : syntaxe intuitive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$.ajax( … )</a:t>
            </a:r>
          </a:p>
          <a:p>
            <a:pPr lvl="1"/>
            <a:r>
              <a:rPr lang="fr-BE"/>
              <a:t>gestion automatique des erreurs</a:t>
            </a:r>
          </a:p>
          <a:p>
            <a:r>
              <a:rPr lang="fr-BE"/>
              <a:t>Compatibilité avec tous les navigateurs</a:t>
            </a:r>
          </a:p>
          <a:p>
            <a:r>
              <a:rPr lang="fr-BE"/>
              <a:t>Vintage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DE5BE89-42B9-F106-36D1-D4E1D6B0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Fetch (Vanilla JS)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8808726-27D6-5750-7362-500D737215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BE"/>
              <a:t>Basé sur les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Promises</a:t>
            </a:r>
          </a:p>
          <a:p>
            <a:pPr lvl="1"/>
            <a:r>
              <a:rPr lang="fr-BE"/>
              <a:t>enchaînement clair avec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.then()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.catch()</a:t>
            </a:r>
          </a:p>
          <a:p>
            <a:pPr lvl="1"/>
            <a:r>
              <a:rPr lang="fr-BE"/>
              <a:t>plus flexible pour les requêtes complexes</a:t>
            </a:r>
          </a:p>
          <a:p>
            <a:r>
              <a:rPr lang="fr-BE"/>
              <a:t>Vanilla JS  : natif et syntaxe concise</a:t>
            </a:r>
          </a:p>
          <a:p>
            <a:r>
              <a:rPr lang="fr-BE"/>
              <a:t>Nécessité de vérifier les responses</a:t>
            </a:r>
          </a:p>
          <a:p>
            <a:pPr lvl="1"/>
            <a:r>
              <a:rPr lang="fr-BE"/>
              <a:t>Pas de gestion automatique des erreurs HTTP</a:t>
            </a:r>
          </a:p>
          <a:p>
            <a:r>
              <a:rPr lang="fr-BE"/>
              <a:t>Compatibilité avec tous les navigateurs</a:t>
            </a:r>
          </a:p>
          <a:p>
            <a:r>
              <a:rPr lang="fr-BE"/>
              <a:t>Moderne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chaînage de requête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B8AA4-2C08-2006-2585-55A32A20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901-155B-4352-AD5E-7C239337D48D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CD170-C7E7-D307-A90A-FD3EF3C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5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77F35-20FF-6147-816C-7BC78463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Asynchronous JavaScript and XML (AJAX)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6F7A14-CB31-D4D9-A602-85FB641BD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implantation dans JQuery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B2B4E-2EA3-8BD2-7CEE-245995FE0B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7EA6130-C364-45FF-ADCC-7D6C28140105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3398C-9904-F1E5-AF2B-E9B4076339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13</a:t>
            </a:fld>
            <a:endParaRPr lang="fr-BE"/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121CD45F-C3B2-45B8-9D76-8A282E12CD7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64812" y="720725"/>
            <a:ext cx="3553691" cy="18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54A944C-135E-4315-AC92-B8079FF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DE406F-6ED0-4199-9CA9-22254D6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Pour définir complètement une requête AJAX, on spécifie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sélecteur et l'évènement déclenchant l'appel AJAX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L'élément éventuel à mettre à jour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L'URL à charger</a:t>
            </a:r>
          </a:p>
          <a:p>
            <a:pPr lvl="2"/>
            <a:r>
              <a:rPr lang="fr-BE" dirty="0"/>
              <a:t>avec des paramètres éventuels, sous format JSON</a:t>
            </a:r>
          </a:p>
          <a:p>
            <a:pPr lvl="2"/>
            <a:r>
              <a:rPr lang="fr-BE" dirty="0"/>
              <a:t>à l'aide de méthodes jQuery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 dirty="0">
                <a:solidFill>
                  <a:schemeClr val="accent2"/>
                </a:solidFill>
              </a:rPr>
              <a:t>d'autres méthodes (Javascript) existent, non vues dans ce cours.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code de retour ou "callback" éventuel</a:t>
            </a:r>
          </a:p>
          <a:p>
            <a:pPr lvl="2"/>
            <a:r>
              <a:rPr lang="fr-BE" dirty="0"/>
              <a:t>traitement des données retournées</a:t>
            </a:r>
          </a:p>
          <a:p>
            <a:r>
              <a:rPr lang="fr-BE" dirty="0"/>
              <a:t>Serveur web indispensable (p.ex. WAMP)</a:t>
            </a:r>
          </a:p>
        </p:txBody>
      </p:sp>
    </p:spTree>
    <p:extLst>
      <p:ext uri="{BB962C8B-B14F-4D97-AF65-F5344CB8AC3E}">
        <p14:creationId xmlns:p14="http://schemas.microsoft.com/office/powerpoint/2010/main" val="265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BE" b="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contenu HTML statique </a:t>
            </a:r>
            <a:r>
              <a:rPr lang="fr-BE" dirty="0"/>
              <a:t>(fichier HTML)</a:t>
            </a:r>
          </a:p>
          <a:p>
            <a:pPr lvl="1"/>
            <a:r>
              <a:rPr lang="fr-BE" dirty="0"/>
              <a:t>Même si tous les fichiers sont HTML, il faut malgré tout un serveur web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$(selector).load(…)</a:t>
            </a:r>
            <a:r>
              <a:rPr lang="fr-BE"/>
              <a:t> 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Code de rappel ou </a:t>
            </a:r>
            <a:r>
              <a:rPr lang="fr-BE" i="1" dirty="0"/>
              <a:t>callback</a:t>
            </a:r>
            <a:r>
              <a:rPr lang="fr-BE" dirty="0"/>
              <a:t> (</a:t>
            </a:r>
            <a:r>
              <a:rPr lang="fr-BE"/>
              <a:t>optionnel)</a:t>
            </a:r>
            <a:endParaRPr lang="fr-BE" dirty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09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BE" b="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$('#maj').click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$('#div1')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'exo.</a:t>
            </a:r>
            <a:r>
              <a:rPr lang="fr-BE" u="sng" dirty="0">
                <a:solidFill>
                  <a:schemeClr val="accent5"/>
                </a:solidFill>
                <a:latin typeface="Consolas" panose="020B0609020204030204" pitchFamily="49" charset="0"/>
              </a:rPr>
              <a:t>html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',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1"/>
                </a:solidFill>
                <a:latin typeface="Consolas" panose="020B0609020204030204" pitchFamily="49" charset="0"/>
              </a:rPr>
              <a:t>      </a:t>
            </a:r>
            <a:r>
              <a:rPr lang="fr-BE" dirty="0" err="1">
                <a:solidFill>
                  <a:schemeClr val="accent1"/>
                </a:solidFill>
                <a:latin typeface="Consolas" panose="020B0609020204030204" pitchFamily="49" charset="0"/>
              </a:rPr>
              <a:t>alert</a:t>
            </a:r>
            <a:r>
              <a:rPr lang="fr-BE" dirty="0">
                <a:solidFill>
                  <a:schemeClr val="accent1"/>
                </a:solidFill>
                <a:latin typeface="Consolas" panose="020B0609020204030204" pitchFamily="49" charset="0"/>
              </a:rPr>
              <a:t>('zone mise à jour');</a:t>
            </a:r>
            <a:br>
              <a:rPr lang="fr-BE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});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3439885" y="5004018"/>
            <a:ext cx="791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code de rappel (</a:t>
            </a:r>
            <a:r>
              <a:rPr lang="fr-BE" sz="2800" i="1" dirty="0">
                <a:solidFill>
                  <a:schemeClr val="accent1"/>
                </a:solidFill>
              </a:rPr>
              <a:t>callback</a:t>
            </a:r>
            <a:r>
              <a:rPr lang="fr-BE" sz="28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BE" b="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2"/>
                </a:solidFill>
              </a:rPr>
              <a:t>contenu HTML dynamique </a:t>
            </a:r>
            <a:r>
              <a:rPr lang="fr-BE" dirty="0"/>
              <a:t>(fichier PHP)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 (optionnel)</a:t>
            </a:r>
          </a:p>
        </p:txBody>
      </p:sp>
    </p:spTree>
    <p:extLst>
      <p:ext uri="{BB962C8B-B14F-4D97-AF65-F5344CB8AC3E}">
        <p14:creationId xmlns:p14="http://schemas.microsoft.com/office/powerpoint/2010/main" val="16749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BE" b="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$('#maj').click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param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{ 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1234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};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$('#div1')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exo.</a:t>
            </a:r>
            <a:r>
              <a:rPr lang="fr-BE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php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', 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param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);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42118"/>
            <a:ext cx="753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params JSON</a:t>
            </a:r>
          </a:p>
        </p:txBody>
      </p:sp>
    </p:spTree>
    <p:extLst>
      <p:ext uri="{BB962C8B-B14F-4D97-AF65-F5344CB8AC3E}">
        <p14:creationId xmlns:p14="http://schemas.microsoft.com/office/powerpoint/2010/main" val="29713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et traitement de </a:t>
            </a:r>
            <a:r>
              <a:rPr lang="fr-BE" dirty="0">
                <a:solidFill>
                  <a:schemeClr val="accent2"/>
                </a:solidFill>
              </a:rPr>
              <a:t>données</a:t>
            </a:r>
            <a:r>
              <a:rPr lang="fr-BE" dirty="0"/>
              <a:t> par AJAX 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Il n'y a plus nécessairement d'élément à mettre à jour</a:t>
            </a:r>
          </a:p>
          <a:p>
            <a:pPr lvl="2"/>
            <a:r>
              <a:rPr lang="fr-BE" dirty="0"/>
              <a:t>Puisqu'on veut traiter des données …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$.post(…)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Callback, ramenant les données en paramètre</a:t>
            </a:r>
          </a:p>
          <a:p>
            <a:pPr lvl="2"/>
            <a:r>
              <a:rPr lang="fr-BE" dirty="0"/>
              <a:t>Type de données retournées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A0366-53C6-434A-AC2D-6313EF1A1CBE}"/>
              </a:ext>
            </a:extLst>
          </p:cNvPr>
          <p:cNvSpPr/>
          <p:nvPr/>
        </p:nvSpPr>
        <p:spPr>
          <a:xfrm>
            <a:off x="3782784" y="6132744"/>
            <a:ext cx="805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https://www.w3schools.com/jquery/ajax_post.asp</a:t>
            </a:r>
          </a:p>
        </p:txBody>
      </p:sp>
    </p:spTree>
    <p:extLst>
      <p:ext uri="{BB962C8B-B14F-4D97-AF65-F5344CB8AC3E}">
        <p14:creationId xmlns:p14="http://schemas.microsoft.com/office/powerpoint/2010/main" val="15974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$('#maj').click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$.post(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exo.</a:t>
            </a:r>
            <a:r>
              <a:rPr lang="fr-BE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php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', 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</a:rPr>
              <a:t>number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 1234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B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      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alert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(</a:t>
            </a:r>
            <a:r>
              <a:rPr lang="fr-B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b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      $('#</a:t>
            </a:r>
            <a:r>
              <a:rPr lang="fr-BE" dirty="0" err="1">
                <a:solidFill>
                  <a:schemeClr val="accent4"/>
                </a:solidFill>
                <a:latin typeface="Consolas" panose="020B0609020204030204" pitchFamily="49" charset="0"/>
              </a:rPr>
              <a:t>troisieme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').html(</a:t>
            </a:r>
            <a:r>
              <a:rPr lang="fr-B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b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},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BE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"html" </a:t>
            </a:r>
            <a:br>
              <a:rPr lang="fr-B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fr-BE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04018"/>
            <a:ext cx="7532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</a:t>
            </a:r>
            <a:r>
              <a:rPr lang="fr-BE" sz="2800" b="1" dirty="0">
                <a:solidFill>
                  <a:schemeClr val="accent5"/>
                </a:solidFill>
              </a:rPr>
              <a:t>params JSON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Callback avec </a:t>
            </a:r>
            <a:r>
              <a:rPr lang="fr-BE" sz="2800" b="1" dirty="0">
                <a:solidFill>
                  <a:schemeClr val="accent1">
                    <a:lumMod val="75000"/>
                  </a:schemeClr>
                </a:solidFill>
              </a:rPr>
              <a:t>données retournées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</a:rPr>
              <a:t>Format des données retournées</a:t>
            </a:r>
          </a:p>
        </p:txBody>
      </p:sp>
    </p:spTree>
    <p:extLst>
      <p:ext uri="{BB962C8B-B14F-4D97-AF65-F5344CB8AC3E}">
        <p14:creationId xmlns:p14="http://schemas.microsoft.com/office/powerpoint/2010/main" val="2941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5077-B487-4220-909F-28A76947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$.ajax()</a:t>
            </a:r>
            <a:endParaRPr lang="fr-BE" b="0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9E10B5E1-AC2B-48A7-85A4-9AF194C1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/>
              <a:t>la fonction Jquery la plus élaborée …</a:t>
            </a:r>
          </a:p>
          <a:p>
            <a:pPr marL="0" indent="0">
              <a:buNone/>
            </a:pPr>
            <a:r>
              <a:rPr lang="fr-BE" sz="37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</a:t>
            </a:r>
            <a:r>
              <a:rPr lang="fr-BE" sz="37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ajax( {options} );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options</a:t>
            </a:r>
            <a:r>
              <a:rPr lang="fr-BE" i="1" dirty="0"/>
              <a:t> :</a:t>
            </a:r>
          </a:p>
          <a:p>
            <a:pPr lvl="2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: type de la requête, GET ou POST (GET par défaut).</a:t>
            </a:r>
          </a:p>
          <a:p>
            <a:pPr lvl="2"/>
            <a:r>
              <a:rPr lang="fr-BE" sz="29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lang="fr-BE" dirty="0"/>
              <a:t> : adresse à laquelle la requête doit être envoyée.</a:t>
            </a:r>
          </a:p>
          <a:p>
            <a:pPr lvl="2"/>
            <a:r>
              <a:rPr lang="fr-BE" sz="29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fr-BE" dirty="0"/>
              <a:t> : données à envoyer au serveur.</a:t>
            </a:r>
          </a:p>
          <a:p>
            <a:pPr lvl="2"/>
            <a:r>
              <a:rPr lang="fr-BE" sz="29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fr-BE" dirty="0"/>
              <a:t> : type des données qui doivent être retournées par le serveur : xml, html, script, </a:t>
            </a:r>
            <a:r>
              <a:rPr lang="fr-BE" dirty="0" err="1"/>
              <a:t>json</a:t>
            </a:r>
            <a:r>
              <a:rPr lang="fr-BE" dirty="0"/>
              <a:t>, </a:t>
            </a:r>
            <a:r>
              <a:rPr lang="fr-BE" dirty="0" err="1"/>
              <a:t>text</a:t>
            </a:r>
            <a:r>
              <a:rPr lang="fr-BE" dirty="0"/>
              <a:t>.</a:t>
            </a:r>
          </a:p>
          <a:p>
            <a:pPr lvl="2"/>
            <a:r>
              <a:rPr lang="fr-BE" sz="29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success</a:t>
            </a:r>
            <a:r>
              <a:rPr lang="fr-BE" dirty="0"/>
              <a:t> : fonction à appeler si la requête aboutit.</a:t>
            </a:r>
          </a:p>
          <a:p>
            <a:pPr lvl="2"/>
            <a:r>
              <a:rPr lang="fr-BE" sz="29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</a:t>
            </a:r>
            <a:r>
              <a:rPr lang="fr-BE" dirty="0"/>
              <a:t> : fonction à appeler si la requête n'aboutit pas (</a:t>
            </a:r>
            <a:r>
              <a:rPr lang="fr-BE" dirty="0" err="1"/>
              <a:t>p.ex.timeout</a:t>
            </a:r>
            <a:r>
              <a:rPr lang="fr-BE" dirty="0"/>
              <a:t> dépassé)</a:t>
            </a:r>
          </a:p>
          <a:p>
            <a:pPr lvl="2"/>
            <a:r>
              <a:rPr lang="fr-BE" sz="29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timeout</a:t>
            </a:r>
            <a:r>
              <a:rPr lang="fr-BE" dirty="0"/>
              <a:t> : délai maximum (en millisecondes) pour que la requête soit exécutée.</a:t>
            </a:r>
          </a:p>
        </p:txBody>
      </p:sp>
    </p:spTree>
    <p:extLst>
      <p:ext uri="{BB962C8B-B14F-4D97-AF65-F5344CB8AC3E}">
        <p14:creationId xmlns:p14="http://schemas.microsoft.com/office/powerpoint/2010/main" val="811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730343" cy="4955040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départ,  à installer :</a:t>
            </a:r>
          </a:p>
          <a:p>
            <a:pPr lvl="1"/>
            <a:r>
              <a:rPr lang="fr-BE" dirty="0"/>
              <a:t>Client </a:t>
            </a:r>
            <a:r>
              <a:rPr lang="fr-BE"/>
              <a:t>: exo11_card_</a:t>
            </a:r>
            <a:r>
              <a:rPr lang="fr-BE" dirty="0"/>
              <a:t>client.php</a:t>
            </a:r>
          </a:p>
          <a:p>
            <a:pPr lvl="1"/>
            <a:r>
              <a:rPr lang="fr-BE" dirty="0"/>
              <a:t>Serveur </a:t>
            </a:r>
            <a:r>
              <a:rPr lang="fr-BE"/>
              <a:t>: exo11_card_</a:t>
            </a:r>
            <a:r>
              <a:rPr lang="fr-BE" dirty="0"/>
              <a:t>server.php</a:t>
            </a:r>
          </a:p>
          <a:p>
            <a:r>
              <a:rPr lang="fr-BE" dirty="0"/>
              <a:t>Situation courante :</a:t>
            </a:r>
          </a:p>
          <a:p>
            <a:pPr lvl="1"/>
            <a:r>
              <a:rPr lang="fr-BE" dirty="0"/>
              <a:t>Quand l'utilisateur ajoute un produit au panier (côté client), alors la super globale SESSION enregistre le choix (côté serveur).</a:t>
            </a:r>
          </a:p>
          <a:p>
            <a:r>
              <a:rPr lang="fr-BE" dirty="0"/>
              <a:t>Votre mission : </a:t>
            </a:r>
          </a:p>
          <a:p>
            <a:pPr lvl="1"/>
            <a:r>
              <a:rPr lang="fr-BE" dirty="0"/>
              <a:t>Examinez ce code </a:t>
            </a:r>
          </a:p>
          <a:p>
            <a:pPr lvl="1"/>
            <a:r>
              <a:rPr lang="fr-BE" dirty="0"/>
              <a:t>Observez la fonction JS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_card(…)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D513E2-5839-41A3-8760-B497C511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95" y="147300"/>
            <a:ext cx="229523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Deux fichiers de départ </a:t>
            </a:r>
            <a:r>
              <a:rPr lang="fr-BE"/>
              <a:t>: idem exo 11</a:t>
            </a:r>
            <a:endParaRPr lang="fr-BE" dirty="0"/>
          </a:p>
          <a:p>
            <a:r>
              <a:rPr lang="fr-BE" dirty="0"/>
              <a:t>Votre mission :</a:t>
            </a:r>
          </a:p>
          <a:p>
            <a:pPr lvl="1"/>
            <a:r>
              <a:rPr lang="fr-BE" dirty="0"/>
              <a:t>Quand l'utilisateur supprime son panier (côté client), alors la super globale SESSION est effacée (côté serveur) et donc le panier est vidé aussi à l'écran (côté client). </a:t>
            </a:r>
          </a:p>
        </p:txBody>
      </p:sp>
    </p:spTree>
    <p:extLst>
      <p:ext uri="{BB962C8B-B14F-4D97-AF65-F5344CB8AC3E}">
        <p14:creationId xmlns:p14="http://schemas.microsoft.com/office/powerpoint/2010/main" val="42099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8" y="1723346"/>
            <a:ext cx="8308243" cy="5134653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 : </a:t>
            </a:r>
            <a:r>
              <a:rPr lang="fr-BE"/>
              <a:t>idem exo 11</a:t>
            </a:r>
            <a:endParaRPr lang="fr-BE" dirty="0"/>
          </a:p>
          <a:p>
            <a:r>
              <a:rPr lang="fr-BE" dirty="0"/>
              <a:t>Vos missions :</a:t>
            </a:r>
          </a:p>
          <a:p>
            <a:pPr lvl="1"/>
            <a:r>
              <a:rPr lang="fr-BE" dirty="0"/>
              <a:t>Introduire un bouton pour chaque produit, intitulé "retirer du panier", qui enlève le produit du panier.  </a:t>
            </a:r>
          </a:p>
          <a:p>
            <a:pPr lvl="2"/>
            <a:r>
              <a:rPr lang="fr-BE" dirty="0"/>
              <a:t>Tuyau : Le code serveur doit aussi être modifié.</a:t>
            </a:r>
          </a:p>
          <a:p>
            <a:pPr lvl="1"/>
            <a:r>
              <a:rPr lang="fr-BE" dirty="0"/>
              <a:t>Quand l'utilisateur ajoute un produit au panier, alors le bouton "ajouter" propre à ce produit est désactivé et le bouton "retirer" activé.</a:t>
            </a:r>
          </a:p>
          <a:p>
            <a:pPr lvl="1"/>
            <a:r>
              <a:rPr lang="fr-BE" dirty="0"/>
              <a:t>Et vice-versa quand l'utilisateur retire un produit du panier…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E7F576-21C8-4FA2-9BF8-C1432F3A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72" y="237114"/>
            <a:ext cx="2811328" cy="52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Application "</a:t>
            </a:r>
            <a:r>
              <a:rPr lang="fr-BE" dirty="0" err="1"/>
              <a:t>database</a:t>
            </a:r>
            <a:r>
              <a:rPr lang="fr-BE" dirty="0"/>
              <a:t>" du chapitre 11.</a:t>
            </a:r>
          </a:p>
          <a:p>
            <a:pPr lvl="1"/>
            <a:r>
              <a:rPr lang="fr-BE" dirty="0"/>
              <a:t>Application web liée à une base de données SQL</a:t>
            </a:r>
          </a:p>
          <a:p>
            <a:pPr lvl="1"/>
            <a:r>
              <a:rPr lang="fr-BE" dirty="0"/>
              <a:t>Démo 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Démo 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fr-BE" dirty="0"/>
              <a:t> </a:t>
            </a:r>
          </a:p>
          <a:p>
            <a:r>
              <a:rPr lang="fr-BE" dirty="0"/>
              <a:t>Architecture</a:t>
            </a:r>
          </a:p>
          <a:p>
            <a:pPr lvl="1"/>
            <a:r>
              <a:rPr lang="fr-BE" dirty="0"/>
              <a:t>côté serveur : MVC (heureusement !)</a:t>
            </a:r>
          </a:p>
          <a:p>
            <a:pPr lvl="1"/>
            <a:r>
              <a:rPr lang="fr-BE" dirty="0"/>
              <a:t>côté client : classique, pas d'AJAX </a:t>
            </a:r>
          </a:p>
          <a:p>
            <a:pPr lvl="1"/>
            <a:r>
              <a:rPr lang="fr-BE" dirty="0"/>
              <a:t>Le bouton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"insert new deal"</a:t>
            </a:r>
            <a:r>
              <a:rPr lang="fr-BE" dirty="0"/>
              <a:t> rafraîchit toute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Fichiers de départ, à installer et à tester :</a:t>
            </a:r>
          </a:p>
          <a:p>
            <a:pPr lvl="1"/>
            <a:r>
              <a:rPr lang="fr-BE"/>
              <a:t>exo21-conndb</a:t>
            </a:r>
            <a:r>
              <a:rPr lang="fr-BE" dirty="0"/>
              <a:t>_start.php</a:t>
            </a:r>
          </a:p>
          <a:p>
            <a:pPr lvl="2"/>
            <a:r>
              <a:rPr lang="fr-BE" dirty="0"/>
              <a:t>Lecture et édition d'une table.</a:t>
            </a:r>
          </a:p>
          <a:p>
            <a:pPr lvl="2"/>
            <a:r>
              <a:rPr lang="fr-BE" dirty="0"/>
              <a:t>Mini-architecture MVC : un seul fichier.</a:t>
            </a:r>
          </a:p>
          <a:p>
            <a:pPr lvl="2"/>
            <a:r>
              <a:rPr lang="fr-BE" i="1" dirty="0"/>
              <a:t>Ajax-free</a:t>
            </a:r>
            <a:r>
              <a:rPr lang="fr-BE" dirty="0"/>
              <a:t> (au départ)</a:t>
            </a:r>
          </a:p>
          <a:p>
            <a:pPr lvl="1"/>
            <a:r>
              <a:rPr lang="fr-BE"/>
              <a:t>exo21-db</a:t>
            </a:r>
            <a:r>
              <a:rPr lang="fr-BE" dirty="0"/>
              <a:t>_import.sql</a:t>
            </a:r>
          </a:p>
          <a:p>
            <a:pPr lvl="2"/>
            <a:r>
              <a:rPr lang="fr-BE" dirty="0"/>
              <a:t>Contenu de la base de données en SQL </a:t>
            </a:r>
          </a:p>
          <a:p>
            <a:pPr lvl="2"/>
            <a:r>
              <a:rPr lang="fr-BE" dirty="0"/>
              <a:t>A importer dans votre base 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468570" cy="4486276"/>
          </a:xfrm>
        </p:spPr>
        <p:txBody>
          <a:bodyPr>
            <a:normAutofit fontScale="77500" lnSpcReduction="20000"/>
          </a:bodyPr>
          <a:lstStyle/>
          <a:p>
            <a:r>
              <a:rPr lang="fr-BE" dirty="0"/>
              <a:t>Convertissez cette appli en AJAX., càd</a:t>
            </a:r>
          </a:p>
          <a:p>
            <a:pPr lvl="1"/>
            <a:r>
              <a:rPr lang="fr-BE" dirty="0"/>
              <a:t>Supprimez le rafraichissement complet de la page.</a:t>
            </a:r>
          </a:p>
          <a:p>
            <a:pPr lvl="1"/>
            <a:r>
              <a:rPr lang="fr-BE" dirty="0"/>
              <a:t>Ne rafraichissez que les parties de la page nécessaires et suffisantes.</a:t>
            </a:r>
          </a:p>
          <a:p>
            <a:r>
              <a:rPr lang="fr-BE" dirty="0"/>
              <a:t>Tuyaux :</a:t>
            </a:r>
          </a:p>
          <a:p>
            <a:pPr lvl="1"/>
            <a:r>
              <a:rPr lang="fr-BE" dirty="0"/>
              <a:t>Gardez tous les codes dans un seul fichier </a:t>
            </a:r>
          </a:p>
          <a:p>
            <a:pPr lvl="1"/>
            <a:r>
              <a:rPr lang="fr-BE" dirty="0"/>
              <a:t>Le bouton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new deal</a:t>
            </a:r>
            <a:r>
              <a:rPr lang="fr-BE" dirty="0"/>
              <a:t>" doit être modifié.</a:t>
            </a:r>
          </a:p>
          <a:p>
            <a:pPr lvl="1"/>
            <a:r>
              <a:rPr lang="fr-BE" dirty="0"/>
              <a:t>Un évènement doit être défini pour le bouton.</a:t>
            </a:r>
          </a:p>
          <a:p>
            <a:pPr lvl="1"/>
            <a:r>
              <a:rPr lang="fr-BE" dirty="0"/>
              <a:t>Quand on clique sur le bouton, la base de données est mise à jour.</a:t>
            </a:r>
          </a:p>
          <a:p>
            <a:pPr lvl="1"/>
            <a:r>
              <a:rPr lang="fr-BE" dirty="0"/>
              <a:t>Puis "parties en cours" et "messages du système" sont rafraîchis.</a:t>
            </a:r>
          </a:p>
          <a:p>
            <a:pPr lvl="1"/>
            <a:r>
              <a:rPr lang="fr-BE" dirty="0"/>
              <a:t>L'architecture MVC est d'une grande aide.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DCBDE097-48BB-401C-9F04-98DFADEA8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8" r="71965" b="44765"/>
          <a:stretch/>
        </p:blipFill>
        <p:spPr>
          <a:xfrm>
            <a:off x="9451935" y="681035"/>
            <a:ext cx="2740065" cy="1863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 dirty="0"/>
              <a:t>Motivation : Utiliser une page web qui rafraîchit certains de ses éléments à intervalle régulier, sans intervention de l'utilisateur, avec des infos venant d'un serveur. </a:t>
            </a:r>
          </a:p>
          <a:p>
            <a:r>
              <a:rPr lang="fr-BE" dirty="0"/>
              <a:t>Applications</a:t>
            </a:r>
          </a:p>
          <a:p>
            <a:pPr lvl="1"/>
            <a:r>
              <a:rPr lang="fr-BE" dirty="0"/>
              <a:t>Suivi en temps réel : bourse, actualité, météo, trafic, ..</a:t>
            </a:r>
          </a:p>
          <a:p>
            <a:pPr lvl="1"/>
            <a:r>
              <a:rPr lang="fr-BE" dirty="0"/>
              <a:t>Réseaux sociaux</a:t>
            </a:r>
          </a:p>
          <a:p>
            <a:pPr lvl="1"/>
            <a:r>
              <a:rPr lang="fr-BE" dirty="0"/>
              <a:t>Outils collaboratifs : chat, partage de fichiers, …</a:t>
            </a:r>
          </a:p>
          <a:p>
            <a:r>
              <a:rPr lang="fr-BE" dirty="0"/>
              <a:t>Architecture :</a:t>
            </a:r>
          </a:p>
          <a:p>
            <a:pPr lvl="1"/>
            <a:r>
              <a:rPr lang="fr-BE" dirty="0"/>
              <a:t>jQuery</a:t>
            </a:r>
          </a:p>
          <a:p>
            <a:pPr lvl="2"/>
            <a:r>
              <a:rPr lang="fr-BE" dirty="0"/>
              <a:t>définir le "</a:t>
            </a:r>
            <a:r>
              <a:rPr lang="fr-BE" dirty="0" err="1"/>
              <a:t>timer</a:t>
            </a:r>
            <a:r>
              <a:rPr lang="fr-BE" dirty="0"/>
              <a:t>" </a:t>
            </a:r>
            <a:br>
              <a:rPr lang="fr-BE" dirty="0"/>
            </a:br>
            <a:r>
              <a:rPr lang="fr-BE" dirty="0"/>
              <a:t>(cf chapitre jQuery)</a:t>
            </a:r>
          </a:p>
          <a:p>
            <a:pPr lvl="2"/>
            <a:r>
              <a:rPr lang="fr-BE" dirty="0"/>
              <a:t>définir la requête AJAX </a:t>
            </a:r>
          </a:p>
          <a:p>
            <a:pPr lvl="1"/>
            <a:r>
              <a:rPr lang="fr-BE" dirty="0"/>
              <a:t>AJAX</a:t>
            </a:r>
          </a:p>
          <a:p>
            <a:pPr lvl="2"/>
            <a:r>
              <a:rPr lang="fr-BE" dirty="0"/>
              <a:t>aller chercher l'info sur le serveur</a:t>
            </a:r>
          </a:p>
          <a:p>
            <a:pPr lvl="1"/>
            <a:r>
              <a:rPr lang="fr-BE" dirty="0"/>
              <a:t>Serveur </a:t>
            </a:r>
          </a:p>
          <a:p>
            <a:pPr lvl="2"/>
            <a:r>
              <a:rPr lang="fr-BE" dirty="0"/>
              <a:t>fournir l'info en base de données</a:t>
            </a:r>
          </a:p>
          <a:p>
            <a:pPr lvl="2"/>
            <a:r>
              <a:rPr lang="fr-BE" dirty="0"/>
              <a:t>aller chercher l'info sur un serveur externe</a:t>
            </a:r>
          </a:p>
        </p:txBody>
      </p:sp>
    </p:spTree>
    <p:extLst>
      <p:ext uri="{BB962C8B-B14F-4D97-AF65-F5344CB8AC3E}">
        <p14:creationId xmlns:p14="http://schemas.microsoft.com/office/powerpoint/2010/main" val="37107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09708" cy="5072061"/>
          </a:xfrm>
        </p:spPr>
        <p:txBody>
          <a:bodyPr numCol="1">
            <a:normAutofit/>
          </a:bodyPr>
          <a:lstStyle/>
          <a:p>
            <a:r>
              <a:rPr lang="fr-BE" dirty="0"/>
              <a:t>Exemple : </a:t>
            </a:r>
          </a:p>
          <a:p>
            <a:pPr lvl="1"/>
            <a:r>
              <a:rPr lang="fr-BE" dirty="0"/>
              <a:t>Afficher quelques cours de la bourse de New-York</a:t>
            </a:r>
          </a:p>
          <a:p>
            <a:pPr lvl="1"/>
            <a:r>
              <a:rPr lang="fr-BE" dirty="0"/>
              <a:t>Rafraichir ces cours à intervalle régulier, par ex. chaque 15 minutes</a:t>
            </a:r>
          </a:p>
          <a:p>
            <a:pPr lvl="1"/>
            <a:r>
              <a:rPr lang="fr-BE" dirty="0"/>
              <a:t>Fichiers, à installer et à tester :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_timer_client.php</a:t>
            </a:r>
          </a:p>
          <a:p>
            <a:pPr lvl="3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jQuery,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setInterval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AJAX, .append(), JSON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_timer_server.php</a:t>
            </a:r>
          </a:p>
          <a:p>
            <a:pPr lvl="3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PHP, JSON, CURL, site web externe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7F315-2BAD-4E65-8614-5ABF4D6C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08" y="1257300"/>
            <a:ext cx="314409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2A32823-6B09-4952-8407-F2D0C5D6B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27. Requête Asychrone</a:t>
            </a:r>
            <a:endParaRPr lang="fr-BE" dirty="0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B2088E9E-E6C9-971C-056D-2F413B16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Asynchronous JavaScript and XML (AJAX)</a:t>
            </a:r>
          </a:p>
          <a:p>
            <a:r>
              <a:rPr lang="fr-BE"/>
              <a:t>Vanilla JavaScript : Fetch </a:t>
            </a:r>
          </a:p>
        </p:txBody>
      </p:sp>
    </p:spTree>
    <p:extLst>
      <p:ext uri="{BB962C8B-B14F-4D97-AF65-F5344CB8AC3E}">
        <p14:creationId xmlns:p14="http://schemas.microsoft.com/office/powerpoint/2010/main" val="38012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$.post(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fr-BE" sz="1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BE" sz="1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1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quote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$.</a:t>
            </a:r>
            <a:r>
              <a:rPr lang="fr-BE" sz="1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each</a:t>
            </a: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fr-BE" sz="1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quote</a:t>
            </a: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i, o 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s += o.name + </a:t>
            </a:r>
            <a:r>
              <a:rPr lang="fr-BE" sz="18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o.value</a:t>
            </a: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</a:t>
            </a:r>
            <a:r>
              <a:rPr lang="fr-BE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$("</a:t>
            </a:r>
            <a:r>
              <a:rPr lang="fr-BE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div#quote</a:t>
            </a:r>
            <a:r>
              <a:rPr lang="fr-BE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").append(s);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},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"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au chargement de la page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1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setInterval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1000*60*15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/>
              <a:t>Remarque : code incomplet, cf fichier pour le code 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La fonction 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est appelée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toutes les 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15 minutes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grâce à </a:t>
            </a:r>
            <a:r>
              <a:rPr lang="fr-BE" sz="2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setInterval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sz="2400" dirty="0"/>
              <a:t>.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 sz="2400" dirty="0"/>
              <a:t> lance une requête AJAX vers le serveur </a:t>
            </a:r>
            <a:r>
              <a:rPr lang="fr-BE" sz="24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24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fr-BE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Celui-ci renvoie les données attendues </a:t>
            </a:r>
            <a:r>
              <a:rPr lang="fr-BE" sz="24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quote</a:t>
            </a:r>
            <a:r>
              <a:rPr lang="fr-BE" sz="3200" dirty="0"/>
              <a:t> </a:t>
            </a:r>
            <a:r>
              <a:rPr lang="fr-BE" sz="2400" dirty="0"/>
              <a:t>sous format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Ces données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 sont </a:t>
            </a:r>
            <a:r>
              <a:rPr lang="fr-BE" sz="2400" b="1" dirty="0">
                <a:solidFill>
                  <a:schemeClr val="accent4">
                    <a:lumMod val="50000"/>
                  </a:schemeClr>
                </a:solidFill>
              </a:rPr>
              <a:t>traduites en HTML</a:t>
            </a:r>
            <a:r>
              <a:rPr lang="fr-BE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BE" sz="2400" dirty="0"/>
              <a:t>puis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dispatchées sur la page web</a:t>
            </a:r>
            <a:r>
              <a:rPr lang="fr-B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$url = "https://financialmodeling……";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channel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curl_init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curl_setopt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channel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CURLOPT_URL, </a:t>
            </a:r>
            <a:r>
              <a:rPr lang="fr-BE" sz="1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$url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json_o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curl_exec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channel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qa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json_decode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json_o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BE" sz="1800" i="1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some_processing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qa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final_a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ticker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'=&gt; 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symbol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	=&gt; 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'value' =&gt; </a:t>
            </a:r>
            <a:r>
              <a:rPr lang="fr-BE" sz="1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fr-BE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price</a:t>
            </a: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json_encode</a:t>
            </a:r>
            <a:r>
              <a:rPr lang="fr-BE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18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final_a</a:t>
            </a:r>
            <a:r>
              <a:rPr lang="fr-BE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>
                <a:solidFill>
                  <a:schemeClr val="bg1">
                    <a:lumMod val="50000"/>
                  </a:schemeClr>
                </a:solidFill>
              </a:rPr>
              <a:t>Remarque : code incomplet, cf fichier 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</a:rPr>
              <a:t>pour code </a:t>
            </a:r>
            <a:r>
              <a:rPr lang="fr-BE" sz="1800" dirty="0">
                <a:solidFill>
                  <a:schemeClr val="bg1">
                    <a:lumMod val="50000"/>
                  </a:schemeClr>
                </a:solidFill>
              </a:rPr>
              <a:t>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705474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L'API 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>
                <a:solidFill>
                  <a:schemeClr val="accent5"/>
                </a:solidFill>
              </a:rPr>
              <a:t> </a:t>
            </a:r>
            <a:r>
              <a:rPr lang="fr-BE" sz="2400" dirty="0"/>
              <a:t>fournit les </a:t>
            </a:r>
            <a:r>
              <a:rPr lang="fr-BE" sz="2400"/>
              <a:t>cours des actions d'entreprises  cotées en bourse  </a:t>
            </a:r>
            <a:r>
              <a:rPr lang="fr-BE" sz="2400" dirty="0"/>
              <a:t>(</a:t>
            </a:r>
            <a:r>
              <a:rPr lang="fr-BE" sz="2400" i="1" dirty="0" err="1"/>
              <a:t>quote</a:t>
            </a:r>
            <a:r>
              <a:rPr lang="fr-BE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La </a:t>
            </a:r>
            <a:r>
              <a:rPr lang="fr-BE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 CURL</a:t>
            </a:r>
            <a:r>
              <a:rPr lang="fr-BE" sz="2400" b="1" dirty="0"/>
              <a:t> </a:t>
            </a:r>
            <a:r>
              <a:rPr lang="fr-BE" sz="2400" dirty="0"/>
              <a:t>permet d'échanger des données avec différents </a:t>
            </a:r>
            <a:r>
              <a:rPr lang="fr-BE" sz="2400"/>
              <a:t>serveurs et </a:t>
            </a:r>
            <a:r>
              <a:rPr lang="fr-BE" sz="2400" dirty="0"/>
              <a:t>de </a:t>
            </a:r>
            <a:r>
              <a:rPr lang="fr-BE" sz="2400" b="1" dirty="0">
                <a:solidFill>
                  <a:schemeClr val="accent2"/>
                </a:solidFill>
              </a:rPr>
              <a:t>télécharger les données </a:t>
            </a:r>
            <a:r>
              <a:rPr lang="fr-BE" sz="2400" dirty="0"/>
              <a:t>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Les données récupérées sous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format JSON sont traitées</a:t>
            </a:r>
            <a:r>
              <a:rPr lang="fr-BE" sz="2400" dirty="0"/>
              <a:t> en PHP et un </a:t>
            </a:r>
            <a:r>
              <a:rPr lang="fr-BE" sz="2400" b="1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BE" sz="2400"/>
              <a:t>est composé et retourné avec </a:t>
            </a:r>
            <a:r>
              <a:rPr lang="fr-BE" sz="2400" dirty="0"/>
              <a:t>les </a:t>
            </a:r>
            <a:r>
              <a:rPr lang="fr-BE" sz="2400"/>
              <a:t>informations nécessaires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Cet </a:t>
            </a:r>
            <a:r>
              <a:rPr lang="fr-BE" sz="2400" b="1" dirty="0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 final </a:t>
            </a:r>
            <a:r>
              <a:rPr lang="fr-BE" sz="2400" dirty="0"/>
              <a:t>est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converti en </a:t>
            </a:r>
            <a:b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JSON et retourné au navigateur</a:t>
            </a:r>
            <a:r>
              <a:rPr lang="fr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B4A0-27AA-FDF5-7F11-9AD33691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F4F3-B1D6-276E-BF03-53C880EB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Fetch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4430B-093B-4254-5017-EE8A8E434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implantation dans Vanilla JS 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378AEE2-596D-1BFB-9600-0A748D448E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322F3-4E32-6385-E883-A2A359060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7EA6130-C364-45FF-ADCC-7D6C28140105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C2FC7-A123-64A4-F796-ECD021EF75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46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E1C9-4A29-19B2-6FA4-0C1BD6EE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6436B76-FE37-AC2A-3676-D29C96AA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956670-5834-A759-0305-E0044F1F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Pour définir complètement une </a:t>
            </a:r>
            <a:r>
              <a:rPr lang="fr-BE"/>
              <a:t>requête Fetch, </a:t>
            </a:r>
            <a:r>
              <a:rPr lang="fr-BE" dirty="0"/>
              <a:t>on spécifie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/>
              <a:t>L'évènement déclenchant l'appel Fetch</a:t>
            </a:r>
          </a:p>
          <a:p>
            <a:pPr lvl="2"/>
            <a:r>
              <a:rPr lang="fr-BE"/>
              <a:t>. addEventListener()</a:t>
            </a:r>
            <a:endParaRPr lang="fr-BE" dirty="0"/>
          </a:p>
          <a:p>
            <a:pPr marL="971539" lvl="1" indent="-514350">
              <a:buFont typeface="+mj-lt"/>
              <a:buAutoNum type="arabicPeriod"/>
            </a:pPr>
            <a:r>
              <a:rPr lang="fr-BE"/>
              <a:t>L'URL </a:t>
            </a:r>
            <a:r>
              <a:rPr lang="fr-BE" dirty="0"/>
              <a:t>à charger</a:t>
            </a:r>
          </a:p>
          <a:p>
            <a:pPr lvl="2"/>
            <a:r>
              <a:rPr lang="fr-BE"/>
              <a:t>avec le header approprié</a:t>
            </a:r>
          </a:p>
          <a:p>
            <a:pPr lvl="2"/>
            <a:r>
              <a:rPr lang="fr-BE"/>
              <a:t>avec </a:t>
            </a:r>
            <a:r>
              <a:rPr lang="fr-BE" dirty="0"/>
              <a:t>des paramètres éventuels, sous format JSON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/>
              <a:t>Les codes </a:t>
            </a:r>
            <a:r>
              <a:rPr lang="fr-BE" dirty="0"/>
              <a:t>de </a:t>
            </a:r>
            <a:r>
              <a:rPr lang="fr-BE"/>
              <a:t>retour .then()</a:t>
            </a:r>
          </a:p>
          <a:p>
            <a:pPr lvl="2"/>
            <a:r>
              <a:rPr lang="fr-BE"/>
              <a:t>traitement des données retournées</a:t>
            </a:r>
          </a:p>
          <a:p>
            <a:pPr lvl="2"/>
            <a:r>
              <a:rPr lang="fr-BE"/>
              <a:t>mise à jour de la page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/>
              <a:t>Les codes de retour .catch()</a:t>
            </a:r>
          </a:p>
          <a:p>
            <a:pPr lvl="2"/>
            <a:r>
              <a:rPr lang="fr-BE"/>
              <a:t>traitement des erreurs</a:t>
            </a:r>
          </a:p>
          <a:p>
            <a:r>
              <a:rPr lang="fr-BE"/>
              <a:t>Serveur </a:t>
            </a:r>
            <a:r>
              <a:rPr lang="fr-BE" dirty="0"/>
              <a:t>web indispensable (p.ex. WAMP)</a:t>
            </a:r>
          </a:p>
        </p:txBody>
      </p:sp>
    </p:spTree>
    <p:extLst>
      <p:ext uri="{BB962C8B-B14F-4D97-AF65-F5344CB8AC3E}">
        <p14:creationId xmlns:p14="http://schemas.microsoft.com/office/powerpoint/2010/main" val="4419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EAD3-B224-5B47-F912-E30ED9CA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ECBA-38EF-445D-6538-5209496D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fetch</a:t>
            </a:r>
            <a:r>
              <a:rPr lang="fr-BE"/>
              <a:t>  : exo 51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81C70-028E-F019-7054-6F1A34D0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exo5X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contenu HTML statique </a:t>
            </a:r>
            <a:r>
              <a:rPr lang="fr-BE" dirty="0"/>
              <a:t>(fichier HTML)</a:t>
            </a:r>
          </a:p>
          <a:p>
            <a:pPr lvl="1"/>
            <a:r>
              <a:rPr lang="fr-BE" dirty="0"/>
              <a:t>Même si tous les fichiers sont HTML, il faut malgré tout un serveur web</a:t>
            </a:r>
          </a:p>
          <a:p>
            <a:pPr lvl="1"/>
            <a:r>
              <a:rPr lang="fr-BE"/>
              <a:t>Fonction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fetch()</a:t>
            </a:r>
            <a:r>
              <a:rPr lang="fr-BE"/>
              <a:t> avec </a:t>
            </a:r>
          </a:p>
          <a:p>
            <a:pPr lvl="2"/>
            <a:r>
              <a:rPr lang="fr-BE"/>
              <a:t>arguments : URL </a:t>
            </a:r>
          </a:p>
          <a:p>
            <a:pPr lvl="2"/>
            <a:r>
              <a:rPr lang="fr-BE"/>
              <a:t>chaînage des promesses</a:t>
            </a:r>
            <a:endParaRPr lang="fr-BE" dirty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70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924E5-0C05-1CB8-EE24-BD4A4CAC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B6153A3-EB20-2844-52A5-12094BDD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fetch</a:t>
            </a:r>
            <a:r>
              <a:rPr lang="fr-BE"/>
              <a:t>  : exo 51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DEDCEE7-02D5-93BC-8608-6C1A1C33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add event on button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getElementById(</a:t>
            </a:r>
            <a:r>
              <a:rPr lang="fr-BE" sz="1800">
                <a:latin typeface="Consolas" panose="020B0609020204030204" pitchFamily="49" charset="0"/>
              </a:rPr>
              <a:t>'maj1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').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addEventListener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('click', () =&gt;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fetchResponse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latin typeface="Consolas" panose="020B0609020204030204" pitchFamily="49" charset="0"/>
              </a:rPr>
              <a:t>'maj1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function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fetchResponse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latin typeface="Consolas" panose="020B0609020204030204" pitchFamily="49" charset="0"/>
              </a:rPr>
              <a:t>button_id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fetch(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'exo_maj1.html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')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.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get response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if (!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.ok) throw new Error(`Erreur HTTP : ${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.status}`);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		return 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response.text()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Récupère le contenu HTML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})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.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html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process response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document.getElementById(</a:t>
            </a:r>
            <a:r>
              <a:rPr lang="fr-BE" sz="1800">
                <a:latin typeface="Consolas" panose="020B0609020204030204" pitchFamily="49" charset="0"/>
              </a:rPr>
              <a:t>button_id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).innerHTML = html;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Insère le HTML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alert('La première zone a été mise à jour');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})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.catch(erreur =&gt; {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	alert('Erreur :', erreur);</a:t>
            </a:r>
          </a:p>
          <a:p>
            <a:pPr marL="0" indent="0" defTabSz="358775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});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BBD320-76DB-9F93-E804-7ABF393277B1}"/>
              </a:ext>
            </a:extLst>
          </p:cNvPr>
          <p:cNvSpPr txBox="1"/>
          <p:nvPr/>
        </p:nvSpPr>
        <p:spPr>
          <a:xfrm>
            <a:off x="7753813" y="0"/>
            <a:ext cx="443818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2"/>
                </a:solidFill>
              </a:rPr>
              <a:t>évènement déclenchant le Fetch</a:t>
            </a:r>
            <a:endParaRPr lang="fr-BE" sz="2000" dirty="0">
              <a:solidFill>
                <a:schemeClr val="accent2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 dirty="0"/>
              <a:t>Élément à mettre à jour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chemeClr val="accent5"/>
                </a:solidFill>
              </a:rPr>
              <a:t>URL à charger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1"/>
                </a:solidFill>
              </a:rPr>
              <a:t>code des promesses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6">
                    <a:lumMod val="25000"/>
                  </a:schemeClr>
                </a:solidFill>
              </a:rPr>
              <a:t>code d'erreur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7030A0"/>
                </a:solidFill>
              </a:rPr>
              <a:t>objet "response"</a:t>
            </a:r>
          </a:p>
        </p:txBody>
      </p:sp>
    </p:spTree>
    <p:extLst>
      <p:ext uri="{BB962C8B-B14F-4D97-AF65-F5344CB8AC3E}">
        <p14:creationId xmlns:p14="http://schemas.microsoft.com/office/powerpoint/2010/main" val="23394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4631A-34DD-B5C4-6CDD-647B2B65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48A74-3FF5-21B0-97B3-A2D32EE7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fetch</a:t>
            </a:r>
            <a:r>
              <a:rPr lang="fr-BE"/>
              <a:t>  : exo 52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BBD51-169F-4D42-B241-A148A6E8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Fichier : exo5X_main.html</a:t>
            </a:r>
          </a:p>
          <a:p>
            <a:r>
              <a:rPr lang="fr-BE"/>
              <a:t>Chargement </a:t>
            </a:r>
            <a:r>
              <a:rPr lang="fr-BE" dirty="0"/>
              <a:t>d'un </a:t>
            </a:r>
            <a:r>
              <a:rPr lang="fr-BE" dirty="0">
                <a:solidFill>
                  <a:schemeClr val="accent2"/>
                </a:solidFill>
              </a:rPr>
              <a:t>contenu HTML dynamique </a:t>
            </a:r>
            <a:r>
              <a:rPr lang="fr-BE" dirty="0"/>
              <a:t>(fichier PHP)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/>
              <a:t>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fr-BE"/>
              <a:t> 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/>
              <a:t>method (POST ou GET)</a:t>
            </a:r>
            <a:endParaRPr lang="fr-BE" dirty="0"/>
          </a:p>
          <a:p>
            <a:pPr lvl="2"/>
            <a:r>
              <a:rPr lang="fr-BE"/>
              <a:t>headers</a:t>
            </a:r>
          </a:p>
          <a:p>
            <a:pPr lvl="2"/>
            <a:r>
              <a:rPr lang="fr-BE"/>
              <a:t>body (paramètres, par ex. d'un formulaire)</a:t>
            </a:r>
          </a:p>
          <a:p>
            <a:pPr lvl="2"/>
            <a:r>
              <a:rPr lang="fr-BE"/>
              <a:t>chaînage des promesses</a:t>
            </a:r>
          </a:p>
          <a:p>
            <a:pPr lvl="2"/>
            <a:endParaRPr lang="fr-BE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11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6763-7AE5-54D4-71B9-6988EDC9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C68C0C1-F7F1-1099-3E0D-BC283753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fetch</a:t>
            </a:r>
            <a:r>
              <a:rPr lang="fr-BE"/>
              <a:t>  : exo 52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4D3C601-A395-5EC1-0559-1A5F3D75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Autofit/>
          </a:bodyPr>
          <a:lstStyle/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….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addEventListener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(…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fetchResponse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latin typeface="Consolas" panose="020B0609020204030204" pitchFamily="49" charset="0"/>
              </a:rPr>
              <a:t>'maj2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'));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add event on button</a:t>
            </a:r>
          </a:p>
          <a:p>
            <a:pPr marL="0" indent="0" defTabSz="361950">
              <a:spcBef>
                <a:spcPts val="0"/>
              </a:spcBef>
              <a:buNone/>
            </a:pP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function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fetchResponse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latin typeface="Consolas" panose="020B0609020204030204" pitchFamily="49" charset="0"/>
              </a:rPr>
              <a:t>button_id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1. Récupérer la valeur de l'input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const param = { number: document.getElementById('ref2').value };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const 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param_s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= new URLSearchParams(param).toString()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Conversion "clé=valeur"</a:t>
            </a:r>
          </a:p>
          <a:p>
            <a:pPr marL="0" indent="0" defTabSz="361950">
              <a:spcBef>
                <a:spcPts val="0"/>
              </a:spcBef>
              <a:buNone/>
            </a:pP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2. Envoyer la requête avec Fetch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fetch(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'exo_proverbe.php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', 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method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: 'POST',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headers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: 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	'Content-Type': 'application/x-www-form-urlencoded',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form &amp; $_POST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},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body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: 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param_s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	})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./..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10C460-754C-68C9-B386-A20756EA50C4}"/>
              </a:ext>
            </a:extLst>
          </p:cNvPr>
          <p:cNvSpPr txBox="1"/>
          <p:nvPr/>
        </p:nvSpPr>
        <p:spPr>
          <a:xfrm>
            <a:off x="6267450" y="5438079"/>
            <a:ext cx="478563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2"/>
                </a:solidFill>
              </a:rPr>
              <a:t>Évènement déclenchant l'appel Fetch</a:t>
            </a:r>
            <a:endParaRPr lang="fr-BE" sz="2000" dirty="0">
              <a:solidFill>
                <a:schemeClr val="accent2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 dirty="0">
                <a:solidFill>
                  <a:schemeClr val="accent5"/>
                </a:solidFill>
              </a:rPr>
              <a:t>URL à charger avec </a:t>
            </a:r>
            <a:r>
              <a:rPr lang="fr-BE" sz="2000">
                <a:solidFill>
                  <a:schemeClr val="accent5"/>
                </a:solidFill>
              </a:rPr>
              <a:t>params JSON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7030A0"/>
                </a:solidFill>
              </a:rPr>
              <a:t>paramètres de Fetch</a:t>
            </a:r>
            <a:endParaRPr lang="fr-B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9D90A-91A7-DF04-989B-B6FA745C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A402098-4993-20CA-9390-44C70B4C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fetch</a:t>
            </a:r>
            <a:r>
              <a:rPr lang="fr-BE"/>
              <a:t>  : exo 52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E76E8AF-9F59-FB83-F34D-2538D27C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Autofit/>
          </a:bodyPr>
          <a:lstStyle/>
          <a:p>
            <a:pPr marL="0" indent="0" defTabSz="361950">
              <a:spcBef>
                <a:spcPts val="0"/>
              </a:spcBef>
              <a:buNone/>
            </a:pP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./..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fetch(…)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.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3. get response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if (!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.ok) throw new Error(`Erreur HTTP : ${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.status}`);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		return 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response.text()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Récupère le contenu HTML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})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.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(</a:t>
            </a:r>
            <a:r>
              <a:rPr lang="fr-BE" sz="1800">
                <a:solidFill>
                  <a:srgbClr val="7030A0"/>
                </a:solidFill>
                <a:latin typeface="Consolas" panose="020B0609020204030204" pitchFamily="49" charset="0"/>
              </a:rPr>
              <a:t>html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4. Insérer la réponse dans l'élément button_id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document.getElementById(</a:t>
            </a:r>
            <a:r>
              <a:rPr lang="fr-BE" sz="1800">
                <a:latin typeface="Consolas" panose="020B0609020204030204" pitchFamily="49" charset="0"/>
              </a:rPr>
              <a:t>button_id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).innerHTML = html; </a:t>
            </a:r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// Insère le HTML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	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alert('La première zone a été mise à jour');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	})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.catch(erreur =&gt; 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	alert('Erreur :', erreur);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fr-BE" sz="18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	});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61950">
              <a:buNone/>
            </a:pPr>
            <a:endParaRPr lang="fr-BE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4C9201-2BD2-1793-367E-C8E0BB9D273A}"/>
              </a:ext>
            </a:extLst>
          </p:cNvPr>
          <p:cNvSpPr txBox="1"/>
          <p:nvPr/>
        </p:nvSpPr>
        <p:spPr>
          <a:xfrm>
            <a:off x="7825468" y="9525"/>
            <a:ext cx="433795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6">
                    <a:lumMod val="10000"/>
                  </a:schemeClr>
                </a:solidFill>
              </a:rPr>
              <a:t>Élément </a:t>
            </a:r>
            <a:r>
              <a:rPr lang="fr-BE" sz="2000" dirty="0">
                <a:solidFill>
                  <a:schemeClr val="accent6">
                    <a:lumMod val="10000"/>
                  </a:schemeClr>
                </a:solidFill>
              </a:rPr>
              <a:t>à mettre à jour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1"/>
                </a:solidFill>
              </a:rPr>
              <a:t>code des promesses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chemeClr val="accent6">
                    <a:lumMod val="25000"/>
                  </a:schemeClr>
                </a:solidFill>
              </a:rPr>
              <a:t>code d'erreur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BE" sz="2000">
                <a:solidFill>
                  <a:srgbClr val="7030A0"/>
                </a:solidFill>
              </a:rPr>
              <a:t>objet "response"</a:t>
            </a:r>
            <a:endParaRPr lang="fr-B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307B5-AF3E-B49E-B7E2-8705B29E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Principe de la requête asynchrone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ADADA-E7E5-1EDA-2F8E-799FC571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9C15DD2-83EC-8CE2-FFA2-E28F17B81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615758-6DFA-E0D5-3E17-0E9D370587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3F1EAC-2519-4A97-BA21-1B73D8FEBD2F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825EFB-3BEB-3FF2-C698-D98CE8B16C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8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5927C-8035-432C-B818-D4EAA92A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584C0-7D08-416C-9833-4780CAA9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En un mot : rafraichir dynamiquement une partie de la </a:t>
            </a:r>
            <a:r>
              <a:rPr lang="fr-BE"/>
              <a:t>page web avec une info venant du serveur web</a:t>
            </a:r>
          </a:p>
          <a:p>
            <a:pPr lvl="1"/>
            <a:r>
              <a:rPr lang="fr-BE"/>
              <a:t>En route vers la </a:t>
            </a:r>
            <a:r>
              <a:rPr lang="fr-BE">
                <a:solidFill>
                  <a:schemeClr val="accent2"/>
                </a:solidFill>
              </a:rPr>
              <a:t>Single Page Application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 dirty="0"/>
              <a:t>Côté serveur : </a:t>
            </a:r>
          </a:p>
          <a:p>
            <a:pPr lvl="1"/>
            <a:r>
              <a:rPr lang="fr-BE" dirty="0"/>
              <a:t>Requête http(s) classique, rien à signaler</a:t>
            </a:r>
          </a:p>
          <a:p>
            <a:r>
              <a:rPr lang="fr-BE" dirty="0"/>
              <a:t>Côté client :</a:t>
            </a:r>
          </a:p>
          <a:p>
            <a:pPr lvl="1"/>
            <a:r>
              <a:rPr lang="fr-BE" dirty="0"/>
              <a:t>Une fonction JS envoie une requête au serveur.</a:t>
            </a:r>
          </a:p>
          <a:p>
            <a:pPr lvl="1"/>
            <a:r>
              <a:rPr lang="fr-BE" dirty="0"/>
              <a:t>Le serveur retourne des données.</a:t>
            </a:r>
          </a:p>
          <a:p>
            <a:pPr lvl="2"/>
            <a:r>
              <a:rPr lang="fr-BE" dirty="0"/>
              <a:t>HTML, CSS, XML, JSON, …</a:t>
            </a:r>
          </a:p>
          <a:p>
            <a:pPr lvl="1"/>
            <a:r>
              <a:rPr lang="fr-BE" dirty="0"/>
              <a:t>Une fonction JS traite ces données retournées et les affiche à un endroit précis de la page.</a:t>
            </a:r>
          </a:p>
          <a:p>
            <a:r>
              <a:rPr lang="fr-BE" dirty="0"/>
              <a:t>Remarque : Le nom d'origine "</a:t>
            </a:r>
            <a:r>
              <a:rPr lang="fr-BE" dirty="0" err="1"/>
              <a:t>Asynchronous</a:t>
            </a:r>
            <a:r>
              <a:rPr lang="fr-BE" dirty="0"/>
              <a:t> JavaScript and XML" est quelque peu obsolète car JSON est plus souvent utilisé que XML.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60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16EB47-28C2-4E9C-BB82-EEA81594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Principe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9A55D0-BFD9-4C54-B524-7FC7490D0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126" y="79712"/>
            <a:ext cx="7478829" cy="66985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C0757-2C8F-4B18-8E5B-78E4EE43423D}"/>
              </a:ext>
            </a:extLst>
          </p:cNvPr>
          <p:cNvSpPr/>
          <p:nvPr/>
        </p:nvSpPr>
        <p:spPr>
          <a:xfrm>
            <a:off x="189296" y="6066989"/>
            <a:ext cx="4430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Par </a:t>
            </a:r>
            <a:r>
              <a:rPr lang="fr-BE" sz="1200" dirty="0" err="1">
                <a:latin typeface="Times New Roman" panose="02020603050405020304" pitchFamily="18" charset="0"/>
                <a:hlinkClick r:id="rId4" action="ppaction://hlinkfile" tooltip="User:Manuel Strehl"/>
              </a:rPr>
              <a:t>User:Manuel</a:t>
            </a:r>
            <a:r>
              <a:rPr lang="fr-BE" sz="1200" dirty="0">
                <a:latin typeface="Times New Roman" panose="02020603050405020304" pitchFamily="18" charset="0"/>
                <a:hlinkClick r:id="rId4" action="ppaction://hlinkfile" tooltip="User:Manuel Strehl"/>
              </a:rPr>
              <a:t> </a:t>
            </a:r>
            <a:r>
              <a:rPr lang="fr-BE" sz="1200" dirty="0" err="1">
                <a:latin typeface="Times New Roman" panose="02020603050405020304" pitchFamily="18" charset="0"/>
                <a:hlinkClick r:id="rId4" action="ppaction://hlinkfile" tooltip="User:Manuel Strehl"/>
              </a:rPr>
              <a:t>Strehl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 err="1">
                <a:latin typeface="Times New Roman" panose="02020603050405020304" pitchFamily="18" charset="0"/>
                <a:hlinkClick r:id="rId5" action="ppaction://hlinkfile" tooltip="User:MattF (page does not exist)"/>
              </a:rPr>
              <a:t>User:MattF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(translation)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6"/>
              </a:rPr>
              <a:t>http://commons.wikimedia.org/wiki/File:Ajax-modell.svg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7" tooltip="Creative Commons Attribution 2.5"/>
              </a:rPr>
              <a:t>CC BY 2.5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>
                <a:latin typeface="Times New Roman" panose="02020603050405020304" pitchFamily="18" charset="0"/>
                <a:hlinkClick r:id="rId8"/>
              </a:rPr>
              <a:t>Lien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37258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BE83E-DBC9-4F25-8069-0F90F84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67165-CE8B-42BD-9E85-F73D1601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Dynamisation du rafraîchissement de la page</a:t>
            </a:r>
          </a:p>
          <a:p>
            <a:pPr lvl="1"/>
            <a:r>
              <a:rPr lang="fr-BE" dirty="0"/>
              <a:t>Page dynamique</a:t>
            </a:r>
          </a:p>
          <a:p>
            <a:r>
              <a:rPr lang="fr-BE" dirty="0"/>
              <a:t>Amélioration des performances</a:t>
            </a:r>
          </a:p>
          <a:p>
            <a:pPr lvl="1"/>
            <a:r>
              <a:rPr lang="fr-BE" dirty="0"/>
              <a:t>Vitesse de rafraichissement</a:t>
            </a:r>
          </a:p>
          <a:p>
            <a:pPr lvl="1"/>
            <a:r>
              <a:rPr lang="fr-BE" dirty="0"/>
              <a:t>Lisibilité accrue</a:t>
            </a:r>
          </a:p>
          <a:p>
            <a:pPr lvl="1"/>
            <a:r>
              <a:rPr lang="fr-BE" dirty="0"/>
              <a:t>Économie de données transférées</a:t>
            </a:r>
          </a:p>
        </p:txBody>
      </p:sp>
    </p:spTree>
    <p:extLst>
      <p:ext uri="{BB962C8B-B14F-4D97-AF65-F5344CB8AC3E}">
        <p14:creationId xmlns:p14="http://schemas.microsoft.com/office/powerpoint/2010/main" val="33131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22314-260C-46D7-9166-60132BC4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d'application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6C5E3-3383-43DB-92E0-65934B80F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Cours de la bourse </a:t>
            </a:r>
          </a:p>
          <a:p>
            <a:pPr lvl="1"/>
            <a:r>
              <a:rPr lang="fr-BE" dirty="0"/>
              <a:t>Dow Jones </a:t>
            </a:r>
            <a:r>
              <a:rPr lang="fr-BE" dirty="0" err="1"/>
              <a:t>Industrial</a:t>
            </a:r>
            <a:r>
              <a:rPr lang="fr-BE" dirty="0"/>
              <a:t> </a:t>
            </a:r>
            <a:r>
              <a:rPr lang="fr-BE" dirty="0" err="1"/>
              <a:t>Average</a:t>
            </a:r>
            <a:endParaRPr lang="fr-BE" dirty="0"/>
          </a:p>
          <a:p>
            <a:pPr lvl="1"/>
            <a:r>
              <a:rPr lang="fr-BE" dirty="0"/>
              <a:t>Exemple sur </a:t>
            </a:r>
            <a:r>
              <a:rPr lang="fr-BE" dirty="0">
                <a:hlinkClick r:id="rId2"/>
              </a:rPr>
              <a:t>Boursorama</a:t>
            </a:r>
            <a:endParaRPr lang="fr-BE" dirty="0"/>
          </a:p>
          <a:p>
            <a:pPr lvl="1"/>
            <a:r>
              <a:rPr lang="fr-BE" dirty="0"/>
              <a:t>Mise à jour chaque minute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3772DCC-A1BF-45CC-A638-9E5B8D1D1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86309"/>
            <a:ext cx="5181600" cy="42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9E612-808E-A6EE-B86F-BBCFAA9F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JS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XMLHttpRequest</a:t>
            </a:r>
            <a:r>
              <a:rPr lang="fr-BE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F4CDB-7FD3-B57D-663B-810AB866A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Rôle</a:t>
            </a:r>
          </a:p>
          <a:p>
            <a:pPr lvl="1"/>
            <a:r>
              <a:rPr lang="fr-BE"/>
              <a:t>effectuer des requêtes HTTP asynchrones depuis le navigateur vers un serveur.</a:t>
            </a:r>
          </a:p>
          <a:p>
            <a:r>
              <a:rPr lang="fr-BE"/>
              <a:t>Gestion de tout type de données</a:t>
            </a:r>
          </a:p>
          <a:p>
            <a:pPr lvl="1"/>
            <a:r>
              <a:rPr lang="fr-BE"/>
              <a:t>JSON, texte, HTML, etc.</a:t>
            </a:r>
          </a:p>
          <a:p>
            <a:r>
              <a:rPr lang="fr-BE"/>
              <a:t>Utilisation</a:t>
            </a:r>
          </a:p>
          <a:p>
            <a:pPr lvl="1"/>
            <a:r>
              <a:rPr lang="fr-BE"/>
              <a:t>base de l'AJAX traditionnel</a:t>
            </a:r>
          </a:p>
          <a:p>
            <a:r>
              <a:rPr lang="fr-BE"/>
              <a:t>Inconvénients</a:t>
            </a:r>
          </a:p>
          <a:p>
            <a:pPr lvl="1"/>
            <a:r>
              <a:rPr lang="fr-BE"/>
              <a:t>Syntaxe verbeuse et peu intuitive </a:t>
            </a:r>
          </a:p>
          <a:p>
            <a:pPr lvl="1"/>
            <a:r>
              <a:rPr lang="fr-BE"/>
              <a:t>Gestion des erreurs moins pratique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D181DC-EF5F-B7B7-A95B-44DA8EDD2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Événements</a:t>
            </a:r>
          </a:p>
          <a:p>
            <a:pPr lvl="1"/>
            <a:r>
              <a:rPr lang="fr-BE"/>
              <a:t>pour gérer les différentes étapes de la requête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.onload, .onerror, .onprogress</a:t>
            </a:r>
          </a:p>
          <a:p>
            <a:r>
              <a:rPr lang="fr-BE"/>
              <a:t>Quelques propriétés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.responseText</a:t>
            </a:r>
          </a:p>
          <a:p>
            <a:pPr lvl="2"/>
            <a:r>
              <a:rPr lang="fr-BE"/>
              <a:t>réponse du serveur (texte)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.status</a:t>
            </a:r>
          </a:p>
          <a:p>
            <a:pPr lvl="2"/>
            <a:r>
              <a:rPr lang="fr-BE"/>
              <a:t>Code HTTP de la réponse</a:t>
            </a:r>
          </a:p>
          <a:p>
            <a:pPr lvl="2"/>
            <a:r>
              <a:rPr lang="fr-BE"/>
              <a:t>ex : 200, 404, …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.readyState</a:t>
            </a:r>
          </a:p>
          <a:p>
            <a:pPr lvl="2"/>
            <a:r>
              <a:rPr lang="fr-BE"/>
              <a:t>état de la requête (0 à 4)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AD18C-C62F-DC95-697E-AEA527F6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F2A6-70B6-40A7-989A-34759E4806B0}" type="datetime1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D6544-6AB0-B6A9-BECA-65FD774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01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8778</TotalTime>
  <Words>2981</Words>
  <Application>Microsoft Office PowerPoint</Application>
  <PresentationFormat>Grand écran</PresentationFormat>
  <Paragraphs>441</Paragraphs>
  <Slides>39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  <vt:variant>
        <vt:lpstr>Diaporamas personnalisés</vt:lpstr>
      </vt:variant>
      <vt:variant>
        <vt:i4>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Garamond</vt:lpstr>
      <vt:lpstr>Times New Roman</vt:lpstr>
      <vt:lpstr>Wingdings</vt:lpstr>
      <vt:lpstr>burotix</vt:lpstr>
      <vt:lpstr>Bachelier en Informatique de Gestion  Web : principes de base Projet de Développement Web</vt:lpstr>
      <vt:lpstr>Table des matières</vt:lpstr>
      <vt:lpstr>27. Requête Asychrone</vt:lpstr>
      <vt:lpstr>Principe de la requête asynchrone</vt:lpstr>
      <vt:lpstr>Principe</vt:lpstr>
      <vt:lpstr>Principe</vt:lpstr>
      <vt:lpstr>Motivation</vt:lpstr>
      <vt:lpstr>Exemple d'application</vt:lpstr>
      <vt:lpstr>Objet JS XMLHttpRequest </vt:lpstr>
      <vt:lpstr>Objet JS Promises (promesses)</vt:lpstr>
      <vt:lpstr>Objet JS Promises</vt:lpstr>
      <vt:lpstr>Implantation</vt:lpstr>
      <vt:lpstr>Asynchronous JavaScript and XML (AJAX)</vt:lpstr>
      <vt:lpstr>Architecture</vt:lpstr>
      <vt:lpstr>Méthode .load() : exo 01</vt:lpstr>
      <vt:lpstr>Méthode .load() : exo 01</vt:lpstr>
      <vt:lpstr>Méthode .load() : exo 02</vt:lpstr>
      <vt:lpstr>Méthode .load() : exo 02</vt:lpstr>
      <vt:lpstr>Fonction $.post() : exo 03</vt:lpstr>
      <vt:lpstr>Fonction $.post() : exo 03</vt:lpstr>
      <vt:lpstr>Fonction $.ajax()</vt:lpstr>
      <vt:lpstr>AJAX &amp; SESSION : exo 11</vt:lpstr>
      <vt:lpstr>AJAX &amp; SESSION : exo 12</vt:lpstr>
      <vt:lpstr>AJAX &amp; SESSION : exo 13</vt:lpstr>
      <vt:lpstr>AJAX &amp; database : exo 21</vt:lpstr>
      <vt:lpstr>AJAX &amp; database : exo 21</vt:lpstr>
      <vt:lpstr>AJAX &amp; database : exo 21</vt:lpstr>
      <vt:lpstr>AJAX, timer &amp; event</vt:lpstr>
      <vt:lpstr>AJAX, timer &amp; event : exo 31</vt:lpstr>
      <vt:lpstr>AJAX, timer &amp; event : exo 31 : client</vt:lpstr>
      <vt:lpstr>AJAX, timer &amp; event : exo 31 : serveur</vt:lpstr>
      <vt:lpstr>Fetch</vt:lpstr>
      <vt:lpstr>Architecture</vt:lpstr>
      <vt:lpstr>Fonction fetch  : exo 51</vt:lpstr>
      <vt:lpstr>Fonction fetch  : exo 51</vt:lpstr>
      <vt:lpstr>Fonction fetch  : exo 52</vt:lpstr>
      <vt:lpstr>Fonction fetch  : exo 52</vt:lpstr>
      <vt:lpstr>Fonction fetch  : exo 52</vt:lpstr>
      <vt:lpstr>Bachelier en Informatique de Gestion  Projet de Développement Web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157</cp:revision>
  <dcterms:created xsi:type="dcterms:W3CDTF">2020-03-25T17:28:30Z</dcterms:created>
  <dcterms:modified xsi:type="dcterms:W3CDTF">2025-09-09T11:12:59Z</dcterms:modified>
</cp:coreProperties>
</file>