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421" r:id="rId3"/>
    <p:sldId id="283" r:id="rId4"/>
    <p:sldId id="284" r:id="rId5"/>
    <p:sldId id="417" r:id="rId6"/>
    <p:sldId id="286" r:id="rId7"/>
    <p:sldId id="422" r:id="rId8"/>
    <p:sldId id="287" r:id="rId9"/>
    <p:sldId id="391" r:id="rId10"/>
    <p:sldId id="502" r:id="rId11"/>
    <p:sldId id="418" r:id="rId12"/>
    <p:sldId id="288" r:id="rId13"/>
    <p:sldId id="289" r:id="rId14"/>
    <p:sldId id="290" r:id="rId15"/>
    <p:sldId id="291" r:id="rId16"/>
    <p:sldId id="419" r:id="rId17"/>
    <p:sldId id="285" r:id="rId18"/>
    <p:sldId id="409" r:id="rId19"/>
    <p:sldId id="423" r:id="rId20"/>
    <p:sldId id="410" r:id="rId21"/>
    <p:sldId id="42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414" r:id="rId33"/>
    <p:sldId id="415" r:id="rId34"/>
  </p:sldIdLst>
  <p:sldSz cx="12192000" cy="6858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  <p:boldItalic r:id="rId43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. Outils" id="{253C6E4A-DB9F-48E9-8776-201DA3815F1D}">
          <p14:sldIdLst>
            <p14:sldId id="256"/>
            <p14:sldId id="421"/>
            <p14:sldId id="283"/>
            <p14:sldId id="284"/>
          </p14:sldIdLst>
        </p14:section>
        <p14:section name="Editeurs" id="{D8D70524-9D12-4208-B202-7B3D1E686F5C}">
          <p14:sldIdLst>
            <p14:sldId id="417"/>
            <p14:sldId id="286"/>
            <p14:sldId id="422"/>
            <p14:sldId id="287"/>
            <p14:sldId id="391"/>
            <p14:sldId id="502"/>
          </p14:sldIdLst>
        </p14:section>
        <p14:section name="Serveurs" id="{CFC64C5D-766D-49C1-97F0-921FE1BE1562}">
          <p14:sldIdLst>
            <p14:sldId id="418"/>
            <p14:sldId id="288"/>
            <p14:sldId id="289"/>
            <p14:sldId id="290"/>
            <p14:sldId id="291"/>
          </p14:sldIdLst>
        </p14:section>
        <p14:section name="Autres outils" id="{F077727A-ADE5-4AE8-9E5A-9762B3D1B241}">
          <p14:sldIdLst>
            <p14:sldId id="419"/>
            <p14:sldId id="285"/>
            <p14:sldId id="409"/>
            <p14:sldId id="423"/>
            <p14:sldId id="410"/>
          </p14:sldIdLst>
        </p14:section>
        <p14:section name="Hello World" id="{B75B66B4-C09B-48E4-BAE3-21738AEB0E14}">
          <p14:sldIdLst>
            <p14:sldId id="420"/>
            <p14:sldId id="292"/>
            <p14:sldId id="293"/>
          </p14:sldIdLst>
        </p14:section>
        <p14:section name="XDEBUG" id="{406E391F-4992-4E9C-BE9D-E8F8E4BC9458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ulture" id="{16F71EB0-CE9B-463A-8C1D-46DA68359562}">
          <p14:sldIdLst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7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168" Type="http://customschemas.google.com/relationships/presentationmetadata" Target="metadata"/><Relationship Id="rId172" Type="http://schemas.openxmlformats.org/officeDocument/2006/relationships/tableStyles" Target="tableStyles.xml"/><Relationship Id="rId8" Type="http://schemas.openxmlformats.org/officeDocument/2006/relationships/slide" Target="slides/slide7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163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90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0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0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47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57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5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1_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64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156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68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40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9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37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92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0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7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52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wampserver.com/read.php?2,13829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https:\www.irfanview.com\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D3MWfoaD4AhUZ4RoKHRmVAw0QFnoECAUQAQ&amp;url=https%3A%2F%2Fwww.netflix.com%2Ftitle%2F81074012&amp;usg=AOvVaw2CcrVEB4ohbdeH6k0YM-_R" TargetMode="External"/><Relationship Id="rId2" Type="http://schemas.openxmlformats.org/officeDocument/2006/relationships/hyperlink" Target="https://www.netflix.com/be-en/title/81074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hyperlink" Target="https://youtu.be/iDvPvqImb-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PhpStorm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Accès à la version professionnelle JetBrains PhpStorm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PhpStorm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4D4D9E5-7C16-2905-43F8-E7EC7A7F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serveurs web locaux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58C7CF-BD5E-26D0-9BD2-EFB78B189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pour l'apprentissage</a:t>
            </a:r>
          </a:p>
          <a:p>
            <a:r>
              <a:rPr lang="fr-BE"/>
              <a:t>pour le développement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BF1380C6-77F1-2DE0-55FE-65AB43BFAD9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23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Serveur Web</a:t>
            </a:r>
          </a:p>
        </p:txBody>
      </p:sp>
      <p:sp>
        <p:nvSpPr>
          <p:cNvPr id="400" name="Google Shape;400;p33"/>
          <p:cNvSpPr txBox="1"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fr-BE">
                <a:solidFill>
                  <a:schemeClr val="accent2"/>
                </a:solidFill>
              </a:rPr>
              <a:t>WAMP</a:t>
            </a:r>
          </a:p>
          <a:p>
            <a:pPr lvl="1"/>
            <a:r>
              <a:rPr lang="fr-BE"/>
              <a:t>Windows (OS)</a:t>
            </a:r>
          </a:p>
          <a:p>
            <a:pPr lvl="1"/>
            <a:r>
              <a:rPr lang="fr-BE"/>
              <a:t>Apache (Server web)</a:t>
            </a:r>
          </a:p>
          <a:p>
            <a:pPr lvl="1"/>
            <a:r>
              <a:rPr lang="fr-BE"/>
              <a:t>Mysql (Base de données)</a:t>
            </a:r>
          </a:p>
          <a:p>
            <a:pPr lvl="1"/>
            <a:r>
              <a:rPr lang="fr-BE"/>
              <a:t>PHP (Langage de script)</a:t>
            </a:r>
          </a:p>
          <a:p>
            <a:pPr lvl="0"/>
            <a:r>
              <a:rPr lang="fr-BE"/>
              <a:t>LAMP (Linux)</a:t>
            </a:r>
          </a:p>
          <a:p>
            <a:pPr lvl="0"/>
            <a:r>
              <a:rPr lang="fr-BE"/>
              <a:t>MAMP (Mac)</a:t>
            </a:r>
          </a:p>
          <a:p>
            <a:pPr lvl="0"/>
            <a:r>
              <a:rPr lang="fr-BE">
                <a:hlinkClick r:id="rId3"/>
              </a:rPr>
              <a:t>http://www.wampserver.com/</a:t>
            </a:r>
            <a:endParaRPr lang="fr-BE"/>
          </a:p>
        </p:txBody>
      </p:sp>
      <p:pic>
        <p:nvPicPr>
          <p:cNvPr id="401" name="Google Shape;401;p33" descr="https://upload.wikimedia.org/wikipedia/commons/4/4f/WampServer.png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tretch/>
        </p:blipFill>
        <p:spPr>
          <a:xfrm>
            <a:off x="7137029" y="2307855"/>
            <a:ext cx="3251941" cy="3251941"/>
          </a:xfr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60B3F6-7C61-44E0-8E3F-F6C325D6D5BC}"/>
              </a:ext>
            </a:extLst>
          </p:cNvPr>
          <p:cNvSpPr txBox="1"/>
          <p:nvPr/>
        </p:nvSpPr>
        <p:spPr>
          <a:xfrm>
            <a:off x="6849034" y="6019511"/>
            <a:ext cx="382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>
                <a:latin typeface="Garamond" panose="02020404030301010803" pitchFamily="18" charset="0"/>
              </a:rPr>
              <a:t>Et </a:t>
            </a:r>
            <a:r>
              <a:rPr lang="fr-BE" sz="3200">
                <a:solidFill>
                  <a:schemeClr val="dk1"/>
                </a:solidFill>
                <a:latin typeface="Garamond" panose="02020404030301010803" pitchFamily="18" charset="0"/>
                <a:sym typeface="Garamond"/>
              </a:rPr>
              <a:t>aussi</a:t>
            </a:r>
            <a:r>
              <a:rPr lang="fr-BE" sz="3200">
                <a:latin typeface="Garamond" panose="02020404030301010803" pitchFamily="18" charset="0"/>
              </a:rPr>
              <a:t> : XAMPP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Serveur Web</a:t>
            </a:r>
          </a:p>
        </p:txBody>
      </p:sp>
      <p:sp>
        <p:nvSpPr>
          <p:cNvPr id="407" name="Google Shape;407;p34"/>
          <p:cNvSpPr txBox="1"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Installer WAMP</a:t>
            </a:r>
            <a:endParaRPr lang="fr-BE">
              <a:hlinkClick r:id="rId3"/>
            </a:endParaRPr>
          </a:p>
          <a:p>
            <a:pPr lvl="1"/>
            <a:r>
              <a:rPr lang="fr-BE">
                <a:hlinkClick r:id="rId3"/>
              </a:rPr>
              <a:t>http://www.wampserver.com</a:t>
            </a:r>
            <a:endParaRPr lang="fr-BE"/>
          </a:p>
          <a:p>
            <a:pPr lvl="1"/>
            <a:r>
              <a:rPr lang="fr-BE">
                <a:solidFill>
                  <a:srgbClr val="00B050"/>
                </a:solidFill>
              </a:rPr>
              <a:t>Icône WAMP : verte !</a:t>
            </a:r>
          </a:p>
          <a:p>
            <a:pPr lvl="1"/>
            <a:r>
              <a:rPr lang="fr-BE"/>
              <a:t>Configurations </a:t>
            </a:r>
          </a:p>
          <a:p>
            <a:pPr lvl="2"/>
            <a:r>
              <a:rPr lang="fr-BE"/>
              <a:t>clic gauche </a:t>
            </a:r>
          </a:p>
          <a:p>
            <a:pPr lvl="2"/>
            <a:r>
              <a:rPr lang="fr-BE"/>
              <a:t>clic droit </a:t>
            </a:r>
          </a:p>
          <a:p>
            <a:pPr lvl="0"/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06D400-4B39-39C0-1BEE-D8EAAA4BF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09" name="Google Shape;40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6829" y="1107017"/>
            <a:ext cx="3379305" cy="170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7779" y="3732860"/>
            <a:ext cx="15049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A939A38-CA36-4B6B-B525-0A7BF2DC7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3358662"/>
            <a:ext cx="2466975" cy="324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A414F5-BF72-4644-A05F-BB543157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7" y="2600699"/>
            <a:ext cx="2466975" cy="3248025"/>
          </a:xfrm>
          <a:prstGeom prst="rect">
            <a:avLst/>
          </a:prstGeom>
        </p:spPr>
      </p:pic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Serveur Web</a:t>
            </a:r>
            <a:endParaRPr/>
          </a:p>
        </p:txBody>
      </p:sp>
      <p:pic>
        <p:nvPicPr>
          <p:cNvPr id="418" name="Google Shape;418;p35"/>
          <p:cNvPicPr preferRelativeResize="0">
            <a:picLocks noGrp="1"/>
          </p:cNvPicPr>
          <p:nvPr>
            <p:ph idx="1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678719" y="1965716"/>
            <a:ext cx="7587809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 txBox="1"/>
          <p:nvPr/>
        </p:nvSpPr>
        <p:spPr>
          <a:xfrm>
            <a:off x="6672411" y="1449388"/>
            <a:ext cx="30800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http://localhost</a:t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1552859" y="1449388"/>
            <a:ext cx="5441499" cy="13255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0775" cap="flat" cmpd="sng">
            <a:solidFill>
              <a:srgbClr val="0999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Serveur Web : Problèmes</a:t>
            </a:r>
          </a:p>
        </p:txBody>
      </p:sp>
      <p:sp>
        <p:nvSpPr>
          <p:cNvPr id="428" name="Google Shape;428;p36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lvl="0"/>
            <a:r>
              <a:rPr lang="fr-BE">
                <a:solidFill>
                  <a:schemeClr val="accent2"/>
                </a:solidFill>
                <a:sym typeface="Courier New"/>
              </a:rPr>
              <a:t>"MSVCR120.dll"</a:t>
            </a:r>
            <a:r>
              <a:rPr lang="fr-BE">
                <a:solidFill>
                  <a:schemeClr val="accent2"/>
                </a:solidFill>
              </a:rPr>
              <a:t> ou </a:t>
            </a:r>
            <a:r>
              <a:rPr lang="fr-BE">
                <a:solidFill>
                  <a:schemeClr val="accent2"/>
                </a:solidFill>
                <a:sym typeface="Courier New"/>
              </a:rPr>
              <a:t>"MSVCR110.dll" </a:t>
            </a:r>
            <a:r>
              <a:rPr lang="fr-BE">
                <a:solidFill>
                  <a:schemeClr val="accent2"/>
                </a:solidFill>
              </a:rPr>
              <a:t>manquants</a:t>
            </a:r>
          </a:p>
          <a:p>
            <a:pPr lvl="1"/>
            <a:r>
              <a:rPr lang="fr-BE"/>
              <a:t>Solution 1 : </a:t>
            </a:r>
          </a:p>
          <a:p>
            <a:pPr lvl="2"/>
            <a:r>
              <a:rPr lang="fr-BE"/>
              <a:t>Mettre à jour les distributions C/C++ VC11, VC13, VC16 dans cet ordre</a:t>
            </a:r>
          </a:p>
          <a:p>
            <a:pPr lvl="2"/>
            <a:r>
              <a:rPr lang="fr-BE"/>
              <a:t>Site web Microsoft : chercher après VC11,  télécharger, installer, etc. </a:t>
            </a:r>
          </a:p>
          <a:p>
            <a:pPr lvl="1"/>
            <a:r>
              <a:rPr lang="fr-BE"/>
              <a:t>Solution 2 :</a:t>
            </a:r>
          </a:p>
          <a:p>
            <a:pPr lvl="2"/>
            <a:r>
              <a:rPr lang="fr-BE">
                <a:hlinkClick r:id="rId3"/>
              </a:rPr>
              <a:t>http://forum.wampserver.com/read.php?2,138295</a:t>
            </a:r>
            <a:endParaRPr lang="fr-BE"/>
          </a:p>
          <a:p>
            <a:pPr lvl="1"/>
            <a:r>
              <a:rPr lang="fr-BE"/>
              <a:t>Solution 3 : </a:t>
            </a:r>
          </a:p>
          <a:p>
            <a:pPr lvl="2"/>
            <a:r>
              <a:rPr lang="fr-BE"/>
              <a:t>https://wampserver.aviatechno.net</a:t>
            </a:r>
          </a:p>
          <a:p>
            <a:pPr lvl="2"/>
            <a:r>
              <a:rPr lang="fr-BE"/>
              <a:t>Bas de page, "Visual C++ Redistribuable Packages"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With Windows 64-bit, it is imperative to install both 32 and 64 bit of each package</a:t>
            </a:r>
          </a:p>
        </p:txBody>
      </p:sp>
      <p:pic>
        <p:nvPicPr>
          <p:cNvPr id="429" name="Google Shape;4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E4419D7-5C7E-2B1D-5F09-E0DAFFD6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autres outils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432173-BAF9-631E-B6C1-95DAEAAEE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Navigateur</a:t>
            </a:r>
          </a:p>
          <a:p>
            <a:r>
              <a:rPr lang="fr-BE"/>
              <a:t>FTP</a:t>
            </a:r>
          </a:p>
          <a:p>
            <a:r>
              <a:rPr lang="fr-BE"/>
              <a:t>Traitement d'image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9D6C334-2625-D4F1-2779-F0678D699FC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20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Navigateur Web</a:t>
            </a:r>
          </a:p>
        </p:txBody>
      </p:sp>
      <p:sp>
        <p:nvSpPr>
          <p:cNvPr id="369" name="Google Shape;369;p30"/>
          <p:cNvSpPr txBox="1"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/>
            <a:r>
              <a:rPr lang="fr-BE"/>
              <a:t>Chrome</a:t>
            </a:r>
          </a:p>
          <a:p>
            <a:pPr lvl="0"/>
            <a:r>
              <a:rPr lang="fr-BE"/>
              <a:t>Mozilla FireFox</a:t>
            </a:r>
          </a:p>
          <a:p>
            <a:pPr lvl="1"/>
            <a:r>
              <a:rPr lang="fr-BE">
                <a:hlinkClick r:id="rId3"/>
              </a:rPr>
              <a:t>https://www.mozilla.org/fr/</a:t>
            </a:r>
            <a:endParaRPr lang="fr-BE"/>
          </a:p>
          <a:p>
            <a:pPr lvl="1"/>
            <a:r>
              <a:rPr lang="fr-BE"/>
              <a:t>meilleur outil de debugging (HTML, CSS, Javascript)</a:t>
            </a:r>
          </a:p>
          <a:p>
            <a:pPr lvl="0"/>
            <a:r>
              <a:rPr lang="fr-BE"/>
              <a:t>Edge</a:t>
            </a:r>
          </a:p>
          <a:p>
            <a:pPr lvl="0"/>
            <a:r>
              <a:rPr lang="fr-BE"/>
              <a:t>Opera</a:t>
            </a:r>
          </a:p>
          <a:p>
            <a:pPr lvl="0"/>
            <a:r>
              <a:rPr lang="fr-BE"/>
              <a:t>Safari</a:t>
            </a:r>
          </a:p>
          <a:p>
            <a:pPr lvl="0"/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48BF83-D1C3-AE61-7371-BEC25A76D5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fr-BE"/>
          </a:p>
        </p:txBody>
      </p:sp>
      <p:grpSp>
        <p:nvGrpSpPr>
          <p:cNvPr id="9" name="Google Shape;371;p30">
            <a:extLst>
              <a:ext uri="{FF2B5EF4-FFF2-40B4-BE49-F238E27FC236}">
                <a16:creationId xmlns:a16="http://schemas.microsoft.com/office/drawing/2014/main" id="{1A20E385-2C2A-4272-8ECE-F19414BE0197}"/>
              </a:ext>
            </a:extLst>
          </p:cNvPr>
          <p:cNvGrpSpPr/>
          <p:nvPr/>
        </p:nvGrpSpPr>
        <p:grpSpPr>
          <a:xfrm>
            <a:off x="6251194" y="2431578"/>
            <a:ext cx="5023611" cy="2735733"/>
            <a:chOff x="6545948" y="2843134"/>
            <a:chExt cx="3479900" cy="1911670"/>
          </a:xfrm>
        </p:grpSpPr>
        <p:pic>
          <p:nvPicPr>
            <p:cNvPr id="10" name="Google Shape;372;p30">
              <a:extLst>
                <a:ext uri="{FF2B5EF4-FFF2-40B4-BE49-F238E27FC236}">
                  <a16:creationId xmlns:a16="http://schemas.microsoft.com/office/drawing/2014/main" id="{A11B80A1-E037-4087-8F5E-867CFFF7E780}"/>
                </a:ext>
              </a:extLst>
            </p:cNvPr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6545948" y="284313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Google Shape;373;p30">
              <a:extLst>
                <a:ext uri="{FF2B5EF4-FFF2-40B4-BE49-F238E27FC236}">
                  <a16:creationId xmlns:a16="http://schemas.microsoft.com/office/drawing/2014/main" id="{88E54B0E-63EE-499E-95C4-E159F6B9229B}"/>
                </a:ext>
              </a:extLst>
            </p:cNvPr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91389" y="392089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374;p30">
              <a:extLst>
                <a:ext uri="{FF2B5EF4-FFF2-40B4-BE49-F238E27FC236}">
                  <a16:creationId xmlns:a16="http://schemas.microsoft.com/office/drawing/2014/main" id="{A89F3D40-F50B-4D35-B8B5-9D63E9CEA247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6170" y="392089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81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Client FTP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FileZilla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https://filezilla-project.org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fr-BE"/>
          </a:p>
        </p:txBody>
      </p:sp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11" y="2632383"/>
            <a:ext cx="4733263" cy="37734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400">
                <a:solidFill>
                  <a:srgbClr val="FF0000"/>
                </a:solidFill>
              </a:rPr>
              <a:t>Mauvaise réputation (virus)</a:t>
            </a:r>
          </a:p>
          <a:p>
            <a:r>
              <a:rPr lang="fr-BE" sz="2400"/>
              <a:t>Échanger des fichiers entre votre machine et un serveur FTP </a:t>
            </a:r>
          </a:p>
          <a:p>
            <a:pPr lvl="1"/>
            <a:r>
              <a:rPr lang="fr-BE" sz="2000"/>
              <a:t>Votre machine : à gauche </a:t>
            </a:r>
          </a:p>
          <a:p>
            <a:pPr lvl="1"/>
            <a:r>
              <a:rPr lang="fr-BE" sz="2000"/>
              <a:t>Le serveur : à droite</a:t>
            </a:r>
          </a:p>
          <a:p>
            <a:r>
              <a:rPr lang="fr-BE" sz="2400"/>
              <a:t>Navigation dans les répertoires </a:t>
            </a:r>
          </a:p>
          <a:p>
            <a:r>
              <a:rPr lang="fr-BE" sz="2400"/>
              <a:t>Synchronisation possible</a:t>
            </a:r>
          </a:p>
          <a:p>
            <a:r>
              <a:rPr lang="fr-BE" sz="2400"/>
              <a:t>Gestion de plusieurs sites FTP</a:t>
            </a:r>
          </a:p>
          <a:p>
            <a:r>
              <a:rPr lang="fr-BE" sz="2400"/>
              <a:t>Open source</a:t>
            </a:r>
          </a:p>
          <a:p>
            <a:r>
              <a:rPr lang="fr-BE" sz="2400"/>
              <a:t>Rapide et convivial</a:t>
            </a:r>
          </a:p>
        </p:txBody>
      </p:sp>
    </p:spTree>
    <p:extLst>
      <p:ext uri="{BB962C8B-B14F-4D97-AF65-F5344CB8AC3E}">
        <p14:creationId xmlns:p14="http://schemas.microsoft.com/office/powerpoint/2010/main" val="35408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Client FTP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WinScp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</a:rPr>
              <a:t>https://winscp.net/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fr-BE"/>
          </a:p>
        </p:txBody>
      </p:sp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3"/>
          <a:srcRect/>
          <a:stretch/>
        </p:blipFill>
        <p:spPr>
          <a:xfrm>
            <a:off x="836611" y="2632383"/>
            <a:ext cx="4733263" cy="37734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BE" sz="2400"/>
              <a:t>Échanger des fichiers entre votre machine et un serveur FTP </a:t>
            </a:r>
          </a:p>
          <a:p>
            <a:pPr lvl="1"/>
            <a:r>
              <a:rPr lang="fr-BE" sz="2000"/>
              <a:t>Votre machine : à gauche </a:t>
            </a:r>
          </a:p>
          <a:p>
            <a:pPr lvl="1"/>
            <a:r>
              <a:rPr lang="fr-BE" sz="2000"/>
              <a:t>Le serveur : à droite</a:t>
            </a:r>
          </a:p>
          <a:p>
            <a:r>
              <a:rPr lang="fr-BE" sz="2400"/>
              <a:t>Navigation dans les répertoires </a:t>
            </a:r>
          </a:p>
          <a:p>
            <a:r>
              <a:rPr lang="fr-BE" sz="2400"/>
              <a:t>Synchronisation possible</a:t>
            </a:r>
          </a:p>
          <a:p>
            <a:r>
              <a:rPr lang="fr-BE" sz="2400"/>
              <a:t>Gestion de plusieurs sites FTP</a:t>
            </a:r>
          </a:p>
          <a:p>
            <a:r>
              <a:rPr lang="fr-BE" sz="2400"/>
              <a:t>Open source</a:t>
            </a:r>
          </a:p>
          <a:p>
            <a:r>
              <a:rPr lang="fr-BE" sz="2400"/>
              <a:t>Lent et moins convivial</a:t>
            </a:r>
          </a:p>
        </p:txBody>
      </p:sp>
    </p:spTree>
    <p:extLst>
      <p:ext uri="{BB962C8B-B14F-4D97-AF65-F5344CB8AC3E}">
        <p14:creationId xmlns:p14="http://schemas.microsoft.com/office/powerpoint/2010/main" val="19478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Traitement d'image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IrfanView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 action="ppaction://hlinkfile"/>
              </a:rPr>
              <a:t>//https://www.irfanview.com/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fr-BE"/>
          </a:p>
        </p:txBody>
      </p:sp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11" y="2632383"/>
            <a:ext cx="4412907" cy="4133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400"/>
              <a:t>Édition d'image</a:t>
            </a:r>
          </a:p>
          <a:p>
            <a:pPr lvl="1"/>
            <a:r>
              <a:rPr lang="fr-BE" sz="2000"/>
              <a:t>Resizing </a:t>
            </a:r>
          </a:p>
          <a:p>
            <a:pPr lvl="1"/>
            <a:r>
              <a:rPr lang="fr-BE" sz="2000"/>
              <a:t>Coloring</a:t>
            </a:r>
          </a:p>
          <a:p>
            <a:pPr lvl="1"/>
            <a:r>
              <a:rPr lang="fr-BE" sz="2000"/>
              <a:t>Filtering</a:t>
            </a:r>
          </a:p>
          <a:p>
            <a:pPr lvl="1"/>
            <a:r>
              <a:rPr lang="fr-BE" sz="2000"/>
              <a:t>Border &amp; Canvas</a:t>
            </a:r>
          </a:p>
          <a:p>
            <a:pPr lvl="1"/>
            <a:r>
              <a:rPr lang="fr-BE" sz="2000"/>
              <a:t>Beautifying</a:t>
            </a:r>
          </a:p>
          <a:p>
            <a:r>
              <a:rPr lang="fr-BE" sz="2400"/>
              <a:t>Traitement en batch possible</a:t>
            </a:r>
          </a:p>
          <a:p>
            <a:r>
              <a:rPr lang="fr-BE" sz="2400"/>
              <a:t>Conversion de format</a:t>
            </a:r>
          </a:p>
          <a:p>
            <a:r>
              <a:rPr lang="fr-BE" sz="2400"/>
              <a:t>Freeware</a:t>
            </a:r>
          </a:p>
          <a:p>
            <a:r>
              <a:rPr lang="fr-BE" sz="2400"/>
              <a:t>Attention : sauvegarde non intuitive</a:t>
            </a:r>
          </a:p>
        </p:txBody>
      </p:sp>
    </p:spTree>
    <p:extLst>
      <p:ext uri="{BB962C8B-B14F-4D97-AF65-F5344CB8AC3E}">
        <p14:creationId xmlns:p14="http://schemas.microsoft.com/office/powerpoint/2010/main" val="4163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7342343-6FEF-27F7-C4BD-F3EF0E30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"Hello world"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D8D37F-310B-EAA7-C97A-1D9FF3537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1B30254-9CDC-ABB6-A629-C410698386B3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0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Vos premières pages web</a:t>
            </a:r>
          </a:p>
        </p:txBody>
      </p:sp>
      <p:sp>
        <p:nvSpPr>
          <p:cNvPr id="435" name="Google Shape;435;p37"/>
          <p:cNvSpPr txBox="1">
            <a:spLocks noGrp="1"/>
          </p:cNvSpPr>
          <p:nvPr>
            <p:ph sz="half" idx="1"/>
          </p:nvPr>
        </p:nvSpPr>
        <p:spPr>
          <a:xfrm>
            <a:off x="289942" y="1690688"/>
            <a:ext cx="6120906" cy="44862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sz="2800"/>
              <a:t>Créez la page web présentée ci-contre </a:t>
            </a:r>
          </a:p>
          <a:p>
            <a:pPr lvl="1"/>
            <a:r>
              <a:rPr lang="fr-BE" sz="2400"/>
              <a:t>répertoire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C:\wamp64\www\4ipdw </a:t>
            </a:r>
            <a:r>
              <a:rPr lang="fr-BE" sz="2400"/>
              <a:t>(à créer)</a:t>
            </a:r>
          </a:p>
          <a:p>
            <a:pPr lvl="1"/>
            <a:r>
              <a:rPr lang="fr-BE" sz="2400"/>
              <a:t>fichier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new.html</a:t>
            </a:r>
          </a:p>
          <a:p>
            <a:pPr lvl="1"/>
            <a:r>
              <a:rPr lang="fr-BE" sz="2400"/>
              <a:t>URL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http://localhost/4ipdw/new.html</a:t>
            </a:r>
          </a:p>
          <a:p>
            <a:pPr lvl="1"/>
            <a:r>
              <a:rPr lang="fr-BE" sz="2400"/>
              <a:t>Décriptez cet URL …</a:t>
            </a:r>
          </a:p>
          <a:p>
            <a:pPr lvl="0"/>
            <a:endParaRPr lang="fr-BE" sz="2800"/>
          </a:p>
          <a:p>
            <a:pPr lvl="0"/>
            <a:endParaRPr lang="fr-BE" sz="2800"/>
          </a:p>
        </p:txBody>
      </p:sp>
      <p:pic>
        <p:nvPicPr>
          <p:cNvPr id="436" name="Google Shape;436;p37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tretch/>
        </p:blipFill>
        <p:spPr>
          <a:xfrm>
            <a:off x="6729261" y="1766585"/>
            <a:ext cx="5172797" cy="4334480"/>
          </a:xfr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749" y="4550770"/>
            <a:ext cx="48672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Vos premières pages web (programmation)</a:t>
            </a:r>
          </a:p>
        </p:txBody>
      </p:sp>
      <p:sp>
        <p:nvSpPr>
          <p:cNvPr id="443" name="Google Shape;443;p38"/>
          <p:cNvSpPr txBox="1">
            <a:spLocks noGrp="1"/>
          </p:cNvSpPr>
          <p:nvPr>
            <p:ph sz="half" idx="1"/>
          </p:nvPr>
        </p:nvSpPr>
        <p:spPr>
          <a:xfrm>
            <a:off x="432079" y="1690688"/>
            <a:ext cx="5587721" cy="44862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sz="2800"/>
              <a:t>Créez la page web présentée ci-contre </a:t>
            </a:r>
          </a:p>
          <a:p>
            <a:pPr lvl="1"/>
            <a:r>
              <a:rPr lang="fr-BE" sz="2400"/>
              <a:t>URL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http://localhost/count.php</a:t>
            </a:r>
          </a:p>
          <a:p>
            <a:pPr lvl="0"/>
            <a:endParaRPr lang="fr-BE" sz="2800"/>
          </a:p>
          <a:p>
            <a:pPr lvl="0"/>
            <a:endParaRPr lang="fr-BE" sz="2800"/>
          </a:p>
        </p:txBody>
      </p:sp>
      <p:pic>
        <p:nvPicPr>
          <p:cNvPr id="444" name="Google Shape;444;p38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tretch/>
        </p:blipFill>
        <p:spPr>
          <a:xfrm>
            <a:off x="6172200" y="1724151"/>
            <a:ext cx="5181600" cy="4419348"/>
          </a:xfr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9831" y="3478385"/>
            <a:ext cx="4259259" cy="351381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 txBox="1"/>
          <p:nvPr/>
        </p:nvSpPr>
        <p:spPr>
          <a:xfrm>
            <a:off x="6788140" y="6084248"/>
            <a:ext cx="4318500" cy="61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Ajoutez ce script PHP dans le code HTML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7221995" y="2846993"/>
            <a:ext cx="3450000" cy="2388300"/>
          </a:xfrm>
          <a:prstGeom prst="ellipse">
            <a:avLst/>
          </a:prstGeom>
          <a:noFill/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48" name="Google Shape;448;p38"/>
          <p:cNvCxnSpPr>
            <a:stCxn id="447" idx="4"/>
            <a:endCxn id="446" idx="0"/>
          </p:cNvCxnSpPr>
          <p:nvPr/>
        </p:nvCxnSpPr>
        <p:spPr>
          <a:xfrm>
            <a:off x="8946995" y="5235293"/>
            <a:ext cx="300" cy="849000"/>
          </a:xfrm>
          <a:prstGeom prst="straightConnector1">
            <a:avLst/>
          </a:prstGeom>
          <a:solidFill>
            <a:schemeClr val="lt1"/>
          </a:solidFill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 débuggueur web XDEBUG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61AB8A8-3809-B1D0-3CBD-F69425624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69CE12-11A3-458D-376F-0F71B9E33D5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paradigme</a:t>
            </a:r>
            <a:endParaRPr/>
          </a:p>
        </p:txBody>
      </p:sp>
      <p:pic>
        <p:nvPicPr>
          <p:cNvPr id="461" name="Google Shape;461;p4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2669" y="2218322"/>
            <a:ext cx="2434201" cy="18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/>
        </p:nvSpPr>
        <p:spPr>
          <a:xfrm>
            <a:off x="677703" y="1729395"/>
            <a:ext cx="2873571" cy="36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8652669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264989"/>
            <a:ext cx="2713687" cy="16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441" y="3332684"/>
            <a:ext cx="2808475" cy="239943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 txBox="1"/>
          <p:nvPr/>
        </p:nvSpPr>
        <p:spPr>
          <a:xfrm>
            <a:off x="4659214" y="2783951"/>
            <a:ext cx="2873571" cy="36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DEBUGGER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67" name="Google Shape;467;p40"/>
          <p:cNvCxnSpPr/>
          <p:nvPr/>
        </p:nvCxnSpPr>
        <p:spPr>
          <a:xfrm>
            <a:off x="3454352" y="2582333"/>
            <a:ext cx="1287000" cy="11262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68;p40"/>
          <p:cNvCxnSpPr/>
          <p:nvPr/>
        </p:nvCxnSpPr>
        <p:spPr>
          <a:xfrm rot="10800000" flipH="1">
            <a:off x="7549879" y="2723257"/>
            <a:ext cx="1170900" cy="1021200"/>
          </a:xfrm>
          <a:prstGeom prst="bentConnector3">
            <a:avLst>
              <a:gd name="adj1" fmla="val 49995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40"/>
          <p:cNvCxnSpPr>
            <a:stCxn id="461" idx="2"/>
            <a:endCxn id="465" idx="3"/>
          </p:cNvCxnSpPr>
          <p:nvPr/>
        </p:nvCxnSpPr>
        <p:spPr>
          <a:xfrm rot="5400000">
            <a:off x="8438320" y="3101052"/>
            <a:ext cx="509100" cy="2353800"/>
          </a:xfrm>
          <a:prstGeom prst="bent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40"/>
          <p:cNvCxnSpPr>
            <a:stCxn id="465" idx="1"/>
            <a:endCxn id="464" idx="2"/>
          </p:cNvCxnSpPr>
          <p:nvPr/>
        </p:nvCxnSpPr>
        <p:spPr>
          <a:xfrm rot="10800000">
            <a:off x="2114541" y="3888001"/>
            <a:ext cx="2592900" cy="644400"/>
          </a:xfrm>
          <a:prstGeom prst="bent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Debugger XDEBUG : configuration</a:t>
            </a:r>
          </a:p>
        </p:txBody>
      </p:sp>
      <p:sp>
        <p:nvSpPr>
          <p:cNvPr id="476" name="Google Shape;476;p41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Point de départ </a:t>
            </a:r>
          </a:p>
          <a:p>
            <a:pPr lvl="1"/>
            <a:r>
              <a:rPr lang="fr-BE"/>
              <a:t>WAMP, Notepad++, Firefox installés et opérationnels </a:t>
            </a:r>
          </a:p>
          <a:p>
            <a:pPr lvl="0"/>
            <a:r>
              <a:rPr lang="fr-BE"/>
              <a:t>A configurer </a:t>
            </a:r>
          </a:p>
          <a:p>
            <a:pPr lvl="1"/>
            <a:r>
              <a:rPr lang="fr-BE"/>
              <a:t>DLL à télécharger</a:t>
            </a:r>
          </a:p>
          <a:p>
            <a:pPr lvl="1"/>
            <a:r>
              <a:rPr lang="fr-BE"/>
              <a:t>Serveur Apache / PHP</a:t>
            </a:r>
          </a:p>
          <a:p>
            <a:pPr lvl="1"/>
            <a:r>
              <a:rPr lang="fr-BE"/>
              <a:t>Editeur Notepad++</a:t>
            </a:r>
          </a:p>
          <a:p>
            <a:pPr lvl="1"/>
            <a:r>
              <a:rPr lang="fr-BE"/>
              <a:t>Navigateur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Debugger XDEBUG : configuration</a:t>
            </a:r>
          </a:p>
        </p:txBody>
      </p:sp>
      <p:sp>
        <p:nvSpPr>
          <p:cNvPr id="482" name="Google Shape;482;p42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/>
            <a:r>
              <a:rPr lang="fr-BE"/>
              <a:t>DLL</a:t>
            </a:r>
          </a:p>
          <a:p>
            <a:pPr lvl="1"/>
            <a:r>
              <a:rPr lang="fr-BE"/>
              <a:t>Goto  https://xdebug.org</a:t>
            </a:r>
          </a:p>
          <a:p>
            <a:pPr lvl="2"/>
            <a:r>
              <a:rPr lang="fr-BE"/>
              <a:t>Sous Windows, utiliser "Installation Wizard"</a:t>
            </a:r>
          </a:p>
          <a:p>
            <a:pPr lvl="2"/>
            <a:r>
              <a:rPr lang="fr-BE"/>
              <a:t>https://xdebug.org/wizard</a:t>
            </a:r>
          </a:p>
          <a:p>
            <a:pPr lvl="1"/>
            <a:r>
              <a:rPr lang="fr-BE"/>
              <a:t>Copier/coller : http://localhost/?phpinfo=-1</a:t>
            </a:r>
          </a:p>
          <a:p>
            <a:pPr lvl="1"/>
            <a:r>
              <a:rPr lang="fr-BE"/>
              <a:t>Télécharger DLL</a:t>
            </a:r>
          </a:p>
          <a:p>
            <a:pPr lvl="2"/>
            <a:r>
              <a:rPr lang="fr-BE">
                <a:sym typeface="Courier New"/>
              </a:rPr>
              <a:t>php_xdebug-3.0.2-7.4-vc15-x86_64.dll</a:t>
            </a:r>
            <a:endParaRPr lang="fr-BE"/>
          </a:p>
          <a:p>
            <a:pPr lvl="2"/>
            <a:r>
              <a:rPr lang="fr-BE"/>
              <a:t>Ou un nom similaire propre à votre installation</a:t>
            </a:r>
          </a:p>
          <a:p>
            <a:pPr lvl="1"/>
            <a:r>
              <a:rPr lang="fr-BE"/>
              <a:t>Placer DLL </a:t>
            </a:r>
          </a:p>
          <a:p>
            <a:pPr lvl="2"/>
            <a:r>
              <a:rPr lang="fr-BE"/>
              <a:t>c:\wamp64_2\bin\php\php7.4.9\ext </a:t>
            </a:r>
          </a:p>
          <a:p>
            <a:pPr lvl="2"/>
            <a:r>
              <a:rPr lang="fr-BE"/>
              <a:t>Ou un répertoire similaire propre à votre installation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•"/>
            </a:pPr>
            <a:r>
              <a:rPr lang="fr-BE" b="1">
                <a:solidFill>
                  <a:schemeClr val="accent5"/>
                </a:solidFill>
              </a:rPr>
              <a:t>Apache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WAMP : menu : clic gauche : PHP 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php.ini</a:t>
            </a:r>
            <a:r>
              <a:rPr lang="fr-BE"/>
              <a:t> : ouvrir 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À la </a:t>
            </a:r>
            <a:r>
              <a:rPr lang="fr-BE">
                <a:solidFill>
                  <a:schemeClr val="accent2"/>
                </a:solidFill>
              </a:rPr>
              <a:t>fin</a:t>
            </a:r>
            <a:r>
              <a:rPr lang="fr-BE"/>
              <a:t> de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php.ini</a:t>
            </a:r>
            <a:r>
              <a:rPr lang="fr-BE"/>
              <a:t>, insérer la configuration suivante 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[xdebug]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zend_extension="c:/wamp64/bin/php/php7.4.9/zend_ext/php_xdebug-2.9.6-7.4-vc15-x86_64.dll"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xdebug.remote_enable = on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xdebug.profiler_enable = off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xdebug.profiler_enable_trigger = Off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xdebug.profiler_output_name = cachegrind.out.%t.%p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xdebug.profiler_output_dir ="c:/wamp64/tmp/xdebug"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xdebug.remote_log="c:/wamp/tmp/xdebug/xdebug_remot.log"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xdebug.show_local_vars=0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xdebug.idekey=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Ou des valeurs similaires propres à votre installation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r>
              <a:rPr lang="fr-BE"/>
              <a:t> est la clé qui va lier l'éditeur et le serveur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Quitter WAMP et le relancer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94" name="Google Shape;494;p4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7713569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•"/>
            </a:pPr>
            <a:r>
              <a:rPr lang="fr-BE" b="1">
                <a:solidFill>
                  <a:schemeClr val="accent5"/>
                </a:solidFill>
              </a:rPr>
              <a:t>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Lancer 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Menu : Plugins : Plugins Admin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Search : </a:t>
            </a:r>
            <a:r>
              <a:rPr lang="fr-BE">
                <a:solidFill>
                  <a:schemeClr val="accent2"/>
                </a:solidFill>
              </a:rPr>
              <a:t>DBGp</a:t>
            </a:r>
            <a:r>
              <a:rPr lang="fr-BE"/>
              <a:t> dans la liste =&gt; Install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Menu : Plugins : </a:t>
            </a:r>
            <a:r>
              <a:rPr lang="fr-BE">
                <a:solidFill>
                  <a:schemeClr val="accent2"/>
                </a:solidFill>
              </a:rPr>
              <a:t>DBGp</a:t>
            </a:r>
            <a:r>
              <a:rPr lang="fr-BE"/>
              <a:t> : config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Ajouter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Remote server IP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IDE KEY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Remote path, local path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c:\wamp64\www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Attention : path sans caractère spécial ' ', é, è …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Options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Refresh local context …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Refresh global context …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Break at first line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Sortir et relancer Notepad++</a:t>
            </a:r>
            <a:endParaRPr/>
          </a:p>
        </p:txBody>
      </p:sp>
      <p:pic>
        <p:nvPicPr>
          <p:cNvPr id="495" name="Google Shape;495;p4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1399" y="106776"/>
            <a:ext cx="3361703" cy="241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15"/>
          <a:stretch/>
        </p:blipFill>
        <p:spPr>
          <a:xfrm>
            <a:off x="8551769" y="2548984"/>
            <a:ext cx="3471333" cy="417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03. Les outils</a:t>
            </a: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E34187-6138-CC2E-3038-F5FE9369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utilisation</a:t>
            </a:r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Apache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i="1"/>
              <a:t>Prêt à l'emploi …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Lancer 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Menu : Plugins / </a:t>
            </a:r>
            <a:r>
              <a:rPr lang="fr-BE">
                <a:solidFill>
                  <a:schemeClr val="accent2"/>
                </a:solidFill>
              </a:rPr>
              <a:t>DBGp / debugger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Vérifier que DBGp est "</a:t>
            </a:r>
            <a:r>
              <a:rPr lang="fr-BE">
                <a:solidFill>
                  <a:schemeClr val="accent2"/>
                </a:solidFill>
              </a:rPr>
              <a:t>turned on</a:t>
            </a:r>
            <a:r>
              <a:rPr lang="fr-BE"/>
              <a:t>"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i="1"/>
              <a:t>Notepad++ est maintenant en écoute des paquets passant du client au serveur et vice-versa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utilisation</a:t>
            </a:r>
            <a:endParaRPr/>
          </a:p>
        </p:txBody>
      </p:sp>
      <p:sp>
        <p:nvSpPr>
          <p:cNvPr id="508" name="Google Shape;508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Navigateur</a:t>
            </a:r>
            <a:r>
              <a:rPr lang="fr-BE"/>
              <a:t>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Au choix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Barre d'adresse : tapez l'URL à débugguer avec l'option 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?XDEBUG_SESSION_START=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XDEBUG_SESSION_START</a:t>
            </a:r>
            <a:r>
              <a:rPr lang="fr-BE"/>
              <a:t> : obligatoire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/>
              <a:t>: nom libre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Exemple: 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http://localhost/index.php?XDEBUG_SESSION_START=test</a:t>
            </a:r>
            <a:endParaRPr/>
          </a:p>
          <a:p>
            <a:pPr marL="1142971" lvl="2" indent="-507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809614-485D-45FD-F414-8F56DBB7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Pour se cultiver …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B43DC11-9887-B190-18D2-DD0E3FEEB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979BEB-C873-9EEB-E838-958F11AC0C45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26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ED552-9E4E-7819-38B8-FA7725A4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Sur Netflix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28A33-ACC4-8130-43BA-39649F79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780453" cy="4486276"/>
          </a:xfrm>
        </p:spPr>
        <p:txBody>
          <a:bodyPr/>
          <a:lstStyle/>
          <a:p>
            <a:pPr marL="114300" indent="0">
              <a:buNone/>
            </a:pPr>
            <a:r>
              <a:rPr lang="fr-BE">
                <a:hlinkClick r:id="rId2"/>
              </a:rPr>
              <a:t>The Billion Dollar ©ode</a:t>
            </a:r>
            <a:endParaRPr lang="fr-BE">
              <a:hlinkClick r:id="rId3"/>
            </a:endParaRPr>
          </a:p>
          <a:p>
            <a:endParaRPr lang="fr-BE"/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D8CE9296-439F-8D1C-F3CF-D23F31F8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33" y="1544217"/>
            <a:ext cx="6985518" cy="52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Les outils en bref</a:t>
            </a:r>
          </a:p>
        </p:txBody>
      </p:sp>
      <p:sp>
        <p:nvSpPr>
          <p:cNvPr id="362" name="Google Shape;362;p29"/>
          <p:cNvSpPr txBox="1">
            <a:spLocks noGrp="1"/>
          </p:cNvSpPr>
          <p:nvPr>
            <p:ph sz="half" idx="1"/>
          </p:nvPr>
        </p:nvSpPr>
        <p:spPr>
          <a:xfrm>
            <a:off x="838200" y="1556213"/>
            <a:ext cx="5181600" cy="5167311"/>
          </a:xfrm>
        </p:spPr>
        <p:txBody>
          <a:bodyPr>
            <a:noAutofit/>
          </a:bodyPr>
          <a:lstStyle/>
          <a:p>
            <a:pPr lvl="0"/>
            <a:r>
              <a:rPr lang="fr-BE" sz="2800"/>
              <a:t>Côté client</a:t>
            </a:r>
          </a:p>
          <a:p>
            <a:pPr lvl="1"/>
            <a:r>
              <a:rPr lang="fr-BE" sz="2800"/>
              <a:t>Navigateur web </a:t>
            </a:r>
          </a:p>
          <a:p>
            <a:pPr lvl="1"/>
            <a:r>
              <a:rPr lang="fr-BE" sz="2800"/>
              <a:t>Client FTP</a:t>
            </a:r>
          </a:p>
          <a:p>
            <a:pPr lvl="1"/>
            <a:endParaRPr lang="fr-BE" sz="2800"/>
          </a:p>
          <a:p>
            <a:pPr lvl="1"/>
            <a:endParaRPr lang="fr-BE" sz="2800"/>
          </a:p>
          <a:p>
            <a:r>
              <a:rPr lang="fr-BE" sz="2800"/>
              <a:t>Développement </a:t>
            </a:r>
          </a:p>
          <a:p>
            <a:pPr lvl="1"/>
            <a:r>
              <a:rPr lang="fr-BE" sz="2800"/>
              <a:t>Javascript Debugger </a:t>
            </a:r>
          </a:p>
          <a:p>
            <a:pPr lvl="1"/>
            <a:r>
              <a:rPr lang="fr-BE" sz="2800"/>
              <a:t>Éditeur HTML</a:t>
            </a:r>
          </a:p>
          <a:p>
            <a:pPr lvl="1"/>
            <a:r>
              <a:rPr lang="fr-BE" sz="2800"/>
              <a:t>Éditeur CSS</a:t>
            </a:r>
          </a:p>
          <a:p>
            <a:pPr lvl="1"/>
            <a:r>
              <a:rPr lang="fr-BE" sz="2800"/>
              <a:t>Éditeur Javascript</a:t>
            </a:r>
          </a:p>
          <a:p>
            <a:pPr lvl="1"/>
            <a:r>
              <a:rPr lang="fr-BE" sz="2800"/>
              <a:t>Traitement d'image</a:t>
            </a:r>
          </a:p>
        </p:txBody>
      </p:sp>
      <p:sp>
        <p:nvSpPr>
          <p:cNvPr id="363" name="Google Shape;363;p29"/>
          <p:cNvSpPr txBox="1">
            <a:spLocks noGrp="1"/>
          </p:cNvSpPr>
          <p:nvPr>
            <p:ph sz="half" idx="2"/>
          </p:nvPr>
        </p:nvSpPr>
        <p:spPr>
          <a:xfrm>
            <a:off x="6172202" y="1556213"/>
            <a:ext cx="5181600" cy="4486276"/>
          </a:xfrm>
        </p:spPr>
        <p:txBody>
          <a:bodyPr>
            <a:normAutofit/>
          </a:bodyPr>
          <a:lstStyle/>
          <a:p>
            <a:pPr lvl="0"/>
            <a:r>
              <a:rPr lang="fr-BE" sz="2800"/>
              <a:t>Côté serveur</a:t>
            </a:r>
          </a:p>
          <a:p>
            <a:pPr lvl="1"/>
            <a:r>
              <a:rPr lang="fr-BE" sz="2800"/>
              <a:t>Serveur Web (httpd)</a:t>
            </a:r>
          </a:p>
          <a:p>
            <a:pPr lvl="1"/>
            <a:r>
              <a:rPr lang="fr-BE" sz="2800"/>
              <a:t>Serveur FTP </a:t>
            </a:r>
          </a:p>
          <a:p>
            <a:pPr lvl="1"/>
            <a:r>
              <a:rPr lang="fr-BE" sz="2800"/>
              <a:t>Base de données My-SQL</a:t>
            </a:r>
          </a:p>
          <a:p>
            <a:pPr lvl="1"/>
            <a:r>
              <a:rPr lang="fr-BE" sz="2800"/>
              <a:t>Interpréteur de script PHP</a:t>
            </a:r>
          </a:p>
          <a:p>
            <a:r>
              <a:rPr lang="fr-BE" sz="2800"/>
              <a:t>Développement</a:t>
            </a:r>
          </a:p>
          <a:p>
            <a:pPr lvl="1"/>
            <a:r>
              <a:rPr lang="fr-BE" sz="2800"/>
              <a:t>Éditeur PHP</a:t>
            </a:r>
          </a:p>
          <a:p>
            <a:pPr lvl="1"/>
            <a:r>
              <a:rPr lang="fr-BE" sz="2800"/>
              <a:t>PHP Debugger</a:t>
            </a:r>
          </a:p>
          <a:p>
            <a:pPr lvl="1"/>
            <a:r>
              <a:rPr lang="fr-BE" sz="2800"/>
              <a:t>Éditeur My-SQL</a:t>
            </a:r>
          </a:p>
          <a:p>
            <a:pPr lvl="1"/>
            <a:endParaRPr lang="fr-BE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A1A5437-BD33-2A7C-CC9C-BB3872E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éditeurs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A1F3D2-24C1-8478-4D97-0267837CD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éditeur de texte </a:t>
            </a:r>
          </a:p>
          <a:p>
            <a:r>
              <a:rPr lang="fr-BE" i="1"/>
              <a:t>Integrated Development Environment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95816A46-D010-8332-EAE9-9BBF9CAEB43D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7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Editeur de texte</a:t>
            </a:r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Notepad++ </a:t>
            </a:r>
            <a:r>
              <a:rPr lang="fr-BE"/>
              <a:t>(éditeur)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http://notepad-plus-plus.org/</a:t>
            </a:r>
            <a:endParaRPr/>
          </a:p>
        </p:txBody>
      </p:sp>
      <p:pic>
        <p:nvPicPr>
          <p:cNvPr id="381" name="Google Shape;381;p31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56908" y="2648686"/>
            <a:ext cx="4614807" cy="335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3695" y="365125"/>
            <a:ext cx="1636312" cy="118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Outils : Editeur de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1E017-9A05-4189-A2E2-5CB496F9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1325563"/>
          </a:xfrm>
        </p:spPr>
        <p:txBody>
          <a:bodyPr anchor="t">
            <a:normAutofit/>
          </a:bodyPr>
          <a:lstStyle/>
          <a:p>
            <a:pPr lvl="0"/>
            <a:r>
              <a:rPr lang="nl-NL">
                <a:solidFill>
                  <a:schemeClr val="accent2"/>
                </a:solidFill>
              </a:rPr>
              <a:t>Visual Code </a:t>
            </a:r>
            <a:r>
              <a:rPr lang="nl-NL"/>
              <a:t>(IDE)</a:t>
            </a:r>
            <a:br>
              <a:rPr lang="nl-NL"/>
            </a:br>
            <a:r>
              <a:rPr lang="nl-NL"/>
              <a:t>https://code.visualstudio.com/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A8C459-7C34-4F57-808C-8B3A2B462F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éditeur de code open source développé par Microsoft</a:t>
            </a:r>
          </a:p>
          <a:p>
            <a:r>
              <a:rPr lang="fr-BE"/>
              <a:t>très populaire</a:t>
            </a:r>
          </a:p>
          <a:p>
            <a:pPr lvl="1"/>
            <a:r>
              <a:rPr lang="fr-BE"/>
              <a:t>grande communauté de développeurs</a:t>
            </a:r>
          </a:p>
          <a:p>
            <a:r>
              <a:rPr lang="fr-BE"/>
              <a:t>grande variété de fonctionnalités</a:t>
            </a:r>
          </a:p>
          <a:p>
            <a:pPr lvl="1"/>
            <a:r>
              <a:rPr lang="fr-BE"/>
              <a:t>refactorisation du code</a:t>
            </a:r>
          </a:p>
          <a:p>
            <a:pPr lvl="1"/>
            <a:r>
              <a:rPr lang="fr-BE"/>
              <a:t>navigation de code</a:t>
            </a:r>
          </a:p>
          <a:p>
            <a:pPr lvl="1"/>
            <a:r>
              <a:rPr lang="fr-BE"/>
              <a:t>prise en charge de nombreux langages de programmation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3F7146C-143A-482C-BBD9-284FE266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50BDA1-C983-40DD-81FE-79BBB14A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128" y="3207992"/>
            <a:ext cx="4852714" cy="30783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E8C34B-D518-5550-9DE6-B4E34590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39" y="299310"/>
            <a:ext cx="1195873" cy="119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Outils : Integrated Development Environment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1E017-9A05-4189-A2E2-5CB496F9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1325563"/>
          </a:xfrm>
        </p:spPr>
        <p:txBody>
          <a:bodyPr anchor="t">
            <a:normAutofit/>
          </a:bodyPr>
          <a:lstStyle/>
          <a:p>
            <a:pPr lvl="0"/>
            <a:r>
              <a:rPr lang="nl-NL">
                <a:solidFill>
                  <a:schemeClr val="accent2"/>
                </a:solidFill>
              </a:rPr>
              <a:t>NetBeans</a:t>
            </a:r>
            <a:r>
              <a:rPr lang="nl-NL"/>
              <a:t> (IDE)</a:t>
            </a:r>
            <a:br>
              <a:rPr lang="nl-NL"/>
            </a:br>
            <a:r>
              <a:rPr lang="nl-NL"/>
              <a:t>https://netbeans.org/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A8C459-7C34-4F57-808C-8B3A2B462F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sz="2800"/>
              <a:t>Outil conçu pour JAVA avant tout …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3F7146C-143A-482C-BBD9-284FE266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50BDA1-C983-40DD-81FE-79BBB14A1A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84" y="3207992"/>
            <a:ext cx="5249843" cy="2894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Integrated Development Environment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PhpStorm </a:t>
            </a:r>
            <a:r>
              <a:rPr lang="fr-BE"/>
              <a:t>(IDE)</a:t>
            </a:r>
            <a:br>
              <a:rPr lang="fr-BE"/>
            </a:br>
            <a:r>
              <a:rPr lang="fr-BE" u="sng">
                <a:solidFill>
                  <a:schemeClr val="hlink"/>
                </a:solidFill>
                <a:hlinkClick r:id="rId3"/>
              </a:rPr>
              <a:t>www.jetbrains.com/phpstorm/</a:t>
            </a:r>
            <a:endParaRPr/>
          </a:p>
        </p:txBody>
      </p:sp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144319" y="1681163"/>
            <a:ext cx="1238949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987800"/>
          </a:xfrm>
        </p:spPr>
        <p:txBody>
          <a:bodyPr>
            <a:normAutofit/>
          </a:bodyPr>
          <a:lstStyle/>
          <a:p>
            <a:r>
              <a:rPr lang="fr-BE" sz="2800"/>
              <a:t>Éditeur + interpêteur + débuggueur + serveur web</a:t>
            </a:r>
          </a:p>
          <a:p>
            <a:r>
              <a:rPr lang="fr-BE" sz="2800"/>
              <a:t>Un des meilleurs du marché</a:t>
            </a:r>
          </a:p>
          <a:p>
            <a:r>
              <a:rPr lang="fr-BE" sz="2800"/>
              <a:t>Attention aux conflits avec WAMP</a:t>
            </a:r>
          </a:p>
          <a:p>
            <a:r>
              <a:rPr lang="fr-BE" sz="2800">
                <a:solidFill>
                  <a:schemeClr val="accent2"/>
                </a:solidFill>
              </a:rPr>
              <a:t>L'ISFCE dispose d'une licence</a:t>
            </a:r>
          </a:p>
          <a:p>
            <a:pPr lvl="1"/>
            <a:r>
              <a:rPr lang="fr-BE" sz="2400">
                <a:solidFill>
                  <a:schemeClr val="accent2"/>
                </a:solidFill>
              </a:rPr>
              <a:t>adresse e-mail @isfce.be</a:t>
            </a:r>
          </a:p>
          <a:p>
            <a:pPr lvl="1"/>
            <a:r>
              <a:rPr lang="fr-BE" sz="2400">
                <a:solidFill>
                  <a:schemeClr val="accent2"/>
                </a:solidFill>
              </a:rPr>
              <a:t>cf slide suivant</a:t>
            </a:r>
          </a:p>
        </p:txBody>
      </p:sp>
      <p:pic>
        <p:nvPicPr>
          <p:cNvPr id="1026" name="Picture 2" descr="PhpStorm Logiciel - 1">
            <a:extLst>
              <a:ext uri="{FF2B5EF4-FFF2-40B4-BE49-F238E27FC236}">
                <a16:creationId xmlns:a16="http://schemas.microsoft.com/office/drawing/2014/main" id="{983AF05C-A583-759B-7FF9-D6264FC801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761349"/>
            <a:ext cx="5157787" cy="317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371</TotalTime>
  <Words>1297</Words>
  <Application>Microsoft Office PowerPoint</Application>
  <PresentationFormat>Grand écran</PresentationFormat>
  <Paragraphs>253</Paragraphs>
  <Slides>33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Wingdings</vt:lpstr>
      <vt:lpstr>Arial</vt:lpstr>
      <vt:lpstr>Garamond</vt:lpstr>
      <vt:lpstr>Consolas</vt:lpstr>
      <vt:lpstr>Calibri</vt:lpstr>
      <vt:lpstr>Courier New</vt:lpstr>
      <vt:lpstr>burotix</vt:lpstr>
      <vt:lpstr>Bachelier en Informatique de Gestion  WEB : principes de base</vt:lpstr>
      <vt:lpstr>Table des matières</vt:lpstr>
      <vt:lpstr>03. Les outils</vt:lpstr>
      <vt:lpstr>Les outils en bref</vt:lpstr>
      <vt:lpstr>Les éditeurs</vt:lpstr>
      <vt:lpstr>Outils : Editeur de texte</vt:lpstr>
      <vt:lpstr>Outils : Editeur de texte</vt:lpstr>
      <vt:lpstr>Outils : Integrated Development Environment</vt:lpstr>
      <vt:lpstr>Outils : Integrated Development Environment</vt:lpstr>
      <vt:lpstr>Outil : JetBrains PhpStorm </vt:lpstr>
      <vt:lpstr>Les serveurs web locaux</vt:lpstr>
      <vt:lpstr>Outils : Serveur Web</vt:lpstr>
      <vt:lpstr>Outils : Serveur Web</vt:lpstr>
      <vt:lpstr>Outils : Serveur Web</vt:lpstr>
      <vt:lpstr>Outils : Serveur Web : Problèmes</vt:lpstr>
      <vt:lpstr>Les autres outils</vt:lpstr>
      <vt:lpstr>Outils : Navigateur Web</vt:lpstr>
      <vt:lpstr>Outils : Client FTP</vt:lpstr>
      <vt:lpstr>Outils : Client FTP</vt:lpstr>
      <vt:lpstr>Outils : Traitement d'image</vt:lpstr>
      <vt:lpstr>"Hello world"</vt:lpstr>
      <vt:lpstr>Vos premières pages web</vt:lpstr>
      <vt:lpstr>Vos premières pages web (programmation)</vt:lpstr>
      <vt:lpstr>Le débuggueur web XDEBUG</vt:lpstr>
      <vt:lpstr>Debugger XDEBUG : paradigme</vt:lpstr>
      <vt:lpstr>Debugger XDEBUG : configuration</vt:lpstr>
      <vt:lpstr>Debugger XDEBUG : configuration</vt:lpstr>
      <vt:lpstr>Debugger XDEBUG : configuration</vt:lpstr>
      <vt:lpstr>Debugger XDEBUG : configuration</vt:lpstr>
      <vt:lpstr>Debugger XDEBUG : utilisation</vt:lpstr>
      <vt:lpstr>Debugger XDEBUG : utilisation</vt:lpstr>
      <vt:lpstr>Pour se cultiver …</vt:lpstr>
      <vt:lpstr>Sur 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25</cp:revision>
  <dcterms:created xsi:type="dcterms:W3CDTF">2020-03-25T16:50:36Z</dcterms:created>
  <dcterms:modified xsi:type="dcterms:W3CDTF">2025-01-20T23:06:49Z</dcterms:modified>
</cp:coreProperties>
</file>