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32"/>
  </p:notesMasterIdLst>
  <p:sldIdLst>
    <p:sldId id="547" r:id="rId2"/>
    <p:sldId id="550" r:id="rId3"/>
    <p:sldId id="302" r:id="rId4"/>
    <p:sldId id="539" r:id="rId5"/>
    <p:sldId id="257" r:id="rId6"/>
    <p:sldId id="524" r:id="rId7"/>
    <p:sldId id="543" r:id="rId8"/>
    <p:sldId id="523" r:id="rId9"/>
    <p:sldId id="537" r:id="rId10"/>
    <p:sldId id="536" r:id="rId11"/>
    <p:sldId id="538" r:id="rId12"/>
    <p:sldId id="542" r:id="rId13"/>
    <p:sldId id="540" r:id="rId14"/>
    <p:sldId id="267" r:id="rId15"/>
    <p:sldId id="532" r:id="rId16"/>
    <p:sldId id="541" r:id="rId17"/>
    <p:sldId id="533" r:id="rId18"/>
    <p:sldId id="260" r:id="rId19"/>
    <p:sldId id="529" r:id="rId20"/>
    <p:sldId id="525" r:id="rId21"/>
    <p:sldId id="528" r:id="rId22"/>
    <p:sldId id="530" r:id="rId23"/>
    <p:sldId id="262" r:id="rId24"/>
    <p:sldId id="269" r:id="rId25"/>
    <p:sldId id="544" r:id="rId26"/>
    <p:sldId id="545" r:id="rId27"/>
    <p:sldId id="270" r:id="rId28"/>
    <p:sldId id="546" r:id="rId29"/>
    <p:sldId id="271" r:id="rId30"/>
    <p:sldId id="263" r:id="rId31"/>
  </p:sldIdLst>
  <p:sldSz cx="12192000" cy="6858000"/>
  <p:notesSz cx="6858000" cy="9144000"/>
  <p:defaultTextStyle>
    <a:defPPr>
      <a:defRPr lang="fr-FR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12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F74473-E200-497B-BF91-4E8E975C195C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195E09-329D-44B7-A1A4-68218A2969E1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817101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BE"/>
              <a:t>1</a:t>
            </a:fld>
            <a:endParaRPr/>
          </a:p>
        </p:txBody>
      </p:sp>
      <p:sp>
        <p:nvSpPr>
          <p:cNvPr id="53" name="Google Shape;53;p1:notes"/>
          <p:cNvSpPr txBox="1">
            <a:spLocks noGrp="1"/>
          </p:cNvSpPr>
          <p:nvPr>
            <p:ph type="hdr" idx="3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GESTIONNAIRE DE BASE DE DONNEES – NIVEAU ELEMENTAIRE - MS ACCESS</a:t>
            </a:r>
            <a:endParaRPr/>
          </a:p>
        </p:txBody>
      </p:sp>
      <p:sp>
        <p:nvSpPr>
          <p:cNvPr id="54" name="Google Shape;54;p1:notes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-BE"/>
              <a:t>Professeur : Alain Wafflard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6" name="Google Shape;11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1" name="Google Shape;511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chemeClr val="accent3">
              <a:lumMod val="40000"/>
              <a:lumOff val="60000"/>
            </a:schemeClr>
          </a:solidFill>
        </p:spPr>
        <p:txBody>
          <a:bodyPr anchor="b">
            <a:normAutofit/>
          </a:bodyPr>
          <a:lstStyle>
            <a:lvl1pPr algn="ctr"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l">
              <a:buNone/>
              <a:defRPr sz="2400">
                <a:solidFill>
                  <a:schemeClr val="tx2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F8EFA58-10A1-BAA7-B65E-A754A43B7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14B8606-B65F-6EB2-899E-91B5C83E75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B2FA919-3ED3-80D3-E61B-53F97BE66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98774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userDrawn="1">
  <p:cSld name="1_Comparais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4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4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46"/>
          <p:cNvSpPr txBox="1">
            <a:spLocks noGrp="1"/>
          </p:cNvSpPr>
          <p:nvPr>
            <p:ph type="body" idx="3"/>
          </p:nvPr>
        </p:nvSpPr>
        <p:spPr>
          <a:xfrm>
            <a:off x="4394864" y="1677195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46"/>
          <p:cNvSpPr txBox="1">
            <a:spLocks noGrp="1"/>
          </p:cNvSpPr>
          <p:nvPr>
            <p:ph type="body" idx="4"/>
          </p:nvPr>
        </p:nvSpPr>
        <p:spPr>
          <a:xfrm>
            <a:off x="4394863" y="2501107"/>
            <a:ext cx="3419999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" name="Google Shape;44;p146">
            <a:extLst>
              <a:ext uri="{FF2B5EF4-FFF2-40B4-BE49-F238E27FC236}">
                <a16:creationId xmlns:a16="http://schemas.microsoft.com/office/drawing/2014/main" id="{2E687717-1647-0388-990E-8851C964199E}"/>
              </a:ext>
            </a:extLst>
          </p:cNvPr>
          <p:cNvSpPr txBox="1">
            <a:spLocks noGrp="1"/>
          </p:cNvSpPr>
          <p:nvPr>
            <p:ph type="body" idx="10"/>
          </p:nvPr>
        </p:nvSpPr>
        <p:spPr>
          <a:xfrm>
            <a:off x="7949940" y="1690688"/>
            <a:ext cx="342000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" name="Google Shape;45;p146">
            <a:extLst>
              <a:ext uri="{FF2B5EF4-FFF2-40B4-BE49-F238E27FC236}">
                <a16:creationId xmlns:a16="http://schemas.microsoft.com/office/drawing/2014/main" id="{D8C59DA1-11B0-4EEA-43AC-8402AF228130}"/>
              </a:ext>
            </a:extLst>
          </p:cNvPr>
          <p:cNvSpPr txBox="1">
            <a:spLocks noGrp="1"/>
          </p:cNvSpPr>
          <p:nvPr>
            <p:ph type="body" idx="11"/>
          </p:nvPr>
        </p:nvSpPr>
        <p:spPr>
          <a:xfrm>
            <a:off x="7949937" y="2529543"/>
            <a:ext cx="3433923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881108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9"/>
            <a:ext cx="10515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268EF8D-0946-4672-F93D-1040FBC99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F8A40D7-7FAD-432F-7B9F-71125A565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54A3E5DF-3F32-A840-9AC0-4B04DF13C4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334411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>
            <a:normAutofit/>
          </a:bodyPr>
          <a:lstStyle>
            <a:lvl1pPr>
              <a:defRPr lang="fr-BE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83B7C617-6903-4988-8F47-3C72C68028F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2160000" cy="216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D67B63-F450-35EF-442C-62311487D2F4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EBC20ED6-7274-FD2F-773B-9069D53732E9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DB282271-26EC-908B-2E9D-6EE95CFBEB1C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560075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ub-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4544704"/>
            <a:ext cx="10515600" cy="1628211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accent2"/>
                </a:solidFill>
              </a:defRPr>
            </a:lvl1pPr>
          </a:lstStyle>
          <a:p>
            <a:r>
              <a:rPr lang="fr-FR"/>
              <a:t>Modifiez le style du titre</a:t>
            </a:r>
            <a:endParaRPr lang="fr-BE" dirty="0"/>
          </a:p>
        </p:txBody>
      </p:sp>
      <p:sp>
        <p:nvSpPr>
          <p:cNvPr id="5" name="Espace réservé pour une image  4">
            <a:extLst>
              <a:ext uri="{FF2B5EF4-FFF2-40B4-BE49-F238E27FC236}">
                <a16:creationId xmlns:a16="http://schemas.microsoft.com/office/drawing/2014/main" id="{4FDD30A2-EFB1-4B31-8365-64458F4E13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00000" y="720000"/>
            <a:ext cx="1440000" cy="1440000"/>
          </a:xfrm>
        </p:spPr>
        <p:txBody>
          <a:bodyPr/>
          <a:lstStyle/>
          <a:p>
            <a:r>
              <a:rPr lang="fr-FR"/>
              <a:t>Cliquez sur l'icône pour ajouter une image</a:t>
            </a:r>
            <a:endParaRPr lang="fr-BE" dirty="0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8BD7575-5E4D-B6F7-D511-002E7EBB1A2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F57AA542-0BD3-6896-CFBC-925661457ED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F1D4A95-E4A4-1574-4F11-DE8F1961354B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6992776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90689"/>
            <a:ext cx="5181600" cy="4486276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23EE368-836F-D6B7-3720-94E515B8E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40FC0D1-460C-5274-B67A-CADD301151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D5E82B2-87DB-8B8E-12FD-843E813524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0652775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605DBAD-E815-DA9F-C843-1DE122AA5F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F344211E-58E3-3B61-D18C-DCC7772A09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85F2F6A2-3605-D138-CBD4-299C105E1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56917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BB23E5C8-1D92-E25A-D482-9866759B5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55ACAADE-10AC-A5C6-B021-C668BC206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64BD460E-C94D-0F17-7C77-D32F9CC12D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689404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5614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457200"/>
            <a:ext cx="6172200" cy="54038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33BACDB-1022-3581-CB46-1F85D70253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9C8F4609-0312-F825-CC91-FAC10F330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1F0E555-3A77-670E-9C69-DE1D8DE23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C092ED-0E97-497E-99D9-BB9DD7276F53}" type="slidenum">
              <a:rPr lang="fr-BE" smtClean="0"/>
              <a:t>‹N°›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1306029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BE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0515" y="5719725"/>
            <a:ext cx="1046571" cy="914479"/>
          </a:xfrm>
          <a:prstGeom prst="rect">
            <a:avLst/>
          </a:prstGeom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D73148E-CCCA-4F1F-A836-655D884BBF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952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A2B6BE8-0DCD-4AD0-AED2-B05480B88744}" type="slidenum">
              <a:rPr lang="fr-BE" smtClean="0"/>
              <a:t>‹N°›</a:t>
            </a:fld>
            <a:endParaRPr lang="fr-BE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7E29B381-A1A5-FC30-27CA-947A269038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53782-D06E-4853-BE3C-64C197273937}" type="datetimeFigureOut">
              <a:rPr lang="fr-BE" smtClean="0"/>
              <a:t>27-01-25</a:t>
            </a:fld>
            <a:endParaRPr lang="fr-BE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BFB2116-0A00-B6AB-43FF-F23B8EB09A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6948083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</p:sldLayoutIdLst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accent5"/>
          </a:solidFill>
          <a:latin typeface="+mn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Clr>
          <a:schemeClr val="bg1">
            <a:lumMod val="50000"/>
          </a:schemeClr>
        </a:buClr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"/>
          <p:cNvSpPr txBox="1">
            <a:spLocks noGrp="1"/>
          </p:cNvSpPr>
          <p:nvPr>
            <p:ph type="ctrTitle"/>
          </p:nvPr>
        </p:nvSpPr>
        <p:spPr>
          <a:xfrm>
            <a:off x="2567354" y="1122363"/>
            <a:ext cx="8100646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00000"/>
              <a:buFont typeface="Garamond"/>
              <a:buNone/>
            </a:pPr>
            <a:r>
              <a:rPr lang="fr-BE" dirty="0"/>
              <a:t>Bachelier en Informatique de Gestion</a:t>
            </a:r>
            <a:br>
              <a:rPr lang="fr-BE" dirty="0"/>
            </a:br>
            <a:br>
              <a:rPr lang="fr-BE" dirty="0"/>
            </a:br>
            <a:r>
              <a:rPr lang="fr-BE" dirty="0"/>
              <a:t>WEB : principes de base</a:t>
            </a:r>
            <a:endParaRPr dirty="0"/>
          </a:p>
        </p:txBody>
      </p:sp>
      <p:sp>
        <p:nvSpPr>
          <p:cNvPr id="57" name="Google Shape;57;p1"/>
          <p:cNvSpPr txBox="1">
            <a:spLocks noGrp="1"/>
          </p:cNvSpPr>
          <p:nvPr>
            <p:ph type="subTitle" idx="1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Enseignement supérieur économique de type court</a:t>
            </a:r>
            <a:endParaRPr dirty="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 dirty="0"/>
              <a:t>Code </a:t>
            </a:r>
            <a:r>
              <a:rPr lang="fr-BE" sz="3200" dirty="0" err="1"/>
              <a:t>FWB</a:t>
            </a:r>
            <a:r>
              <a:rPr lang="fr-BE" sz="3200"/>
              <a:t> : 7534 29 U32 D1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r>
              <a:rPr lang="fr-BE" sz="3200"/>
              <a:t>Code ISFCE : 4IWPB</a:t>
            </a:r>
            <a:endParaRPr sz="32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</a:pPr>
            <a:endParaRPr sz="3200"/>
          </a:p>
        </p:txBody>
      </p:sp>
      <p:pic>
        <p:nvPicPr>
          <p:cNvPr id="58" name="Google Shape;58;p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5596" y="289351"/>
            <a:ext cx="1674557" cy="167455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Viewport 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/>
              <a:t>pour contrôler la mise en page sur les navigateurs mobiles</a:t>
            </a:r>
          </a:p>
          <a:p>
            <a:pPr lvl="1"/>
            <a:r>
              <a:rPr lang="fr-BE"/>
              <a:t>Viewport : la surface de la fenêtre du navigateur.</a:t>
            </a:r>
          </a:p>
          <a:p>
            <a:pPr lvl="1"/>
            <a:r>
              <a:rPr lang="fr-BE"/>
              <a:t>width : taille du viewport</a:t>
            </a:r>
          </a:p>
          <a:p>
            <a:pPr lvl="2"/>
            <a:r>
              <a:rPr lang="fr-BE"/>
              <a:t>réglée à une valeur fixe de pixels, comme width=600</a:t>
            </a:r>
          </a:p>
          <a:p>
            <a:pPr lvl="2"/>
            <a:r>
              <a:rPr lang="fr-BE"/>
              <a:t>réglée automatiquement à la valeur de device-width du terminal.</a:t>
            </a:r>
          </a:p>
          <a:p>
            <a:pPr lvl="1"/>
            <a:r>
              <a:rPr lang="fr-BE"/>
              <a:t>initial-scale : niveau de zoom</a:t>
            </a:r>
          </a:p>
          <a:p>
            <a:pPr lvl="2"/>
            <a:r>
              <a:rPr lang="fr-BE"/>
              <a:t>propriétés maximum-scale, minimum-scale, user-scalable </a:t>
            </a:r>
          </a:p>
          <a:p>
            <a:r>
              <a:rPr lang="fr-BE"/>
              <a:t>inclure dans le doc HTML, 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&lt;meta name="viewport" </a:t>
            </a:r>
          </a:p>
          <a:p>
            <a:pPr marL="457189" lvl="1" indent="0">
              <a:buNone/>
            </a:pPr>
            <a:r>
              <a:rPr lang="en-US" sz="26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content="width=device-width, initial-scale=1"&gt;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519588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CSS propres 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Intégrer ses propres CSS</a:t>
            </a:r>
          </a:p>
          <a:p>
            <a:pPr lvl="1"/>
            <a:r>
              <a:rPr lang="fr-BE"/>
              <a:t>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lvl="1"/>
            <a:r>
              <a:rPr lang="fr-BE">
                <a:solidFill>
                  <a:schemeClr val="accent2"/>
                </a:solidFill>
              </a:rPr>
              <a:t>après</a:t>
            </a:r>
            <a:r>
              <a:rPr lang="fr-BE"/>
              <a:t> le link bootstrap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href="css/mes_styles.css" rel="stylesheet"&gt;</a:t>
            </a:r>
          </a:p>
          <a:p>
            <a:endParaRPr lang="fr-BE" dirty="0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367994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152DF64-BF1B-82CF-54A6-CB1CC0243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Exo 02 : template de base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056D6A7-5B62-2E4B-C278-3EE63FB67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&lt;!doctype html&gt;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&lt;html lang="fr"&gt;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Required meta tags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&lt;meta charset="utf-8"&gt;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&lt;meta name="viewport" content="width=device-width, initial-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scale=1"&gt;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&lt;!-- Bootstrap CSS --&gt;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BE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href="https://cdn.jsdelivr.net/npm/bootstrap@5.1.3/dist/css/bootstrap.min.css" rel="stylesheet" integrity="sha384-1BmE4kWBq78iYhFldvKuhfTAU6auU8tT94WrHftjDbrCEXSU1oBoqyl2QvZ6jIW3" crossorigin="anonymous"&gt;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&lt;title&gt;Hello, world!&lt;/title&gt;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&lt;/head&gt;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&lt;h1&gt;Hello, world!&lt;/h1&gt;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&lt;/body&gt;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201750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B22C9F4C-C614-E194-119B-52639856A7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FBE066D8-37F9-998F-1256-59E3CE9A1AC0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7257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BBDC035-ABD7-B410-5985-F764057E9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&amp; breakpoint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E6C15A7-119E-289D-19C8-C69E810A71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BE"/>
              <a:t>layout</a:t>
            </a:r>
          </a:p>
          <a:p>
            <a:pPr lvl="1"/>
            <a:r>
              <a:rPr lang="fr-BE"/>
              <a:t>organisation des éléments de la page</a:t>
            </a:r>
          </a:p>
          <a:p>
            <a:pPr lvl="1"/>
            <a:r>
              <a:rPr lang="fr-BE"/>
              <a:t>système de grille flexible invisible</a:t>
            </a:r>
          </a:p>
          <a:p>
            <a:pPr lvl="1"/>
            <a:r>
              <a:rPr lang="fr-BE"/>
              <a:t>division de la page en 12 colonnes (col) et rangées (row).</a:t>
            </a:r>
          </a:p>
          <a:p>
            <a:pPr lvl="1"/>
            <a:r>
              <a:rPr lang="fr-BE"/>
              <a:t>positionnement des éléments de la page en fonction de ces 12 colonnes</a:t>
            </a:r>
          </a:p>
          <a:p>
            <a:pPr lvl="1"/>
            <a:r>
              <a:rPr lang="fr-BE"/>
              <a:t>affichage adapté à toutes les tailles d'écran</a:t>
            </a:r>
          </a:p>
          <a:p>
            <a:r>
              <a:rPr lang="fr-BE"/>
              <a:t>breakpoint</a:t>
            </a:r>
          </a:p>
          <a:p>
            <a:pPr lvl="1"/>
            <a:r>
              <a:rPr lang="fr-BE"/>
              <a:t>point de rupture dans la mise en page </a:t>
            </a:r>
          </a:p>
          <a:p>
            <a:pPr lvl="2"/>
            <a:r>
              <a:rPr lang="fr-BE"/>
              <a:t>(re)positionnement ou (ré)organisation des éléments, fonction de la taille de l'écran</a:t>
            </a:r>
          </a:p>
          <a:p>
            <a:pPr lvl="1"/>
            <a:r>
              <a:rPr lang="fr-BE"/>
              <a:t>via classes CSS pré-définies</a:t>
            </a:r>
          </a:p>
        </p:txBody>
      </p:sp>
    </p:spTree>
    <p:extLst>
      <p:ext uri="{BB962C8B-B14F-4D97-AF65-F5344CB8AC3E}">
        <p14:creationId xmlns:p14="http://schemas.microsoft.com/office/powerpoint/2010/main" val="41639593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1DE05C2-EFB5-E4FA-1ED0-F2A705C2C5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12 colonnes par rangée </a:t>
            </a:r>
          </a:p>
        </p:txBody>
      </p:sp>
      <p:pic>
        <p:nvPicPr>
          <p:cNvPr id="1026" name="Picture 2" descr="Le système de grille Bootstrap">
            <a:extLst>
              <a:ext uri="{FF2B5EF4-FFF2-40B4-BE49-F238E27FC236}">
                <a16:creationId xmlns:a16="http://schemas.microsoft.com/office/drawing/2014/main" id="{E8F1B31C-2AFE-AE9A-4744-E1634C0AE0A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52334" y="1690688"/>
            <a:ext cx="7487332" cy="4486275"/>
          </a:xfrm>
        </p:spPr>
      </p:pic>
    </p:spTree>
    <p:extLst>
      <p:ext uri="{BB962C8B-B14F-4D97-AF65-F5344CB8AC3E}">
        <p14:creationId xmlns:p14="http://schemas.microsoft.com/office/powerpoint/2010/main" val="748891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A8CF7D1-A060-5415-2C73-B78146FFE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les tailles d'écran</a:t>
            </a:r>
            <a:endParaRPr lang="fr-BE"/>
          </a:p>
        </p:txBody>
      </p:sp>
      <p:graphicFrame>
        <p:nvGraphicFramePr>
          <p:cNvPr id="4" name="Tableau 3">
            <a:extLst>
              <a:ext uri="{FF2B5EF4-FFF2-40B4-BE49-F238E27FC236}">
                <a16:creationId xmlns:a16="http://schemas.microsoft.com/office/drawing/2014/main" id="{AC54517C-ED04-09C8-5ECC-24EF941653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220556"/>
              </p:ext>
            </p:extLst>
          </p:nvPr>
        </p:nvGraphicFramePr>
        <p:xfrm>
          <a:off x="609600" y="1845426"/>
          <a:ext cx="11049000" cy="4206405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879900">
                  <a:extLst>
                    <a:ext uri="{9D8B030D-6E8A-4147-A177-3AD203B41FA5}">
                      <a16:colId xmlns:a16="http://schemas.microsoft.com/office/drawing/2014/main" val="3843923042"/>
                    </a:ext>
                  </a:extLst>
                </a:gridCol>
                <a:gridCol w="1598043">
                  <a:extLst>
                    <a:ext uri="{9D8B030D-6E8A-4147-A177-3AD203B41FA5}">
                      <a16:colId xmlns:a16="http://schemas.microsoft.com/office/drawing/2014/main" val="991968506"/>
                    </a:ext>
                  </a:extLst>
                </a:gridCol>
                <a:gridCol w="2905310">
                  <a:extLst>
                    <a:ext uri="{9D8B030D-6E8A-4147-A177-3AD203B41FA5}">
                      <a16:colId xmlns:a16="http://schemas.microsoft.com/office/drawing/2014/main" val="2916397253"/>
                    </a:ext>
                  </a:extLst>
                </a:gridCol>
                <a:gridCol w="2665747">
                  <a:extLst>
                    <a:ext uri="{9D8B030D-6E8A-4147-A177-3AD203B41FA5}">
                      <a16:colId xmlns:a16="http://schemas.microsoft.com/office/drawing/2014/main" val="2438310021"/>
                    </a:ext>
                  </a:extLst>
                </a:gridCol>
              </a:tblGrid>
              <a:tr h="600915">
                <a:tc>
                  <a:txBody>
                    <a:bodyPr/>
                    <a:lstStyle/>
                    <a:p>
                      <a:pPr algn="ctr"/>
                      <a:r>
                        <a:rPr lang="fr-BE" sz="2300"/>
                        <a:t>taille de l'écran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300"/>
                        <a:t>symbôle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BE" sz="2300"/>
                        <a:t>symbôle expliqué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300"/>
                        <a:t>application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2430939311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petite (&lt; 576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xs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extra small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smartphone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2908948074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moyenne (&gt; 576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sm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small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tablette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246584351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moyenne à grande (&gt; 768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md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medium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r>
                        <a:rPr lang="fr-FR" sz="2300"/>
                        <a:t>laptop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4032486760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large (&gt; 992 px)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lg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large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desktop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3038923354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très large (&gt; 1200 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xl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extra large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desktop</a:t>
                      </a: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 à écran large 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4249207485"/>
                  </a:ext>
                </a:extLst>
              </a:tr>
              <a:tr h="600915">
                <a:tc>
                  <a:txBody>
                    <a:bodyPr/>
                    <a:lstStyle/>
                    <a:p>
                      <a:r>
                        <a:rPr lang="fr-FR" sz="2300"/>
                        <a:t>t</a:t>
                      </a:r>
                      <a:r>
                        <a:rPr lang="fr-BE" sz="2300"/>
                        <a:t>rès très large (&gt; 1400px)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xxl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300"/>
                        <a:t>extra extra large</a:t>
                      </a:r>
                      <a:endParaRPr lang="fr-BE" sz="23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300" b="0">
                          <a:solidFill>
                            <a:srgbClr val="374151"/>
                          </a:solidFill>
                          <a:effectLst/>
                        </a:rPr>
                        <a:t>desktop</a:t>
                      </a:r>
                      <a:r>
                        <a:rPr lang="fr-BE" sz="2300" b="0">
                          <a:solidFill>
                            <a:srgbClr val="374151"/>
                          </a:solidFill>
                          <a:effectLst/>
                        </a:rPr>
                        <a:t> à écran large </a:t>
                      </a:r>
                      <a:endParaRPr lang="fr-BE" sz="23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extLst>
                  <a:ext uri="{0D108BD9-81ED-4DB2-BD59-A6C34878D82A}">
                    <a16:rowId xmlns:a16="http://schemas.microsoft.com/office/drawing/2014/main" val="97246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82728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F6DBC46-CEFA-4A8C-7998-0CFA09034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code HTML 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A835E790-715E-7543-0FBA-10454387FE6B}"/>
              </a:ext>
            </a:extLst>
          </p:cNvPr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200" y="1752600"/>
            <a:ext cx="10515600" cy="335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899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F84535-1E31-690F-93FE-63B757DA8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 container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7E9257-31E7-1CBB-5FAB-730E5254D8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fr-BE"/>
              <a:t>Pour définir comment le contenu se positionne et s'aligne par rapport à l'écran</a:t>
            </a:r>
          </a:p>
          <a:p>
            <a:r>
              <a:rPr lang="fr-BE"/>
              <a:t>classes CSS prédéfinies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</a:p>
          <a:p>
            <a:pPr lvl="2"/>
            <a:r>
              <a:rPr lang="fr-BE"/>
              <a:t>largeur fixe maximale</a:t>
            </a:r>
          </a:p>
          <a:p>
            <a:pPr lvl="2"/>
            <a:r>
              <a:rPr lang="fr-BE"/>
              <a:t>attribut CSS : max-width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.container-fluid</a:t>
            </a:r>
          </a:p>
          <a:p>
            <a:pPr lvl="2"/>
            <a:r>
              <a:rPr lang="fr-BE"/>
              <a:t>toute la largeur de la page occupée </a:t>
            </a:r>
            <a:br>
              <a:rPr lang="fr-BE"/>
            </a:br>
            <a:r>
              <a:rPr lang="fr-BE"/>
              <a:t>par le contenu (attribut CSS : width)</a:t>
            </a:r>
          </a:p>
          <a:p>
            <a:pPr lvl="2"/>
            <a:r>
              <a:rPr lang="fr-BE"/>
              <a:t>width:100%;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.container-{breakpoint}</a:t>
            </a:r>
          </a:p>
          <a:p>
            <a:pPr lvl="2"/>
            <a:r>
              <a:rPr lang="fr-BE"/>
              <a:t>toute la largeur occupée par le </a:t>
            </a:r>
            <a:br>
              <a:rPr lang="fr-BE"/>
            </a:br>
            <a:r>
              <a:rPr lang="fr-BE"/>
              <a:t>contenu jusqu'au breakpoint</a:t>
            </a:r>
          </a:p>
          <a:p>
            <a:pPr lvl="2"/>
            <a:r>
              <a:rPr lang="fr-BE"/>
              <a:t>width:100%;</a:t>
            </a:r>
          </a:p>
          <a:p>
            <a:r>
              <a:rPr lang="fr-BE"/>
              <a:t>Toujours utiliser une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  <a:r>
              <a:rPr lang="fr-BE"/>
              <a:t> ou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.container-fluid</a:t>
            </a:r>
            <a:r>
              <a:rPr lang="fr-BE"/>
              <a:t> pour envelopper toutes les lignes et colonnes de votre grille Bootstrap.</a:t>
            </a:r>
          </a:p>
          <a:p>
            <a:endParaRPr lang="fr-BE"/>
          </a:p>
        </p:txBody>
      </p:sp>
      <p:graphicFrame>
        <p:nvGraphicFramePr>
          <p:cNvPr id="4" name="Tableau 4">
            <a:extLst>
              <a:ext uri="{FF2B5EF4-FFF2-40B4-BE49-F238E27FC236}">
                <a16:creationId xmlns:a16="http://schemas.microsoft.com/office/drawing/2014/main" id="{90C09E7B-B8F1-5DE4-4FA7-AF76378311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5619129"/>
              </p:ext>
            </p:extLst>
          </p:nvPr>
        </p:nvGraphicFramePr>
        <p:xfrm>
          <a:off x="6511437" y="2112756"/>
          <a:ext cx="3446951" cy="3148896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1162911">
                  <a:extLst>
                    <a:ext uri="{9D8B030D-6E8A-4147-A177-3AD203B41FA5}">
                      <a16:colId xmlns:a16="http://schemas.microsoft.com/office/drawing/2014/main" val="3843923042"/>
                    </a:ext>
                  </a:extLst>
                </a:gridCol>
                <a:gridCol w="2284040">
                  <a:extLst>
                    <a:ext uri="{9D8B030D-6E8A-4147-A177-3AD203B41FA5}">
                      <a16:colId xmlns:a16="http://schemas.microsoft.com/office/drawing/2014/main" val="99196850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2000"/>
                        <a:t>symbôle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sz="2000"/>
                        <a:t>.container : </a:t>
                      </a:r>
                      <a:br>
                        <a:rPr lang="fr-FR" sz="2000"/>
                      </a:br>
                      <a:r>
                        <a:rPr lang="fr-FR" sz="2000"/>
                        <a:t>max-width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393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xs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aucune limite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480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sm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/>
                        <a:t>540px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435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md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720px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8676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lg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marL="0" marR="0" lvl="0" indent="0" algn="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sz="2000" b="0">
                          <a:solidFill>
                            <a:srgbClr val="374151"/>
                          </a:solidFill>
                          <a:effectLst/>
                        </a:rPr>
                        <a:t>960px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3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vl="0" algn="ctr"/>
                      <a:r>
                        <a:rPr lang="fr-BE" sz="2000" b="0">
                          <a:solidFill>
                            <a:srgbClr val="374151"/>
                          </a:solidFill>
                          <a:effectLst/>
                        </a:rPr>
                        <a:t>xl</a:t>
                      </a:r>
                      <a:endParaRPr lang="fr-BE" sz="20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1140px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0748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/>
                        <a:t>xxl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 marL="103175" marR="103175" marT="51588" marB="51588"/>
                </a:tc>
                <a:tc>
                  <a:txBody>
                    <a:bodyPr/>
                    <a:lstStyle/>
                    <a:p>
                      <a:pPr algn="r"/>
                      <a:r>
                        <a:rPr lang="fr-FR" sz="2000"/>
                        <a:t>1320px</a:t>
                      </a:r>
                      <a:endParaRPr lang="fr-BE" sz="20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666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018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0655B76-6BE4-910E-16BA-7B47C6BC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row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64BE171-C414-166A-44A8-C6A27FF97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Pour créer des lignes horizontales de contenu dans une grille Bootstrap. </a:t>
            </a:r>
          </a:p>
          <a:p>
            <a:r>
              <a:rPr lang="fr-BE"/>
              <a:t>classes CSS prédéfinies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.row</a:t>
            </a:r>
          </a:p>
          <a:p>
            <a:r>
              <a:rPr lang="fr-BE"/>
              <a:t>Utilisée en conjonction avec la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</a:t>
            </a:r>
            <a:r>
              <a:rPr lang="fr-BE"/>
              <a:t> pour créer des colonnes dans une grille. </a:t>
            </a:r>
          </a:p>
          <a:p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4231093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5"/>
          <p:cNvSpPr txBox="1">
            <a:spLocks noGrp="1"/>
          </p:cNvSpPr>
          <p:nvPr>
            <p:ph type="title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/>
            <a:r>
              <a:rPr lang="fr-BE"/>
              <a:t>Table des matières</a:t>
            </a:r>
          </a:p>
        </p:txBody>
      </p:sp>
      <p:sp>
        <p:nvSpPr>
          <p:cNvPr id="119" name="Google Shape;119;p5"/>
          <p:cNvSpPr txBox="1">
            <a:spLocks noGrp="1"/>
          </p:cNvSpPr>
          <p:nvPr>
            <p:ph type="body" idx="1"/>
          </p:nvPr>
        </p:nvSpPr>
        <p:spPr>
          <a:noFill/>
          <a:ln>
            <a:noFill/>
          </a:ln>
        </p:spPr>
        <p:txBody>
          <a:bodyPr spcFirstLastPara="1" wrap="square" lIns="91425" tIns="45700" rIns="91425" bIns="45700" numCol="1" anchor="t" anchorCtr="0">
            <a:normAutofit/>
          </a:bodyPr>
          <a:lstStyle/>
          <a:p>
            <a:pPr lvl="0"/>
            <a:r>
              <a:rPr lang="fr-FR"/>
              <a:t>Généralités</a:t>
            </a: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1162652-D4A8-152D-F88F-9B8516AF8775}"/>
              </a:ext>
            </a:extLst>
          </p:cNvPr>
          <p:cNvSpPr>
            <a:spLocks noGrp="1"/>
          </p:cNvSpPr>
          <p:nvPr>
            <p:ph type="body" idx="2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fr-BE" sz="2400"/>
              <a:t>01. Introduction au web</a:t>
            </a:r>
          </a:p>
          <a:p>
            <a:pPr marL="114300" indent="0">
              <a:buNone/>
            </a:pPr>
            <a:r>
              <a:rPr lang="fr-BE" sz="2400"/>
              <a:t>03. Outils</a:t>
            </a:r>
          </a:p>
          <a:p>
            <a:pPr marL="114300" indent="0">
              <a:buNone/>
            </a:pPr>
            <a:r>
              <a:rPr lang="fr-BE" sz="2400"/>
              <a:t>05. Frameworks</a:t>
            </a:r>
          </a:p>
          <a:p>
            <a:pPr marL="114300" indent="0">
              <a:buNone/>
            </a:pPr>
            <a:endParaRPr lang="fr-BE" sz="2400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06D5135-B8A1-9E24-38EE-4C72679CDE7E}"/>
              </a:ext>
            </a:extLst>
          </p:cNvPr>
          <p:cNvSpPr>
            <a:spLocks noGrp="1"/>
          </p:cNvSpPr>
          <p:nvPr>
            <p:ph type="body" idx="3"/>
          </p:nvPr>
        </p:nvSpPr>
        <p:spPr/>
        <p:txBody>
          <a:bodyPr anchor="t"/>
          <a:lstStyle/>
          <a:p>
            <a:pPr lvl="0"/>
            <a:r>
              <a:rPr lang="fr-FR"/>
              <a:t>Côté Client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7D87172-3FAF-5725-E789-9405D66598A7}"/>
              </a:ext>
            </a:extLst>
          </p:cNvPr>
          <p:cNvSpPr>
            <a:spLocks noGrp="1"/>
          </p:cNvSpPr>
          <p:nvPr>
            <p:ph type="body" idx="4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12. Structure HTML </a:t>
            </a:r>
          </a:p>
          <a:p>
            <a:pPr marL="114300" indent="0">
              <a:buNone/>
            </a:pPr>
            <a:r>
              <a:rPr lang="fr-BE" sz="2400"/>
              <a:t>13. Formulaire HTML</a:t>
            </a:r>
          </a:p>
          <a:p>
            <a:pPr marL="114300" lvl="0" indent="0">
              <a:buNone/>
            </a:pPr>
            <a:r>
              <a:rPr lang="fr-BE" sz="2400"/>
              <a:t>14. Mise en forme CSS</a:t>
            </a:r>
          </a:p>
          <a:p>
            <a:pPr marL="114300" lvl="0" indent="0">
              <a:buNone/>
            </a:pPr>
            <a:r>
              <a:rPr lang="fr-BE" sz="2400">
                <a:solidFill>
                  <a:schemeClr val="accent2"/>
                </a:solidFill>
              </a:rPr>
              <a:t>15. Adaptabilité</a:t>
            </a:r>
          </a:p>
          <a:p>
            <a:pPr marL="114300" lvl="0" indent="0">
              <a:buNone/>
            </a:pPr>
            <a:r>
              <a:rPr lang="fr-BE" sz="2400"/>
              <a:t>17. Javascript</a:t>
            </a:r>
          </a:p>
          <a:p>
            <a:pPr marL="114300" lvl="0" indent="0">
              <a:buNone/>
            </a:pPr>
            <a:r>
              <a:rPr lang="fr-BE" sz="2400"/>
              <a:t>18. Framework jQuery</a:t>
            </a:r>
          </a:p>
          <a:p>
            <a:pPr marL="114300" lvl="0" indent="0">
              <a:buNone/>
            </a:pPr>
            <a:r>
              <a:rPr lang="fr-BE" sz="2400"/>
              <a:t>19. AJAX</a:t>
            </a:r>
          </a:p>
        </p:txBody>
      </p:sp>
      <p:sp>
        <p:nvSpPr>
          <p:cNvPr id="10" name="Espace réservé du texte 9">
            <a:extLst>
              <a:ext uri="{FF2B5EF4-FFF2-40B4-BE49-F238E27FC236}">
                <a16:creationId xmlns:a16="http://schemas.microsoft.com/office/drawing/2014/main" id="{A5FC1231-1E2C-7231-4486-8114EAEE6AAF}"/>
              </a:ext>
            </a:extLst>
          </p:cNvPr>
          <p:cNvSpPr>
            <a:spLocks noGrp="1"/>
          </p:cNvSpPr>
          <p:nvPr>
            <p:ph type="body" idx="10"/>
          </p:nvPr>
        </p:nvSpPr>
        <p:spPr/>
        <p:txBody>
          <a:bodyPr anchor="t"/>
          <a:lstStyle/>
          <a:p>
            <a:r>
              <a:rPr lang="fr-BE"/>
              <a:t>Côté Serveur</a:t>
            </a:r>
          </a:p>
        </p:txBody>
      </p:sp>
      <p:sp>
        <p:nvSpPr>
          <p:cNvPr id="18" name="Espace réservé du texte 17">
            <a:extLst>
              <a:ext uri="{FF2B5EF4-FFF2-40B4-BE49-F238E27FC236}">
                <a16:creationId xmlns:a16="http://schemas.microsoft.com/office/drawing/2014/main" id="{EDB2CC52-B967-555D-C3A7-C4B10EB02D18}"/>
              </a:ext>
            </a:extLst>
          </p:cNvPr>
          <p:cNvSpPr>
            <a:spLocks noGrp="1"/>
          </p:cNvSpPr>
          <p:nvPr>
            <p:ph type="body" idx="11"/>
          </p:nvPr>
        </p:nvSpPr>
        <p:spPr/>
        <p:txBody>
          <a:bodyPr>
            <a:normAutofit/>
          </a:bodyPr>
          <a:lstStyle/>
          <a:p>
            <a:pPr marL="114300" lvl="0" indent="0">
              <a:buNone/>
            </a:pPr>
            <a:r>
              <a:rPr lang="fr-BE" sz="2400"/>
              <a:t>21. Middleware PHP</a:t>
            </a:r>
          </a:p>
          <a:p>
            <a:pPr marL="114300" indent="0">
              <a:buNone/>
            </a:pPr>
            <a:r>
              <a:rPr lang="fr-BE" sz="2400"/>
              <a:t>22. Traitement du formulaire</a:t>
            </a:r>
          </a:p>
          <a:p>
            <a:pPr marL="114300" lvl="0" indent="0">
              <a:buNone/>
            </a:pPr>
            <a:r>
              <a:rPr lang="fr-BE" sz="2400"/>
              <a:t>23. Architecture MVC</a:t>
            </a:r>
          </a:p>
          <a:p>
            <a:pPr marL="114300" lvl="0" indent="0">
              <a:buNone/>
            </a:pPr>
            <a:r>
              <a:rPr lang="fr-BE" sz="2400"/>
              <a:t>24. Base de données SQL</a:t>
            </a:r>
          </a:p>
          <a:p>
            <a:pPr marL="114300" lvl="0" indent="0">
              <a:buNone/>
            </a:pPr>
            <a:r>
              <a:rPr lang="fr-BE" sz="2400"/>
              <a:t>25. Données XML</a:t>
            </a:r>
          </a:p>
          <a:p>
            <a:pPr marL="114300" lvl="0" indent="0">
              <a:buNone/>
            </a:pPr>
            <a:r>
              <a:rPr lang="fr-BE" sz="2400"/>
              <a:t>26. Données JSON</a:t>
            </a:r>
          </a:p>
          <a:p>
            <a:pPr marL="114300" indent="0">
              <a:buNone/>
            </a:pPr>
            <a:endParaRPr lang="fr-BE" sz="240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3A9D5-DC70-1001-4EFB-86F1CC9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col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BA6D4-A2EA-8FDF-6F94-16C066AADD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04438" cy="4351338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Pour répartir les éléments sur la rangée </a:t>
            </a:r>
          </a:p>
          <a:p>
            <a:r>
              <a:rPr lang="fr-BE"/>
              <a:t>classes CSS prédéfinies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.col-[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size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]-[</a:t>
            </a:r>
            <a:r>
              <a:rPr lang="fr-BE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 cols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lvl="2"/>
            <a:r>
              <a:rPr lang="fr-BE"/>
              <a:t>largeur de la colonne fonction de la taille de l'écran et du recouvrement de la grille</a:t>
            </a:r>
          </a:p>
          <a:p>
            <a:pPr lvl="1"/>
            <a:r>
              <a:rPr lang="fr-BE"/>
              <a:t>.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</a:p>
          <a:p>
            <a:pPr lvl="2"/>
            <a:r>
              <a:rPr lang="fr-BE"/>
              <a:t>toutes les colonnes de la même largeur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col-auto</a:t>
            </a:r>
          </a:p>
          <a:p>
            <a:pPr lvl="2"/>
            <a:r>
              <a:rPr lang="fr-BE"/>
              <a:t>…</a:t>
            </a:r>
          </a:p>
          <a:p>
            <a:r>
              <a:rPr lang="fr-BE"/>
              <a:t>Seules les colonnes peuvent être des enfants immédiats de lignes.</a:t>
            </a:r>
          </a:p>
          <a:p>
            <a:r>
              <a:rPr lang="fr-BE"/>
              <a:t>Le contenu doit être placé dans les colonnes.</a:t>
            </a:r>
          </a:p>
          <a:p>
            <a:pPr lvl="1"/>
            <a:endParaRPr lang="fr-BE"/>
          </a:p>
          <a:p>
            <a:endParaRPr lang="fr-BE"/>
          </a:p>
        </p:txBody>
      </p:sp>
      <p:graphicFrame>
        <p:nvGraphicFramePr>
          <p:cNvPr id="6" name="Tableau 5">
            <a:extLst>
              <a:ext uri="{FF2B5EF4-FFF2-40B4-BE49-F238E27FC236}">
                <a16:creationId xmlns:a16="http://schemas.microsoft.com/office/drawing/2014/main" id="{F37D5D0A-C66F-A3F4-3DE7-119C27253E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952972"/>
              </p:ext>
            </p:extLst>
          </p:nvPr>
        </p:nvGraphicFramePr>
        <p:xfrm>
          <a:off x="7203832" y="645051"/>
          <a:ext cx="4542692" cy="256032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3320354">
                  <a:extLst>
                    <a:ext uri="{9D8B030D-6E8A-4147-A177-3AD203B41FA5}">
                      <a16:colId xmlns:a16="http://schemas.microsoft.com/office/drawing/2014/main" val="3843923042"/>
                    </a:ext>
                  </a:extLst>
                </a:gridCol>
                <a:gridCol w="1222338">
                  <a:extLst>
                    <a:ext uri="{9D8B030D-6E8A-4147-A177-3AD203B41FA5}">
                      <a16:colId xmlns:a16="http://schemas.microsoft.com/office/drawing/2014/main" val="991968506"/>
                    </a:ext>
                  </a:extLst>
                </a:gridCol>
              </a:tblGrid>
              <a:tr h="314711">
                <a:tc>
                  <a:txBody>
                    <a:bodyPr/>
                    <a:lstStyle/>
                    <a:p>
                      <a:pPr algn="ctr"/>
                      <a:r>
                        <a:rPr lang="fr-BE" sz="1800"/>
                        <a:t>taille de l'écran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/>
                        <a:t>symbôle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0939311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très petite (&lt; 576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xs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8948074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moyenne (&gt; 576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sm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6584351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moyenne à grande (&gt; 768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md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2486760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large (&gt; 992 px)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lg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8923354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très large (&gt; 1200 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fr-BE" sz="1800" b="0">
                          <a:solidFill>
                            <a:srgbClr val="374151"/>
                          </a:solidFill>
                          <a:effectLst/>
                        </a:rPr>
                        <a:t>xl</a:t>
                      </a:r>
                      <a:endParaRPr lang="fr-BE" sz="1800" b="0" i="0">
                        <a:solidFill>
                          <a:srgbClr val="374151"/>
                        </a:solidFill>
                        <a:effectLst/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9207485"/>
                  </a:ext>
                </a:extLst>
              </a:tr>
              <a:tr h="314711">
                <a:tc>
                  <a:txBody>
                    <a:bodyPr/>
                    <a:lstStyle/>
                    <a:p>
                      <a:r>
                        <a:rPr lang="fr-FR" sz="1800"/>
                        <a:t>t</a:t>
                      </a:r>
                      <a:r>
                        <a:rPr lang="fr-BE" sz="1800"/>
                        <a:t>rès très large (&gt; 1400px)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/>
                        <a:t>xxl</a:t>
                      </a:r>
                      <a:endParaRPr lang="fr-BE" sz="1800">
                        <a:latin typeface="Garamond" panose="02020404030301010803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2466623"/>
                  </a:ext>
                </a:extLst>
              </a:tr>
            </a:tbl>
          </a:graphicData>
        </a:graphic>
      </p:graphicFrame>
      <p:graphicFrame>
        <p:nvGraphicFramePr>
          <p:cNvPr id="7" name="Tableau 6">
            <a:extLst>
              <a:ext uri="{FF2B5EF4-FFF2-40B4-BE49-F238E27FC236}">
                <a16:creationId xmlns:a16="http://schemas.microsoft.com/office/drawing/2014/main" id="{E60D6B12-582A-B8EB-2F35-A30AB9581C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6586307"/>
              </p:ext>
            </p:extLst>
          </p:nvPr>
        </p:nvGraphicFramePr>
        <p:xfrm>
          <a:off x="8950326" y="3485297"/>
          <a:ext cx="1415806" cy="286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5806">
                  <a:extLst>
                    <a:ext uri="{9D8B030D-6E8A-4147-A177-3AD203B41FA5}">
                      <a16:colId xmlns:a16="http://schemas.microsoft.com/office/drawing/2014/main" val="32974495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fr-BE">
                          <a:latin typeface="Garamond" panose="02020404030301010803" pitchFamily="18" charset="0"/>
                        </a:rPr>
                        <a:t>nombre de colonnes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98826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63082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418318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42353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2216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3538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fr-BE">
                          <a:latin typeface="Garamond" panose="02020404030301010803" pitchFamily="18" charset="0"/>
                        </a:rPr>
                        <a:t>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77787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7131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33A9D5-DC70-1001-4EFB-86F1CC94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col : exemples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EBBA6D4-A2EA-8FDF-6F94-16C066AAD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Nom de la classe : 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.col-[</a:t>
            </a:r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screen size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]-[</a:t>
            </a:r>
            <a:r>
              <a:rPr lang="fr-BE" b="1">
                <a:solidFill>
                  <a:schemeClr val="accent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nb cols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r>
              <a:rPr lang="fr-BE"/>
              <a:t>Exemple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.col-md-4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fr-BE"/>
              <a:t> : colonne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md</a:t>
            </a:r>
            <a:r>
              <a:rPr lang="fr-BE"/>
              <a:t> : taille de l'écran moyenne à grande, par ex. un laptop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fr-BE"/>
              <a:t> : quatre colonnes </a:t>
            </a:r>
          </a:p>
          <a:p>
            <a:pPr lvl="1"/>
            <a:r>
              <a:rPr lang="fr-BE"/>
              <a:t>Explication : </a:t>
            </a:r>
            <a:r>
              <a:rPr lang="fr-BE" i="1"/>
              <a:t>Sur un écran de laptop, l'élément occupe 4 colonnes sur 12, càd un tiers de l'écran.</a:t>
            </a:r>
          </a:p>
          <a:p>
            <a:r>
              <a:rPr lang="fr-BE"/>
              <a:t>Exemple :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.col-xs-12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</a:t>
            </a:r>
            <a:r>
              <a:rPr lang="fr-BE"/>
              <a:t> : colonne 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xs</a:t>
            </a:r>
            <a:r>
              <a:rPr lang="fr-BE"/>
              <a:t> : écran très petit , par ex. un smartphone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12</a:t>
            </a:r>
            <a:r>
              <a:rPr lang="fr-BE"/>
              <a:t> : douze colonnes</a:t>
            </a:r>
          </a:p>
          <a:p>
            <a:pPr lvl="1"/>
            <a:r>
              <a:rPr lang="fr-BE"/>
              <a:t>Explication : </a:t>
            </a:r>
            <a:r>
              <a:rPr lang="fr-BE" i="1"/>
              <a:t>Sur un écran de smartphone, l'élément occupe 12 colonnes sur 12, càd toute la largeur de l'écran.</a:t>
            </a:r>
          </a:p>
        </p:txBody>
      </p:sp>
    </p:spTree>
    <p:extLst>
      <p:ext uri="{BB962C8B-B14F-4D97-AF65-F5344CB8AC3E}">
        <p14:creationId xmlns:p14="http://schemas.microsoft.com/office/powerpoint/2010/main" val="1367255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EA103F2-9A95-A791-EC23-88926EC0F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exo 12 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BFC5C63-74F1-D6F0-779B-36DA13877A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Grille de deux colonnes égales :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&lt;div class="row"&gt;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class="col-sm-6"&gt;Colonne 1&lt;/div&gt;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&lt;div class="col-sm-6"&gt;Colonne 2&lt;/div&gt;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&lt;/div&gt;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&lt;/div&gt;</a:t>
            </a:r>
          </a:p>
          <a:p>
            <a:r>
              <a:rPr lang="fr-BE"/>
              <a:t>Explication :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</a:t>
            </a:r>
          </a:p>
          <a:p>
            <a:pPr lvl="2"/>
            <a:r>
              <a:rPr lang="fr-BE"/>
              <a:t>layout de largeur fixe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.row</a:t>
            </a:r>
            <a:r>
              <a:rPr lang="fr-BE"/>
              <a:t> enveloppant deux éléments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&lt;div&gt;</a:t>
            </a:r>
            <a:r>
              <a:rPr lang="fr-BE"/>
              <a:t> de 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.col-sm-6</a:t>
            </a:r>
          </a:p>
          <a:p>
            <a:pPr lvl="2"/>
            <a:r>
              <a:rPr lang="fr-BE"/>
              <a:t>chaque colonne prend la moitié de la largeur de l'écran pour les tailles d'écran moyennes.</a:t>
            </a:r>
          </a:p>
        </p:txBody>
      </p:sp>
    </p:spTree>
    <p:extLst>
      <p:ext uri="{BB962C8B-B14F-4D97-AF65-F5344CB8AC3E}">
        <p14:creationId xmlns:p14="http://schemas.microsoft.com/office/powerpoint/2010/main" val="3749553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1B6AB69-B8F5-E7C8-FAB4-D1CADDC11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exo 14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B075C8A-F41E-18D6-FB68-575B4BF91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fr-BE"/>
              <a:t>Grille avec quatre articles à présenter 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&lt;div class="container-fluid"&gt;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&lt;div class="row"&gt;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&lt;article 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class="col-xs-12 col-sm-6 col-md-4 col-lg-3"&gt;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&lt;p&gt;Lorem ipsum dolor sit amet, … &lt;/p&gt;</a:t>
            </a:r>
          </a:p>
          <a:p>
            <a:pPr marL="457200" lvl="1" indent="0">
              <a:buNone/>
            </a:pP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&lt;/article&gt; …</a:t>
            </a:r>
          </a:p>
          <a:p>
            <a:r>
              <a:rPr lang="fr-BE"/>
              <a:t>Explication : 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.container-fluid</a:t>
            </a:r>
          </a:p>
          <a:p>
            <a:pPr lvl="2"/>
            <a:r>
              <a:rPr lang="fr-BE"/>
              <a:t>layout prenant toute la largeur de l'écran</a:t>
            </a:r>
          </a:p>
          <a:p>
            <a:pPr lvl="1"/>
            <a:r>
              <a:rPr lang="fr-BE"/>
              <a:t>Classe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.row </a:t>
            </a:r>
            <a:r>
              <a:rPr lang="fr-BE"/>
              <a:t>enveloppant une série d'éléments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&lt;article&gt; </a:t>
            </a:r>
            <a:r>
              <a:rPr lang="fr-BE"/>
              <a:t>de classe 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.col-xs-12 </a:t>
            </a:r>
            <a:r>
              <a:rPr lang="fr-BE"/>
              <a:t>: chaque article prend toute la largeur de l'écran du smartphone 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.col-sm-6 </a:t>
            </a:r>
            <a:r>
              <a:rPr lang="fr-BE"/>
              <a:t>: chaque article prend la moitié de l'écran de la tablette 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.col-md-4 </a:t>
            </a:r>
            <a:r>
              <a:rPr lang="fr-BE"/>
              <a:t>: chaque article prend un tiers de l'écran d'un laptop</a:t>
            </a:r>
          </a:p>
          <a:p>
            <a:pPr lvl="2"/>
            <a:r>
              <a:rPr lang="fr-BE" sz="29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.col-lg-3 </a:t>
            </a:r>
            <a:r>
              <a:rPr lang="fr-BE"/>
              <a:t>: chaque article prend un quart de l'écran d'un desktop </a:t>
            </a:r>
          </a:p>
        </p:txBody>
      </p:sp>
    </p:spTree>
    <p:extLst>
      <p:ext uri="{BB962C8B-B14F-4D97-AF65-F5344CB8AC3E}">
        <p14:creationId xmlns:p14="http://schemas.microsoft.com/office/powerpoint/2010/main" val="4067884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1DFB9CE-9043-F29A-4EEA-6A7DB9199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Layout : col : autres options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CF168A9-F8EC-C321-806C-0993217E73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690689"/>
            <a:ext cx="5694575" cy="4486276"/>
          </a:xfrm>
        </p:spPr>
        <p:txBody>
          <a:bodyPr>
            <a:normAutofit fontScale="70000" lnSpcReduction="20000"/>
          </a:bodyPr>
          <a:lstStyle/>
          <a:p>
            <a:r>
              <a:rPr lang="fr-BE"/>
              <a:t>options d'alignement etc.</a:t>
            </a:r>
          </a:p>
          <a:p>
            <a:pPr lvl="1"/>
            <a:r>
              <a:rPr lang="fr-BE"/>
              <a:t>modèle "flexbox"</a:t>
            </a:r>
          </a:p>
          <a:p>
            <a:r>
              <a:rPr lang="fr-BE"/>
              <a:t>alignement vertical du texte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.align-items-start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.align-items-center</a:t>
            </a:r>
          </a:p>
          <a:p>
            <a:pPr lvl="1"/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.align-items-end</a:t>
            </a:r>
          </a:p>
          <a:p>
            <a:r>
              <a:rPr lang="fr-BE"/>
              <a:t>alignement horizontal du texte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.justify-content-start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.justify-content-center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.justify-content-end</a:t>
            </a:r>
            <a:r>
              <a:rPr lang="fr-BE"/>
              <a:t>, etc.</a:t>
            </a:r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fr-BE"/>
              <a:t>à surveiller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.align-self</a:t>
            </a:r>
          </a:p>
          <a:p>
            <a:pPr lvl="1"/>
            <a:r>
              <a:rPr lang="fr-BE" sz="31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.align-content</a:t>
            </a:r>
          </a:p>
          <a:p>
            <a:pPr lvl="1"/>
            <a:endParaRPr lang="fr-BE"/>
          </a:p>
          <a:p>
            <a:endParaRPr lang="fr-BE"/>
          </a:p>
          <a:p>
            <a:endParaRPr lang="fr-BE"/>
          </a:p>
        </p:txBody>
      </p:sp>
      <p:pic>
        <p:nvPicPr>
          <p:cNvPr id="7" name="Espace réservé du contenu 6">
            <a:extLst>
              <a:ext uri="{FF2B5EF4-FFF2-40B4-BE49-F238E27FC236}">
                <a16:creationId xmlns:a16="http://schemas.microsoft.com/office/drawing/2014/main" id="{EF14B9FC-82F7-3870-0179-9371B591B251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560469"/>
            <a:ext cx="5181600" cy="2746712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096144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15067E8-F01E-8B4C-387A-4E4997D43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Layout : pull &amp; push : exo 18</a:t>
            </a:r>
            <a:endParaRPr lang="fr-BE"/>
          </a:p>
        </p:txBody>
      </p:sp>
      <p:sp>
        <p:nvSpPr>
          <p:cNvPr id="6" name="ZoneTexte 5">
            <a:extLst>
              <a:ext uri="{FF2B5EF4-FFF2-40B4-BE49-F238E27FC236}">
                <a16:creationId xmlns:a16="http://schemas.microsoft.com/office/drawing/2014/main" id="{B77CC4B4-243B-34F4-918F-6B75BAF54C12}"/>
              </a:ext>
            </a:extLst>
          </p:cNvPr>
          <p:cNvSpPr txBox="1"/>
          <p:nvPr/>
        </p:nvSpPr>
        <p:spPr>
          <a:xfrm>
            <a:off x="1204537" y="3668315"/>
            <a:ext cx="26818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sur écran large : OK </a:t>
            </a:r>
            <a:endParaRPr lang="fr-BE">
              <a:solidFill>
                <a:schemeClr val="accent5"/>
              </a:solidFill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54FF189C-38DB-41FC-0CC3-FA59E5A071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193" y="1690688"/>
            <a:ext cx="4114555" cy="181299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81103796-623C-2B70-54A9-17B7B61BD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92323" y="2684467"/>
            <a:ext cx="3091916" cy="401362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ZoneTexte 6">
            <a:extLst>
              <a:ext uri="{FF2B5EF4-FFF2-40B4-BE49-F238E27FC236}">
                <a16:creationId xmlns:a16="http://schemas.microsoft.com/office/drawing/2014/main" id="{769CFBA6-8232-D4CD-15A6-7FDE2D068F69}"/>
              </a:ext>
            </a:extLst>
          </p:cNvPr>
          <p:cNvSpPr txBox="1"/>
          <p:nvPr/>
        </p:nvSpPr>
        <p:spPr>
          <a:xfrm>
            <a:off x="4992324" y="2135519"/>
            <a:ext cx="309191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bg1">
                    <a:lumMod val="50000"/>
                  </a:schemeClr>
                </a:solidFill>
              </a:rPr>
              <a:t>sur écran mobile : KO</a:t>
            </a:r>
            <a:endParaRPr lang="fr-BE">
              <a:solidFill>
                <a:schemeClr val="bg1">
                  <a:lumMod val="50000"/>
                </a:schemeClr>
              </a:solidFill>
            </a:endParaRPr>
          </a:p>
        </p:txBody>
      </p:sp>
      <p:pic>
        <p:nvPicPr>
          <p:cNvPr id="5126" name="Picture 6">
            <a:extLst>
              <a:ext uri="{FF2B5EF4-FFF2-40B4-BE49-F238E27FC236}">
                <a16:creationId xmlns:a16="http://schemas.microsoft.com/office/drawing/2014/main" id="{7AB1238E-FBFA-2EFA-7247-81B60A40F6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0585" y="2597185"/>
            <a:ext cx="3179065" cy="410090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CF50F7F8-E6FD-6BE4-01C4-F518211DC9FC}"/>
              </a:ext>
            </a:extLst>
          </p:cNvPr>
          <p:cNvSpPr txBox="1"/>
          <p:nvPr/>
        </p:nvSpPr>
        <p:spPr>
          <a:xfrm>
            <a:off x="8800585" y="2017584"/>
            <a:ext cx="28642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solidFill>
                  <a:schemeClr val="accent5"/>
                </a:solidFill>
              </a:rPr>
              <a:t>sur écran mobile : OK</a:t>
            </a:r>
            <a:endParaRPr lang="fr-BE">
              <a:solidFill>
                <a:schemeClr val="accent5"/>
              </a:solidFill>
            </a:endParaRP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D6E998C8-4341-68A3-1131-EEACBB5CAD6B}"/>
              </a:ext>
            </a:extLst>
          </p:cNvPr>
          <p:cNvSpPr txBox="1"/>
          <p:nvPr/>
        </p:nvSpPr>
        <p:spPr>
          <a:xfrm>
            <a:off x="7589254" y="1547138"/>
            <a:ext cx="184300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>
                <a:highlight>
                  <a:srgbClr val="FFFF00"/>
                </a:highlight>
              </a:rPr>
              <a:t>à compléter </a:t>
            </a:r>
            <a:endParaRPr lang="fr-BE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1754241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Contenu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19D969D9-A494-1C87-ECD7-8EF2764C21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9B7ABE7D-DAF1-0DFD-B298-A273BF901BF2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5153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F34DC94-5DF4-364A-978D-00B173AB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Contenu 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4A65B86-9F97-370D-F632-339B8B6D15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BE"/>
              <a:t>Les balises HTML élémentaires ont un nouveau style prédéfini.</a:t>
            </a:r>
          </a:p>
          <a:p>
            <a:pPr lvl="1"/>
            <a:r>
              <a:rPr lang="fr-BE"/>
              <a:t>Heading</a:t>
            </a:r>
          </a:p>
          <a:p>
            <a:pPr lvl="1"/>
            <a:r>
              <a:rPr lang="fr-BE"/>
              <a:t>Image</a:t>
            </a:r>
          </a:p>
          <a:p>
            <a:pPr lvl="1"/>
            <a:r>
              <a:rPr lang="fr-BE"/>
              <a:t>Table</a:t>
            </a:r>
          </a:p>
          <a:p>
            <a:pPr lvl="1"/>
            <a:r>
              <a:rPr lang="fr-BE"/>
              <a:t>Figure </a:t>
            </a:r>
          </a:p>
          <a:p>
            <a:pPr lvl="1"/>
            <a:r>
              <a:rPr lang="fr-BE"/>
              <a:t>Forms</a:t>
            </a:r>
          </a:p>
          <a:p>
            <a:pPr lvl="1"/>
            <a:r>
              <a:rPr lang="fr-BE"/>
              <a:t>Liste à puce</a:t>
            </a:r>
          </a:p>
          <a:p>
            <a:pPr lvl="1"/>
            <a:r>
              <a:rPr lang="fr-BE"/>
              <a:t>Liste numérotée</a:t>
            </a:r>
          </a:p>
        </p:txBody>
      </p:sp>
    </p:spTree>
    <p:extLst>
      <p:ext uri="{BB962C8B-B14F-4D97-AF65-F5344CB8AC3E}">
        <p14:creationId xmlns:p14="http://schemas.microsoft.com/office/powerpoint/2010/main" val="270842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Composants</a:t>
            </a:r>
            <a:endParaRPr lang="fr-BE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F0F9C435-8846-9FC5-21B7-2C80B62F6A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71A9C937-C92D-8F11-C81D-BC9B053125A1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82705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F7C8553-7F0B-F6DB-496C-E9DE2B85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1B77A25-D8A2-73AE-E966-F7033281E6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3">
            <a:normAutofit fontScale="92500" lnSpcReduction="20000"/>
          </a:bodyPr>
          <a:lstStyle/>
          <a:p>
            <a:r>
              <a:rPr lang="fr-BE"/>
              <a:t>Accordion</a:t>
            </a:r>
          </a:p>
          <a:p>
            <a:r>
              <a:rPr lang="fr-BE"/>
              <a:t>Alerts</a:t>
            </a:r>
          </a:p>
          <a:p>
            <a:r>
              <a:rPr lang="fr-BE"/>
              <a:t>Badge</a:t>
            </a:r>
          </a:p>
          <a:p>
            <a:r>
              <a:rPr lang="fr-BE"/>
              <a:t>Breadcrumb</a:t>
            </a:r>
          </a:p>
          <a:p>
            <a:r>
              <a:rPr lang="fr-BE"/>
              <a:t>Button</a:t>
            </a:r>
          </a:p>
          <a:p>
            <a:r>
              <a:rPr lang="fr-BE"/>
              <a:t>Button group</a:t>
            </a:r>
          </a:p>
          <a:p>
            <a:r>
              <a:rPr lang="fr-BE"/>
              <a:t>Card</a:t>
            </a:r>
          </a:p>
          <a:p>
            <a:r>
              <a:rPr lang="fr-BE"/>
              <a:t>Carousel</a:t>
            </a:r>
          </a:p>
          <a:p>
            <a:r>
              <a:rPr lang="fr-BE"/>
              <a:t>Close button</a:t>
            </a:r>
          </a:p>
          <a:p>
            <a:r>
              <a:rPr lang="fr-BE"/>
              <a:t>Collapse</a:t>
            </a:r>
          </a:p>
          <a:p>
            <a:r>
              <a:rPr lang="fr-BE"/>
              <a:t>Dropdowns</a:t>
            </a:r>
          </a:p>
          <a:p>
            <a:r>
              <a:rPr lang="fr-BE"/>
              <a:t>List group</a:t>
            </a:r>
          </a:p>
          <a:p>
            <a:r>
              <a:rPr lang="fr-BE"/>
              <a:t>Jumbotron</a:t>
            </a:r>
          </a:p>
          <a:p>
            <a:r>
              <a:rPr lang="fr-BE"/>
              <a:t>Modal</a:t>
            </a:r>
          </a:p>
          <a:p>
            <a:r>
              <a:rPr lang="fr-BE"/>
              <a:t>Navbar</a:t>
            </a:r>
          </a:p>
          <a:p>
            <a:r>
              <a:rPr lang="fr-BE"/>
              <a:t>Navs &amp; tabs</a:t>
            </a:r>
          </a:p>
          <a:p>
            <a:r>
              <a:rPr lang="fr-BE"/>
              <a:t>Offcanvas</a:t>
            </a:r>
          </a:p>
          <a:p>
            <a:r>
              <a:rPr lang="fr-BE"/>
              <a:t>Pagination</a:t>
            </a:r>
          </a:p>
          <a:p>
            <a:r>
              <a:rPr lang="fr-BE"/>
              <a:t>Placeholders</a:t>
            </a:r>
          </a:p>
          <a:p>
            <a:r>
              <a:rPr lang="fr-BE"/>
              <a:t>Popovers</a:t>
            </a:r>
          </a:p>
          <a:p>
            <a:r>
              <a:rPr lang="fr-BE"/>
              <a:t>Progress</a:t>
            </a:r>
          </a:p>
          <a:p>
            <a:r>
              <a:rPr lang="fr-BE"/>
              <a:t>Scrollspy</a:t>
            </a:r>
          </a:p>
          <a:p>
            <a:r>
              <a:rPr lang="fr-BE"/>
              <a:t>Spinners</a:t>
            </a:r>
          </a:p>
          <a:p>
            <a:r>
              <a:rPr lang="fr-BE"/>
              <a:t>Toasts</a:t>
            </a:r>
          </a:p>
          <a:p>
            <a:r>
              <a:rPr lang="fr-BE"/>
              <a:t>Tooltips</a:t>
            </a:r>
          </a:p>
        </p:txBody>
      </p:sp>
    </p:spTree>
    <p:extLst>
      <p:ext uri="{BB962C8B-B14F-4D97-AF65-F5344CB8AC3E}">
        <p14:creationId xmlns:p14="http://schemas.microsoft.com/office/powerpoint/2010/main" val="3094771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47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lvl="0"/>
            <a:r>
              <a:rPr lang="fr-BE"/>
              <a:t>15. Adaptabilité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A55FE3E-5A54-9E97-11A1-B822721F4C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/>
          <a:p>
            <a:r>
              <a:rPr lang="fr-BE"/>
              <a:t>Bootstrap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B27E820-3EE6-B51E-EC38-1C16507EC4D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11285" y="217488"/>
            <a:ext cx="2281311" cy="18193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6A4F7D3-6D31-88A3-981A-B5432EF95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Composant : bouton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A217DED-6ACB-6B60-C0EB-FA34A65500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71474" y="1572518"/>
            <a:ext cx="5876925" cy="49203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&lt;button 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class="</a:t>
            </a:r>
            <a:r>
              <a:rPr lang="en-US" sz="2400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btn-success</a:t>
            </a: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"&gt;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success </a:t>
            </a:r>
            <a:b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&lt;/button&gt;</a:t>
            </a:r>
          </a:p>
          <a:p>
            <a:r>
              <a:rPr lang="en-US"/>
              <a:t>classe CSS prédéfinies</a:t>
            </a:r>
          </a:p>
          <a:p>
            <a:pPr lvl="1"/>
            <a:r>
              <a:rPr lang="en-US" b="1">
                <a:solidFill>
                  <a:schemeClr val="accent2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.btn</a:t>
            </a:r>
            <a:r>
              <a:rPr lang="en-US">
                <a:solidFill>
                  <a:schemeClr val="accent2"/>
                </a:solidFill>
              </a:rPr>
              <a:t> </a:t>
            </a:r>
            <a:r>
              <a:rPr lang="en-US"/>
              <a:t>: tous les boutons</a:t>
            </a:r>
            <a:endParaRPr lang="fr-BE"/>
          </a:p>
          <a:p>
            <a:pPr lvl="1"/>
            <a:r>
              <a:rPr lang="fr-BE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>
                <a:solidFill>
                  <a:schemeClr val="accent5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btn-success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b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btn-danger, …</a:t>
            </a:r>
          </a:p>
          <a:p>
            <a:pPr lvl="2"/>
            <a:r>
              <a:rPr lang="fr-BE"/>
              <a:t>autre couleur de fond, …</a:t>
            </a:r>
          </a:p>
          <a:p>
            <a:pPr lvl="2"/>
            <a:r>
              <a:rPr lang="fr-BE"/>
              <a:t>chaque sémantique possède sa classe dédiée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5CCC8358-B572-A4F5-4DDC-4293042595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560" y="22314"/>
            <a:ext cx="6876190" cy="780952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DFEC168E-3B6E-BACE-C156-63BEE3F6F29B}"/>
              </a:ext>
            </a:extLst>
          </p:cNvPr>
          <p:cNvSpPr>
            <a:spLocks noGrp="1" noChangeArrowheads="1"/>
          </p:cNvSpPr>
          <p:nvPr>
            <p:ph sz="half" idx="2"/>
          </p:nvPr>
        </p:nvSpPr>
        <p:spPr bwMode="auto">
          <a:xfrm>
            <a:off x="6067854" y="1513046"/>
            <a:ext cx="6028895" cy="4431983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square" lIns="91440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accent2"/>
                </a:solidFill>
                <a:latin typeface="Consolas" panose="020B0609020204030204" pitchFamily="49" charset="0"/>
              </a:rPr>
              <a:t>btn-primary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accent2"/>
                </a:solidFill>
                <a:latin typeface="Consolas" panose="020B0609020204030204" pitchFamily="49" charset="0"/>
              </a:rPr>
              <a:t>Primary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btn-secondary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tx1">
                    <a:lumMod val="65000"/>
                    <a:lumOff val="35000"/>
                  </a:schemeClr>
                </a:solidFill>
                <a:latin typeface="Consolas" panose="020B0609020204030204" pitchFamily="49" charset="0"/>
              </a:rPr>
              <a:t>Secondary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rgbClr val="00B050"/>
                </a:solidFill>
                <a:latin typeface="Consolas" panose="020B0609020204030204" pitchFamily="49" charset="0"/>
              </a:rPr>
              <a:t>btn-success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rgbClr val="00B050"/>
                </a:solidFill>
                <a:latin typeface="Consolas" panose="020B0609020204030204" pitchFamily="49" charset="0"/>
              </a:rPr>
              <a:t>Success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rgbClr val="FF0000"/>
                </a:solidFill>
                <a:latin typeface="Consolas" panose="020B0609020204030204" pitchFamily="49" charset="0"/>
              </a:rPr>
              <a:t>btn-danger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rgbClr val="FF0000"/>
                </a:solidFill>
                <a:latin typeface="Consolas" panose="020B0609020204030204" pitchFamily="49" charset="0"/>
              </a:rPr>
              <a:t>Danger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rgbClr val="FFC000"/>
                </a:solidFill>
                <a:latin typeface="Consolas" panose="020B0609020204030204" pitchFamily="49" charset="0"/>
              </a:rPr>
              <a:t>btn-warning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rgbClr val="FFC000"/>
                </a:solidFill>
                <a:latin typeface="Consolas" panose="020B0609020204030204" pitchFamily="49" charset="0"/>
              </a:rPr>
              <a:t>Warning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btn-info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accent4">
                    <a:lumMod val="50000"/>
                  </a:schemeClr>
                </a:solidFill>
                <a:latin typeface="Consolas" panose="020B0609020204030204" pitchFamily="49" charset="0"/>
              </a:rPr>
              <a:t>Info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btn-light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Light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latin typeface="Consolas" panose="020B0609020204030204" pitchFamily="49" charset="0"/>
              </a:rPr>
              <a:t>btn-dark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latin typeface="Consolas" panose="020B0609020204030204" pitchFamily="49" charset="0"/>
              </a:rPr>
              <a:t>Dark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&lt;button type="button" </a:t>
            </a:r>
            <a:b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        class="btn </a:t>
            </a:r>
            <a:r>
              <a:rPr lang="fr-FR" altLang="fr-FR" sz="1600">
                <a:solidFill>
                  <a:schemeClr val="bg1"/>
                </a:solidFill>
                <a:highlight>
                  <a:srgbClr val="0000FF"/>
                </a:highlight>
                <a:latin typeface="Consolas" panose="020B0609020204030204" pitchFamily="49" charset="0"/>
              </a:rPr>
              <a:t>btn-link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"&gt;</a:t>
            </a:r>
            <a:r>
              <a:rPr lang="fr-FR" altLang="fr-FR" sz="1600">
                <a:solidFill>
                  <a:schemeClr val="bg1"/>
                </a:solidFill>
                <a:highlight>
                  <a:srgbClr val="0000FF"/>
                </a:highlight>
                <a:latin typeface="Consolas" panose="020B0609020204030204" pitchFamily="49" charset="0"/>
              </a:rPr>
              <a:t>Link</a:t>
            </a:r>
            <a:r>
              <a:rPr lang="fr-FR" altLang="fr-FR" sz="1600">
                <a:solidFill>
                  <a:schemeClr val="accent6">
                    <a:lumMod val="50000"/>
                  </a:schemeClr>
                </a:solidFill>
                <a:latin typeface="Consolas" panose="020B0609020204030204" pitchFamily="49" charset="0"/>
              </a:rPr>
              <a:t>&lt;/button&gt; </a:t>
            </a:r>
          </a:p>
        </p:txBody>
      </p:sp>
    </p:spTree>
    <p:extLst>
      <p:ext uri="{BB962C8B-B14F-4D97-AF65-F5344CB8AC3E}">
        <p14:creationId xmlns:p14="http://schemas.microsoft.com/office/powerpoint/2010/main" val="19533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77C249-0300-8C93-31DC-F06D2B40CF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Installation et configuration</a:t>
            </a:r>
            <a:endParaRPr lang="fr-BE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E381862E-6AD2-C052-B03E-532716AD5B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BE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1B65718-D3EC-BCDD-DFA3-46DD6CCFB66C}"/>
              </a:ext>
            </a:extLst>
          </p:cNvPr>
          <p:cNvPicPr>
            <a:picLocks noGrp="1" noChangeAspect="1" noChangeArrowheads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096" r="10096"/>
          <a:stretch>
            <a:fillRect/>
          </a:stretch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63380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F6510-F92F-ECF8-7E76-3FE4C6C4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799F4-CC55-9CA3-ABE0-62D2DA57E3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fontScale="92500" lnSpcReduction="10000"/>
          </a:bodyPr>
          <a:lstStyle/>
          <a:p>
            <a:r>
              <a:rPr lang="fr-BE"/>
              <a:t>Framework CSS open-source très populaire.</a:t>
            </a:r>
          </a:p>
          <a:p>
            <a:r>
              <a:rPr lang="fr-BE"/>
              <a:t>But : concevoir des sites web </a:t>
            </a:r>
          </a:p>
          <a:p>
            <a:pPr lvl="1"/>
            <a:r>
              <a:rPr lang="fr-BE"/>
              <a:t>responsives</a:t>
            </a:r>
          </a:p>
          <a:p>
            <a:pPr lvl="1"/>
            <a:r>
              <a:rPr lang="fr-BE"/>
              <a:t>esthétiquement plaisants</a:t>
            </a:r>
          </a:p>
          <a:p>
            <a:pPr lvl="1"/>
            <a:r>
              <a:rPr lang="fr-BE"/>
              <a:t>rapidement et facilement </a:t>
            </a:r>
          </a:p>
          <a:p>
            <a:r>
              <a:rPr lang="fr-BE"/>
              <a:t>Éléments de conception communs </a:t>
            </a:r>
          </a:p>
          <a:p>
            <a:pPr lvl="1"/>
            <a:r>
              <a:rPr lang="fr-BE"/>
              <a:t>boutons, formulaires, modèles de navigation, etc. </a:t>
            </a:r>
          </a:p>
          <a:p>
            <a:pPr lvl="1"/>
            <a:r>
              <a:rPr lang="fr-BE"/>
              <a:t>Grille de 12 colonnes </a:t>
            </a:r>
          </a:p>
          <a:p>
            <a:pPr lvl="1"/>
            <a:r>
              <a:rPr lang="fr-BE"/>
              <a:t>Nombreux styles prédéfinis </a:t>
            </a:r>
          </a:p>
          <a:p>
            <a:pPr lvl="1"/>
            <a:r>
              <a:rPr lang="fr-BE"/>
              <a:t>Styles toujours customisables </a:t>
            </a:r>
          </a:p>
          <a:p>
            <a:r>
              <a:rPr lang="fr-BE"/>
              <a:t>Fonctionnalités interactives basées sur JavaScript</a:t>
            </a:r>
          </a:p>
          <a:p>
            <a:pPr lvl="1"/>
            <a:r>
              <a:rPr lang="fr-BE"/>
              <a:t>carrousels,  modales, onglets, etc.</a:t>
            </a:r>
          </a:p>
          <a:p>
            <a:r>
              <a:rPr lang="fr-BE"/>
              <a:t>Compatible avec la plupart des navigateurs modernes</a:t>
            </a:r>
          </a:p>
        </p:txBody>
      </p:sp>
    </p:spTree>
    <p:extLst>
      <p:ext uri="{BB962C8B-B14F-4D97-AF65-F5344CB8AC3E}">
        <p14:creationId xmlns:p14="http://schemas.microsoft.com/office/powerpoint/2010/main" val="1055717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CBF6510-F92F-ECF8-7E76-3FE4C6C4B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Caractéristiques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42799F4-CC55-9CA3-ABE0-62D2DA57E37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Mars 2023 : version 5.2</a:t>
            </a:r>
          </a:p>
          <a:p>
            <a:r>
              <a:rPr lang="fr-BE"/>
              <a:t>Développé par Twitter </a:t>
            </a:r>
          </a:p>
          <a:p>
            <a:pPr lvl="1"/>
            <a:r>
              <a:rPr lang="fr-BE"/>
              <a:t>"one framework, every device"</a:t>
            </a:r>
          </a:p>
          <a:p>
            <a:r>
              <a:rPr lang="fr-BE"/>
              <a:t>Constamment mis à jour </a:t>
            </a:r>
          </a:p>
          <a:p>
            <a:pPr lvl="1"/>
            <a:r>
              <a:rPr lang="fr-BE"/>
              <a:t>pour inclure les dernières tendances de conception</a:t>
            </a:r>
          </a:p>
          <a:p>
            <a:r>
              <a:rPr lang="fr-BE"/>
              <a:t>Documentation </a:t>
            </a:r>
          </a:p>
          <a:p>
            <a:r>
              <a:rPr lang="fr-BE"/>
              <a:t>Communauté de développeurs </a:t>
            </a:r>
          </a:p>
          <a:p>
            <a:endParaRPr lang="fr-BE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07918D4-14EF-830F-9D9B-23295AAB7E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fr-BE"/>
              <a:t>Compétiteurs</a:t>
            </a:r>
          </a:p>
          <a:p>
            <a:pPr lvl="1"/>
            <a:r>
              <a:rPr lang="fr-BE"/>
              <a:t>Foundation  (foundation.zurb.com)</a:t>
            </a:r>
          </a:p>
          <a:p>
            <a:pPr lvl="1"/>
            <a:r>
              <a:rPr lang="fr-BE"/>
              <a:t>elasticss</a:t>
            </a:r>
          </a:p>
          <a:p>
            <a:pPr lvl="1"/>
            <a:r>
              <a:rPr lang="fr-BE"/>
              <a:t>Knacss</a:t>
            </a:r>
          </a:p>
          <a:p>
            <a:pPr lvl="1"/>
            <a:r>
              <a:rPr lang="fr-BE"/>
              <a:t>Blueprint</a:t>
            </a:r>
          </a:p>
          <a:p>
            <a:pPr lvl="1"/>
            <a:r>
              <a:rPr lang="fr-BE"/>
              <a:t>960 Grid System</a:t>
            </a:r>
          </a:p>
          <a:p>
            <a:pPr lvl="1"/>
            <a:r>
              <a:rPr lang="fr-BE"/>
              <a:t>YUI</a:t>
            </a:r>
          </a:p>
          <a:p>
            <a:pPr lvl="1"/>
            <a:r>
              <a:rPr lang="fr-BE"/>
              <a:t>52Framework</a:t>
            </a:r>
          </a:p>
          <a:p>
            <a:pPr lvl="1"/>
            <a:r>
              <a:rPr lang="fr-BE"/>
              <a:t>inuitcss</a:t>
            </a:r>
          </a:p>
          <a:p>
            <a:pPr lvl="1"/>
            <a:r>
              <a:rPr lang="fr-BE"/>
              <a:t>elements</a:t>
            </a:r>
          </a:p>
          <a:p>
            <a:pPr lvl="1"/>
            <a:r>
              <a:rPr lang="fr-BE"/>
              <a:t>BlueTrip</a:t>
            </a:r>
          </a:p>
          <a:p>
            <a:pPr lvl="1"/>
            <a:r>
              <a:rPr lang="fr-BE"/>
              <a:t>ez-css …</a:t>
            </a:r>
          </a:p>
        </p:txBody>
      </p:sp>
    </p:spTree>
    <p:extLst>
      <p:ext uri="{BB962C8B-B14F-4D97-AF65-F5344CB8AC3E}">
        <p14:creationId xmlns:p14="http://schemas.microsoft.com/office/powerpoint/2010/main" val="2833182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83E4DB4-C1E2-5B82-C108-10A96E7A3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Tutoriels</a:t>
            </a:r>
            <a:endParaRPr lang="fr-BE"/>
          </a:p>
        </p:txBody>
      </p:sp>
      <p:sp>
        <p:nvSpPr>
          <p:cNvPr id="5" name="Espace réservé du contenu 4">
            <a:extLst>
              <a:ext uri="{FF2B5EF4-FFF2-40B4-BE49-F238E27FC236}">
                <a16:creationId xmlns:a16="http://schemas.microsoft.com/office/drawing/2014/main" id="{E9B38E85-8572-490E-B148-1C412F1F7D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BE"/>
              <a:t>APC Pédagogie</a:t>
            </a:r>
          </a:p>
          <a:p>
            <a:pPr lvl="1"/>
            <a:r>
              <a:rPr lang="fr-BE"/>
              <a:t>https://apcpedagogie.com/cours-et-tutoriels/les_cours/cours-de-programmation/le-bootstrap/</a:t>
            </a:r>
          </a:p>
          <a:p>
            <a:r>
              <a:rPr lang="fr-BE"/>
              <a:t>Get started with Bootstrap</a:t>
            </a:r>
          </a:p>
          <a:p>
            <a:pPr lvl="1"/>
            <a:r>
              <a:rPr lang="fr-BE"/>
              <a:t>https://getbootstrap.com/docs/5.2/getting-started/introduction/</a:t>
            </a:r>
          </a:p>
          <a:p>
            <a:r>
              <a:rPr lang="fr-BE"/>
              <a:t>W3Schools</a:t>
            </a:r>
          </a:p>
          <a:p>
            <a:pPr lvl="1"/>
            <a:r>
              <a:rPr lang="fr-BE"/>
              <a:t>https://www.w3schools.com/bootstrap/</a:t>
            </a:r>
          </a:p>
        </p:txBody>
      </p:sp>
    </p:spTree>
    <p:extLst>
      <p:ext uri="{BB962C8B-B14F-4D97-AF65-F5344CB8AC3E}">
        <p14:creationId xmlns:p14="http://schemas.microsoft.com/office/powerpoint/2010/main" val="464760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Installation locale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getbootstrap.com</a:t>
            </a:r>
          </a:p>
          <a:p>
            <a:pPr lvl="1"/>
            <a:r>
              <a:rPr lang="fr-BE"/>
              <a:t>download bootstrap</a:t>
            </a:r>
          </a:p>
          <a:p>
            <a:r>
              <a:rPr lang="fr-BE"/>
              <a:t>inclure dans le doc HTML, 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&lt;link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href="css/bootstrap/bootstrap.min.css"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rel="stylesheet"  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integrity="sha384-rbsA2VBKQhggwzxH7pPCaAqO46MgnOM80zW1RWuH61DGLwZJEdK2Kadq2F9CUG65" 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crossorigin="anonymous"&gt;</a:t>
            </a:r>
          </a:p>
          <a:p>
            <a:pPr lvl="1"/>
            <a:endParaRPr lang="fr-BE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6293552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976E0D2-C19A-4F57-91DA-0F1B0CF3A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Installation remote</a:t>
            </a:r>
            <a:endParaRPr lang="fr-BE" dirty="0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8E0320A1-254F-40E9-91C4-4353F454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BE"/>
              <a:t>via content delivery network (CDN)</a:t>
            </a:r>
          </a:p>
          <a:p>
            <a:r>
              <a:rPr lang="fr-BE"/>
              <a:t>inclure dans le doc HTML, sous </a:t>
            </a:r>
            <a:r>
              <a:rPr lang="fr-BE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&lt;head&gt;</a:t>
            </a:r>
          </a:p>
          <a:p>
            <a:pPr marL="457189" lvl="1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&lt;link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href="https://cdn.jsdelivr.net/npm/bootstrap@5.1.3/dist/css/bootstrap.min.css"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rel="stylesheet" 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integrity="sha384-1BmE4kWBq78iYhFldvKuhfTAU6auU8tT94WrHftjDbrCEXSU1oBoqyl2QvZ6jIW3"</a:t>
            </a:r>
          </a:p>
          <a:p>
            <a:pPr marL="914377" lvl="2" indent="0">
              <a:buNone/>
            </a:pPr>
            <a:r>
              <a:rPr lang="fr-BE" sz="2400" b="1">
                <a:solidFill>
                  <a:schemeClr val="accent6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crossorigin="anonymous"&gt;</a:t>
            </a:r>
          </a:p>
          <a:p>
            <a:pPr lvl="1"/>
            <a:endParaRPr lang="fr-BE"/>
          </a:p>
          <a:p>
            <a:pPr lvl="1"/>
            <a:endParaRPr lang="fr-BE"/>
          </a:p>
          <a:p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724051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>
        <p14:reveal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burotix">
  <a:themeElements>
    <a:clrScheme name="Custom 4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0DD3D1"/>
      </a:accent1>
      <a:accent2>
        <a:srgbClr val="1963A1"/>
      </a:accent2>
      <a:accent3>
        <a:srgbClr val="E5CBAD"/>
      </a:accent3>
      <a:accent4>
        <a:srgbClr val="5DF5F3"/>
      </a:accent4>
      <a:accent5>
        <a:srgbClr val="56A4E4"/>
      </a:accent5>
      <a:accent6>
        <a:srgbClr val="EFDFCD"/>
      </a:accent6>
      <a:hlink>
        <a:srgbClr val="000000"/>
      </a:hlink>
      <a:folHlink>
        <a:srgbClr val="3F3F3F"/>
      </a:folHlink>
    </a:clrScheme>
    <a:fontScheme name="Garamond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olides discret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rotix2022.potm" id="{7A707283-01BA-4932-B574-4A389620091B}" vid="{093B5C4F-DD58-40B6-A0EE-0D8451AE628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burotix2022</Template>
  <TotalTime>6372</TotalTime>
  <Words>1723</Words>
  <Application>Microsoft Office PowerPoint</Application>
  <PresentationFormat>Grand écran</PresentationFormat>
  <Paragraphs>341</Paragraphs>
  <Slides>30</Slides>
  <Notes>3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7" baseType="lpstr">
      <vt:lpstr>Arial</vt:lpstr>
      <vt:lpstr>Calibri</vt:lpstr>
      <vt:lpstr>Consolas</vt:lpstr>
      <vt:lpstr>Courier New</vt:lpstr>
      <vt:lpstr>Garamond</vt:lpstr>
      <vt:lpstr>Wingdings</vt:lpstr>
      <vt:lpstr>burotix</vt:lpstr>
      <vt:lpstr>Bachelier en Informatique de Gestion  WEB : principes de base</vt:lpstr>
      <vt:lpstr>Table des matières</vt:lpstr>
      <vt:lpstr>15. Adaptabilité</vt:lpstr>
      <vt:lpstr>Installation et configuration</vt:lpstr>
      <vt:lpstr>Caractéristiques</vt:lpstr>
      <vt:lpstr>Caractéristiques</vt:lpstr>
      <vt:lpstr>Tutoriels</vt:lpstr>
      <vt:lpstr>Installation locale</vt:lpstr>
      <vt:lpstr>Installation remote</vt:lpstr>
      <vt:lpstr>Viewport </vt:lpstr>
      <vt:lpstr>CSS propres </vt:lpstr>
      <vt:lpstr>Exo 02 : template de base </vt:lpstr>
      <vt:lpstr>Layout</vt:lpstr>
      <vt:lpstr>Layout &amp; breakpoint</vt:lpstr>
      <vt:lpstr>Layout : 12 colonnes par rangée </vt:lpstr>
      <vt:lpstr>Layout : les tailles d'écran</vt:lpstr>
      <vt:lpstr>Layout : code HTML </vt:lpstr>
      <vt:lpstr>Layout :  container</vt:lpstr>
      <vt:lpstr>Layout : row</vt:lpstr>
      <vt:lpstr>Layout : col</vt:lpstr>
      <vt:lpstr>Layout : col : exemples </vt:lpstr>
      <vt:lpstr>Layout : exo 12 </vt:lpstr>
      <vt:lpstr>Layout : exo 14</vt:lpstr>
      <vt:lpstr>Layout : col : autres options</vt:lpstr>
      <vt:lpstr>Layout : pull &amp; push : exo 18</vt:lpstr>
      <vt:lpstr>Contenu</vt:lpstr>
      <vt:lpstr>Contenu </vt:lpstr>
      <vt:lpstr>Composants</vt:lpstr>
      <vt:lpstr>Composants</vt:lpstr>
      <vt:lpstr>Composant : bouton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bootstrap</dc:title>
  <dc:creator>Alain Wafflard</dc:creator>
  <cp:lastModifiedBy>Alain Wafflard</cp:lastModifiedBy>
  <cp:revision>52</cp:revision>
  <dcterms:created xsi:type="dcterms:W3CDTF">2023-03-10T10:39:10Z</dcterms:created>
  <dcterms:modified xsi:type="dcterms:W3CDTF">2025-01-27T15:00:10Z</dcterms:modified>
</cp:coreProperties>
</file>