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6" r:id="rId1"/>
  </p:sldMasterIdLst>
  <p:notesMasterIdLst>
    <p:notesMasterId r:id="rId76"/>
  </p:notesMasterIdLst>
  <p:sldIdLst>
    <p:sldId id="473" r:id="rId2"/>
    <p:sldId id="260" r:id="rId3"/>
    <p:sldId id="474" r:id="rId4"/>
    <p:sldId id="566" r:id="rId5"/>
    <p:sldId id="476" r:id="rId6"/>
    <p:sldId id="262" r:id="rId7"/>
    <p:sldId id="265" r:id="rId8"/>
    <p:sldId id="267" r:id="rId9"/>
    <p:sldId id="268" r:id="rId10"/>
    <p:sldId id="269" r:id="rId11"/>
    <p:sldId id="270" r:id="rId12"/>
    <p:sldId id="272" r:id="rId13"/>
    <p:sldId id="273" r:id="rId14"/>
    <p:sldId id="567" r:id="rId15"/>
    <p:sldId id="484" r:id="rId16"/>
    <p:sldId id="275" r:id="rId17"/>
    <p:sldId id="276" r:id="rId18"/>
    <p:sldId id="277" r:id="rId19"/>
    <p:sldId id="509" r:id="rId20"/>
    <p:sldId id="486" r:id="rId21"/>
    <p:sldId id="280" r:id="rId22"/>
    <p:sldId id="282" r:id="rId23"/>
    <p:sldId id="283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510" r:id="rId38"/>
    <p:sldId id="299" r:id="rId39"/>
    <p:sldId id="511" r:id="rId40"/>
    <p:sldId id="300" r:id="rId41"/>
    <p:sldId id="301" r:id="rId42"/>
    <p:sldId id="302" r:id="rId43"/>
    <p:sldId id="488" r:id="rId44"/>
    <p:sldId id="513" r:id="rId45"/>
    <p:sldId id="303" r:id="rId46"/>
    <p:sldId id="514" r:id="rId47"/>
    <p:sldId id="304" r:id="rId48"/>
    <p:sldId id="480" r:id="rId49"/>
    <p:sldId id="305" r:id="rId50"/>
    <p:sldId id="487" r:id="rId51"/>
    <p:sldId id="489" r:id="rId52"/>
    <p:sldId id="490" r:id="rId53"/>
    <p:sldId id="482" r:id="rId54"/>
    <p:sldId id="481" r:id="rId55"/>
    <p:sldId id="284" r:id="rId56"/>
    <p:sldId id="285" r:id="rId57"/>
    <p:sldId id="483" r:id="rId58"/>
    <p:sldId id="491" r:id="rId59"/>
    <p:sldId id="493" r:id="rId60"/>
    <p:sldId id="494" r:id="rId61"/>
    <p:sldId id="497" r:id="rId62"/>
    <p:sldId id="492" r:id="rId63"/>
    <p:sldId id="498" r:id="rId64"/>
    <p:sldId id="499" r:id="rId65"/>
    <p:sldId id="496" r:id="rId66"/>
    <p:sldId id="500" r:id="rId67"/>
    <p:sldId id="501" r:id="rId68"/>
    <p:sldId id="502" r:id="rId69"/>
    <p:sldId id="503" r:id="rId70"/>
    <p:sldId id="504" r:id="rId71"/>
    <p:sldId id="517" r:id="rId72"/>
    <p:sldId id="515" r:id="rId73"/>
    <p:sldId id="516" r:id="rId74"/>
    <p:sldId id="518" r:id="rId75"/>
  </p:sldIdLst>
  <p:sldSz cx="12192000" cy="6858000"/>
  <p:notesSz cx="6858000" cy="9144000"/>
  <p:custShowLst>
    <p:custShow name="cefora powerpoint base" id="0">
      <p:sldLst/>
    </p:custShow>
  </p:custShow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7. Javascript" id="{7EB60391-1B3D-4FA7-8FB2-72C533B979D9}">
          <p14:sldIdLst>
            <p14:sldId id="473"/>
            <p14:sldId id="260"/>
            <p14:sldId id="474"/>
            <p14:sldId id="566"/>
            <p14:sldId id="476"/>
            <p14:sldId id="262"/>
            <p14:sldId id="265"/>
            <p14:sldId id="267"/>
            <p14:sldId id="268"/>
            <p14:sldId id="269"/>
            <p14:sldId id="270"/>
            <p14:sldId id="272"/>
            <p14:sldId id="273"/>
            <p14:sldId id="567"/>
            <p14:sldId id="484"/>
            <p14:sldId id="275"/>
            <p14:sldId id="276"/>
            <p14:sldId id="277"/>
            <p14:sldId id="509"/>
            <p14:sldId id="486"/>
            <p14:sldId id="280"/>
            <p14:sldId id="282"/>
            <p14:sldId id="283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510"/>
            <p14:sldId id="299"/>
            <p14:sldId id="511"/>
            <p14:sldId id="300"/>
            <p14:sldId id="301"/>
            <p14:sldId id="302"/>
            <p14:sldId id="488"/>
            <p14:sldId id="513"/>
            <p14:sldId id="303"/>
            <p14:sldId id="514"/>
            <p14:sldId id="304"/>
            <p14:sldId id="480"/>
            <p14:sldId id="305"/>
            <p14:sldId id="487"/>
            <p14:sldId id="489"/>
            <p14:sldId id="490"/>
            <p14:sldId id="482"/>
            <p14:sldId id="481"/>
            <p14:sldId id="284"/>
            <p14:sldId id="285"/>
            <p14:sldId id="483"/>
            <p14:sldId id="491"/>
            <p14:sldId id="493"/>
            <p14:sldId id="494"/>
            <p14:sldId id="497"/>
            <p14:sldId id="492"/>
            <p14:sldId id="498"/>
            <p14:sldId id="499"/>
            <p14:sldId id="496"/>
            <p14:sldId id="500"/>
            <p14:sldId id="501"/>
            <p14:sldId id="502"/>
            <p14:sldId id="503"/>
            <p14:sldId id="504"/>
            <p14:sldId id="517"/>
            <p14:sldId id="515"/>
            <p14:sldId id="516"/>
            <p14:sldId id="5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in Wafflard" initials="AW" lastIdx="1" clrIdx="0">
    <p:extLst>
      <p:ext uri="{19B8F6BF-5375-455C-9EA6-DF929625EA0E}">
        <p15:presenceInfo xmlns:p15="http://schemas.microsoft.com/office/powerpoint/2012/main" userId="76bb5ce92a207b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0" autoAdjust="0"/>
    <p:restoredTop sz="86419" autoAdjust="0"/>
  </p:normalViewPr>
  <p:slideViewPr>
    <p:cSldViewPr snapToGrid="0">
      <p:cViewPr varScale="1">
        <p:scale>
          <a:sx n="86" d="100"/>
          <a:sy n="86" d="100"/>
        </p:scale>
        <p:origin x="1554" y="3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742F-4DAE-47F5-9244-6ACC3985DD6B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42A0-1A3F-4998-8237-CE5EEE5DFDF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60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jsbin.com/IjEceDIP/15/edit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jsbin.com/itAqEmuT/2/edit" TargetMode="Externa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jsbin.com/umivew/10/edit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jsbin.com/umivew/42/edit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jsbin.com/umivew/10/edit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jsbin.com/umivew/42/edit" TargetMode="Externa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1</a:t>
            </a:fld>
            <a:endParaRPr lang="fr-BE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BE" dirty="0"/>
              <a:t>GESTIONNAIRE DE BASE DE DONNEES – NIVEAU ELEMENTAIRE - MS ACCESS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 dirty="0"/>
              <a:t>Professeur : Alain Wafflard</a:t>
            </a:r>
          </a:p>
        </p:txBody>
      </p:sp>
    </p:spTree>
    <p:extLst>
      <p:ext uri="{BB962C8B-B14F-4D97-AF65-F5344CB8AC3E}">
        <p14:creationId xmlns:p14="http://schemas.microsoft.com/office/powerpoint/2010/main" val="4219714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f3f0751_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f3f0751_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1df5ec1_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1df5ec1_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561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1df5ec1_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1df5ec1_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6004ff_7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6004ff_7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1df5ec1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1df5ec1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b0d2e39_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b0d2e39_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063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f3f0751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f3f0751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805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f3f0751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f3f0751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b0d2e39_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b0d2e39_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f6004b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f6004b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f3f0751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f3f0751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1df5ec1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1df5ec1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f6004f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f6004f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1df5ec1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1df5ec1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1df5ec1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c1df5ec1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c1df5ec1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c1df5ec1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c1df5ec1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c1df5ec1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fb55e1d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fb55e1d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fb55e1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efb55e1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1df5ec1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1df5ec1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f6003ee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f6003ee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1df5ec1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1df5ec1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6004bf_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6004bf_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1df5ec1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1df5ec1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1df5ec1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1df5ec1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5386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f6004bf_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f6004bf_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1df5ec1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1df5ec1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543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f6004bf_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df6004bf_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f6004bf_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df6004bf_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5d516fa1_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5d516fa1_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5d516fa1_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5d516fa1_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951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f6003ee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f6003ee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1df5ec1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1df5ec1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7794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5d516fa1_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5d516fa1_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1df5ec1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1df5ec1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33626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df6004bf_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df6004bf_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1df5ec1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1df5ec1_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f6004bf_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df6004bf_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Elaboré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http://jsbin.com/IjEceDIP/18/edit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http://jsbin.com/itAqEmuT/2/edit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b0d2e39_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b0d2e39_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2960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f6004f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f6004f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9839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f6004f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f6004f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f6004ff_5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f6004ff_5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1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http://jsbin.com/umivew/10/edit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2: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http://jsbin.com/umivew/42/edit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f6003e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f6003e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f6004ff_5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f6004ff_5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1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http://jsbin.com/umivew/10/edit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2: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http://jsbin.com/umivew/42/edit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5798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b0d2e39_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b0d2e39_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2001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b0d2e39_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b0d2e39_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327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6003ee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6003ee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f6003ee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f6003ee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f6003ee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f6003ee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620133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620133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b">
            <a:normAutofit/>
          </a:bodyPr>
          <a:lstStyle>
            <a:lvl1pPr algn="ctr"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8EFA58-10A1-BAA7-B65E-A754A43B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B8606-B65F-6EB2-899E-91B5C83E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2FA919-3ED3-80D3-E61B-53F97BE6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5682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userDrawn="1">
  <p:cSld name="1_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159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7641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857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8EF8D-0946-4672-F93D-1040FBC9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A40D7-7FAD-432F-7B9F-71125A56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3E5DF-3F32-A840-9AC0-4B04DF1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7234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67B63-F450-35EF-442C-62311487D2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C20ED6-7274-FD2F-773B-9069D5373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282271-26EC-908B-2E9D-6EE95CFBEB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7809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BD7575-5E4D-B6F7-D511-002E7EBB1A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7AA542-0BD3-6896-CFBC-925661457E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D4A95-E4A4-1574-4F11-DE8F196135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3413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3EE368-836F-D6B7-3720-94E515B8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0FC0D1-460C-5274-B67A-CADD301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5E82B2-87DB-8B8E-12FD-843E813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1760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05DBAD-E815-DA9F-C843-1DE122A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44211E-58E3-3B61-D18C-DCC7772A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F2F6A2-3605-D138-CBD4-299C105E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040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23E5C8-1D92-E25A-D482-9866759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ACAADE-10AC-A5C6-B021-C668BC20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D460E-C94D-0F17-7C77-D32F9CC1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6550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59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BACDB-1022-3581-CB46-1F85D702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F4609-0312-F825-CC91-FAC10F33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F0E555-3A77-670E-9C69-DE1D8DE2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0006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73148E-CCCA-4F1F-A836-655D884B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95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9B381-A1A5-FC30-27CA-947A2690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FB2116-0A00-B6AB-43FF-F23B8EB0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8A7CE26-4B2A-0791-7577-63BF2BD5A1F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1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53" r:id="rId11"/>
    <p:sldLayoutId id="2147483852" r:id="rId12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DOM/DOM_Referenc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Node.nodeType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-k12.atmos.washington.edu/~ovens/javascript/jseg28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rdoob.com/projects/chromeexperiments/google_gravity/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assrooms.com/fr/courses/1916641-dynamisez-vos-sites-web-avec-javascrip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7354" y="1122363"/>
            <a:ext cx="8100646" cy="2387600"/>
          </a:xfrm>
        </p:spPr>
        <p:txBody>
          <a:bodyPr>
            <a:normAutofit fontScale="90000"/>
          </a:bodyPr>
          <a:lstStyle/>
          <a:p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 dirty="0"/>
            </a:br>
            <a:r>
              <a:rPr lang="fr-BE" dirty="0"/>
              <a:t>Projet de Développement Web</a:t>
            </a:r>
            <a:endParaRPr lang="fr-BE" noProof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BE" sz="3200" dirty="0"/>
              <a:t>Enseignement supérieur économique de type court</a:t>
            </a:r>
          </a:p>
          <a:p>
            <a:r>
              <a:rPr lang="fr-BE" sz="3200"/>
              <a:t>Code FWB : 7534 30 U32 D3</a:t>
            </a:r>
          </a:p>
          <a:p>
            <a:r>
              <a:rPr lang="fr-BE" sz="3200"/>
              <a:t>Code ISFCE : 4IPW3</a:t>
            </a:r>
            <a:endParaRPr lang="fr-FR" sz="3200"/>
          </a:p>
        </p:txBody>
      </p:sp>
      <p:pic>
        <p:nvPicPr>
          <p:cNvPr id="17" name="Picture 1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6" y="289351"/>
            <a:ext cx="1674557" cy="16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6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Emplacement du code </a:t>
            </a:r>
            <a:r>
              <a:rPr lang="fr-BE">
                <a:sym typeface="Calibri"/>
              </a:rPr>
              <a:t>: exo01</a:t>
            </a:r>
            <a:endParaRPr lang="fr-BE" dirty="0">
              <a:sym typeface="Calibri"/>
            </a:endParaRPr>
          </a:p>
        </p:txBody>
      </p:sp>
      <p:sp>
        <p:nvSpPr>
          <p:cNvPr id="120" name="Google Shape;120;p21"/>
          <p:cNvSpPr txBox="1">
            <a:spLocks noGrp="1"/>
          </p:cNvSpPr>
          <p:nvPr>
            <p:ph sz="half" idx="1"/>
          </p:nvPr>
        </p:nvSpPr>
        <p:spPr>
          <a:xfrm>
            <a:off x="250257" y="1825625"/>
            <a:ext cx="5769543" cy="435133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&lt;html&gt;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head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sz="37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title</a:t>
            </a:r>
            <a:r>
              <a:rPr lang="fr-BE" sz="37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  <a:r>
              <a:rPr lang="fr-BE" sz="3700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Emplacement JS OK</a:t>
            </a:r>
            <a:r>
              <a:rPr lang="fr-BE" sz="37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</a:t>
            </a:r>
            <a:r>
              <a:rPr lang="fr-BE" sz="37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title</a:t>
            </a:r>
            <a:r>
              <a:rPr lang="fr-BE" sz="37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</a:p>
          <a:p>
            <a:pPr marL="0" indent="0">
              <a:buNone/>
            </a:pPr>
            <a:r>
              <a:rPr lang="fr-BE" sz="37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</a:t>
            </a:r>
            <a:r>
              <a:rPr lang="fr-BE" sz="37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head</a:t>
            </a:r>
            <a:r>
              <a:rPr lang="fr-BE" sz="37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  <a:endParaRPr lang="fr-BE" dirty="0"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&lt;body&gt;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&lt;div id="01"&gt;Bienvenue&lt;/div&gt;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&lt;script&gt;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el =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document.getElementById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("01");</a:t>
            </a:r>
          </a:p>
          <a:p>
            <a:pPr marL="0" indent="0">
              <a:buNone/>
            </a:pP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el.innerHTML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"Bonjour";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&lt;/script&gt;    </a:t>
            </a:r>
            <a:endParaRPr lang="fr-BE" dirty="0"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&lt;/body&gt;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&lt;/html&gt;</a:t>
            </a:r>
          </a:p>
        </p:txBody>
      </p:sp>
      <p:sp>
        <p:nvSpPr>
          <p:cNvPr id="122" name="Google Shape;122;p21"/>
          <p:cNvSpPr txBox="1">
            <a:spLocks noGrp="1"/>
          </p:cNvSpPr>
          <p:nvPr>
            <p:ph sz="half" idx="2"/>
          </p:nvPr>
        </p:nvSpPr>
        <p:spPr>
          <a:xfrm>
            <a:off x="6172200" y="1825625"/>
            <a:ext cx="5840128" cy="435133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&lt;html&gt;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head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title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Emplacement JS KO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title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head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&lt;body&gt;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&lt;script&gt;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el =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document.getElementById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("01");</a:t>
            </a:r>
          </a:p>
          <a:p>
            <a:pPr marL="0" indent="0">
              <a:buNone/>
            </a:pP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el.innerHTML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"Bonjour";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&lt;/script&gt;</a:t>
            </a:r>
            <a:endParaRPr lang="fr-BE" dirty="0"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0" indent="0">
              <a:buNone/>
            </a:pP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&lt;div id="01"&gt;Bienvenue&lt;/div&gt;   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&lt;/body&gt;</a:t>
            </a:r>
          </a:p>
          <a:p>
            <a:pPr marL="0" indent="0">
              <a:buNone/>
            </a:pP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&lt;/html&gt;</a:t>
            </a:r>
          </a:p>
        </p:txBody>
      </p:sp>
      <p:pic>
        <p:nvPicPr>
          <p:cNvPr id="10" name="Graphique 9" descr="Pouce en haut">
            <a:extLst>
              <a:ext uri="{FF2B5EF4-FFF2-40B4-BE49-F238E27FC236}">
                <a16:creationId xmlns:a16="http://schemas.microsoft.com/office/drawing/2014/main" id="{1F527505-C38F-4468-8DF5-D7B1996E3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34930" y="5055973"/>
            <a:ext cx="914400" cy="914400"/>
          </a:xfrm>
          <a:prstGeom prst="rect">
            <a:avLst/>
          </a:prstGeom>
        </p:spPr>
      </p:pic>
      <p:pic>
        <p:nvPicPr>
          <p:cNvPr id="12" name="Graphique 11" descr="Main levée">
            <a:extLst>
              <a:ext uri="{FF2B5EF4-FFF2-40B4-BE49-F238E27FC236}">
                <a16:creationId xmlns:a16="http://schemas.microsoft.com/office/drawing/2014/main" id="{537F31A6-D717-4BCA-A524-573F952041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4980" y="4942361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Code interne/externe </a:t>
            </a:r>
            <a:r>
              <a:rPr lang="fr-BE">
                <a:sym typeface="Calibri"/>
              </a:rPr>
              <a:t>: exo02</a:t>
            </a:r>
            <a:endParaRPr lang="fr-BE" dirty="0">
              <a:sym typeface="Calibri"/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Créez une page HTML </a:t>
            </a:r>
            <a:r>
              <a:rPr lang="fr-BE">
                <a:solidFill>
                  <a:schemeClr val="accent2"/>
                </a:solidFill>
                <a:sym typeface="Calibri"/>
              </a:rPr>
              <a:t>"exo02</a:t>
            </a:r>
            <a:r>
              <a:rPr lang="fr-BE" dirty="0">
                <a:solidFill>
                  <a:schemeClr val="accent2"/>
                </a:solidFill>
                <a:sym typeface="Calibri"/>
              </a:rPr>
              <a:t>_alert_inline.html" </a:t>
            </a:r>
            <a:r>
              <a:rPr lang="fr-BE" dirty="0">
                <a:sym typeface="Calibri"/>
              </a:rPr>
              <a:t>contenant le script JS suivant :</a:t>
            </a:r>
            <a:br>
              <a:rPr lang="fr-BE" dirty="0">
                <a:sym typeface="Calibri"/>
              </a:rPr>
            </a:b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alert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("Bienvenue sur mon site");</a:t>
            </a:r>
          </a:p>
          <a:p>
            <a:r>
              <a:rPr lang="fr-BE" dirty="0">
                <a:sym typeface="Calibri"/>
              </a:rPr>
              <a:t>Migrer ce script dans un fichier </a:t>
            </a:r>
            <a:r>
              <a:rPr lang="fr-BE">
                <a:solidFill>
                  <a:schemeClr val="accent2"/>
                </a:solidFill>
                <a:sym typeface="Calibri"/>
              </a:rPr>
              <a:t>"exo02</a:t>
            </a:r>
            <a:r>
              <a:rPr lang="fr-BE" dirty="0">
                <a:solidFill>
                  <a:schemeClr val="accent2"/>
                </a:solidFill>
                <a:sym typeface="Calibri"/>
              </a:rPr>
              <a:t>_alert_outline.js"</a:t>
            </a:r>
            <a:r>
              <a:rPr lang="fr-BE" dirty="0">
                <a:sym typeface="Calibri"/>
              </a:rPr>
              <a:t> et faites y appel dans votre page HTML</a:t>
            </a:r>
          </a:p>
          <a:p>
            <a:r>
              <a:rPr lang="fr-BE" dirty="0">
                <a:sym typeface="Calibri"/>
              </a:rPr>
              <a:t>Solution sur burotix.be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Variables </a:t>
            </a:r>
            <a:r>
              <a:rPr lang="fr-BE" dirty="0">
                <a:sym typeface="Calibri"/>
              </a:rPr>
              <a:t>et Typage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F9B2C08-6237-AC0F-3C18-82BC8F74F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Espace réservé pour une image  5">
            <a:extLst>
              <a:ext uri="{FF2B5EF4-FFF2-40B4-BE49-F238E27FC236}">
                <a16:creationId xmlns:a16="http://schemas.microsoft.com/office/drawing/2014/main" id="{FBD8D72B-2687-498B-8298-063AA95967C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4506" b="14506"/>
          <a:stretch/>
        </p:blipFill>
        <p:spPr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>
                <a:sym typeface="Calibri"/>
              </a:rPr>
              <a:t>Typage dynamique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dirty="0">
                <a:sym typeface="Calibri"/>
              </a:rPr>
              <a:t>JavaScript : langage à </a:t>
            </a:r>
            <a:r>
              <a:rPr lang="fr-BE" dirty="0">
                <a:solidFill>
                  <a:schemeClr val="accent2"/>
                </a:solidFill>
                <a:sym typeface="Calibri"/>
              </a:rPr>
              <a:t>typage dynamique</a:t>
            </a:r>
          </a:p>
          <a:p>
            <a:pPr lvl="1"/>
            <a:r>
              <a:rPr lang="fr-BE" dirty="0">
                <a:sym typeface="Calibri"/>
              </a:rPr>
              <a:t>Type d'une variable défini au runtime </a:t>
            </a:r>
          </a:p>
          <a:p>
            <a:pPr lvl="1"/>
            <a:r>
              <a:rPr lang="fr-BE" dirty="0">
                <a:sym typeface="Calibri"/>
              </a:rPr>
              <a:t>Type d'une variable changeable en cours d'exécution (comme en PHP)</a:t>
            </a:r>
          </a:p>
          <a:p>
            <a:r>
              <a:rPr lang="fr-BE" dirty="0">
                <a:sym typeface="Calibri"/>
              </a:rPr>
              <a:t>Nom des variables</a:t>
            </a:r>
          </a:p>
          <a:p>
            <a:pPr lvl="1"/>
            <a:r>
              <a:rPr lang="fr-BE" dirty="0">
                <a:sym typeface="Calibri"/>
              </a:rPr>
              <a:t>1</a:t>
            </a:r>
            <a:r>
              <a:rPr lang="fr-BE" baseline="30000" dirty="0">
                <a:sym typeface="Calibri"/>
              </a:rPr>
              <a:t>er</a:t>
            </a:r>
            <a:r>
              <a:rPr lang="fr-BE" dirty="0">
                <a:sym typeface="Calibri"/>
              </a:rPr>
              <a:t> caractère : une lettre,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"_"</a:t>
            </a:r>
            <a:r>
              <a:rPr lang="fr-BE" dirty="0">
                <a:sym typeface="Calibri"/>
              </a:rPr>
              <a:t> ou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"$"</a:t>
            </a:r>
          </a:p>
          <a:p>
            <a:pPr lvl="1"/>
            <a:r>
              <a:rPr lang="fr-BE" dirty="0">
                <a:sym typeface="Calibri"/>
              </a:rPr>
              <a:t>caractères suivants : alphanumériques,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"_"</a:t>
            </a:r>
            <a:r>
              <a:rPr lang="fr-BE" dirty="0">
                <a:sym typeface="Calibri"/>
              </a:rPr>
              <a:t> ou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"$"</a:t>
            </a:r>
          </a:p>
          <a:p>
            <a:r>
              <a:rPr lang="fr-BE" dirty="0">
                <a:sym typeface="Calibri"/>
              </a:rPr>
              <a:t>Exemples: 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var myvar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 "mon texte d’initialisation";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// ...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myvar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 2;</a:t>
            </a:r>
          </a:p>
          <a:p>
            <a:endParaRPr lang="fr-BE" dirty="0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2BE49-C490-E414-9AC6-B6927FE7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BE"/>
              <a:t>Mots-clés : </a:t>
            </a:r>
            <a:r>
              <a:rPr lang="fr-BE" b="0">
                <a:solidFill>
                  <a:schemeClr val="accent2"/>
                </a:solidFill>
                <a:latin typeface="Consolas" panose="020B0609020204030204" pitchFamily="49" charset="0"/>
              </a:rPr>
              <a:t>var</a:t>
            </a:r>
            <a:r>
              <a:rPr lang="fr-BE"/>
              <a:t>, </a:t>
            </a:r>
            <a:r>
              <a:rPr lang="fr-BE" b="0">
                <a:solidFill>
                  <a:schemeClr val="accent2"/>
                </a:solidFill>
                <a:latin typeface="Consolas" panose="020B0609020204030204" pitchFamily="49" charset="0"/>
              </a:rPr>
              <a:t>let</a:t>
            </a:r>
            <a:r>
              <a:rPr lang="fr-BE"/>
              <a:t>, </a:t>
            </a:r>
            <a:r>
              <a:rPr lang="fr-BE" b="0">
                <a:solidFill>
                  <a:schemeClr val="accent2"/>
                </a:solidFill>
                <a:latin typeface="Consolas" panose="020B0609020204030204" pitchFamily="49" charset="0"/>
              </a:rPr>
              <a:t>const</a:t>
            </a:r>
            <a:r>
              <a:rPr lang="fr-BE"/>
              <a:t>, … ou rien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D119F8-9177-6D36-719E-5A2577879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 numCol="2">
            <a:normAutofit/>
          </a:bodyPr>
          <a:lstStyle/>
          <a:p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myvar = "hello";</a:t>
            </a:r>
          </a:p>
          <a:p>
            <a:pPr lvl="1"/>
            <a:r>
              <a:rPr lang="fr-BE"/>
              <a:t>scope global</a:t>
            </a:r>
          </a:p>
          <a:p>
            <a:pPr lvl="1"/>
            <a:r>
              <a:rPr lang="fr-BE">
                <a:sym typeface="Courier New"/>
              </a:rPr>
              <a:t>redéclaration possible</a:t>
            </a:r>
            <a:endParaRPr lang="fr-BE"/>
          </a:p>
          <a:p>
            <a:r>
              <a:rPr lang="fr-BE" sz="3000">
                <a:solidFill>
                  <a:schemeClr val="accent2"/>
                </a:solidFill>
                <a:latin typeface="Consolas" panose="020B0609020204030204" pitchFamily="49" charset="0"/>
                <a:sym typeface="Courier New"/>
              </a:rPr>
              <a:t>var</a:t>
            </a:r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 myvar_v = "hello";</a:t>
            </a:r>
          </a:p>
          <a:p>
            <a:pPr lvl="1"/>
            <a:r>
              <a:rPr lang="fr-BE"/>
              <a:t>scope global si déclaré globalement</a:t>
            </a:r>
          </a:p>
          <a:p>
            <a:pPr lvl="1"/>
            <a:r>
              <a:rPr lang="fr-BE"/>
              <a:t>scope local si déclaré localement</a:t>
            </a:r>
          </a:p>
          <a:p>
            <a:pPr lvl="1"/>
            <a:r>
              <a:rPr lang="fr-BE">
                <a:sym typeface="Courier New"/>
              </a:rPr>
              <a:t>redéclaration possible</a:t>
            </a:r>
          </a:p>
          <a:p>
            <a:r>
              <a:rPr lang="fr-BE" sz="3000">
                <a:solidFill>
                  <a:schemeClr val="accent2"/>
                </a:solidFill>
                <a:latin typeface="Consolas" panose="020B0609020204030204" pitchFamily="49" charset="0"/>
                <a:sym typeface="Courier New"/>
              </a:rPr>
              <a:t>let</a:t>
            </a:r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 myvar_l = "hello";</a:t>
            </a:r>
          </a:p>
          <a:p>
            <a:pPr lvl="1"/>
            <a:r>
              <a:rPr lang="fr-BE">
                <a:sym typeface="Courier New"/>
              </a:rPr>
              <a:t>scope de </a:t>
            </a:r>
            <a:r>
              <a:rPr lang="fr-BE">
                <a:solidFill>
                  <a:schemeClr val="accent5"/>
                </a:solidFill>
                <a:sym typeface="Courier New"/>
              </a:rPr>
              <a:t>bloc</a:t>
            </a:r>
            <a:r>
              <a:rPr lang="fr-BE">
                <a:sym typeface="Courier New"/>
              </a:rPr>
              <a:t> (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{…}</a:t>
            </a:r>
            <a:r>
              <a:rPr lang="fr-BE">
                <a:sym typeface="Courier New"/>
              </a:rPr>
              <a:t> )</a:t>
            </a:r>
          </a:p>
          <a:p>
            <a:pPr lvl="1"/>
            <a:r>
              <a:rPr lang="fr-BE">
                <a:sym typeface="Courier New"/>
              </a:rPr>
              <a:t>redéclaration </a:t>
            </a:r>
            <a:r>
              <a:rPr lang="fr-BE">
                <a:solidFill>
                  <a:schemeClr val="accent5"/>
                </a:solidFill>
                <a:sym typeface="Courier New"/>
              </a:rPr>
              <a:t>possible</a:t>
            </a:r>
            <a:r>
              <a:rPr lang="fr-BE">
                <a:sym typeface="Courier New"/>
              </a:rPr>
              <a:t> </a:t>
            </a:r>
            <a:br>
              <a:rPr lang="fr-BE">
                <a:sym typeface="Courier New"/>
              </a:rPr>
            </a:br>
            <a:r>
              <a:rPr lang="fr-BE">
                <a:sym typeface="Courier New"/>
              </a:rPr>
              <a:t>(sans 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sym typeface="Courier New"/>
              </a:rPr>
              <a:t>let</a:t>
            </a:r>
            <a:r>
              <a:rPr lang="fr-BE">
                <a:sym typeface="Courier New"/>
              </a:rPr>
              <a:t>)</a:t>
            </a:r>
            <a:endParaRPr lang="fr-BE">
              <a:solidFill>
                <a:schemeClr val="accent5"/>
              </a:solidFill>
              <a:sym typeface="Courier New"/>
            </a:endParaRPr>
          </a:p>
          <a:p>
            <a:r>
              <a:rPr lang="fr-BE" sz="3000">
                <a:solidFill>
                  <a:schemeClr val="accent2"/>
                </a:solidFill>
                <a:latin typeface="Consolas" panose="020B0609020204030204" pitchFamily="49" charset="0"/>
                <a:sym typeface="Courier New"/>
              </a:rPr>
              <a:t>const</a:t>
            </a:r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 myvar_c = "hello";</a:t>
            </a:r>
          </a:p>
          <a:p>
            <a:pPr lvl="1"/>
            <a:r>
              <a:rPr lang="fr-BE">
                <a:sym typeface="Courier New"/>
              </a:rPr>
              <a:t>scope de </a:t>
            </a:r>
            <a:r>
              <a:rPr lang="fr-BE">
                <a:solidFill>
                  <a:schemeClr val="accent5"/>
                </a:solidFill>
                <a:sym typeface="Courier New"/>
              </a:rPr>
              <a:t>bloc</a:t>
            </a:r>
            <a:r>
              <a:rPr lang="fr-BE">
                <a:sym typeface="Courier New"/>
              </a:rPr>
              <a:t> (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{…}</a:t>
            </a:r>
            <a:r>
              <a:rPr lang="fr-BE">
                <a:sym typeface="Courier New"/>
              </a:rPr>
              <a:t> )</a:t>
            </a:r>
          </a:p>
          <a:p>
            <a:pPr lvl="1"/>
            <a:r>
              <a:rPr lang="fr-BE">
                <a:sym typeface="Courier New"/>
              </a:rPr>
              <a:t>redéclaration </a:t>
            </a:r>
            <a:r>
              <a:rPr lang="fr-BE">
                <a:solidFill>
                  <a:schemeClr val="accent5"/>
                </a:solidFill>
                <a:sym typeface="Courier New"/>
              </a:rPr>
              <a:t>impossible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649702-BA33-2A61-D150-93431187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D382761-2948-48A1-AEF1-887E6D461BE5}" type="datetime1">
              <a:rPr lang="fr-BE" smtClean="0"/>
              <a:pPr/>
              <a:t>27-01-25</a:t>
            </a:fld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999FB5-4C45-C906-CF62-0CDA7F7A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9526"/>
            <a:ext cx="2743200" cy="365125"/>
          </a:xfrm>
        </p:spPr>
        <p:txBody>
          <a:bodyPr/>
          <a:lstStyle/>
          <a:p>
            <a:fld id="{02C092ED-0E97-497E-99D9-BB9DD7276F53}" type="slidenum">
              <a:rPr lang="fr-BE" smtClean="0"/>
              <a:pPr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7367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Scalaires </a:t>
            </a:r>
            <a:r>
              <a:rPr lang="fr-BE">
                <a:sym typeface="Calibri"/>
              </a:rPr>
              <a:t>: exo03 </a:t>
            </a:r>
            <a:endParaRPr lang="fr-BE" dirty="0">
              <a:sym typeface="Calibri"/>
            </a:endParaRPr>
          </a:p>
        </p:txBody>
      </p:sp>
      <p:sp>
        <p:nvSpPr>
          <p:cNvPr id="163" name="Google Shape;163;p27"/>
          <p:cNvSpPr txBox="1"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Boolean</a:t>
            </a:r>
          </a:p>
          <a:p>
            <a:pPr lvl="1"/>
            <a:r>
              <a:rPr lang="en-US" dirty="0"/>
              <a:t>type de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possibles</a:t>
            </a: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fr-BE" dirty="0"/>
          </a:p>
          <a:p>
            <a:r>
              <a:rPr lang="en-US" dirty="0">
                <a:solidFill>
                  <a:schemeClr val="accent2"/>
                </a:solidFill>
              </a:rPr>
              <a:t>Number</a:t>
            </a:r>
          </a:p>
          <a:p>
            <a:pPr lvl="1"/>
            <a:r>
              <a:rPr lang="en-US" dirty="0"/>
              <a:t>type qui </a:t>
            </a:r>
            <a:r>
              <a:rPr lang="en-US" dirty="0" err="1"/>
              <a:t>représente</a:t>
            </a:r>
            <a:r>
              <a:rPr lang="en-US" dirty="0"/>
              <a:t> un </a:t>
            </a:r>
            <a:r>
              <a:rPr lang="en-US" dirty="0" err="1">
                <a:solidFill>
                  <a:schemeClr val="accent2"/>
                </a:solidFill>
              </a:rPr>
              <a:t>nombre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fr-BE" dirty="0">
                <a:sym typeface="Courier New"/>
              </a:rPr>
              <a:t>forme littérale pour un nombre entier en base décimale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</a:t>
            </a: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var </a:t>
            </a:r>
            <a:r>
              <a:rPr lang="fr-BE" sz="3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nombreEntier</a:t>
            </a: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11;</a:t>
            </a:r>
            <a:endParaRPr lang="fr-BE" sz="2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1"/>
            <a:r>
              <a:rPr lang="fr-BE" dirty="0">
                <a:sym typeface="Courier New"/>
              </a:rPr>
              <a:t>forme littérale pour un nombre réel</a:t>
            </a:r>
            <a:endParaRPr lang="fr-BE" sz="28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914377" lvl="2" indent="0">
              <a:buNone/>
            </a:pP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var </a:t>
            </a:r>
            <a:r>
              <a:rPr lang="fr-BE" sz="3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nombreReel</a:t>
            </a: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11.435;</a:t>
            </a:r>
          </a:p>
          <a:p>
            <a:r>
              <a:rPr lang="en-US" dirty="0">
                <a:solidFill>
                  <a:schemeClr val="accent2"/>
                </a:solidFill>
              </a:rPr>
              <a:t>String</a:t>
            </a:r>
            <a:endParaRPr lang="fr-BE" dirty="0"/>
          </a:p>
          <a:p>
            <a:pPr lvl="1"/>
            <a:r>
              <a:rPr lang="fr-BE" dirty="0"/>
              <a:t>t</a:t>
            </a:r>
            <a:r>
              <a:rPr lang="en-US" dirty="0" err="1"/>
              <a:t>ype</a:t>
            </a:r>
            <a:r>
              <a:rPr lang="en-US" dirty="0"/>
              <a:t> qui </a:t>
            </a:r>
            <a:r>
              <a:rPr lang="en-US" dirty="0" err="1"/>
              <a:t>représente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chaîne</a:t>
            </a:r>
            <a:r>
              <a:rPr lang="en-US" dirty="0">
                <a:solidFill>
                  <a:schemeClr val="accent2"/>
                </a:solidFill>
              </a:rPr>
              <a:t> de </a:t>
            </a:r>
            <a:r>
              <a:rPr lang="en-US" dirty="0" err="1">
                <a:solidFill>
                  <a:schemeClr val="accent2"/>
                </a:solidFill>
              </a:rPr>
              <a:t>caractères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fr-BE" dirty="0">
                <a:sym typeface="Courier New"/>
              </a:rPr>
              <a:t>forme littérale d’une chaine de caractères</a:t>
            </a:r>
            <a:endParaRPr lang="fr-BE" sz="28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914377" lvl="2" indent="0">
              <a:buNone/>
            </a:pP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var </a:t>
            </a:r>
            <a:r>
              <a:rPr lang="fr-BE" sz="3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chaineCaracteres</a:t>
            </a: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"des caractères";</a:t>
            </a:r>
          </a:p>
        </p:txBody>
      </p:sp>
    </p:spTree>
    <p:extLst>
      <p:ext uri="{BB962C8B-B14F-4D97-AF65-F5344CB8AC3E}">
        <p14:creationId xmlns:p14="http://schemas.microsoft.com/office/powerpoint/2010/main" val="424780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Tableaux </a:t>
            </a:r>
            <a:r>
              <a:rPr lang="fr-BE">
                <a:sym typeface="Calibri"/>
              </a:rPr>
              <a:t>: exo04</a:t>
            </a:r>
            <a:endParaRPr lang="fr-BE" dirty="0">
              <a:sym typeface="Calibri"/>
            </a:endParaRPr>
          </a:p>
        </p:txBody>
      </p:sp>
      <p:sp>
        <p:nvSpPr>
          <p:cNvPr id="163" name="Google Shape;163;p27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>
                <a:sym typeface="Courier New"/>
              </a:rPr>
              <a:t>Forme littérale d’un tableau indexé</a:t>
            </a:r>
          </a:p>
          <a:p>
            <a:pPr marL="0" indent="0">
              <a:buNone/>
            </a:pPr>
            <a:r>
              <a:rPr lang="fr-BE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var</a:t>
            </a: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tableau </a:t>
            </a:r>
            <a:r>
              <a:rPr lang="fr-BE" sz="3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 [</a:t>
            </a: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"Premier élément"</a:t>
            </a:r>
            <a:r>
              <a:rPr lang="fr-BE" sz="3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,</a:t>
            </a: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b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			 "Second élément" </a:t>
            </a:r>
            <a:r>
              <a:rPr lang="fr-BE" sz="3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];</a:t>
            </a:r>
          </a:p>
          <a:p>
            <a:r>
              <a:rPr lang="fr-BE" dirty="0">
                <a:sym typeface="Courier New"/>
              </a:rPr>
              <a:t>Forme littérale d’un tableau associatif</a:t>
            </a:r>
          </a:p>
          <a:p>
            <a:pPr marL="0" indent="0">
              <a:buNone/>
            </a:pPr>
            <a:r>
              <a:rPr lang="fr-BE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var</a:t>
            </a: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32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tableauAssociatif</a:t>
            </a: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3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 {</a:t>
            </a: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b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"cle1" </a:t>
            </a:r>
            <a:r>
              <a:rPr lang="fr-BE" sz="3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:</a:t>
            </a: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"valeur1"</a:t>
            </a:r>
            <a:r>
              <a:rPr lang="fr-BE" sz="3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,</a:t>
            </a: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b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"cle2" </a:t>
            </a:r>
            <a:r>
              <a:rPr lang="fr-BE" sz="3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:</a:t>
            </a: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"valeur2" </a:t>
            </a:r>
            <a:b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3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};</a:t>
            </a:r>
          </a:p>
          <a:p>
            <a:pPr lvl="1"/>
            <a:r>
              <a:rPr lang="fr-BE" dirty="0">
                <a:sym typeface="Courier New"/>
              </a:rPr>
              <a:t>note: à l'origine de la norme JSON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Tableaux </a:t>
            </a:r>
            <a:r>
              <a:rPr lang="fr-BE">
                <a:sym typeface="Calibri"/>
              </a:rPr>
              <a:t>: exo04</a:t>
            </a:r>
            <a:endParaRPr lang="fr-BE" dirty="0">
              <a:sym typeface="Calibri"/>
            </a:endParaRPr>
          </a:p>
        </p:txBody>
      </p:sp>
      <p:sp>
        <p:nvSpPr>
          <p:cNvPr id="168" name="Google Shape;168;p28"/>
          <p:cNvSpPr txBox="1"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28600" indent="0">
              <a:spcBef>
                <a:spcPts val="600"/>
              </a:spcBef>
              <a:buNone/>
            </a:pPr>
            <a:r>
              <a:rPr lang="fr-BE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// Initialisation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dirty="0">
                <a:solidFill>
                  <a:srgbClr val="0000F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var </a:t>
            </a: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monTableau2 = [</a:t>
            </a:r>
            <a:r>
              <a:rPr lang="fr-BE" dirty="0">
                <a:solidFill>
                  <a:srgbClr val="B45F06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"</a:t>
            </a:r>
            <a:r>
              <a:rPr lang="fr-BE" dirty="0" err="1">
                <a:solidFill>
                  <a:srgbClr val="B45F06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Pierre"</a:t>
            </a:r>
            <a:r>
              <a:rPr lang="fr-BE" dirty="0" err="1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,</a:t>
            </a:r>
            <a:r>
              <a:rPr lang="fr-BE" dirty="0" err="1">
                <a:solidFill>
                  <a:srgbClr val="B45F06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"Paul</a:t>
            </a:r>
            <a:r>
              <a:rPr lang="fr-BE" dirty="0">
                <a:solidFill>
                  <a:srgbClr val="B45F06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"</a:t>
            </a: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]; 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// Ajouter un élément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monTableau2.</a:t>
            </a:r>
            <a:r>
              <a:rPr lang="fr-BE" dirty="0">
                <a:solidFill>
                  <a:schemeClr val="accent5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push</a:t>
            </a: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</a:t>
            </a:r>
            <a:r>
              <a:rPr lang="fr-BE" dirty="0">
                <a:solidFill>
                  <a:srgbClr val="B45F06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"Jacques"</a:t>
            </a: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); 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// Lire un élément - Index commence à 0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dirty="0">
                <a:solidFill>
                  <a:srgbClr val="0000F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var</a:t>
            </a: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nom = monTableau2[</a:t>
            </a:r>
            <a:r>
              <a:rPr lang="fr-BE" dirty="0">
                <a:solidFill>
                  <a:srgbClr val="FF0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2</a:t>
            </a: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]; </a:t>
            </a:r>
            <a:r>
              <a:rPr lang="fr-BE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// Longueur du tableau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dirty="0" err="1">
                <a:solidFill>
                  <a:schemeClr val="accent5"/>
                </a:solidFill>
                <a:latin typeface="Consolas" panose="020B0609020204030204" pitchFamily="49" charset="0"/>
                <a:cs typeface="Courier New"/>
                <a:sym typeface="Courier New"/>
              </a:rPr>
              <a:t>alert</a:t>
            </a:r>
            <a:r>
              <a:rPr lang="fr-BE" dirty="0">
                <a:latin typeface="Consolas" panose="020B0609020204030204" pitchFamily="49" charset="0"/>
                <a:cs typeface="Courier New"/>
                <a:sym typeface="Courier New"/>
              </a:rPr>
              <a:t>(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"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monTableau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[2]=" </a:t>
            </a:r>
            <a:r>
              <a:rPr lang="fr-BE" dirty="0">
                <a:latin typeface="Consolas" panose="020B0609020204030204" pitchFamily="49" charset="0"/>
                <a:cs typeface="Courier New"/>
                <a:sym typeface="Courier New"/>
              </a:rPr>
              <a:t>+ nom +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"\n"</a:t>
            </a:r>
            <a:r>
              <a:rPr lang="fr-BE" dirty="0">
                <a:latin typeface="Consolas" panose="020B0609020204030204" pitchFamily="49" charset="0"/>
                <a:cs typeface="Courier New"/>
                <a:sym typeface="Courier New"/>
              </a:rPr>
              <a:t> + 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dirty="0">
                <a:latin typeface="Consolas" panose="020B0609020204030204" pitchFamily="49" charset="0"/>
                <a:cs typeface="Courier New"/>
                <a:sym typeface="Courier New"/>
              </a:rPr>
              <a:t>      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"longueur monTableau2=" </a:t>
            </a:r>
            <a:r>
              <a:rPr lang="fr-BE" dirty="0">
                <a:latin typeface="Consolas" panose="020B0609020204030204" pitchFamily="49" charset="0"/>
                <a:cs typeface="Courier New"/>
                <a:sym typeface="Courier New"/>
              </a:rPr>
              <a:t>+ monTableau2.</a:t>
            </a:r>
            <a:r>
              <a:rPr lang="fr-BE" dirty="0">
                <a:solidFill>
                  <a:schemeClr val="accent5"/>
                </a:solidFill>
                <a:latin typeface="Consolas" panose="020B0609020204030204" pitchFamily="49" charset="0"/>
                <a:cs typeface="Courier New"/>
                <a:sym typeface="Courier New"/>
              </a:rPr>
              <a:t>length</a:t>
            </a:r>
            <a:r>
              <a:rPr lang="fr-BE" dirty="0">
                <a:latin typeface="Consolas" panose="020B0609020204030204" pitchFamily="49" charset="0"/>
                <a:cs typeface="Courier New"/>
                <a:sym typeface="Courier New"/>
              </a:rPr>
              <a:t> );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// Tableau associatif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dirty="0">
                <a:solidFill>
                  <a:srgbClr val="0000F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var </a:t>
            </a: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monTableau3 = </a:t>
            </a:r>
            <a:r>
              <a:rPr lang="fr-BE" dirty="0">
                <a:solidFill>
                  <a:srgbClr val="0000FF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{}</a:t>
            </a: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 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monTableau3[</a:t>
            </a:r>
            <a:r>
              <a:rPr lang="fr-BE" dirty="0">
                <a:solidFill>
                  <a:srgbClr val="B45F06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"Lundi"</a:t>
            </a: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] = </a:t>
            </a:r>
            <a:r>
              <a:rPr lang="fr-BE" dirty="0">
                <a:solidFill>
                  <a:srgbClr val="B45F06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"Soupe"</a:t>
            </a:r>
            <a:r>
              <a:rPr lang="fr-BE" dirty="0"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</a:t>
            </a:r>
          </a:p>
          <a:p>
            <a:pPr marL="228600" indent="0">
              <a:spcBef>
                <a:spcPts val="600"/>
              </a:spcBef>
              <a:buNone/>
            </a:pPr>
            <a:r>
              <a:rPr lang="fr-BE" dirty="0" err="1">
                <a:solidFill>
                  <a:schemeClr val="accent5"/>
                </a:solidFill>
                <a:latin typeface="Consolas" panose="020B0609020204030204" pitchFamily="49" charset="0"/>
                <a:cs typeface="Courier New"/>
                <a:sym typeface="Courier New"/>
              </a:rPr>
              <a:t>alert</a:t>
            </a:r>
            <a:r>
              <a:rPr lang="fr-BE" dirty="0">
                <a:latin typeface="Consolas" panose="020B0609020204030204" pitchFamily="49" charset="0"/>
                <a:cs typeface="Courier New"/>
                <a:sym typeface="Courier New"/>
              </a:rPr>
              <a:t>(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"monTableau3[Lundi]=" </a:t>
            </a:r>
            <a:r>
              <a:rPr lang="fr-BE" dirty="0">
                <a:latin typeface="Consolas" panose="020B0609020204030204" pitchFamily="49" charset="0"/>
                <a:cs typeface="Courier New"/>
                <a:sym typeface="Courier New"/>
              </a:rPr>
              <a:t>+ monTableau3[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"Lundi"</a:t>
            </a:r>
            <a:r>
              <a:rPr lang="fr-BE" dirty="0">
                <a:latin typeface="Consolas" panose="020B0609020204030204" pitchFamily="49" charset="0"/>
                <a:cs typeface="Courier New"/>
                <a:sym typeface="Courier New"/>
              </a:rPr>
              <a:t>]);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Opérateurs</a:t>
            </a:r>
            <a:endParaRPr lang="fr-BE"/>
          </a:p>
        </p:txBody>
      </p:sp>
      <p:sp>
        <p:nvSpPr>
          <p:cNvPr id="175" name="Google Shape;175;p29"/>
          <p:cNvSpPr txBox="1"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>
                <a:sym typeface="Calibri"/>
              </a:rPr>
              <a:t>Opérateurs d'affectation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=</a:t>
            </a:r>
          </a:p>
          <a:p>
            <a:r>
              <a:rPr lang="fr-BE" dirty="0">
                <a:sym typeface="Calibri"/>
              </a:rPr>
              <a:t>Opérateurs de calcul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+ - * / %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r>
              <a:rPr lang="fr-BE" dirty="0">
                <a:sym typeface="Calibri"/>
              </a:rPr>
              <a:t>Opérateurs de comparaison</a:t>
            </a:r>
          </a:p>
          <a:p>
            <a:pPr marL="457189" lvl="1" indent="0">
              <a:lnSpc>
                <a:spcPct val="100000"/>
              </a:lnSpc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==	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&gt;	&lt;	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&gt;=	&lt;=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074345-7006-40DE-82E3-D812AB3045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fr-BE" dirty="0">
                <a:sym typeface="Calibri"/>
              </a:rPr>
              <a:t>Opérateur de concaténation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+</a:t>
            </a:r>
          </a:p>
          <a:p>
            <a:r>
              <a:rPr lang="fr-BE" dirty="0">
                <a:sym typeface="Calibri"/>
              </a:rPr>
              <a:t>Opérateurs logiques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!</a:t>
            </a:r>
            <a:r>
              <a:rPr lang="fr-BE" dirty="0">
                <a:sym typeface="Calibri"/>
              </a:rPr>
              <a:t>		Négation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&amp;&amp;</a:t>
            </a:r>
            <a:r>
              <a:rPr lang="fr-BE" dirty="0">
                <a:sym typeface="Calibri"/>
              </a:rPr>
              <a:t>		ET-logique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||</a:t>
            </a:r>
            <a:r>
              <a:rPr lang="fr-BE" dirty="0">
                <a:sym typeface="Calibri"/>
              </a:rPr>
              <a:t>		OU-logique</a:t>
            </a:r>
          </a:p>
          <a:p>
            <a:endParaRPr lang="fr-B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/>
          <a:lstStyle/>
          <a:p>
            <a:r>
              <a:rPr lang="fr-BE">
                <a:sym typeface="Calibri"/>
              </a:rPr>
              <a:t>Structures </a:t>
            </a:r>
            <a:r>
              <a:rPr lang="fr-BE" dirty="0">
                <a:sym typeface="Calibri"/>
              </a:rPr>
              <a:t>de contrôle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013C2E0-C8CC-3067-987B-03DBC7012B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Espace réservé pour une image  5">
            <a:extLst>
              <a:ext uri="{FF2B5EF4-FFF2-40B4-BE49-F238E27FC236}">
                <a16:creationId xmlns:a16="http://schemas.microsoft.com/office/drawing/2014/main" id="{51E1A867-4523-4A46-85CB-AFD7605C661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4506" b="14506"/>
          <a:stretch/>
        </p:blipFill>
        <p:spPr>
          <a:xfrm>
            <a:off x="9000000" y="720000"/>
            <a:ext cx="2160000" cy="2160000"/>
          </a:xfrm>
        </p:spPr>
      </p:pic>
    </p:spTree>
    <p:extLst>
      <p:ext uri="{BB962C8B-B14F-4D97-AF65-F5344CB8AC3E}">
        <p14:creationId xmlns:p14="http://schemas.microsoft.com/office/powerpoint/2010/main" val="27780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fr-BE" sz="2400"/>
              <a:t>01. Introduction au web</a:t>
            </a:r>
          </a:p>
          <a:p>
            <a:pPr marL="114300" indent="0">
              <a:buNone/>
            </a:pPr>
            <a:r>
              <a:rPr lang="fr-BE" sz="2400"/>
              <a:t>03. Outils</a:t>
            </a:r>
          </a:p>
          <a:p>
            <a:pPr marL="114300" indent="0">
              <a:buNone/>
            </a:pPr>
            <a:r>
              <a:rPr lang="fr-BE" sz="2400"/>
              <a:t>05. Frameworks</a:t>
            </a:r>
          </a:p>
          <a:p>
            <a:pPr marL="114300" indent="0">
              <a:buNone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anchor="t"/>
          <a:lstStyle/>
          <a:p>
            <a:pPr lvl="0"/>
            <a:r>
              <a:rPr lang="fr-FR"/>
              <a:t>Côté Client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12. Structure HTML </a:t>
            </a:r>
          </a:p>
          <a:p>
            <a:pPr marL="114300" indent="0">
              <a:buNone/>
            </a:pPr>
            <a:r>
              <a:rPr lang="fr-BE" sz="2400"/>
              <a:t>13. Formulaire HTML</a:t>
            </a:r>
          </a:p>
          <a:p>
            <a:pPr marL="114300" lvl="0" indent="0">
              <a:buNone/>
            </a:pPr>
            <a:r>
              <a:rPr lang="fr-BE" sz="2400"/>
              <a:t>14. Mise en forme CSS</a:t>
            </a:r>
          </a:p>
          <a:p>
            <a:pPr marL="114300" lvl="0" indent="0">
              <a:buNone/>
            </a:pPr>
            <a:r>
              <a:rPr lang="fr-BE" sz="2400"/>
              <a:t>15. Adaptabilité</a:t>
            </a:r>
          </a:p>
          <a:p>
            <a:pPr marL="114300" lvl="0" indent="0">
              <a:buNone/>
            </a:pPr>
            <a:r>
              <a:rPr lang="fr-BE" sz="2400">
                <a:solidFill>
                  <a:schemeClr val="accent2"/>
                </a:solidFill>
              </a:rPr>
              <a:t>17. Javascript</a:t>
            </a:r>
          </a:p>
          <a:p>
            <a:pPr marL="114300" lvl="0" indent="0">
              <a:buNone/>
            </a:pPr>
            <a:r>
              <a:rPr lang="fr-BE" sz="2400"/>
              <a:t>18. Framework jQuery</a:t>
            </a:r>
          </a:p>
          <a:p>
            <a:pPr marL="114300" lvl="0" indent="0">
              <a:buNone/>
            </a:pPr>
            <a:r>
              <a:rPr lang="fr-BE" sz="2400"/>
              <a:t>19. AJAX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anchor="t"/>
          <a:lstStyle/>
          <a:p>
            <a:r>
              <a:rPr lang="fr-BE"/>
              <a:t>Côté Serveur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21. Middleware PHP</a:t>
            </a:r>
          </a:p>
          <a:p>
            <a:pPr marL="114300" indent="0">
              <a:buNone/>
            </a:pPr>
            <a:r>
              <a:rPr lang="fr-BE" sz="2400"/>
              <a:t>22. Traitement du formulaire</a:t>
            </a:r>
          </a:p>
          <a:p>
            <a:pPr marL="114300" lvl="0" indent="0">
              <a:buNone/>
            </a:pPr>
            <a:r>
              <a:rPr lang="fr-BE" sz="2400"/>
              <a:t>23. Architecture MVC</a:t>
            </a:r>
          </a:p>
          <a:p>
            <a:pPr marL="114300" lvl="0" indent="0">
              <a:buNone/>
            </a:pPr>
            <a:r>
              <a:rPr lang="fr-BE" sz="2400"/>
              <a:t>24. Base de données SQL</a:t>
            </a:r>
          </a:p>
          <a:p>
            <a:pPr marL="114300" lvl="0" indent="0">
              <a:buNone/>
            </a:pPr>
            <a:r>
              <a:rPr lang="fr-BE" sz="2400"/>
              <a:t>25. Données XML</a:t>
            </a:r>
          </a:p>
          <a:p>
            <a:pPr marL="114300" lvl="0" indent="0">
              <a:buNone/>
            </a:pPr>
            <a:r>
              <a:rPr lang="fr-BE" sz="2400"/>
              <a:t>26. Données JSON</a:t>
            </a:r>
          </a:p>
          <a:p>
            <a:pPr marL="114300" indent="0">
              <a:buNone/>
            </a:pPr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Branchement : if, switch</a:t>
            </a:r>
          </a:p>
        </p:txBody>
      </p:sp>
      <p:sp>
        <p:nvSpPr>
          <p:cNvPr id="193" name="Google Shape;193;p32"/>
          <p:cNvSpPr txBox="1"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BE" sz="2000" dirty="0">
                <a:sym typeface="Calibri"/>
              </a:rPr>
              <a:t>Control "</a:t>
            </a:r>
            <a:r>
              <a:rPr lang="fr-BE" sz="2000" b="1">
                <a:solidFill>
                  <a:schemeClr val="accent2"/>
                </a:solidFill>
                <a:latin typeface="Courier New"/>
                <a:cs typeface="Courier New"/>
                <a:sym typeface="Calibri"/>
              </a:rPr>
              <a:t>if</a:t>
            </a:r>
            <a:r>
              <a:rPr lang="fr-BE" sz="2000">
                <a:sym typeface="Calibri"/>
              </a:rPr>
              <a:t>"</a:t>
            </a:r>
          </a:p>
          <a:p>
            <a:pPr marL="0" indent="0">
              <a:buNone/>
            </a:pPr>
            <a:r>
              <a:rPr lang="fr-BE" sz="20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alibri"/>
              </a:rPr>
              <a:t>   </a:t>
            </a:r>
            <a:r>
              <a:rPr lang="fr-BE" sz="200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if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( </a:t>
            </a:r>
            <a:r>
              <a:rPr lang="fr-BE" sz="2000" i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condition 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) </a:t>
            </a:r>
          </a:p>
          <a:p>
            <a:pPr marL="457200" lvl="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{</a:t>
            </a:r>
          </a:p>
          <a:p>
            <a:pPr marL="457200" lvl="0" indent="45720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...</a:t>
            </a:r>
          </a:p>
          <a:p>
            <a:pPr marL="457200" lvl="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}</a:t>
            </a:r>
          </a:p>
          <a:p>
            <a:pPr marL="457200" lvl="0" indent="0">
              <a:spcBef>
                <a:spcPts val="600"/>
              </a:spcBef>
              <a:buNone/>
            </a:pPr>
            <a:r>
              <a:rPr lang="fr-BE" sz="2000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else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</a:p>
          <a:p>
            <a:pPr marL="457200" lvl="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{</a:t>
            </a:r>
          </a:p>
          <a:p>
            <a:pPr marL="457200" lvl="0" indent="45720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...</a:t>
            </a:r>
          </a:p>
          <a:p>
            <a:pPr marL="457200" lvl="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}</a:t>
            </a:r>
          </a:p>
          <a:p>
            <a:endParaRPr lang="fr-BE" sz="2000" dirty="0">
              <a:sym typeface="Calibri"/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FC77CD-4CC5-4DA9-BA60-8D311B8A0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5167311"/>
          </a:xfrm>
        </p:spPr>
        <p:txBody>
          <a:bodyPr>
            <a:noAutofit/>
          </a:bodyPr>
          <a:lstStyle/>
          <a:p>
            <a:r>
              <a:rPr lang="fr-BE" sz="2000" dirty="0">
                <a:sym typeface="Calibri"/>
              </a:rPr>
              <a:t>Control "</a:t>
            </a:r>
            <a:r>
              <a:rPr lang="fr-BE" sz="2000" b="1" dirty="0">
                <a:solidFill>
                  <a:schemeClr val="accent2"/>
                </a:solidFill>
                <a:latin typeface="Courier New"/>
                <a:cs typeface="Courier New"/>
                <a:sym typeface="Calibri"/>
              </a:rPr>
              <a:t>switch</a:t>
            </a:r>
            <a:r>
              <a:rPr lang="fr-BE" sz="2000" dirty="0">
                <a:sym typeface="Calibri"/>
              </a:rPr>
              <a:t> </a:t>
            </a:r>
            <a:r>
              <a:rPr lang="fr-BE" sz="2000" b="1" dirty="0">
                <a:solidFill>
                  <a:schemeClr val="accent2"/>
                </a:solidFill>
                <a:latin typeface="Courier New"/>
                <a:cs typeface="Courier New"/>
                <a:sym typeface="Calibri"/>
              </a:rPr>
              <a:t>case</a:t>
            </a:r>
            <a:r>
              <a:rPr lang="fr-BE" sz="2000" dirty="0">
                <a:sym typeface="Calibri"/>
              </a:rPr>
              <a:t>" :</a:t>
            </a:r>
            <a:br>
              <a:rPr lang="fr-BE" sz="2000">
                <a:sym typeface="Calibri"/>
              </a:rPr>
            </a:br>
            <a:r>
              <a:rPr lang="fr-BE" sz="2000">
                <a:sym typeface="Calibri"/>
              </a:rPr>
              <a:t>exo15-07</a:t>
            </a:r>
            <a:br>
              <a:rPr lang="fr-BE" sz="2000">
                <a:sym typeface="Calibri"/>
              </a:rPr>
            </a:br>
            <a:r>
              <a:rPr lang="fr-BE" sz="2000" b="1">
                <a:latin typeface="Consolas" panose="020B0609020204030204" pitchFamily="49" charset="0"/>
                <a:sym typeface="Calibri"/>
              </a:rPr>
              <a:t>  </a:t>
            </a:r>
            <a:r>
              <a:rPr lang="fr-BE" sz="2000">
                <a:solidFill>
                  <a:schemeClr val="accent5"/>
                </a:solidFill>
                <a:latin typeface="Consolas" panose="020B0609020204030204" pitchFamily="49" charset="0"/>
                <a:cs typeface="Courier New"/>
                <a:sym typeface="Calibri"/>
              </a:rPr>
              <a:t>const</a:t>
            </a:r>
            <a:r>
              <a:rPr lang="fr-BE" sz="2000">
                <a:latin typeface="Consolas" panose="020B0609020204030204" pitchFamily="49" charset="0"/>
                <a:sym typeface="Calibri"/>
              </a:rPr>
              <a:t> </a:t>
            </a: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x 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= 50 ; 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2000">
                <a:solidFill>
                  <a:schemeClr val="accent2"/>
                </a:solidFill>
                <a:latin typeface="Consolas" panose="020B0609020204030204" pitchFamily="49" charset="0"/>
                <a:cs typeface="Courier New"/>
              </a:rPr>
              <a:t>switch</a:t>
            </a: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(x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) {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fr-BE" sz="2000" dirty="0">
                <a:solidFill>
                  <a:schemeClr val="accent2"/>
                </a:solidFill>
                <a:latin typeface="Consolas" panose="020B0609020204030204" pitchFamily="49" charset="0"/>
                <a:cs typeface="Courier New"/>
              </a:rPr>
              <a:t>case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 1 :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		</a:t>
            </a:r>
            <a:r>
              <a:rPr lang="fr-BE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alert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('1');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		</a:t>
            </a:r>
            <a:r>
              <a:rPr lang="fr-BE" sz="2000" dirty="0">
                <a:solidFill>
                  <a:schemeClr val="accent2"/>
                </a:solidFill>
                <a:latin typeface="Consolas" panose="020B0609020204030204" pitchFamily="49" charset="0"/>
                <a:cs typeface="Courier New"/>
              </a:rPr>
              <a:t>break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;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fr-BE" sz="2000" dirty="0">
                <a:solidFill>
                  <a:schemeClr val="accent2"/>
                </a:solidFill>
                <a:latin typeface="Consolas" panose="020B0609020204030204" pitchFamily="49" charset="0"/>
                <a:cs typeface="Courier New"/>
              </a:rPr>
              <a:t>case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 5 : 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		</a:t>
            </a:r>
            <a:r>
              <a:rPr lang="fr-BE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alert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('5');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		</a:t>
            </a:r>
            <a:r>
              <a:rPr lang="fr-BE" sz="2000" dirty="0">
                <a:solidFill>
                  <a:schemeClr val="accent2"/>
                </a:solidFill>
                <a:latin typeface="Consolas" panose="020B0609020204030204" pitchFamily="49" charset="0"/>
                <a:cs typeface="Courier New"/>
              </a:rPr>
              <a:t>break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;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fr-BE" sz="2000" dirty="0">
                <a:solidFill>
                  <a:schemeClr val="accent2"/>
                </a:solidFill>
                <a:latin typeface="Consolas" panose="020B0609020204030204" pitchFamily="49" charset="0"/>
                <a:cs typeface="Courier New"/>
              </a:rPr>
              <a:t>default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 : 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		</a:t>
            </a:r>
            <a:r>
              <a:rPr lang="fr-BE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alert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('default');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		</a:t>
            </a:r>
            <a:r>
              <a:rPr lang="fr-BE" sz="2000" dirty="0">
                <a:solidFill>
                  <a:schemeClr val="accent2"/>
                </a:solidFill>
                <a:latin typeface="Consolas" panose="020B0609020204030204" pitchFamily="49" charset="0"/>
                <a:cs typeface="Courier New"/>
              </a:rPr>
              <a:t>break</a:t>
            </a: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;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fr-BE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578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Boucle : for, </a:t>
            </a:r>
            <a:r>
              <a:rPr lang="fr-BE" dirty="0" err="1">
                <a:sym typeface="Calibri"/>
              </a:rPr>
              <a:t>while</a:t>
            </a:r>
            <a:r>
              <a:rPr lang="fr-BE" dirty="0">
                <a:sym typeface="Calibri"/>
              </a:rPr>
              <a:t> </a:t>
            </a:r>
          </a:p>
        </p:txBody>
      </p:sp>
      <p:sp>
        <p:nvSpPr>
          <p:cNvPr id="193" name="Google Shape;193;p32"/>
          <p:cNvSpPr txBox="1"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fr-BE" sz="2400" dirty="0">
                <a:sym typeface="Calibri"/>
              </a:rPr>
              <a:t>Boucle "</a:t>
            </a:r>
            <a:r>
              <a:rPr lang="fr-BE" sz="2400" b="1" dirty="0">
                <a:solidFill>
                  <a:schemeClr val="accent2"/>
                </a:solidFill>
                <a:latin typeface="Courier New"/>
                <a:cs typeface="Courier New"/>
                <a:sym typeface="Calibri"/>
              </a:rPr>
              <a:t>for</a:t>
            </a:r>
            <a:r>
              <a:rPr lang="fr-BE" sz="2400" dirty="0">
                <a:sym typeface="Calibri"/>
              </a:rPr>
              <a:t>"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2"/>
                </a:solidFill>
                <a:latin typeface="Courier New"/>
                <a:cs typeface="Courier New"/>
                <a:sym typeface="Calibri"/>
              </a:rPr>
              <a:t>for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( </a:t>
            </a:r>
            <a:r>
              <a:rPr lang="fr-BE" sz="2400" i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initialisation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     </a:t>
            </a:r>
            <a:r>
              <a:rPr lang="fr-BE" sz="2400" i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condition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; 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     </a:t>
            </a:r>
            <a:r>
              <a:rPr lang="fr-BE" sz="2400" i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incrémentation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 )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{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    ...</a:t>
            </a:r>
            <a:endParaRPr lang="fr-BE" sz="2400" i="1" dirty="0">
              <a:solidFill>
                <a:schemeClr val="accent6">
                  <a:lumMod val="50000"/>
                </a:schemeClr>
              </a:solidFill>
              <a:latin typeface="Courier New"/>
              <a:cs typeface="Courier New"/>
              <a:sym typeface="Calibri"/>
            </a:endParaRP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}</a:t>
            </a:r>
          </a:p>
          <a:p>
            <a:r>
              <a:rPr lang="fr-BE" sz="2400" dirty="0">
                <a:sym typeface="Calibri"/>
              </a:rPr>
              <a:t>Exemple 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2"/>
                </a:solidFill>
                <a:latin typeface="Courier New"/>
                <a:cs typeface="Courier New"/>
                <a:sym typeface="Calibri"/>
              </a:rPr>
              <a:t>for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(var </a:t>
            </a:r>
            <a:r>
              <a:rPr lang="fr-BE" sz="2400" b="1" dirty="0">
                <a:solidFill>
                  <a:schemeClr val="accent5"/>
                </a:solidFill>
                <a:latin typeface="Courier New"/>
                <a:cs typeface="Courier New"/>
                <a:sym typeface="Calibri"/>
              </a:rPr>
              <a:t>i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=0; </a:t>
            </a:r>
            <a:r>
              <a:rPr lang="fr-BE" sz="2400" b="1" dirty="0">
                <a:solidFill>
                  <a:schemeClr val="accent5"/>
                </a:solidFill>
                <a:latin typeface="Courier New"/>
                <a:cs typeface="Courier New"/>
                <a:sym typeface="Calibri"/>
              </a:rPr>
              <a:t>i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&lt;5; </a:t>
            </a:r>
            <a:r>
              <a:rPr lang="fr-BE" sz="2400" b="1" dirty="0">
                <a:solidFill>
                  <a:schemeClr val="accent5"/>
                </a:solidFill>
                <a:latin typeface="Courier New"/>
                <a:cs typeface="Courier New"/>
                <a:sym typeface="Calibri"/>
              </a:rPr>
              <a:t>i++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) 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{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  </a:t>
            </a: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alert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('</a:t>
            </a: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Itér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 n°' + </a:t>
            </a:r>
            <a:r>
              <a:rPr lang="fr-BE" sz="2400" b="1" dirty="0">
                <a:solidFill>
                  <a:schemeClr val="accent5"/>
                </a:solidFill>
                <a:latin typeface="Courier New"/>
                <a:cs typeface="Courier New"/>
                <a:sym typeface="Calibri"/>
              </a:rPr>
              <a:t>i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);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cs typeface="Courier New"/>
                <a:sym typeface="Calibri"/>
              </a:rPr>
              <a:t>}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FC77CD-4CC5-4DA9-BA60-8D311B8A09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BE" sz="2400" dirty="0">
                <a:sym typeface="Calibri"/>
              </a:rPr>
              <a:t>Boucle "</a:t>
            </a:r>
            <a:r>
              <a:rPr lang="fr-BE" sz="2400" b="1" dirty="0" err="1">
                <a:solidFill>
                  <a:schemeClr val="accent2"/>
                </a:solidFill>
                <a:latin typeface="Courier New"/>
                <a:cs typeface="Courier New"/>
                <a:sym typeface="Calibri"/>
              </a:rPr>
              <a:t>while</a:t>
            </a:r>
            <a:r>
              <a:rPr lang="fr-BE" sz="2400" dirty="0">
                <a:sym typeface="Calibri"/>
              </a:rPr>
              <a:t>"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2400" b="1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fr-BE" sz="2400" i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condition 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57189" lvl="1" indent="457200">
              <a:spcBef>
                <a:spcPts val="600"/>
              </a:spcBef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fr-BE" sz="2400" dirty="0">
                <a:sym typeface="Courier New"/>
              </a:rPr>
              <a:t>Exemple</a:t>
            </a:r>
            <a:endParaRPr lang="fr-BE" sz="2400" b="1" dirty="0">
              <a:solidFill>
                <a:schemeClr val="accent6">
                  <a:lumMod val="50000"/>
                </a:schemeClr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var nombre = 0;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2400" b="1" dirty="0" err="1">
                <a:solidFill>
                  <a:schemeClr val="accent2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while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 nombre &lt; 10 ) 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{</a:t>
            </a:r>
          </a:p>
          <a:p>
            <a:pPr marL="457189" lvl="1" indent="457200">
              <a:spcBef>
                <a:spcPts val="600"/>
              </a:spcBef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nombre++;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}</a:t>
            </a:r>
            <a:endParaRPr lang="fr-BE" sz="24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fr-BE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Fonctions</a:t>
            </a:r>
            <a:endParaRPr lang="fr-BE" dirty="0">
              <a:sym typeface="Calibri"/>
            </a:endParaRP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868CB44-3B47-4C60-4760-4336E23DD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Espace réservé pour une image  5">
            <a:extLst>
              <a:ext uri="{FF2B5EF4-FFF2-40B4-BE49-F238E27FC236}">
                <a16:creationId xmlns:a16="http://schemas.microsoft.com/office/drawing/2014/main" id="{19D8063D-A902-49DF-8657-1FEDE97FA54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4506" b="14506"/>
          <a:stretch/>
        </p:blipFill>
        <p:spPr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Fonctions</a:t>
            </a:r>
          </a:p>
        </p:txBody>
      </p:sp>
      <p:sp>
        <p:nvSpPr>
          <p:cNvPr id="210" name="Google Shape;210;p35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dirty="0"/>
              <a:t>Déclaration de la fonction</a:t>
            </a:r>
            <a:br>
              <a:rPr lang="fr-BE" dirty="0"/>
            </a:br>
            <a:br>
              <a:rPr lang="fr-BE" dirty="0"/>
            </a:br>
            <a:br>
              <a:rPr lang="fr-BE" dirty="0"/>
            </a:br>
            <a:br>
              <a:rPr lang="fr-BE" dirty="0"/>
            </a:br>
            <a:br>
              <a:rPr lang="fr-BE" dirty="0"/>
            </a:br>
            <a:br>
              <a:rPr lang="fr-BE" dirty="0"/>
            </a:br>
            <a:br>
              <a:rPr lang="fr-BE" dirty="0"/>
            </a:br>
            <a:br>
              <a:rPr lang="fr-BE" dirty="0"/>
            </a:br>
            <a:endParaRPr lang="fr-BE" dirty="0"/>
          </a:p>
          <a:p>
            <a:r>
              <a:rPr lang="fr-BE" dirty="0"/>
              <a:t>Appel de la fonction</a:t>
            </a:r>
          </a:p>
        </p:txBody>
      </p:sp>
      <p:sp>
        <p:nvSpPr>
          <p:cNvPr id="212" name="Google Shape;212;p35"/>
          <p:cNvSpPr txBox="1"/>
          <p:nvPr/>
        </p:nvSpPr>
        <p:spPr>
          <a:xfrm>
            <a:off x="3036749" y="2367750"/>
            <a:ext cx="6151800" cy="262684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en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" sz="18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nomFonction</a:t>
            </a:r>
            <a:r>
              <a:rPr lang="en" sz="1800" b="1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i="1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arg1</a:t>
            </a:r>
            <a:r>
              <a:rPr lang="en" sz="1800" b="1" i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800" b="1" i="1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i="1" dirty="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arg2</a:t>
            </a:r>
            <a:r>
              <a:rPr lang="en" sz="1800" b="1" dirty="0">
                <a:solidFill>
                  <a:srgbClr val="113E5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b="1" dirty="0">
              <a:solidFill>
                <a:srgbClr val="113E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</a:pPr>
            <a:r>
              <a:rPr lang="en" sz="1800" b="1" dirty="0">
                <a:solidFill>
                  <a:srgbClr val="113E5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 b="1" dirty="0">
              <a:solidFill>
                <a:srgbClr val="113E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>
              <a:spcBef>
                <a:spcPts val="600"/>
              </a:spcBef>
            </a:pPr>
            <a:r>
              <a:rPr lang="en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c = </a:t>
            </a:r>
            <a:r>
              <a:rPr lang="en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>
              <a:spcBef>
                <a:spcPts val="600"/>
              </a:spcBef>
            </a:pPr>
            <a:r>
              <a:rPr lang="en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result;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>
              <a:spcBef>
                <a:spcPts val="600"/>
              </a:spcBef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result = (</a:t>
            </a:r>
            <a:r>
              <a:rPr lang="en" sz="1800" b="1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arg1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800" b="1" dirty="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arg2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) * c;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>
              <a:spcBef>
                <a:spcPts val="600"/>
              </a:spcBef>
            </a:pPr>
            <a:r>
              <a:rPr lang="en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result;</a:t>
            </a:r>
            <a:endParaRPr sz="1800" b="1" i="1" dirty="0">
              <a:solidFill>
                <a:srgbClr val="113E5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</a:pPr>
            <a:r>
              <a:rPr lang="en" sz="1800" b="1" dirty="0">
                <a:solidFill>
                  <a:srgbClr val="113E53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</p:txBody>
      </p:sp>
      <p:cxnSp>
        <p:nvCxnSpPr>
          <p:cNvPr id="213" name="Google Shape;213;p35"/>
          <p:cNvCxnSpPr>
            <a:cxnSpLocks/>
            <a:endCxn id="215" idx="1"/>
          </p:cNvCxnSpPr>
          <p:nvPr/>
        </p:nvCxnSpPr>
        <p:spPr>
          <a:xfrm flipV="1">
            <a:off x="5532599" y="1179497"/>
            <a:ext cx="520720" cy="129955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 useBgFill="1">
        <p:nvSpPr>
          <p:cNvPr id="215" name="Google Shape;215;p35"/>
          <p:cNvSpPr txBox="1"/>
          <p:nvPr/>
        </p:nvSpPr>
        <p:spPr>
          <a:xfrm>
            <a:off x="6053319" y="902513"/>
            <a:ext cx="2757306" cy="55396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/>
              <a:t>Nom de la fonction</a:t>
            </a:r>
            <a:endParaRPr dirty="0"/>
          </a:p>
        </p:txBody>
      </p:sp>
      <p:sp>
        <p:nvSpPr>
          <p:cNvPr id="216" name="Google Shape;216;p35"/>
          <p:cNvSpPr/>
          <p:nvPr/>
        </p:nvSpPr>
        <p:spPr>
          <a:xfrm rot="5400000">
            <a:off x="5749794" y="1304024"/>
            <a:ext cx="225600" cy="3219900"/>
          </a:xfrm>
          <a:prstGeom prst="rightBrace">
            <a:avLst>
              <a:gd name="adj1" fmla="val 97719"/>
              <a:gd name="adj2" fmla="val 36580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7" name="Google Shape;217;p35"/>
          <p:cNvSpPr/>
          <p:nvPr/>
        </p:nvSpPr>
        <p:spPr>
          <a:xfrm>
            <a:off x="6321358" y="3058964"/>
            <a:ext cx="3539566" cy="305914"/>
          </a:xfrm>
          <a:custGeom>
            <a:avLst/>
            <a:gdLst/>
            <a:ahLst/>
            <a:cxnLst/>
            <a:rect l="l" t="t" r="r" b="b"/>
            <a:pathLst>
              <a:path w="34773" h="65682" extrusionOk="0">
                <a:moveTo>
                  <a:pt x="0" y="0"/>
                </a:moveTo>
                <a:cubicBezTo>
                  <a:pt x="2147" y="7942"/>
                  <a:pt x="7084" y="36705"/>
                  <a:pt x="12879" y="47652"/>
                </a:cubicBezTo>
                <a:cubicBezTo>
                  <a:pt x="18675" y="58599"/>
                  <a:pt x="31124" y="62677"/>
                  <a:pt x="34773" y="6568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fr-BE"/>
          </a:p>
        </p:txBody>
      </p:sp>
      <p:sp>
        <p:nvSpPr>
          <p:cNvPr id="218" name="Google Shape;218;p35"/>
          <p:cNvSpPr txBox="1"/>
          <p:nvPr/>
        </p:nvSpPr>
        <p:spPr>
          <a:xfrm>
            <a:off x="9974723" y="2722831"/>
            <a:ext cx="1776989" cy="895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Signature de la fonction</a:t>
            </a:r>
            <a:endParaRPr dirty="0"/>
          </a:p>
        </p:txBody>
      </p:sp>
      <p:sp>
        <p:nvSpPr>
          <p:cNvPr id="219" name="Google Shape;219;p35"/>
          <p:cNvSpPr/>
          <p:nvPr/>
        </p:nvSpPr>
        <p:spPr>
          <a:xfrm>
            <a:off x="2875054" y="3235820"/>
            <a:ext cx="467100" cy="1255735"/>
          </a:xfrm>
          <a:prstGeom prst="leftBrace">
            <a:avLst>
              <a:gd name="adj1" fmla="val 31022"/>
              <a:gd name="adj2" fmla="val 518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1" name="Google Shape;221;p35"/>
          <p:cNvSpPr txBox="1"/>
          <p:nvPr/>
        </p:nvSpPr>
        <p:spPr>
          <a:xfrm>
            <a:off x="1346040" y="3367277"/>
            <a:ext cx="1529014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/>
              <a:t>Corps de</a:t>
            </a:r>
            <a:endParaRPr dirty="0"/>
          </a:p>
          <a:p>
            <a:r>
              <a:rPr lang="en" dirty="0"/>
              <a:t>la fonction</a:t>
            </a:r>
            <a:endParaRPr dirty="0"/>
          </a:p>
        </p:txBody>
      </p:sp>
      <p:sp>
        <p:nvSpPr>
          <p:cNvPr id="222" name="Google Shape;222;p35"/>
          <p:cNvSpPr txBox="1"/>
          <p:nvPr/>
        </p:nvSpPr>
        <p:spPr>
          <a:xfrm>
            <a:off x="4745032" y="5213460"/>
            <a:ext cx="3624300" cy="160040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en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</a:pPr>
            <a:r>
              <a:rPr lang="en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n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</a:pPr>
            <a:r>
              <a:rPr lang="en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res;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600"/>
              </a:spcBef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res = </a:t>
            </a:r>
            <a:r>
              <a:rPr lang="en" sz="18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nomFonction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(a, b)</a:t>
            </a:r>
            <a:r>
              <a:rPr lang="en" sz="1800" b="1" dirty="0">
                <a:solidFill>
                  <a:srgbClr val="113E5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solidFill>
                <a:srgbClr val="113E5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35"/>
          <p:cNvSpPr/>
          <p:nvPr/>
        </p:nvSpPr>
        <p:spPr>
          <a:xfrm rot="10800000">
            <a:off x="5162550" y="3348897"/>
            <a:ext cx="4822950" cy="960291"/>
          </a:xfrm>
          <a:custGeom>
            <a:avLst/>
            <a:gdLst/>
            <a:ahLst/>
            <a:cxnLst/>
            <a:rect l="l" t="t" r="r" b="b"/>
            <a:pathLst>
              <a:path w="34773" h="65682" extrusionOk="0">
                <a:moveTo>
                  <a:pt x="0" y="0"/>
                </a:moveTo>
                <a:cubicBezTo>
                  <a:pt x="2147" y="7942"/>
                  <a:pt x="7084" y="36705"/>
                  <a:pt x="12879" y="47652"/>
                </a:cubicBezTo>
                <a:cubicBezTo>
                  <a:pt x="18675" y="58599"/>
                  <a:pt x="31124" y="62677"/>
                  <a:pt x="34773" y="65682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fr-BE"/>
          </a:p>
        </p:txBody>
      </p:sp>
      <p:sp>
        <p:nvSpPr>
          <p:cNvPr id="224" name="Google Shape;224;p35"/>
          <p:cNvSpPr txBox="1"/>
          <p:nvPr/>
        </p:nvSpPr>
        <p:spPr>
          <a:xfrm>
            <a:off x="10042400" y="3974170"/>
            <a:ext cx="13683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/>
              <a:t>Variable locale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Document </a:t>
            </a:r>
            <a:r>
              <a:rPr lang="fr-BE" dirty="0">
                <a:sym typeface="Calibri"/>
              </a:rPr>
              <a:t>Object Model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180C8CD-5AA2-AC02-152C-41BF042B92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Espace réservé pour une image  5">
            <a:extLst>
              <a:ext uri="{FF2B5EF4-FFF2-40B4-BE49-F238E27FC236}">
                <a16:creationId xmlns:a16="http://schemas.microsoft.com/office/drawing/2014/main" id="{554FADEE-A67B-4700-B86B-FAE5FD4B8C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4506" b="14506"/>
          <a:stretch/>
        </p:blipFill>
        <p:spPr>
          <a:prstGeom prst="rect">
            <a:avLst/>
          </a:prstGeom>
        </p:spPr>
      </p:pic>
      <p:pic>
        <p:nvPicPr>
          <p:cNvPr id="4" name="Google Shape;257;p40">
            <a:extLst>
              <a:ext uri="{FF2B5EF4-FFF2-40B4-BE49-F238E27FC236}">
                <a16:creationId xmlns:a16="http://schemas.microsoft.com/office/drawing/2014/main" id="{4A4B9BCD-38D0-1A42-71C9-ADBCAB9E3B89}"/>
              </a:ext>
            </a:extLst>
          </p:cNvPr>
          <p:cNvPicPr preferRelativeResize="0"/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58" y="4589464"/>
            <a:ext cx="3311013" cy="2093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Document Object Model</a:t>
            </a:r>
          </a:p>
        </p:txBody>
      </p:sp>
      <p:sp>
        <p:nvSpPr>
          <p:cNvPr id="250" name="Google Shape;250;p39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>
                <a:sym typeface="Calibri"/>
              </a:rPr>
              <a:t>L’API du DOM (Document Object Model) permet d’accéder à une page Web et de manipuler son contenu, sa structure et ses styles.</a:t>
            </a:r>
          </a:p>
          <a:p>
            <a:r>
              <a:rPr lang="fr-BE" dirty="0">
                <a:sym typeface="Calibri"/>
              </a:rPr>
              <a:t>DOM présente un document sous la forme d'un arbre de nœuds.</a:t>
            </a:r>
          </a:p>
          <a:p>
            <a:r>
              <a:rPr lang="fr-BE" dirty="0">
                <a:sym typeface="Calibri"/>
                <a:hlinkClick r:id="rId3"/>
              </a:rPr>
              <a:t>https://developer.mozilla.org/en-US/docs/DOM/DOM_Reference</a:t>
            </a:r>
            <a:br>
              <a:rPr lang="fr-BE" dirty="0">
                <a:sym typeface="Calibri"/>
              </a:rPr>
            </a:br>
            <a:endParaRPr lang="fr-BE" dirty="0">
              <a:sym typeface="Calibri"/>
            </a:endParaRPr>
          </a:p>
          <a:p>
            <a:endParaRPr lang="fr-B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Exemple</a:t>
            </a:r>
          </a:p>
        </p:txBody>
      </p:sp>
      <p:pic>
        <p:nvPicPr>
          <p:cNvPr id="257" name="Google Shape;257;p40"/>
          <p:cNvPicPr preferRelativeResize="0"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935" y="1460157"/>
            <a:ext cx="8802129" cy="5113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Objets du DOM</a:t>
            </a:r>
          </a:p>
        </p:txBody>
      </p:sp>
      <p:sp>
        <p:nvSpPr>
          <p:cNvPr id="263" name="Google Shape;263;p41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dirty="0">
                <a:sym typeface="Calibri"/>
              </a:rPr>
              <a:t>DOM Document</a:t>
            </a:r>
          </a:p>
          <a:p>
            <a:pPr lvl="1"/>
            <a:r>
              <a:rPr lang="fr-BE" dirty="0">
                <a:sym typeface="Calibri"/>
              </a:rPr>
              <a:t>Nœud racine du document HTML</a:t>
            </a:r>
          </a:p>
          <a:p>
            <a:r>
              <a:rPr lang="fr-BE" dirty="0">
                <a:sym typeface="Calibri"/>
              </a:rPr>
              <a:t>DOM Node</a:t>
            </a:r>
          </a:p>
          <a:p>
            <a:pPr lvl="1"/>
            <a:r>
              <a:rPr lang="fr-BE" dirty="0">
                <a:sym typeface="Calibri"/>
              </a:rPr>
              <a:t>Arborescence du document HTML</a:t>
            </a:r>
          </a:p>
          <a:p>
            <a:r>
              <a:rPr lang="fr-BE" dirty="0">
                <a:sym typeface="Calibri"/>
              </a:rPr>
              <a:t>DOM </a:t>
            </a:r>
            <a:r>
              <a:rPr lang="fr-BE" dirty="0" err="1">
                <a:sym typeface="Calibri"/>
              </a:rPr>
              <a:t>Element</a:t>
            </a:r>
            <a:endParaRPr lang="fr-BE" dirty="0">
              <a:sym typeface="Calibri"/>
            </a:endParaRPr>
          </a:p>
          <a:p>
            <a:pPr lvl="1"/>
            <a:r>
              <a:rPr lang="fr-BE" dirty="0">
                <a:sym typeface="Calibri"/>
              </a:rPr>
              <a:t>Contenu d'un nœud DOM</a:t>
            </a:r>
          </a:p>
          <a:p>
            <a:pPr lvl="1"/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p, div, a, table,</a:t>
            </a:r>
            <a:r>
              <a:rPr lang="fr-BE" dirty="0">
                <a:sym typeface="Calibri"/>
              </a:rPr>
              <a:t> …</a:t>
            </a:r>
          </a:p>
          <a:p>
            <a:r>
              <a:rPr lang="fr-BE" dirty="0">
                <a:sym typeface="Calibri"/>
              </a:rPr>
              <a:t>DOM </a:t>
            </a:r>
            <a:r>
              <a:rPr lang="fr-BE" dirty="0" err="1">
                <a:sym typeface="Calibri"/>
              </a:rPr>
              <a:t>Attribute</a:t>
            </a:r>
            <a:endParaRPr lang="fr-BE" dirty="0">
              <a:sym typeface="Calibri"/>
            </a:endParaRPr>
          </a:p>
          <a:p>
            <a:pPr lvl="1"/>
            <a:r>
              <a:rPr lang="fr-BE" dirty="0">
                <a:sym typeface="Calibri"/>
              </a:rPr>
              <a:t>Attribut d'un élément HTML</a:t>
            </a:r>
          </a:p>
          <a:p>
            <a:pPr lvl="1"/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href, id, class, 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Open Sans"/>
              </a:rPr>
              <a:t>DOM Document</a:t>
            </a:r>
          </a:p>
        </p:txBody>
      </p:sp>
      <p:sp>
        <p:nvSpPr>
          <p:cNvPr id="269" name="Google Shape;269;p4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L'objet Document est l'élément racine d'un document (ex. page web, document XML)</a:t>
            </a:r>
          </a:p>
          <a:p>
            <a:r>
              <a:rPr lang="fr-BE" dirty="0">
                <a:sym typeface="Calibri"/>
              </a:rPr>
              <a:t>Il hérite des méthodes et propriétés de l'objet Noeud (cf. slides suivants)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Document - Méthode</a:t>
            </a:r>
          </a:p>
        </p:txBody>
      </p:sp>
      <p:sp>
        <p:nvSpPr>
          <p:cNvPr id="275" name="Google Shape;275;p43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getElementById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elementID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Retourner l'élément ayant l'attribut id spécifié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elementID</a:t>
            </a:r>
            <a:r>
              <a:rPr lang="fr-BE" dirty="0">
                <a:sym typeface="Open Sans"/>
              </a:rPr>
              <a:t> : string</a:t>
            </a:r>
          </a:p>
          <a:p>
            <a:pPr lvl="1"/>
            <a:r>
              <a:rPr lang="fr-BE" dirty="0">
                <a:sym typeface="Open Sans"/>
              </a:rPr>
              <a:t>Return: un élément</a:t>
            </a:r>
          </a:p>
          <a:p>
            <a:r>
              <a:rPr lang="fr-BE" dirty="0">
                <a:sym typeface="Open Sans"/>
              </a:rPr>
              <a:t>Exemple: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var o =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document.getElementById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demo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24BA11C-4CB3-43BC-96B1-1A2BA2626F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/>
              <a:t>17. </a:t>
            </a:r>
            <a:r>
              <a:rPr lang="fr-BE" dirty="0"/>
              <a:t>Javascript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0C5F38-518F-4AEC-8F4D-32A63335D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numCol="3">
            <a:normAutofit/>
          </a:bodyPr>
          <a:lstStyle/>
          <a:p>
            <a:r>
              <a:rPr lang="fr-BE" dirty="0"/>
              <a:t>Architecture</a:t>
            </a:r>
          </a:p>
          <a:p>
            <a:r>
              <a:rPr lang="fr-BE" dirty="0"/>
              <a:t>Variables et Typage</a:t>
            </a:r>
          </a:p>
          <a:p>
            <a:r>
              <a:rPr lang="fr-BE" dirty="0"/>
              <a:t>Structures de contrôle</a:t>
            </a:r>
          </a:p>
          <a:p>
            <a:r>
              <a:rPr lang="fr-BE" dirty="0"/>
              <a:t>Fonctions</a:t>
            </a:r>
          </a:p>
          <a:p>
            <a:r>
              <a:rPr lang="fr-BE" dirty="0"/>
              <a:t>Document Object Model</a:t>
            </a:r>
          </a:p>
          <a:p>
            <a:r>
              <a:rPr lang="fr-BE" dirty="0"/>
              <a:t>Évènements DOM-0</a:t>
            </a:r>
          </a:p>
          <a:p>
            <a:r>
              <a:rPr lang="fr-BE" dirty="0"/>
              <a:t>Évènements DOM-2</a:t>
            </a:r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1AE58F81-FD05-4FBC-89E0-AF3636A9CEB2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1313" y="233363"/>
            <a:ext cx="1690687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0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Document - Méthode</a:t>
            </a:r>
          </a:p>
        </p:txBody>
      </p:sp>
      <p:sp>
        <p:nvSpPr>
          <p:cNvPr id="281" name="Google Shape;281;p44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1353800" cy="4351339"/>
          </a:xfrm>
        </p:spPr>
        <p:txBody>
          <a:bodyPr>
            <a:normAutofit fontScale="92500" lnSpcReduction="20000"/>
          </a:bodyPr>
          <a:lstStyle/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getElementsByTagName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tagName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Retourner une collection d'éléments ayant le nom spécifié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tagName</a:t>
            </a:r>
            <a:r>
              <a:rPr lang="fr-BE" dirty="0">
                <a:sym typeface="Open Sans"/>
              </a:rPr>
              <a:t>: string</a:t>
            </a:r>
          </a:p>
          <a:p>
            <a:pPr lvl="1"/>
            <a:r>
              <a:rPr lang="fr-BE" dirty="0">
                <a:sym typeface="Open Sans"/>
              </a:rPr>
              <a:t>Return : liste d'éléments </a:t>
            </a:r>
          </a:p>
          <a:p>
            <a:r>
              <a:rPr lang="fr-BE" dirty="0">
                <a:sym typeface="Open Sans"/>
              </a:rPr>
              <a:t>Exemple: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var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nl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</a:t>
            </a:r>
            <a:r>
              <a:rPr lang="fr-BE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getElementsByTagName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("div");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for( var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cle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in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nl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)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{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alert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cle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+ ": " +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nl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[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cle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].id );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Document - Méthode</a:t>
            </a:r>
          </a:p>
        </p:txBody>
      </p:sp>
      <p:sp>
        <p:nvSpPr>
          <p:cNvPr id="287" name="Google Shape;287;p45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querySelector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cssSelector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Retourner l'élément répondant au sélecteur spécifié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cssSelector</a:t>
            </a:r>
            <a:r>
              <a:rPr lang="fr-BE" dirty="0">
                <a:sym typeface="Open Sans"/>
              </a:rPr>
              <a:t> : string</a:t>
            </a:r>
          </a:p>
          <a:p>
            <a:pPr lvl="1"/>
            <a:r>
              <a:rPr lang="fr-BE" dirty="0">
                <a:sym typeface="Open Sans"/>
              </a:rPr>
              <a:t>Return : un élément</a:t>
            </a:r>
          </a:p>
          <a:p>
            <a:r>
              <a:rPr lang="fr-BE" dirty="0">
                <a:sym typeface="Open Sans"/>
              </a:rPr>
              <a:t>Exemple :</a:t>
            </a:r>
          </a:p>
          <a:p>
            <a:pPr marL="457189" lvl="1" indent="0">
              <a:buNone/>
            </a:pP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document.querySelector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exampleclass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Document - Méthode</a:t>
            </a:r>
          </a:p>
        </p:txBody>
      </p:sp>
      <p:sp>
        <p:nvSpPr>
          <p:cNvPr id="293" name="Google Shape;293;p46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querySelectorAll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cssSelector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Retourne une collection d'éléments répondant au sélecteur CSS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cssSelector</a:t>
            </a:r>
            <a:r>
              <a:rPr lang="fr-BE" dirty="0">
                <a:sym typeface="Open Sans"/>
              </a:rPr>
              <a:t>: string</a:t>
            </a:r>
          </a:p>
          <a:p>
            <a:pPr lvl="1"/>
            <a:r>
              <a:rPr lang="fr-BE" dirty="0">
                <a:sym typeface="Open Sans"/>
              </a:rPr>
              <a:t>Return : liste d'éléments </a:t>
            </a:r>
          </a:p>
          <a:p>
            <a:r>
              <a:rPr lang="fr-BE" dirty="0">
                <a:sym typeface="Open Sans"/>
              </a:rPr>
              <a:t>Exemple:</a:t>
            </a:r>
          </a:p>
          <a:p>
            <a:pPr marL="457189" lvl="1" indent="0">
              <a:buNone/>
            </a:pP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document.querySelectorAll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div.red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h1");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Document - Méthode</a:t>
            </a:r>
          </a:p>
        </p:txBody>
      </p:sp>
      <p:sp>
        <p:nvSpPr>
          <p:cNvPr id="299" name="Google Shape;299;p47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createElement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nodeName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Créer un élément et le retourner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nodeName</a:t>
            </a:r>
            <a:r>
              <a:rPr lang="fr-BE" dirty="0">
                <a:sym typeface="Open Sans"/>
              </a:rPr>
              <a:t> : string</a:t>
            </a:r>
          </a:p>
          <a:p>
            <a:pPr lvl="1"/>
            <a:r>
              <a:rPr lang="fr-BE" dirty="0">
                <a:sym typeface="Open Sans"/>
              </a:rPr>
              <a:t>Return : un élément</a:t>
            </a:r>
          </a:p>
          <a:p>
            <a:r>
              <a:rPr lang="fr-BE" dirty="0">
                <a:sym typeface="Open Sans"/>
              </a:rPr>
              <a:t>Exemple: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var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btn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document.createElement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("h1");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Node</a:t>
            </a:r>
          </a:p>
        </p:txBody>
      </p:sp>
      <p:sp>
        <p:nvSpPr>
          <p:cNvPr id="305" name="Google Shape;305;p48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>
                <a:sym typeface="Open Sans"/>
              </a:rPr>
              <a:t>Représenter un nœud dans un document HTML</a:t>
            </a:r>
          </a:p>
          <a:p>
            <a:r>
              <a:rPr lang="fr-BE" dirty="0">
                <a:sym typeface="Open Sans"/>
              </a:rPr>
              <a:t>Il existe 12 types de nœuds HTML, dont:</a:t>
            </a:r>
          </a:p>
          <a:p>
            <a:pPr lvl="1"/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Element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Attr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Text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Comment</a:t>
            </a:r>
          </a:p>
          <a:p>
            <a:r>
              <a:rPr lang="fr-BE" dirty="0">
                <a:sym typeface="Open Sans"/>
                <a:hlinkClick r:id="rId3"/>
              </a:rPr>
              <a:t>https://developer.mozilla.org/en-US/docs/Web/API/Node.nodeType</a:t>
            </a:r>
            <a:endParaRPr lang="fr-BE" dirty="0">
              <a:sym typeface="Open Sans"/>
            </a:endParaRPr>
          </a:p>
          <a:p>
            <a:endParaRPr lang="fr-BE" dirty="0">
              <a:sym typeface="Open Sans"/>
            </a:endParaRPr>
          </a:p>
        </p:txBody>
      </p:sp>
      <p:pic>
        <p:nvPicPr>
          <p:cNvPr id="4" name="Google Shape;257;p40">
            <a:extLst>
              <a:ext uri="{FF2B5EF4-FFF2-40B4-BE49-F238E27FC236}">
                <a16:creationId xmlns:a16="http://schemas.microsoft.com/office/drawing/2014/main" id="{9ED62194-80C7-43E4-87AB-11D86B4CEFC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082" y="185125"/>
            <a:ext cx="2168841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Node - Propriétés</a:t>
            </a:r>
          </a:p>
        </p:txBody>
      </p:sp>
      <p:sp>
        <p:nvSpPr>
          <p:cNvPr id="311" name="Google Shape;311;p4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textContent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Retourner le texte d'un nœud et de ses descendants</a:t>
            </a:r>
          </a:p>
        </p:txBody>
      </p:sp>
      <p:pic>
        <p:nvPicPr>
          <p:cNvPr id="4" name="Google Shape;257;p40">
            <a:extLst>
              <a:ext uri="{FF2B5EF4-FFF2-40B4-BE49-F238E27FC236}">
                <a16:creationId xmlns:a16="http://schemas.microsoft.com/office/drawing/2014/main" id="{B76F68D9-E8CF-4237-A334-C367A0BD496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082" y="185125"/>
            <a:ext cx="2168841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Node - Méthode</a:t>
            </a:r>
          </a:p>
        </p:txBody>
      </p:sp>
      <p:sp>
        <p:nvSpPr>
          <p:cNvPr id="317" name="Google Shape;317;p50"/>
          <p:cNvSpPr txBox="1">
            <a:spLocks noGrp="1"/>
          </p:cNvSpPr>
          <p:nvPr>
            <p:ph idx="1"/>
          </p:nvPr>
        </p:nvSpPr>
        <p:spPr>
          <a:xfrm>
            <a:off x="838200" y="1445125"/>
            <a:ext cx="11353800" cy="4731839"/>
          </a:xfrm>
        </p:spPr>
        <p:txBody>
          <a:bodyPr>
            <a:normAutofit/>
          </a:bodyPr>
          <a:lstStyle/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appendChild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node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Ajouter un nœud en tant que dernier enfant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node</a:t>
            </a:r>
            <a:r>
              <a:rPr lang="fr-BE" dirty="0">
                <a:sym typeface="Open Sans"/>
              </a:rPr>
              <a:t> : un nœud</a:t>
            </a:r>
          </a:p>
          <a:p>
            <a:pPr lvl="1"/>
            <a:r>
              <a:rPr lang="fr-BE" dirty="0">
                <a:sym typeface="Open Sans"/>
              </a:rPr>
              <a:t>Return : un nœud</a:t>
            </a:r>
          </a:p>
          <a:p>
            <a:r>
              <a:rPr lang="fr-BE" dirty="0">
                <a:sym typeface="Open Sans"/>
              </a:rPr>
              <a:t>Exemple 1 :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var </a:t>
            </a:r>
            <a:r>
              <a:rPr lang="fr-BE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document.createElement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div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");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.innerHTML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"je suis un nouvel élément";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var </a:t>
            </a:r>
            <a:r>
              <a:rPr lang="fr-BE" sz="2800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b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document.getElementsByTagName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body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")[0];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b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</a:t>
            </a:r>
            <a:r>
              <a:rPr lang="fr-BE" sz="2800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appendChild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</a:t>
            </a:r>
            <a:r>
              <a:rPr lang="fr-BE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);</a:t>
            </a:r>
          </a:p>
        </p:txBody>
      </p:sp>
      <p:pic>
        <p:nvPicPr>
          <p:cNvPr id="4" name="Google Shape;257;p40">
            <a:extLst>
              <a:ext uri="{FF2B5EF4-FFF2-40B4-BE49-F238E27FC236}">
                <a16:creationId xmlns:a16="http://schemas.microsoft.com/office/drawing/2014/main" id="{DB48F766-1B53-4171-A6DC-A6584D712E6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082" y="185125"/>
            <a:ext cx="2168841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 Node - Méthode</a:t>
            </a:r>
          </a:p>
        </p:txBody>
      </p:sp>
      <p:sp>
        <p:nvSpPr>
          <p:cNvPr id="317" name="Google Shape;317;p50"/>
          <p:cNvSpPr txBox="1">
            <a:spLocks noGrp="1"/>
          </p:cNvSpPr>
          <p:nvPr>
            <p:ph idx="1"/>
          </p:nvPr>
        </p:nvSpPr>
        <p:spPr>
          <a:xfrm>
            <a:off x="838199" y="1445125"/>
            <a:ext cx="11106665" cy="5412875"/>
          </a:xfrm>
        </p:spPr>
        <p:txBody>
          <a:bodyPr>
            <a:normAutofit/>
          </a:bodyPr>
          <a:lstStyle/>
          <a:p>
            <a:r>
              <a:rPr lang="fr-BE" dirty="0">
                <a:sym typeface="Open Sans"/>
              </a:rPr>
              <a:t>Que fait le code JS suivant ? Exemple 2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div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div1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p1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"&gt;This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a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paragraph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.&lt;/p&gt;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p2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"&gt;This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another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paragraph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.&lt;/p&gt;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&lt;/div&gt;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&lt;script&gt;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document.createElement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");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</a:t>
            </a:r>
            <a:r>
              <a:rPr lang="fr-BE" sz="2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.innerHTML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"This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not new.";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element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document.getElementById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div1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");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</a:t>
            </a:r>
            <a:r>
              <a:rPr lang="fr-BE" sz="28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element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</a:t>
            </a:r>
            <a:r>
              <a:rPr lang="fr-BE" sz="2800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appendChild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</a:t>
            </a:r>
            <a:r>
              <a:rPr lang="fr-BE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);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&lt;/script&gt;</a:t>
            </a:r>
          </a:p>
          <a:p>
            <a:r>
              <a:rPr lang="fr-BE" dirty="0">
                <a:sym typeface="Courier New"/>
              </a:rPr>
              <a:t>https://www.w3schools.com/js/js_htmldom_nodes.asp</a:t>
            </a:r>
            <a:endParaRPr lang="fr-BE" sz="32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</p:txBody>
      </p:sp>
      <p:pic>
        <p:nvPicPr>
          <p:cNvPr id="4" name="Google Shape;257;p40">
            <a:extLst>
              <a:ext uri="{FF2B5EF4-FFF2-40B4-BE49-F238E27FC236}">
                <a16:creationId xmlns:a16="http://schemas.microsoft.com/office/drawing/2014/main" id="{B83C6A15-5C74-4999-A5FF-3324EA2B9A8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082" y="185125"/>
            <a:ext cx="2168841" cy="12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191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Node - Méthode</a:t>
            </a:r>
          </a:p>
        </p:txBody>
      </p:sp>
      <p:sp>
        <p:nvSpPr>
          <p:cNvPr id="323" name="Google Shape;323;p51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insertBefore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newNode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,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existingNode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Ajouter un nœud juste avant le nœud enfant spécifié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newNode</a:t>
            </a:r>
            <a:r>
              <a:rPr lang="fr-BE" dirty="0">
                <a:sym typeface="Open Sans"/>
              </a:rPr>
              <a:t>: un </a:t>
            </a:r>
            <a:r>
              <a:rPr lang="fr-BE" dirty="0" err="1">
                <a:sym typeface="Open Sans"/>
              </a:rPr>
              <a:t>noeud</a:t>
            </a:r>
            <a:endParaRPr lang="fr-BE" dirty="0"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existingNode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 </a:t>
            </a:r>
            <a:r>
              <a:rPr lang="fr-BE" dirty="0">
                <a:sym typeface="Open Sans"/>
              </a:rPr>
              <a:t>: un </a:t>
            </a:r>
            <a:r>
              <a:rPr lang="fr-BE" dirty="0" err="1">
                <a:sym typeface="Open Sans"/>
              </a:rPr>
              <a:t>noeud</a:t>
            </a:r>
            <a:endParaRPr lang="fr-BE" dirty="0"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Return : un </a:t>
            </a:r>
            <a:r>
              <a:rPr lang="fr-BE" dirty="0" err="1">
                <a:sym typeface="Open Sans"/>
              </a:rPr>
              <a:t>noeud</a:t>
            </a:r>
            <a:endParaRPr lang="fr-BE" dirty="0">
              <a:sym typeface="Open Sans"/>
            </a:endParaRPr>
          </a:p>
          <a:p>
            <a:endParaRPr lang="fr-BE" dirty="0">
              <a:sym typeface="Open Sans"/>
            </a:endParaRPr>
          </a:p>
          <a:p>
            <a:endParaRPr lang="fr-BE" dirty="0">
              <a:sym typeface="Courier New"/>
            </a:endParaRPr>
          </a:p>
        </p:txBody>
      </p:sp>
      <p:pic>
        <p:nvPicPr>
          <p:cNvPr id="4" name="Google Shape;257;p40">
            <a:extLst>
              <a:ext uri="{FF2B5EF4-FFF2-40B4-BE49-F238E27FC236}">
                <a16:creationId xmlns:a16="http://schemas.microsoft.com/office/drawing/2014/main" id="{C18117D2-F2EE-4767-B0D0-DD54AE1B4994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082" y="185125"/>
            <a:ext cx="2168841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 Node - Méthode</a:t>
            </a:r>
          </a:p>
        </p:txBody>
      </p:sp>
      <p:sp>
        <p:nvSpPr>
          <p:cNvPr id="317" name="Google Shape;317;p50"/>
          <p:cNvSpPr txBox="1">
            <a:spLocks noGrp="1"/>
          </p:cNvSpPr>
          <p:nvPr>
            <p:ph idx="1"/>
          </p:nvPr>
        </p:nvSpPr>
        <p:spPr>
          <a:xfrm>
            <a:off x="838199" y="1445125"/>
            <a:ext cx="11106665" cy="5412875"/>
          </a:xfrm>
        </p:spPr>
        <p:txBody>
          <a:bodyPr>
            <a:normAutofit fontScale="92500" lnSpcReduction="20000"/>
          </a:bodyPr>
          <a:lstStyle/>
          <a:p>
            <a:r>
              <a:rPr lang="fr-BE" dirty="0">
                <a:sym typeface="Open Sans"/>
              </a:rPr>
              <a:t>Que fait le code JS suivant ? Exemple 3</a:t>
            </a:r>
          </a:p>
          <a:p>
            <a:pPr marL="457189" lvl="1" indent="0">
              <a:lnSpc>
                <a:spcPct val="120000"/>
              </a:lnSpc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div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div1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p1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"&gt;This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a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paragraph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.&lt;/p&gt;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p2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"&gt;This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another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paragraph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.&lt;/p&gt;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&lt;/div&gt;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&lt;script&gt;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document.createElement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");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</a:t>
            </a:r>
            <a:r>
              <a:rPr lang="fr-BE" sz="2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.innerHTML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"This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not new.";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element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document.getElementById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div1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");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</a:t>
            </a:r>
            <a:r>
              <a:rPr lang="fr-BE" sz="28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element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.appendChild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</a:t>
            </a:r>
            <a:r>
              <a:rPr lang="fr-BE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);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child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document.getElementById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p1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");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element.</a:t>
            </a:r>
            <a:r>
              <a:rPr lang="fr-BE" sz="2800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insertBefore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</a:t>
            </a:r>
            <a:r>
              <a:rPr lang="fr-BE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, </a:t>
            </a:r>
            <a:r>
              <a:rPr lang="fr-BE" sz="2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child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);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&lt;/script&gt;</a:t>
            </a:r>
          </a:p>
        </p:txBody>
      </p:sp>
      <p:pic>
        <p:nvPicPr>
          <p:cNvPr id="4" name="Google Shape;257;p40">
            <a:extLst>
              <a:ext uri="{FF2B5EF4-FFF2-40B4-BE49-F238E27FC236}">
                <a16:creationId xmlns:a16="http://schemas.microsoft.com/office/drawing/2014/main" id="{53F7AF21-90D5-401F-8D16-47ED8584C22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082" y="185125"/>
            <a:ext cx="2168841" cy="12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366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752FF3F-2A35-4D00-8715-40FEFC1F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Architecture</a:t>
            </a:r>
            <a:endParaRPr lang="fr-BE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99886F3-B5F1-7813-763C-C365C4B43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7" name="Espace réservé pour une image  5">
            <a:extLst>
              <a:ext uri="{FF2B5EF4-FFF2-40B4-BE49-F238E27FC236}">
                <a16:creationId xmlns:a16="http://schemas.microsoft.com/office/drawing/2014/main" id="{A40AB037-9899-4884-AF88-698EFC7895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4506" b="14506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6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Node - Méthode</a:t>
            </a:r>
          </a:p>
        </p:txBody>
      </p:sp>
      <p:sp>
        <p:nvSpPr>
          <p:cNvPr id="329" name="Google Shape;329;p5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removeChild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node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Supprimer le nœud enfant spécifié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node</a:t>
            </a:r>
            <a:r>
              <a:rPr lang="fr-BE" dirty="0">
                <a:sym typeface="Open Sans"/>
              </a:rPr>
              <a:t> : un nœud</a:t>
            </a:r>
          </a:p>
          <a:p>
            <a:pPr lvl="1"/>
            <a:r>
              <a:rPr lang="fr-BE" dirty="0">
                <a:sym typeface="Open Sans"/>
              </a:rPr>
              <a:t>Return : un nœud</a:t>
            </a:r>
          </a:p>
          <a:p>
            <a:r>
              <a:rPr lang="fr-BE" dirty="0">
                <a:sym typeface="Open Sans"/>
              </a:rPr>
              <a:t>Exemple :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var o=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document.getElementById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myList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");</a:t>
            </a:r>
          </a:p>
          <a:p>
            <a:pPr marL="457189" lvl="1" indent="0">
              <a:buNone/>
            </a:pP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o.removeChild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o.childNodes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[0]);</a:t>
            </a:r>
          </a:p>
        </p:txBody>
      </p:sp>
      <p:pic>
        <p:nvPicPr>
          <p:cNvPr id="4" name="Google Shape;257;p40">
            <a:extLst>
              <a:ext uri="{FF2B5EF4-FFF2-40B4-BE49-F238E27FC236}">
                <a16:creationId xmlns:a16="http://schemas.microsoft.com/office/drawing/2014/main" id="{CC5FEBB6-8F12-4F60-A453-EB1F459EBB9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082" y="185125"/>
            <a:ext cx="2168841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 </a:t>
            </a:r>
            <a:r>
              <a:rPr lang="fr-BE" dirty="0" err="1"/>
              <a:t>Element</a:t>
            </a:r>
            <a:endParaRPr lang="fr-BE" dirty="0"/>
          </a:p>
        </p:txBody>
      </p:sp>
      <p:sp>
        <p:nvSpPr>
          <p:cNvPr id="335" name="Google Shape;335;p5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sym typeface="Open Sans"/>
              </a:rPr>
              <a:t>Manipuler les attributs</a:t>
            </a:r>
          </a:p>
          <a:p>
            <a:endParaRPr lang="fr-BE" dirty="0">
              <a:sym typeface="Courier New"/>
            </a:endParaRPr>
          </a:p>
        </p:txBody>
      </p:sp>
      <p:pic>
        <p:nvPicPr>
          <p:cNvPr id="336" name="Google Shape;336;p53"/>
          <p:cNvPicPr preferRelativeResize="0"/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38" y="2582560"/>
            <a:ext cx="11598875" cy="2821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Element - Propriétés</a:t>
            </a:r>
          </a:p>
        </p:txBody>
      </p:sp>
      <p:sp>
        <p:nvSpPr>
          <p:cNvPr id="342" name="Google Shape;342;p54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&lt;n&gt;.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setAttribute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attrName,attrValue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fr-BE" dirty="0">
                <a:sym typeface="Open Sans"/>
              </a:rPr>
              <a:t>Ajouter l'attribut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attrName</a:t>
            </a:r>
            <a:r>
              <a:rPr lang="fr-BE" dirty="0"/>
              <a:t> avec la valeur 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attrValue</a:t>
            </a:r>
            <a:r>
              <a:rPr lang="fr-BE"/>
              <a:t> </a:t>
            </a:r>
            <a:br>
              <a:rPr lang="fr-BE"/>
            </a:br>
            <a:r>
              <a:rPr lang="fr-BE"/>
              <a:t>au </a:t>
            </a:r>
            <a:r>
              <a:rPr lang="fr-BE" dirty="0"/>
              <a:t>nœud 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&lt;n&gt;</a:t>
            </a:r>
            <a:r>
              <a:rPr lang="fr-BE" dirty="0"/>
              <a:t>.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attrName</a:t>
            </a:r>
            <a:r>
              <a:rPr lang="fr-BE" dirty="0">
                <a:sym typeface="Open Sans"/>
              </a:rPr>
              <a:t> : le nom de l'attribut</a:t>
            </a:r>
          </a:p>
          <a:p>
            <a:pPr lvl="1"/>
            <a:r>
              <a:rPr lang="fr-BE" dirty="0">
                <a:sym typeface="Open Sans"/>
              </a:rPr>
              <a:t>Param :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attrValue</a:t>
            </a:r>
            <a:r>
              <a:rPr lang="fr-BE" dirty="0">
                <a:sym typeface="Open Sans"/>
              </a:rPr>
              <a:t> : la valeur de l'attribut</a:t>
            </a:r>
          </a:p>
          <a:p>
            <a:r>
              <a:rPr lang="fr-BE" dirty="0">
                <a:sym typeface="Open Sans"/>
              </a:rPr>
              <a:t>Exemple : </a:t>
            </a:r>
            <a:r>
              <a:rPr lang="fr-BE" dirty="0"/>
              <a:t>Pour appliquer la classe "</a:t>
            </a:r>
            <a:r>
              <a:rPr lang="fr-BE" dirty="0" err="1"/>
              <a:t>democlass</a:t>
            </a:r>
            <a:r>
              <a:rPr lang="fr-BE" dirty="0"/>
              <a:t>" au premier élément H1 du document</a:t>
            </a:r>
          </a:p>
          <a:p>
            <a:pPr marL="457189" lvl="1" indent="0">
              <a:buNone/>
            </a:pP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document.getElementsByTagName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("H1")[0].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setAttribute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 "</a:t>
            </a:r>
            <a:r>
              <a:rPr lang="fr-BE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democlass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Open Sans"/>
            </a:endParaRPr>
          </a:p>
          <a:p>
            <a:endParaRPr lang="fr-BE" dirty="0"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Element - Propriétés</a:t>
            </a:r>
          </a:p>
        </p:txBody>
      </p:sp>
      <p:sp>
        <p:nvSpPr>
          <p:cNvPr id="342" name="Google Shape;342;p5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previousElementSibling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Retourner le nœud élément "frère" précédent </a:t>
            </a:r>
            <a:br>
              <a:rPr lang="fr-BE" dirty="0">
                <a:sym typeface="Open Sans"/>
              </a:rPr>
            </a:br>
            <a:r>
              <a:rPr lang="fr-BE" dirty="0">
                <a:sym typeface="Open Sans"/>
              </a:rPr>
              <a:t>(du niveau identique au nœud courant)</a:t>
            </a:r>
          </a:p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nextElementSibling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Retourner le nœud élément "frère" suivant </a:t>
            </a:r>
            <a:br>
              <a:rPr lang="fr-BE" dirty="0">
                <a:sym typeface="Open Sans"/>
              </a:rPr>
            </a:br>
            <a:r>
              <a:rPr lang="fr-BE" dirty="0">
                <a:sym typeface="Open Sans"/>
              </a:rPr>
              <a:t>(du niveau identique au nœud courant)</a:t>
            </a:r>
          </a:p>
          <a:p>
            <a:endParaRPr lang="fr-BE" dirty="0"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3799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 </a:t>
            </a:r>
            <a:r>
              <a:rPr lang="fr-BE" dirty="0" err="1"/>
              <a:t>Element</a:t>
            </a:r>
            <a:r>
              <a:rPr lang="fr-BE" dirty="0"/>
              <a:t> - Propriétés</a:t>
            </a:r>
          </a:p>
        </p:txBody>
      </p:sp>
      <p:sp>
        <p:nvSpPr>
          <p:cNvPr id="317" name="Google Shape;317;p50"/>
          <p:cNvSpPr txBox="1">
            <a:spLocks noGrp="1"/>
          </p:cNvSpPr>
          <p:nvPr>
            <p:ph idx="1"/>
          </p:nvPr>
        </p:nvSpPr>
        <p:spPr>
          <a:xfrm>
            <a:off x="838199" y="1445125"/>
            <a:ext cx="11106665" cy="4731839"/>
          </a:xfrm>
        </p:spPr>
        <p:txBody>
          <a:bodyPr>
            <a:normAutofit lnSpcReduction="10000"/>
          </a:bodyPr>
          <a:lstStyle/>
          <a:p>
            <a:r>
              <a:rPr lang="fr-BE" dirty="0">
                <a:sym typeface="Open Sans"/>
              </a:rPr>
              <a:t>Que fait le code JS suivant ? Exemple 4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div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div1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p1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"&gt;This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a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paragraph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.&lt;/p&gt;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p2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"&gt;This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another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paragraph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.&lt;/p&gt;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&lt;/div&gt;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&lt;script&gt;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document.getElementById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p1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");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var f = </a:t>
            </a:r>
            <a:r>
              <a:rPr lang="fr-BE" sz="2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</a:t>
            </a:r>
            <a:r>
              <a:rPr lang="fr-BE" sz="2800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nextElementSibling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</a:t>
            </a:r>
            <a:r>
              <a:rPr lang="fr-BE" sz="28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.innerHTML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"This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a new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text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"; 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g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</a:t>
            </a:r>
            <a:r>
              <a:rPr lang="fr-BE" sz="2800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previousElementSibling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</a:t>
            </a:r>
            <a:r>
              <a:rPr lang="fr-BE" sz="2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g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.innerHTML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"This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not a new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text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94691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Element - Propriétés</a:t>
            </a:r>
          </a:p>
        </p:txBody>
      </p:sp>
      <p:sp>
        <p:nvSpPr>
          <p:cNvPr id="348" name="Google Shape;348;p55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childElementCount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Retourner le nombre d’éléments enfants</a:t>
            </a:r>
          </a:p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firstElementChild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Retourner le premier élément enfant d'un </a:t>
            </a:r>
            <a:r>
              <a:rPr lang="fr-BE" dirty="0" err="1">
                <a:sym typeface="Open Sans"/>
              </a:rPr>
              <a:t>noeud</a:t>
            </a:r>
            <a:endParaRPr lang="fr-BE" dirty="0">
              <a:sym typeface="Open Sans"/>
            </a:endParaRPr>
          </a:p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lastElementChild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Retourner le dernier élément enfant d'un </a:t>
            </a:r>
            <a:r>
              <a:rPr lang="fr-BE" dirty="0" err="1">
                <a:sym typeface="Open Sans"/>
              </a:rPr>
              <a:t>noeud</a:t>
            </a:r>
            <a:endParaRPr lang="fr-BE" dirty="0">
              <a:sym typeface="Open Sans"/>
            </a:endParaRPr>
          </a:p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children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Retourner une collection (</a:t>
            </a:r>
            <a:r>
              <a:rPr lang="fr-BE" dirty="0" err="1">
                <a:sym typeface="Open Sans"/>
              </a:rPr>
              <a:t>HTMLCollection</a:t>
            </a:r>
            <a:r>
              <a:rPr lang="fr-BE" dirty="0">
                <a:sym typeface="Open Sans"/>
              </a:rPr>
              <a:t>) contenant les éléments enfants d'un élément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 </a:t>
            </a:r>
            <a:r>
              <a:rPr lang="fr-BE" dirty="0" err="1"/>
              <a:t>Element</a:t>
            </a:r>
            <a:r>
              <a:rPr lang="fr-BE" dirty="0"/>
              <a:t> - Propriétés</a:t>
            </a:r>
          </a:p>
        </p:txBody>
      </p:sp>
      <p:sp>
        <p:nvSpPr>
          <p:cNvPr id="317" name="Google Shape;317;p50"/>
          <p:cNvSpPr txBox="1">
            <a:spLocks noGrp="1"/>
          </p:cNvSpPr>
          <p:nvPr>
            <p:ph idx="1"/>
          </p:nvPr>
        </p:nvSpPr>
        <p:spPr>
          <a:xfrm>
            <a:off x="838199" y="1445125"/>
            <a:ext cx="11106665" cy="4731839"/>
          </a:xfrm>
        </p:spPr>
        <p:txBody>
          <a:bodyPr>
            <a:normAutofit/>
          </a:bodyPr>
          <a:lstStyle/>
          <a:p>
            <a:r>
              <a:rPr lang="fr-BE" dirty="0">
                <a:sym typeface="Open Sans"/>
              </a:rPr>
              <a:t>Que fait le code JS suivant ? Exemple 5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div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div1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p1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"&gt;This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a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paragraph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.&lt;/p&gt;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p2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"&gt;This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another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paragraph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.&lt;/p&gt;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&lt;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id="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p3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"&gt;This is a third paragraph.&lt;/p&gt; </a:t>
            </a:r>
            <a:b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&lt;/div&gt;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&lt;script&gt;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document.getElementById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div1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");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var </a:t>
            </a:r>
            <a:r>
              <a:rPr lang="fr-BE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e.childElementCount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</a:t>
            </a:r>
            <a:r>
              <a:rPr lang="fr-BE" sz="2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.children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[</a:t>
            </a:r>
            <a:r>
              <a:rPr lang="fr-BE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-2].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innerHTML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"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this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new";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8329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HTML Element</a:t>
            </a:r>
          </a:p>
        </p:txBody>
      </p:sp>
      <p:sp>
        <p:nvSpPr>
          <p:cNvPr id="354" name="Google Shape;354;p56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innerHTML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Accéder ou remplacer complètement le contenu d’un élément par celui spécifié dans une chaîne de caractères.</a:t>
            </a:r>
          </a:p>
          <a:p>
            <a:endParaRPr lang="fr-BE" dirty="0"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DOM NodeList - Propriété</a:t>
            </a:r>
          </a:p>
        </p:txBody>
      </p:sp>
      <p:sp>
        <p:nvSpPr>
          <p:cNvPr id="373" name="Google Shape;373;p5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Open Sans"/>
              </a:rPr>
              <a:t>length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Open Sans"/>
            </a:endParaRPr>
          </a:p>
          <a:p>
            <a:pPr lvl="1"/>
            <a:r>
              <a:rPr lang="fr-BE" dirty="0">
                <a:sym typeface="Open Sans"/>
              </a:rPr>
              <a:t>Retourner le nombre de </a:t>
            </a:r>
            <a:r>
              <a:rPr lang="fr-BE" dirty="0" err="1">
                <a:sym typeface="Open Sans"/>
              </a:rPr>
              <a:t>noeud</a:t>
            </a:r>
            <a:r>
              <a:rPr lang="fr-BE" dirty="0">
                <a:sym typeface="Open Sans"/>
              </a:rPr>
              <a:t> dans une collection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Application : tableur : </a:t>
            </a:r>
            <a:r>
              <a:rPr lang="fr-BE"/>
              <a:t>exercice 21</a:t>
            </a:r>
            <a:endParaRPr lang="fr-BE" dirty="0"/>
          </a:p>
        </p:txBody>
      </p:sp>
      <p:sp>
        <p:nvSpPr>
          <p:cNvPr id="360" name="Google Shape;360;p5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Fichier </a:t>
            </a:r>
            <a:r>
              <a:rPr lang="fr-BE"/>
              <a:t>: exo21</a:t>
            </a:r>
            <a:r>
              <a:rPr lang="fr-BE" dirty="0"/>
              <a:t>_start.php </a:t>
            </a:r>
          </a:p>
          <a:p>
            <a:r>
              <a:rPr lang="fr-BE" dirty="0"/>
              <a:t>Développez un tableur en javascript </a:t>
            </a:r>
            <a:br>
              <a:rPr lang="fr-BE" dirty="0"/>
            </a:br>
            <a:r>
              <a:rPr lang="fr-BE" dirty="0"/>
              <a:t>… qui doit seulement faire l’addition de trois cellules. </a:t>
            </a:r>
          </a:p>
          <a:p>
            <a:r>
              <a:rPr lang="fr-BE" dirty="0"/>
              <a:t>Le total doit être remis à jour automatiquement si une des trois cellules est  modifiée.</a:t>
            </a:r>
          </a:p>
        </p:txBody>
      </p:sp>
      <p:pic>
        <p:nvPicPr>
          <p:cNvPr id="361" name="Google Shape;361;p57"/>
          <p:cNvPicPr preferRelativeResize="0"/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2900" y="4691558"/>
            <a:ext cx="5083261" cy="2166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que 10" descr="Visage noir inquiet">
            <a:extLst>
              <a:ext uri="{FF2B5EF4-FFF2-40B4-BE49-F238E27FC236}">
                <a16:creationId xmlns:a16="http://schemas.microsoft.com/office/drawing/2014/main" id="{0E498CAD-BEBD-4715-B6C6-BE30FA0B2D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8790" y="2166442"/>
            <a:ext cx="360000" cy="360000"/>
          </a:xfrm>
          <a:prstGeom prst="rect">
            <a:avLst/>
          </a:prstGeom>
        </p:spPr>
      </p:pic>
      <p:pic>
        <p:nvPicPr>
          <p:cNvPr id="13" name="Graphique 12" descr="Visage blanc portant des lunettes de soleil">
            <a:extLst>
              <a:ext uri="{FF2B5EF4-FFF2-40B4-BE49-F238E27FC236}">
                <a16:creationId xmlns:a16="http://schemas.microsoft.com/office/drawing/2014/main" id="{5D044837-048B-4AFD-9E60-4434A5E17B4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90886" y="2615918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AB59958-9445-4647-A444-21524159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fr-BE" dirty="0"/>
              <a:t>Exemples de page web </a:t>
            </a:r>
            <a:r>
              <a:rPr lang="fr-BE" dirty="0" err="1"/>
              <a:t>javascriptée</a:t>
            </a:r>
            <a:endParaRPr lang="fr-BE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25FB963-C668-4E62-897F-93FEAE6D8DB4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25185" y="1371600"/>
            <a:ext cx="10350500" cy="5486400"/>
          </a:xfrm>
          <a:prstGeom prst="rect">
            <a:avLst/>
          </a:prstGeom>
          <a:noFill/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69197FC1-F59F-46A8-A88A-E9C072DFE2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5340" y="2184832"/>
            <a:ext cx="360000" cy="506755"/>
          </a:xfrm>
          <a:prstGeom prst="rect">
            <a:avLst/>
          </a:prstGeom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FD34ACE7-C2EC-4B40-BEA1-74B55C8160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6685" y="5233022"/>
            <a:ext cx="360000" cy="506755"/>
          </a:xfrm>
          <a:prstGeom prst="rect">
            <a:avLst/>
          </a:prstGeom>
        </p:spPr>
      </p:pic>
      <p:pic>
        <p:nvPicPr>
          <p:cNvPr id="14" name="Graphique 13">
            <a:extLst>
              <a:ext uri="{FF2B5EF4-FFF2-40B4-BE49-F238E27FC236}">
                <a16:creationId xmlns:a16="http://schemas.microsoft.com/office/drawing/2014/main" id="{339FE8AF-AF23-4149-9FE2-0BFEC4FA92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3385" y="3861422"/>
            <a:ext cx="360000" cy="506755"/>
          </a:xfrm>
          <a:prstGeom prst="rect">
            <a:avLst/>
          </a:prstGeom>
        </p:spPr>
      </p:pic>
      <p:pic>
        <p:nvPicPr>
          <p:cNvPr id="16" name="Graphique 15">
            <a:extLst>
              <a:ext uri="{FF2B5EF4-FFF2-40B4-BE49-F238E27FC236}">
                <a16:creationId xmlns:a16="http://schemas.microsoft.com/office/drawing/2014/main" id="{4B4C0B19-2455-42DE-92F9-2D63FEFA54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13809" y="3316652"/>
            <a:ext cx="360000" cy="50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0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B22E69-EE5C-40B0-937E-70EB7521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Application : le "div filler" </a:t>
            </a:r>
            <a:r>
              <a:rPr lang="fr-BE"/>
              <a:t>: exo 22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4073FF-9BD9-45E8-973E-402E79091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Fichier </a:t>
            </a:r>
            <a:r>
              <a:rPr lang="fr-BE"/>
              <a:t>: exo22_</a:t>
            </a:r>
            <a:r>
              <a:rPr lang="fr-BE" dirty="0"/>
              <a:t>start.html </a:t>
            </a:r>
          </a:p>
          <a:p>
            <a:r>
              <a:rPr lang="fr-BE" dirty="0"/>
              <a:t>Affichez dans une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BE" dirty="0"/>
              <a:t> la liste des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fr-BE" dirty="0"/>
              <a:t> des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fr-BE" dirty="0"/>
              <a:t>. </a:t>
            </a:r>
          </a:p>
          <a:p>
            <a:r>
              <a:rPr lang="fr-BE" dirty="0"/>
              <a:t>Créez par Javascript </a:t>
            </a:r>
          </a:p>
          <a:p>
            <a:pPr lvl="1"/>
            <a:r>
              <a:rPr lang="fr-BE" dirty="0"/>
              <a:t>un nouveau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fr-BE" dirty="0"/>
              <a:t> à la fin du document 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fr-BE" dirty="0"/>
              <a:t> : "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nouveau</a:t>
            </a:r>
            <a:r>
              <a:rPr lang="fr-BE" dirty="0"/>
              <a:t>" </a:t>
            </a:r>
          </a:p>
          <a:p>
            <a:pPr lvl="1"/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fr-BE" dirty="0"/>
              <a:t> : "je suis un nouvel élément"</a:t>
            </a:r>
          </a:p>
          <a:p>
            <a:r>
              <a:rPr lang="fr-BE" dirty="0"/>
              <a:t>Faites que le bouton "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ajouter</a:t>
            </a:r>
            <a:r>
              <a:rPr lang="fr-BE" dirty="0"/>
              <a:t>" ajoute le contenu de l'input "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ifContenu</a:t>
            </a:r>
            <a:r>
              <a:rPr lang="fr-BE" dirty="0"/>
              <a:t>" au div "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nouveau</a:t>
            </a:r>
            <a:r>
              <a:rPr lang="fr-BE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279591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B9D82-219F-4E36-A049-76B30F9B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Sibling </a:t>
            </a:r>
            <a:r>
              <a:rPr lang="fr-BE"/>
              <a:t>: exo 24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47B068-C6F3-4A8F-8C96-5C660A5B9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Fichier </a:t>
            </a:r>
            <a:r>
              <a:rPr lang="fr-BE"/>
              <a:t>: exo24</a:t>
            </a:r>
            <a:r>
              <a:rPr lang="fr-BE" dirty="0"/>
              <a:t>_start.html </a:t>
            </a:r>
          </a:p>
          <a:p>
            <a:r>
              <a:rPr lang="fr-BE" dirty="0"/>
              <a:t>Voici en image ce qui doit se passer quand on clique sur le bouton : inversion du contenu des deux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fr-BE" dirty="0"/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3C5F58A-C069-4002-9E05-9F78D5FF3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14" y="3642961"/>
            <a:ext cx="2330890" cy="154739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2CCE6A5-C671-4577-9FA6-5126BFDD3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348" y="3678680"/>
            <a:ext cx="2427565" cy="147596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4FE946-0541-4E56-9472-B345C9E5D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957" y="3642961"/>
            <a:ext cx="2330890" cy="1547398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7154312-7679-4760-8866-A118594E4C0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11304" y="4416660"/>
            <a:ext cx="77504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D60EEE9-1E8C-47F2-9C86-44B8F209EE2C}"/>
              </a:ext>
            </a:extLst>
          </p:cNvPr>
          <p:cNvCxnSpPr>
            <a:cxnSpLocks/>
          </p:cNvCxnSpPr>
          <p:nvPr/>
        </p:nvCxnSpPr>
        <p:spPr>
          <a:xfrm>
            <a:off x="6936039" y="4450107"/>
            <a:ext cx="7529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96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Évènement</a:t>
            </a:r>
            <a:endParaRPr lang="fr-BE" dirty="0">
              <a:sym typeface="Calibri"/>
            </a:endParaRP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2EEEE57-044A-A5A6-C61D-5F9184FD3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Espace réservé pour une image  5">
            <a:extLst>
              <a:ext uri="{FF2B5EF4-FFF2-40B4-BE49-F238E27FC236}">
                <a16:creationId xmlns:a16="http://schemas.microsoft.com/office/drawing/2014/main" id="{CF071C5F-9794-4599-A849-B32DE52AA06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4506" b="14506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5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69D559-7273-432F-96C1-0A4F8BD8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Evènement : le focus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1702E7-F3BE-49B7-BF99-969C1D2A2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/>
              <a:t>Propriété d'un élément </a:t>
            </a:r>
            <a:r>
              <a:rPr lang="fr-BE" dirty="0">
                <a:solidFill>
                  <a:schemeClr val="accent2"/>
                </a:solidFill>
              </a:rPr>
              <a:t>ciblé</a:t>
            </a:r>
          </a:p>
          <a:p>
            <a:r>
              <a:rPr lang="fr-BE" dirty="0"/>
              <a:t>Un élément ciblé reçoit tous les événements de votre clavier.</a:t>
            </a:r>
          </a:p>
          <a:p>
            <a:pPr lvl="1"/>
            <a:r>
              <a:rPr lang="fr-BE" dirty="0"/>
              <a:t>Seulement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&lt;input&gt;, &lt;select&gt;, &lt;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BE" dirty="0"/>
              <a:t> et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&lt;a&gt;</a:t>
            </a:r>
            <a:r>
              <a:rPr lang="fr-BE" dirty="0"/>
              <a:t> (et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BE" dirty="0"/>
              <a:t>)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dirty="0"/>
              <a:t>Exemple :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&lt;input&gt;</a:t>
            </a:r>
          </a:p>
          <a:p>
            <a:pPr lvl="1"/>
            <a:r>
              <a:rPr lang="fr-BE" dirty="0"/>
              <a:t>si vous cliquez dessus alors l'input possède le </a:t>
            </a:r>
            <a:r>
              <a:rPr lang="fr-BE" dirty="0">
                <a:solidFill>
                  <a:schemeClr val="accent2"/>
                </a:solidFill>
              </a:rPr>
              <a:t>focus</a:t>
            </a:r>
          </a:p>
          <a:p>
            <a:pPr lvl="1"/>
            <a:r>
              <a:rPr lang="fr-BE" dirty="0"/>
              <a:t>si vous tapez des caractères sur votre clavier, </a:t>
            </a:r>
            <a:br>
              <a:rPr lang="fr-BE" dirty="0"/>
            </a:br>
            <a:r>
              <a:rPr lang="fr-BE" dirty="0"/>
              <a:t>alors vous les voyez s'afficher dans l'input en question.</a:t>
            </a:r>
          </a:p>
        </p:txBody>
      </p:sp>
    </p:spTree>
    <p:extLst>
      <p:ext uri="{BB962C8B-B14F-4D97-AF65-F5344CB8AC3E}">
        <p14:creationId xmlns:p14="http://schemas.microsoft.com/office/powerpoint/2010/main" val="343642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Evènement : les types</a:t>
            </a:r>
          </a:p>
        </p:txBody>
      </p:sp>
      <p:graphicFrame>
        <p:nvGraphicFramePr>
          <p:cNvPr id="231" name="Google Shape;231;p36"/>
          <p:cNvGraphicFramePr/>
          <p:nvPr>
            <p:extLst>
              <p:ext uri="{D42A27DB-BD31-4B8C-83A1-F6EECF244321}">
                <p14:modId xmlns:p14="http://schemas.microsoft.com/office/powerpoint/2010/main" val="1331062482"/>
              </p:ext>
            </p:extLst>
          </p:nvPr>
        </p:nvGraphicFramePr>
        <p:xfrm>
          <a:off x="106107" y="1709095"/>
          <a:ext cx="5854598" cy="4792315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964184">
                  <a:extLst>
                    <a:ext uri="{9D8B030D-6E8A-4147-A177-3AD203B41FA5}">
                      <a16:colId xmlns:a16="http://schemas.microsoft.com/office/drawing/2014/main" val="2305631316"/>
                    </a:ext>
                  </a:extLst>
                </a:gridCol>
                <a:gridCol w="155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1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Nom</a:t>
                      </a:r>
                      <a:endParaRPr b="1" dirty="0">
                        <a:solidFill>
                          <a:srgbClr val="FFFFFF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Attribut</a:t>
                      </a:r>
                      <a:endParaRPr b="1" dirty="0">
                        <a:solidFill>
                          <a:srgbClr val="FFFFFF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Action </a:t>
                      </a:r>
                      <a:r>
                        <a:rPr lang="fr-BE" b="1" dirty="0" err="1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déclencheuse</a:t>
                      </a:r>
                      <a:endParaRPr b="1" dirty="0">
                        <a:solidFill>
                          <a:srgbClr val="FFFFFF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>
                          <a:solidFill>
                            <a:schemeClr val="accent2"/>
                          </a:solidFill>
                          <a:sym typeface="Calibri"/>
                        </a:rPr>
                        <a:t>Click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none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onclick</a:t>
                      </a:r>
                      <a:endParaRPr b="1" u="none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Click de souris sur un élément</a:t>
                      </a:r>
                      <a:endParaRPr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dirty="0" err="1">
                          <a:sym typeface="Calibri"/>
                        </a:rPr>
                        <a:t>Dblclick</a:t>
                      </a:r>
                      <a:endParaRPr lang="fr-BE" dirty="0"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none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ondblclick</a:t>
                      </a:r>
                      <a:endParaRPr b="1" u="none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Double click sur un élément</a:t>
                      </a:r>
                      <a:endParaRPr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>
                          <a:solidFill>
                            <a:schemeClr val="accent2"/>
                          </a:solidFill>
                          <a:sym typeface="Calibri"/>
                        </a:rPr>
                        <a:t>Focus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onfocus</a:t>
                      </a:r>
                      <a:endParaRPr sz="1800" b="1" u="none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L'élément reçoit le focus</a:t>
                      </a:r>
                      <a:endParaRPr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 err="1">
                          <a:solidFill>
                            <a:schemeClr val="accent2"/>
                          </a:solidFill>
                          <a:sym typeface="Calibri"/>
                        </a:rPr>
                        <a:t>Blur</a:t>
                      </a:r>
                      <a:endParaRPr lang="fr-BE" b="1" dirty="0">
                        <a:solidFill>
                          <a:schemeClr val="accent2"/>
                        </a:solidFill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onblur</a:t>
                      </a:r>
                      <a:endParaRPr sz="1800" b="1" u="none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L'élément perd le focus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054201"/>
                  </a:ext>
                </a:extLst>
              </a:tr>
              <a:tr h="38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>
                          <a:solidFill>
                            <a:schemeClr val="accent2"/>
                          </a:solidFill>
                          <a:sym typeface="Calibri"/>
                        </a:rPr>
                        <a:t>Change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onchange</a:t>
                      </a:r>
                      <a:endParaRPr sz="1800" b="1" u="none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Le contenu d'un champ </a:t>
                      </a:r>
                      <a:r>
                        <a:rPr lang="fr-BE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est modifié</a:t>
                      </a: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(</a:t>
                      </a:r>
                      <a:r>
                        <a:rPr lang="fr-BE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élément SELECT RADIO)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716047"/>
                  </a:ext>
                </a:extLst>
              </a:tr>
              <a:tr h="38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dirty="0"/>
                        <a:t>Input</a:t>
                      </a:r>
                      <a:endParaRPr lang="fr-BE" dirty="0"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u="none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Taper un caractère dans un champ de texte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434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>
                          <a:solidFill>
                            <a:schemeClr val="accent2"/>
                          </a:solidFill>
                          <a:sym typeface="Calibri"/>
                        </a:rPr>
                        <a:t>Select</a:t>
                      </a: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none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onselect</a:t>
                      </a:r>
                      <a:endParaRPr b="1" u="none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Du texte est sélectionné (</a:t>
                      </a:r>
                      <a:r>
                        <a:rPr lang="fr-BE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élément INPUT, TEXTAREA)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613162"/>
                  </a:ext>
                </a:extLst>
              </a:tr>
              <a:tr h="38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dirty="0" err="1">
                          <a:sym typeface="Calibri"/>
                        </a:rPr>
                        <a:t>Keydown</a:t>
                      </a:r>
                      <a:endParaRPr lang="fr-BE" dirty="0"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none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onkeydown</a:t>
                      </a:r>
                      <a:endParaRPr b="1" u="none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Une touche est pressée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dirty="0" err="1">
                          <a:sym typeface="Calibri"/>
                        </a:rPr>
                        <a:t>Keypress</a:t>
                      </a:r>
                      <a:endParaRPr lang="fr-BE" dirty="0"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none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onkeypress</a:t>
                      </a:r>
                      <a:endParaRPr b="1" u="none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Une touche de caractère est pressée</a:t>
                      </a:r>
                      <a:endParaRPr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dirty="0" err="1">
                          <a:sym typeface="Calibri"/>
                        </a:rPr>
                        <a:t>Keyup</a:t>
                      </a:r>
                      <a:endParaRPr lang="fr-BE" dirty="0"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none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  <a:sym typeface="Calibri"/>
                        </a:rPr>
                        <a:t>onkeyup</a:t>
                      </a:r>
                      <a:endParaRPr b="1" u="none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Une touche est relâchée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32" name="Google Shape;232;p36"/>
          <p:cNvGraphicFramePr/>
          <p:nvPr/>
        </p:nvGraphicFramePr>
        <p:xfrm>
          <a:off x="6096000" y="1690688"/>
          <a:ext cx="5930589" cy="496402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1208278">
                  <a:extLst>
                    <a:ext uri="{9D8B030D-6E8A-4147-A177-3AD203B41FA5}">
                      <a16:colId xmlns:a16="http://schemas.microsoft.com/office/drawing/2014/main" val="1015095895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6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Nom</a:t>
                      </a:r>
                      <a:endParaRPr b="1" dirty="0">
                        <a:solidFill>
                          <a:srgbClr val="FFFFFF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Attribut</a:t>
                      </a:r>
                      <a:endParaRPr b="1" dirty="0">
                        <a:solidFill>
                          <a:srgbClr val="FFFFFF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b="1" dirty="0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Action </a:t>
                      </a:r>
                      <a:r>
                        <a:rPr lang="fr-BE" b="1" dirty="0" err="1">
                          <a:solidFill>
                            <a:srgbClr val="FFFFFF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déclencheuse</a:t>
                      </a:r>
                      <a:endParaRPr b="1" dirty="0">
                        <a:solidFill>
                          <a:srgbClr val="FFFFFF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1800" b="1" u="none" kern="1200" dirty="0" err="1">
                          <a:solidFill>
                            <a:schemeClr val="accent2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Load</a:t>
                      </a:r>
                      <a:endParaRPr sz="1800" b="1" u="none" kern="1200" dirty="0">
                        <a:solidFill>
                          <a:schemeClr val="accent2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alibri"/>
                        </a:rPr>
                        <a:t>onload</a:t>
                      </a:r>
                      <a:endParaRPr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La page ou l'image est chargée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u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Unload</a:t>
                      </a:r>
                      <a:endParaRPr u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alibri"/>
                        </a:rPr>
                        <a:t>onunload</a:t>
                      </a:r>
                      <a:endParaRPr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L'utilisateur sort de la page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672560"/>
                  </a:ext>
                </a:extLst>
              </a:tr>
              <a:tr h="43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u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Resize</a:t>
                      </a:r>
                      <a:endParaRPr u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alibri"/>
                        </a:rPr>
                        <a:t>onresize</a:t>
                      </a:r>
                      <a:endParaRPr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La taille de la fenêtre est réajustée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734764"/>
                  </a:ext>
                </a:extLst>
              </a:tr>
              <a:tr h="43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u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Mousedown</a:t>
                      </a:r>
                      <a:endParaRPr u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alibri"/>
                        </a:rPr>
                        <a:t>onmousedown</a:t>
                      </a:r>
                      <a:endParaRPr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Le bouton de la souris est pressé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u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Mousemove</a:t>
                      </a:r>
                      <a:endParaRPr u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alibri"/>
                        </a:rPr>
                        <a:t>onmousemove</a:t>
                      </a:r>
                      <a:endParaRPr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La souris est bougée</a:t>
                      </a:r>
                      <a:endParaRPr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u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Mouseout</a:t>
                      </a:r>
                      <a:endParaRPr u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alibri"/>
                        </a:rPr>
                        <a:t>onmouseout</a:t>
                      </a:r>
                      <a:endParaRPr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La souris sort d'un élément</a:t>
                      </a:r>
                      <a:endParaRPr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1800" b="1" u="none" kern="1200" dirty="0" err="1">
                          <a:solidFill>
                            <a:schemeClr val="accent2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Mouseover</a:t>
                      </a:r>
                      <a:endParaRPr sz="1800" b="1" u="none" kern="1200" dirty="0">
                        <a:solidFill>
                          <a:schemeClr val="accent2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alibri"/>
                        </a:rPr>
                        <a:t>onmouseover</a:t>
                      </a:r>
                      <a:endParaRPr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La souris survole un élément</a:t>
                      </a:r>
                      <a:endParaRPr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u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Mouseup</a:t>
                      </a:r>
                      <a:endParaRPr u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alibri"/>
                        </a:rPr>
                        <a:t>onmouseup</a:t>
                      </a:r>
                      <a:endParaRPr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Le bouton de la souris est relaché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u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Error</a:t>
                      </a:r>
                      <a:endParaRPr u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Calibri"/>
                        </a:rPr>
                        <a:t>onerror</a:t>
                      </a:r>
                      <a:endParaRPr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Si une erreur apparaît lors du chargement de la page, d'une image...</a:t>
                      </a:r>
                      <a:endParaRPr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D85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052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68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Evènement &amp; HTML</a:t>
            </a:r>
          </a:p>
        </p:txBody>
      </p:sp>
      <p:sp>
        <p:nvSpPr>
          <p:cNvPr id="229" name="Google Shape;229;p36"/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BE"/>
              <a:t>Méthode historique mais pédagogique</a:t>
            </a:r>
          </a:p>
          <a:p>
            <a:pPr lvl="1"/>
            <a:r>
              <a:rPr lang="fr-BE"/>
              <a:t>Attribut </a:t>
            </a:r>
            <a:r>
              <a:rPr lang="fr-BE" dirty="0"/>
              <a:t>spécifique à placer dans chaque élément soumis à un évènement </a:t>
            </a:r>
          </a:p>
          <a:p>
            <a:r>
              <a:rPr lang="fr-BE" dirty="0"/>
              <a:t>Exemple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&lt;button 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onclick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=”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maFunction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()”&gt;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…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&lt;/button&gt;</a:t>
            </a:r>
            <a:endParaRPr lang="fr-BE" sz="2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r>
              <a:rPr lang="fr-BE" dirty="0">
                <a:sym typeface="Courier New"/>
              </a:rPr>
              <a:t>Exemple avec </a:t>
            </a:r>
            <a:r>
              <a:rPr lang="fr-BE" sz="32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this</a:t>
            </a:r>
            <a:endParaRPr lang="fr-BE" sz="32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&lt;button 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onclick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="</a:t>
            </a:r>
            <a:r>
              <a:rPr lang="fr-BE" sz="2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alert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('Voici le contenu de l\'élément que vous avez cliqué :\n\n' + </a:t>
            </a:r>
            <a:r>
              <a:rPr lang="fr-BE" sz="2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this.innerHTML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);"&gt;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Cliquez-moi !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&lt;/button&gt;</a:t>
            </a:r>
            <a:endParaRPr lang="fr-BE" sz="2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endParaRPr lang="fr-BE" sz="32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endParaRPr lang="fr-BE" sz="32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1"/>
            <a:endParaRPr lang="fr-BE"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Evènement </a:t>
            </a:r>
            <a:r>
              <a:rPr lang="fr-BE">
                <a:sym typeface="Calibri"/>
              </a:rPr>
              <a:t>: exo 31</a:t>
            </a:r>
            <a:endParaRPr lang="fr-BE" dirty="0">
              <a:sym typeface="Calibri"/>
            </a:endParaRPr>
          </a:p>
        </p:txBody>
      </p:sp>
      <p:sp>
        <p:nvSpPr>
          <p:cNvPr id="237" name="Google Shape;237;p37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>
                <a:sym typeface="Calibri"/>
              </a:rPr>
              <a:t>Fichier </a:t>
            </a:r>
            <a:r>
              <a:rPr lang="fr-BE">
                <a:sym typeface="Calibri"/>
              </a:rPr>
              <a:t>: exo31</a:t>
            </a:r>
            <a:r>
              <a:rPr lang="fr-BE" dirty="0">
                <a:sym typeface="Calibri"/>
              </a:rPr>
              <a:t>_start.php</a:t>
            </a:r>
          </a:p>
          <a:p>
            <a:r>
              <a:rPr lang="fr-BE" dirty="0">
                <a:sym typeface="Calibri"/>
              </a:rPr>
              <a:t>Start : l'utilisateur peut appuyer sur "</a:t>
            </a:r>
            <a:r>
              <a:rPr lang="fr-BE" dirty="0" err="1">
                <a:sym typeface="Calibri"/>
              </a:rPr>
              <a:t>validate</a:t>
            </a:r>
            <a:r>
              <a:rPr lang="fr-BE" dirty="0">
                <a:sym typeface="Calibri"/>
              </a:rPr>
              <a:t>" même avec l'input non rempli.</a:t>
            </a:r>
          </a:p>
          <a:p>
            <a:r>
              <a:rPr lang="fr-BE" dirty="0">
                <a:sym typeface="Calibri"/>
              </a:rPr>
              <a:t>Solution : vérifier que l'utilisateur a bien renseigné une adresse mail dès qu'il clique sur le bouton "</a:t>
            </a:r>
            <a:r>
              <a:rPr lang="fr-BE" dirty="0" err="1">
                <a:sym typeface="Calibri"/>
              </a:rPr>
              <a:t>validate</a:t>
            </a:r>
            <a:r>
              <a:rPr lang="fr-BE" dirty="0">
                <a:sym typeface="Calibri"/>
              </a:rPr>
              <a:t>".</a:t>
            </a:r>
          </a:p>
          <a:p>
            <a:r>
              <a:rPr lang="fr-BE" dirty="0">
                <a:sym typeface="Calibri"/>
              </a:rPr>
              <a:t>Tuyau :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onblur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fr-BE" dirty="0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Conflit entre évènements : </a:t>
            </a:r>
            <a:r>
              <a:rPr lang="fr-BE">
                <a:sym typeface="Calibri"/>
              </a:rPr>
              <a:t>exemple 33</a:t>
            </a:r>
            <a:endParaRPr lang="fr-BE" dirty="0">
              <a:sym typeface="Calibri"/>
            </a:endParaRPr>
          </a:p>
        </p:txBody>
      </p:sp>
      <p:sp>
        <p:nvSpPr>
          <p:cNvPr id="237" name="Google Shape;237;p37"/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dirty="0">
                <a:sym typeface="Calibri"/>
              </a:rPr>
              <a:t>Déterminez dans le code ci-dessous si l'utilisateur atterrira sur le site indiqué ou non. </a:t>
            </a:r>
          </a:p>
          <a:p>
            <a:r>
              <a:rPr lang="fr-BE" dirty="0">
                <a:sym typeface="Calibri"/>
              </a:rPr>
              <a:t>C-à-d : A votre avis, cliquer sur le lien revient-il </a:t>
            </a:r>
          </a:p>
          <a:p>
            <a:pPr lvl="1"/>
            <a:r>
              <a:rPr lang="fr-BE" dirty="0">
                <a:sym typeface="Calibri"/>
              </a:rPr>
              <a:t>À suivre le lien ?</a:t>
            </a:r>
          </a:p>
          <a:p>
            <a:pPr lvl="1"/>
            <a:r>
              <a:rPr lang="fr-BE" dirty="0">
                <a:sym typeface="Calibri"/>
              </a:rPr>
              <a:t>À exécuter le code JS ?</a:t>
            </a:r>
          </a:p>
          <a:p>
            <a:pPr lvl="1"/>
            <a:r>
              <a:rPr lang="fr-BE" dirty="0">
                <a:sym typeface="Calibri"/>
              </a:rPr>
              <a:t>À faire les deux ? Mais alors, dans quel ordre ?</a:t>
            </a:r>
          </a:p>
          <a:p>
            <a:r>
              <a:rPr lang="fr-BE" dirty="0">
                <a:sym typeface="Calibri"/>
              </a:rPr>
              <a:t>Déduisez-en le sens de </a:t>
            </a:r>
            <a:r>
              <a:rPr lang="fr-BE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return</a:t>
            </a:r>
            <a:r>
              <a:rPr lang="fr-BE" dirty="0">
                <a:sym typeface="Calibri"/>
              </a:rPr>
              <a:t>. </a:t>
            </a:r>
          </a:p>
          <a:p>
            <a:pPr lvl="1"/>
            <a:endParaRPr lang="fr-BE" dirty="0">
              <a:sym typeface="Calibri"/>
            </a:endParaRP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&lt;a  </a:t>
            </a:r>
            <a:r>
              <a:rPr lang="fr-BE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href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=</a:t>
            </a:r>
            <a:r>
              <a:rPr lang="fr-BE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"http://www.burotix.be"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 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onclick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=</a:t>
            </a:r>
            <a:r>
              <a:rPr lang="fr-BE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"</a:t>
            </a:r>
            <a:r>
              <a:rPr lang="fr-BE" sz="2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alert</a:t>
            </a:r>
            <a:r>
              <a:rPr lang="fr-BE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('Clic !'); return false;"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Lien vers burotix.be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42006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Évènement </a:t>
            </a:r>
            <a:r>
              <a:rPr lang="fr-BE" dirty="0">
                <a:sym typeface="Calibri"/>
              </a:rPr>
              <a:t>&amp; DOM-0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CC6A3E2-1203-2B27-C511-4D0F37230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Espace réservé pour une image  5">
            <a:extLst>
              <a:ext uri="{FF2B5EF4-FFF2-40B4-BE49-F238E27FC236}">
                <a16:creationId xmlns:a16="http://schemas.microsoft.com/office/drawing/2014/main" id="{07FA35DC-8914-4941-AC99-257E94F567A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4506" b="14506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7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2B372C82-7204-471C-A7CA-99A86A91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DOM-0 par l'exemple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B9F88EB-2568-4FC3-85C3-FBF523443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4595" y="1389020"/>
            <a:ext cx="10515600" cy="4351339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</a:t>
            </a:r>
            <a:r>
              <a:rPr lang="fr-FR" altLang="fr-FR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Cliquez-moi !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  <a:endParaRPr lang="fr-FR" altLang="fr-FR" sz="24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altLang="fr-FR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altLang="fr-FR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element.</a:t>
            </a:r>
            <a:r>
              <a:rPr lang="fr-FR" altLang="fr-FR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fr-FR" altLang="fr-FR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fr-FR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("Vous m'avez cliqué !");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4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68339D0E-86E8-46C6-A0CC-44B383A91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3548" y="4841144"/>
            <a:ext cx="7298724" cy="20168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BE" sz="2800" dirty="0"/>
              <a:t>On récupère tout d'abord l'élément HTML dont l'ID est "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fr-BE" sz="2800" dirty="0"/>
              <a:t>";</a:t>
            </a:r>
          </a:p>
          <a:p>
            <a:r>
              <a:rPr lang="fr-BE" sz="2800" dirty="0"/>
              <a:t>On accède ensuite à sa propriété </a:t>
            </a:r>
            <a:r>
              <a:rPr lang="fr-BE" sz="2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fr-BE" sz="2800" dirty="0"/>
              <a:t> à laquelle on assigne une fonction anonyme ;</a:t>
            </a:r>
          </a:p>
        </p:txBody>
      </p: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F9E96837-56A4-4114-879D-B19B793B4FD8}"/>
              </a:ext>
            </a:extLst>
          </p:cNvPr>
          <p:cNvSpPr/>
          <p:nvPr/>
        </p:nvSpPr>
        <p:spPr>
          <a:xfrm>
            <a:off x="1311465" y="1443683"/>
            <a:ext cx="233130" cy="114823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0B37352E-26A7-491B-8ED1-B2A6AB71823F}"/>
              </a:ext>
            </a:extLst>
          </p:cNvPr>
          <p:cNvSpPr/>
          <p:nvPr/>
        </p:nvSpPr>
        <p:spPr>
          <a:xfrm>
            <a:off x="1311465" y="2950652"/>
            <a:ext cx="233130" cy="225875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8CFD1E9-BDC8-4055-BC4B-2234D6DB36AF}"/>
              </a:ext>
            </a:extLst>
          </p:cNvPr>
          <p:cNvSpPr txBox="1"/>
          <p:nvPr/>
        </p:nvSpPr>
        <p:spPr>
          <a:xfrm>
            <a:off x="270795" y="1807858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dirty="0"/>
              <a:t>HTML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3379FC7-7D12-4E1F-BB72-6C2C620D42C1}"/>
              </a:ext>
            </a:extLst>
          </p:cNvPr>
          <p:cNvSpPr txBox="1"/>
          <p:nvPr/>
        </p:nvSpPr>
        <p:spPr>
          <a:xfrm>
            <a:off x="876731" y="384919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dirty="0"/>
              <a:t>JS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1AC78BF-10D1-4296-A3DA-2D9B77B28386}"/>
              </a:ext>
            </a:extLst>
          </p:cNvPr>
          <p:cNvCxnSpPr/>
          <p:nvPr/>
        </p:nvCxnSpPr>
        <p:spPr>
          <a:xfrm flipV="1">
            <a:off x="3863548" y="2269523"/>
            <a:ext cx="2141836" cy="150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0ED7F28C-D696-4257-A637-0F7934446F0A}"/>
              </a:ext>
            </a:extLst>
          </p:cNvPr>
          <p:cNvSpPr txBox="1"/>
          <p:nvPr/>
        </p:nvSpPr>
        <p:spPr>
          <a:xfrm>
            <a:off x="6096000" y="1990565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>
                <a:solidFill>
                  <a:schemeClr val="accent1"/>
                </a:solidFill>
              </a:rPr>
              <a:t>propriété</a:t>
            </a:r>
          </a:p>
        </p:txBody>
      </p:sp>
    </p:spTree>
    <p:extLst>
      <p:ext uri="{BB962C8B-B14F-4D97-AF65-F5344CB8AC3E}">
        <p14:creationId xmlns:p14="http://schemas.microsoft.com/office/powerpoint/2010/main" val="93521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Exemples d'utilisation du JavaScript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 dirty="0"/>
              <a:t>Exemple de base:</a:t>
            </a:r>
          </a:p>
          <a:p>
            <a:pPr lvl="1"/>
            <a:r>
              <a:rPr lang="fr-BE" dirty="0">
                <a:hlinkClick r:id="rId3"/>
              </a:rPr>
              <a:t>http://www-k12.atmos.washington.edu/~ovens/javascript/jseg28.html</a:t>
            </a:r>
            <a:endParaRPr lang="fr-BE" dirty="0"/>
          </a:p>
          <a:p>
            <a:r>
              <a:rPr lang="fr-BE" dirty="0"/>
              <a:t>Template</a:t>
            </a:r>
          </a:p>
          <a:p>
            <a:pPr lvl="1"/>
            <a:r>
              <a:rPr lang="fr-BE" dirty="0"/>
              <a:t>http://www.philippagregory.com/books</a:t>
            </a:r>
          </a:p>
          <a:p>
            <a:r>
              <a:rPr lang="fr-BE" dirty="0"/>
              <a:t>Animation</a:t>
            </a:r>
          </a:p>
          <a:p>
            <a:pPr lvl="1"/>
            <a:r>
              <a:rPr lang="fr-BE" dirty="0"/>
              <a:t>http://hereistoday.com/</a:t>
            </a:r>
          </a:p>
          <a:p>
            <a:pPr lvl="1"/>
            <a:r>
              <a:rPr lang="fr-BE" dirty="0"/>
              <a:t>http://the389.com/experiment/</a:t>
            </a:r>
          </a:p>
          <a:p>
            <a:pPr lvl="1"/>
            <a:r>
              <a:rPr lang="fr-BE" dirty="0">
                <a:hlinkClick r:id="rId4"/>
              </a:rPr>
              <a:t>http://mrdoob.com/projects/chromeexperiments/google_gravity/</a:t>
            </a:r>
            <a:endParaRPr lang="fr-BE" dirty="0"/>
          </a:p>
          <a:p>
            <a:pPr lvl="1"/>
            <a:r>
              <a:rPr lang="fr-BE" dirty="0"/>
              <a:t>http://gridster.net/demos/adding-widgets-dynamically.html</a:t>
            </a:r>
          </a:p>
          <a:p>
            <a:r>
              <a:rPr lang="fr-BE" dirty="0"/>
              <a:t>3D</a:t>
            </a:r>
          </a:p>
          <a:p>
            <a:pPr lvl="1"/>
            <a:r>
              <a:rPr lang="fr-BE" dirty="0"/>
              <a:t>http://shapejs.shapeways.com/creator/?li=devhome_main</a:t>
            </a:r>
          </a:p>
          <a:p>
            <a:pPr lvl="1"/>
            <a:r>
              <a:rPr lang="fr-BE" dirty="0"/>
              <a:t>http://mrdoob.github.com/three.js/examples/webgl_materials_cars.html</a:t>
            </a:r>
            <a:endParaRPr lang="fr-BE" dirty="0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2DE0C-8CF3-4CFA-8195-56C13AA3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DOM-0 par le principe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083A6E1-2E9B-4F51-89C8-C4E88B53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/>
              <a:t>On définit les événements non plus dans le code HTML mais directement en JavaScript. </a:t>
            </a:r>
          </a:p>
          <a:p>
            <a:r>
              <a:rPr lang="fr-BE" dirty="0"/>
              <a:t>Un évènement de chaque événement standard se traduit par une propriété dudit élément dont le nom est précédé par les deux lettres « on ». </a:t>
            </a:r>
          </a:p>
          <a:p>
            <a:r>
              <a:rPr lang="fr-BE" dirty="0"/>
              <a:t>Cette propriété prend pour valeur</a:t>
            </a:r>
          </a:p>
          <a:p>
            <a:pPr lvl="1"/>
            <a:r>
              <a:rPr lang="fr-BE" dirty="0"/>
              <a:t>soit le nom d'une fonction</a:t>
            </a:r>
          </a:p>
          <a:p>
            <a:pPr lvl="1"/>
            <a:r>
              <a:rPr lang="fr-BE" dirty="0"/>
              <a:t>soit une fonction anonyme avec un code fourni immédiatement</a:t>
            </a:r>
          </a:p>
        </p:txBody>
      </p:sp>
    </p:spTree>
    <p:extLst>
      <p:ext uri="{BB962C8B-B14F-4D97-AF65-F5344CB8AC3E}">
        <p14:creationId xmlns:p14="http://schemas.microsoft.com/office/powerpoint/2010/main" val="241024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BB6F1-EEF7-4EBE-8AB2-86CFB700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DOM-0 : 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B877D3-AB36-423E-A929-FEABAF44C8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BE" dirty="0">
                <a:solidFill>
                  <a:schemeClr val="accent2"/>
                </a:solidFill>
                <a:highlight>
                  <a:srgbClr val="00FF00"/>
                </a:highlight>
              </a:rPr>
              <a:t>+</a:t>
            </a:r>
          </a:p>
          <a:p>
            <a:r>
              <a:rPr lang="fr-BE" dirty="0">
                <a:solidFill>
                  <a:schemeClr val="accent2"/>
                </a:solidFill>
              </a:rPr>
              <a:t>Pratique et simple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47ABE8-10E6-40D9-A9A0-C7012D47F1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BE" dirty="0">
                <a:solidFill>
                  <a:schemeClr val="accent6">
                    <a:lumMod val="50000"/>
                  </a:schemeClr>
                </a:solidFill>
                <a:highlight>
                  <a:srgbClr val="FF0000"/>
                </a:highlight>
              </a:rPr>
              <a:t>-</a:t>
            </a:r>
          </a:p>
          <a:p>
            <a:r>
              <a:rPr lang="fr-BE" dirty="0">
                <a:solidFill>
                  <a:schemeClr val="accent6">
                    <a:lumMod val="50000"/>
                  </a:schemeClr>
                </a:solidFill>
              </a:rPr>
              <a:t>Vieux (sic)</a:t>
            </a:r>
          </a:p>
          <a:p>
            <a:r>
              <a:rPr lang="fr-BE" dirty="0">
                <a:solidFill>
                  <a:schemeClr val="accent6">
                    <a:lumMod val="50000"/>
                  </a:schemeClr>
                </a:solidFill>
              </a:rPr>
              <a:t>Impossible de créer plusieurs fois le même événement</a:t>
            </a:r>
          </a:p>
        </p:txBody>
      </p:sp>
    </p:spTree>
    <p:extLst>
      <p:ext uri="{BB962C8B-B14F-4D97-AF65-F5344CB8AC3E}">
        <p14:creationId xmlns:p14="http://schemas.microsoft.com/office/powerpoint/2010/main" val="84834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Evènement </a:t>
            </a:r>
            <a:r>
              <a:rPr lang="fr-BE" dirty="0">
                <a:sym typeface="Calibri"/>
              </a:rPr>
              <a:t>&amp; DOM-2</a:t>
            </a:r>
          </a:p>
        </p:txBody>
      </p:sp>
      <p:pic>
        <p:nvPicPr>
          <p:cNvPr id="5" name="Espace réservé pour une image  5">
            <a:extLst>
              <a:ext uri="{FF2B5EF4-FFF2-40B4-BE49-F238E27FC236}">
                <a16:creationId xmlns:a16="http://schemas.microsoft.com/office/drawing/2014/main" id="{A54AE313-8398-48CD-BB61-56731EC2C97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4480" b="14480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3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2B372C82-7204-471C-A7CA-99A86A91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DOM-2 par l'exemple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B9F88EB-2568-4FC3-85C3-FBF523443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4595" y="1389020"/>
            <a:ext cx="10515600" cy="4351339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</a:t>
            </a:r>
            <a:r>
              <a:rPr lang="fr-FR" altLang="fr-FR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Cliquez-moi !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  <a:endParaRPr lang="fr-FR" altLang="fr-FR" sz="24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altLang="fr-FR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altLang="fr-FR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2400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"click"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24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2400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("Vous m'avez cliqué !");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68339D0E-86E8-46C6-A0CC-44B383A91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57599" y="4389120"/>
            <a:ext cx="8534401" cy="246888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BE" sz="2800" dirty="0"/>
              <a:t>On récupère l'élément HTML dont l'ID est "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fr-BE" sz="2800" dirty="0"/>
              <a:t>";</a:t>
            </a:r>
          </a:p>
          <a:p>
            <a:r>
              <a:rPr lang="fr-BE" sz="2800" dirty="0"/>
              <a:t>On utilise la méthode </a:t>
            </a:r>
            <a:r>
              <a:rPr lang="fr-BE" sz="2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fr-BE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sz="2800" dirty="0"/>
              <a:t> avec comme paramètres</a:t>
            </a:r>
          </a:p>
          <a:p>
            <a:pPr lvl="1"/>
            <a:r>
              <a:rPr lang="fr-BE" sz="2400" dirty="0"/>
              <a:t>nom de l'événement (sans les lettres « on ») ;  p.ex.: </a:t>
            </a:r>
            <a:r>
              <a:rPr lang="fr-BE" sz="2400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2400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fr-BE" sz="2400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/>
            <a:r>
              <a:rPr lang="fr-BE" sz="2400" dirty="0"/>
              <a:t>fonction à exécuter (nommée ou anonyme);</a:t>
            </a:r>
          </a:p>
        </p:txBody>
      </p: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F9E96837-56A4-4114-879D-B19B793B4FD8}"/>
              </a:ext>
            </a:extLst>
          </p:cNvPr>
          <p:cNvSpPr/>
          <p:nvPr/>
        </p:nvSpPr>
        <p:spPr>
          <a:xfrm>
            <a:off x="1311465" y="1443683"/>
            <a:ext cx="233130" cy="114823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0B37352E-26A7-491B-8ED1-B2A6AB71823F}"/>
              </a:ext>
            </a:extLst>
          </p:cNvPr>
          <p:cNvSpPr/>
          <p:nvPr/>
        </p:nvSpPr>
        <p:spPr>
          <a:xfrm>
            <a:off x="1311465" y="2950652"/>
            <a:ext cx="233130" cy="225875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8CFD1E9-BDC8-4055-BC4B-2234D6DB36AF}"/>
              </a:ext>
            </a:extLst>
          </p:cNvPr>
          <p:cNvSpPr txBox="1"/>
          <p:nvPr/>
        </p:nvSpPr>
        <p:spPr>
          <a:xfrm>
            <a:off x="270795" y="1807858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dirty="0"/>
              <a:t>HTML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3379FC7-7D12-4E1F-BB72-6C2C620D42C1}"/>
              </a:ext>
            </a:extLst>
          </p:cNvPr>
          <p:cNvSpPr txBox="1"/>
          <p:nvPr/>
        </p:nvSpPr>
        <p:spPr>
          <a:xfrm>
            <a:off x="876731" y="384919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dirty="0"/>
              <a:t>JS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3C9EF08-337F-48C9-A0F8-6AF646C8B249}"/>
              </a:ext>
            </a:extLst>
          </p:cNvPr>
          <p:cNvCxnSpPr/>
          <p:nvPr/>
        </p:nvCxnSpPr>
        <p:spPr>
          <a:xfrm flipV="1">
            <a:off x="3863548" y="2269523"/>
            <a:ext cx="2141836" cy="150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0BD6679A-71FD-4A27-9A8D-9488CF865702}"/>
              </a:ext>
            </a:extLst>
          </p:cNvPr>
          <p:cNvSpPr txBox="1"/>
          <p:nvPr/>
        </p:nvSpPr>
        <p:spPr>
          <a:xfrm>
            <a:off x="6096000" y="1980940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>
                <a:solidFill>
                  <a:schemeClr val="accent1"/>
                </a:solidFill>
              </a:rPr>
              <a:t>méthode</a:t>
            </a:r>
          </a:p>
        </p:txBody>
      </p:sp>
    </p:spTree>
    <p:extLst>
      <p:ext uri="{BB962C8B-B14F-4D97-AF65-F5344CB8AC3E}">
        <p14:creationId xmlns:p14="http://schemas.microsoft.com/office/powerpoint/2010/main" val="323487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2B372C82-7204-471C-A7CA-99A86A91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DOM-2 par l'exemple, une alternative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B9F88EB-2568-4FC3-85C3-FBF523443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4595" y="1389020"/>
            <a:ext cx="10515600" cy="4351339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</a:t>
            </a:r>
            <a:r>
              <a:rPr lang="fr-FR" altLang="fr-FR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Cliquez-moi !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  <a:endParaRPr lang="fr-FR" altLang="fr-FR" sz="24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altLang="fr-FR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altLang="fr-FR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altLang="fr-FR" sz="24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monEvenement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("Vous m'avez cliqué !");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fr-FR" altLang="fr-FR" sz="2400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"click" 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fr-FR" sz="24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monEvenement</a:t>
            </a:r>
            <a:r>
              <a:rPr lang="fr-FR" altLang="fr-FR" sz="24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F9E96837-56A4-4114-879D-B19B793B4FD8}"/>
              </a:ext>
            </a:extLst>
          </p:cNvPr>
          <p:cNvSpPr/>
          <p:nvPr/>
        </p:nvSpPr>
        <p:spPr>
          <a:xfrm>
            <a:off x="1311465" y="1443683"/>
            <a:ext cx="233130" cy="114823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0B37352E-26A7-491B-8ED1-B2A6AB71823F}"/>
              </a:ext>
            </a:extLst>
          </p:cNvPr>
          <p:cNvSpPr/>
          <p:nvPr/>
        </p:nvSpPr>
        <p:spPr>
          <a:xfrm>
            <a:off x="1311465" y="2950652"/>
            <a:ext cx="233130" cy="251832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8CFD1E9-BDC8-4055-BC4B-2234D6DB36AF}"/>
              </a:ext>
            </a:extLst>
          </p:cNvPr>
          <p:cNvSpPr txBox="1"/>
          <p:nvPr/>
        </p:nvSpPr>
        <p:spPr>
          <a:xfrm>
            <a:off x="270795" y="1807858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dirty="0"/>
              <a:t>HTML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3379FC7-7D12-4E1F-BB72-6C2C620D42C1}"/>
              </a:ext>
            </a:extLst>
          </p:cNvPr>
          <p:cNvSpPr txBox="1"/>
          <p:nvPr/>
        </p:nvSpPr>
        <p:spPr>
          <a:xfrm>
            <a:off x="876731" y="391509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dirty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30309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BB6F1-EEF7-4EBE-8AB2-86CFB700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DOM-2 : 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B877D3-AB36-423E-A929-FEABAF44C8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BE" dirty="0">
                <a:solidFill>
                  <a:schemeClr val="accent2"/>
                </a:solidFill>
                <a:highlight>
                  <a:srgbClr val="00FF00"/>
                </a:highlight>
              </a:rPr>
              <a:t>+</a:t>
            </a:r>
          </a:p>
          <a:p>
            <a:r>
              <a:rPr lang="fr-BE" dirty="0">
                <a:solidFill>
                  <a:schemeClr val="accent2"/>
                </a:solidFill>
              </a:rPr>
              <a:t>Création multiple d'un même évènement</a:t>
            </a:r>
          </a:p>
          <a:p>
            <a:r>
              <a:rPr lang="fr-BE" dirty="0">
                <a:solidFill>
                  <a:schemeClr val="accent2"/>
                </a:solidFill>
              </a:rPr>
              <a:t>Gestion de l'objet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fr-BE" dirty="0">
                <a:solidFill>
                  <a:schemeClr val="accent2"/>
                </a:solidFill>
              </a:rPr>
              <a:t>.</a:t>
            </a:r>
          </a:p>
          <a:p>
            <a:r>
              <a:rPr lang="fr-BE" dirty="0">
                <a:solidFill>
                  <a:schemeClr val="accent2"/>
                </a:solidFill>
              </a:rPr>
              <a:t>A utiliser surtout lors de l'intégration de librairies multiples au sein de votre site web !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47ABE8-10E6-40D9-A9A0-C7012D47F1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BE" dirty="0">
                <a:solidFill>
                  <a:schemeClr val="accent6">
                    <a:lumMod val="50000"/>
                  </a:schemeClr>
                </a:solidFill>
                <a:highlight>
                  <a:srgbClr val="FF0000"/>
                </a:highlight>
              </a:rPr>
              <a:t>-</a:t>
            </a:r>
          </a:p>
          <a:p>
            <a:r>
              <a:rPr lang="fr-BE" dirty="0">
                <a:solidFill>
                  <a:schemeClr val="accent6">
                    <a:lumMod val="50000"/>
                  </a:schemeClr>
                </a:solidFill>
              </a:rPr>
              <a:t>Lourdeur du code </a:t>
            </a:r>
          </a:p>
        </p:txBody>
      </p:sp>
    </p:spTree>
    <p:extLst>
      <p:ext uri="{BB962C8B-B14F-4D97-AF65-F5344CB8AC3E}">
        <p14:creationId xmlns:p14="http://schemas.microsoft.com/office/powerpoint/2010/main" val="198588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E21E9B-7B6C-4153-8447-786EC425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Évènements multiples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9A7ADDC-2477-4D02-9242-25AC72FD9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0687"/>
            <a:ext cx="8437606" cy="5167313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</a:t>
            </a:r>
            <a:r>
              <a:rPr lang="fr-FR" altLang="fr-FR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Cliquez-moi !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  <a:endParaRPr lang="fr-FR" altLang="fr-FR" sz="20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altLang="fr-FR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FR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altLang="fr-FR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clickme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Premier événement click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altLang="fr-FR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'click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altLang="fr-FR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("Vous m'avez cliqué ! Et de </a:t>
            </a:r>
            <a:r>
              <a:rPr lang="fr-FR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 ");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Deuxième événement click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altLang="fr-FR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altLang="fr-F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fr-FR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'click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altLang="fr-FR" sz="20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altLang="fr-FR" sz="2000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altLang="fr-FR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("Vous m'avez cliqué ! Et de </a:t>
            </a:r>
            <a:r>
              <a:rPr lang="fr-FR" alt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deux</a:t>
            </a: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 ");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altLang="fr-F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D41AB1-A5FE-4F2E-A850-20E9CD1D0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70231" y="1631093"/>
            <a:ext cx="3513221" cy="3932309"/>
          </a:xfrm>
        </p:spPr>
        <p:txBody>
          <a:bodyPr>
            <a:normAutofit lnSpcReduction="10000"/>
          </a:bodyPr>
          <a:lstStyle/>
          <a:p>
            <a:r>
              <a:rPr lang="fr-BE" dirty="0"/>
              <a:t>Ordre de déclenchement aléatoire, fonction du navigateur.</a:t>
            </a:r>
          </a:p>
          <a:p>
            <a:pPr lvl="1"/>
            <a:r>
              <a:rPr lang="fr-BE" dirty="0"/>
              <a:t>Peut-être dans l'ordre de création (mais pas sûr)</a:t>
            </a:r>
          </a:p>
        </p:txBody>
      </p:sp>
    </p:spTree>
    <p:extLst>
      <p:ext uri="{BB962C8B-B14F-4D97-AF65-F5344CB8AC3E}">
        <p14:creationId xmlns:p14="http://schemas.microsoft.com/office/powerpoint/2010/main" val="30269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1297F2-4C76-4764-A180-74799887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Suppression d'un évènement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95F127D-8D35-4387-B46A-AAEAA0B75A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altLang="fr-FR" dirty="0"/>
              <a:t>Méthode </a:t>
            </a:r>
            <a:r>
              <a:rPr lang="fr-FR" altLang="fr-FR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removeEventListener</a:t>
            </a:r>
            <a:r>
              <a:rPr lang="fr-FR" altLang="fr-FR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/>
            <a:endParaRPr lang="fr-FR" altLang="fr-FR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altLang="fr-FR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 crée l'événement</a:t>
            </a:r>
          </a:p>
          <a:p>
            <a:pPr marL="0" lvl="0" indent="0">
              <a:buNone/>
            </a:pP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element.addEventListener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('click', 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fr-FR" altLang="fr-FR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 supprime l'événement </a:t>
            </a:r>
          </a:p>
          <a:p>
            <a:pPr marL="0" indent="0">
              <a:buNone/>
            </a:pPr>
            <a:r>
              <a:rPr lang="fr-FR" altLang="fr-FR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 lui repassant les mêmes paramètres</a:t>
            </a:r>
          </a:p>
          <a:p>
            <a:pPr marL="0" lvl="0" indent="0">
              <a:buNone/>
            </a:pP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element.</a:t>
            </a:r>
            <a:r>
              <a:rPr lang="fr-FR" altLang="fr-FR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removeEventListener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('click', </a:t>
            </a:r>
            <a:r>
              <a:rPr lang="fr-FR" altLang="fr-FR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fr-FR" altLang="fr-FR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79729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80F5EF-E0C2-418C-9419-9057FD9A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Propagation d'un évènement :</a:t>
            </a:r>
            <a:br>
              <a:rPr lang="fr-BE" dirty="0"/>
            </a:br>
            <a:r>
              <a:rPr lang="fr-BE" i="1" dirty="0"/>
              <a:t>capture </a:t>
            </a:r>
            <a:r>
              <a:rPr lang="fr-BE" dirty="0"/>
              <a:t>or </a:t>
            </a:r>
            <a:r>
              <a:rPr lang="fr-BE" i="1" dirty="0" err="1"/>
              <a:t>bubbling</a:t>
            </a:r>
            <a:r>
              <a:rPr lang="fr-BE" i="1" dirty="0"/>
              <a:t> </a:t>
            </a:r>
            <a:r>
              <a:rPr lang="fr-BE" dirty="0"/>
              <a:t>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5B2D1-7068-4546-967E-5F7B362C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marL="0" indent="0">
              <a:buNone/>
            </a:pPr>
            <a:r>
              <a:rPr lang="de-D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&lt;button&gt; 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 texte </a:t>
            </a:r>
            <a:r>
              <a:rPr lang="de-D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&lt;/button&gt;</a:t>
            </a:r>
            <a:endParaRPr lang="de-D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fr-BE" dirty="0"/>
              <a:t>Si on attribue </a:t>
            </a:r>
          </a:p>
          <a:p>
            <a:pPr lvl="1"/>
            <a:r>
              <a:rPr lang="fr-BE" dirty="0"/>
              <a:t>un événement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fr-BE" dirty="0"/>
              <a:t> à 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&lt;div&gt;,</a:t>
            </a:r>
            <a:r>
              <a:rPr lang="de-DE" dirty="0"/>
              <a:t> et</a:t>
            </a:r>
          </a:p>
          <a:p>
            <a:pPr lvl="1"/>
            <a:r>
              <a:rPr lang="fr-BE" dirty="0"/>
              <a:t>un événement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fr-BE" dirty="0"/>
              <a:t> </a:t>
            </a:r>
            <a:r>
              <a:rPr lang="fr-BE"/>
              <a:t>à</a:t>
            </a:r>
            <a:r>
              <a:rPr lang="de-DE"/>
              <a:t> </a:t>
            </a:r>
            <a:r>
              <a:rPr lang="de-D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&lt;button&gt;</a:t>
            </a:r>
            <a:r>
              <a:rPr lang="de-DE"/>
              <a:t>,</a:t>
            </a:r>
            <a:r>
              <a:rPr lang="fr-BE"/>
              <a:t> </a:t>
            </a:r>
            <a:endParaRPr lang="fr-BE" dirty="0"/>
          </a:p>
          <a:p>
            <a:r>
              <a:rPr lang="fr-BE"/>
              <a:t>Si on </a:t>
            </a:r>
            <a:r>
              <a:rPr lang="fr-BE" dirty="0"/>
              <a:t>clique sur "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 </a:t>
            </a:r>
            <a:r>
              <a:rPr lang="de-D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texte !</a:t>
            </a:r>
            <a:r>
              <a:rPr lang="de-DE"/>
              <a:t>" …</a:t>
            </a:r>
          </a:p>
          <a:p>
            <a:r>
              <a:rPr lang="de-DE"/>
              <a:t>Q</a:t>
            </a:r>
            <a:r>
              <a:rPr lang="fr-BE"/>
              <a:t>uel </a:t>
            </a:r>
            <a:r>
              <a:rPr lang="fr-BE" dirty="0"/>
              <a:t>événement se déclenchera-t-il en premier ?</a:t>
            </a:r>
          </a:p>
        </p:txBody>
      </p:sp>
    </p:spTree>
    <p:extLst>
      <p:ext uri="{BB962C8B-B14F-4D97-AF65-F5344CB8AC3E}">
        <p14:creationId xmlns:p14="http://schemas.microsoft.com/office/powerpoint/2010/main" val="8462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80F5EF-E0C2-418C-9419-9057FD9A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Propagation d'un évènement :</a:t>
            </a:r>
            <a:br>
              <a:rPr lang="fr-BE" dirty="0"/>
            </a:br>
            <a:r>
              <a:rPr lang="fr-BE" i="1" dirty="0"/>
              <a:t>capture </a:t>
            </a:r>
            <a:r>
              <a:rPr lang="fr-BE" dirty="0"/>
              <a:t>or </a:t>
            </a:r>
            <a:r>
              <a:rPr lang="fr-BE" i="1" dirty="0" err="1"/>
              <a:t>bubbling</a:t>
            </a:r>
            <a:r>
              <a:rPr lang="fr-BE" i="1" dirty="0"/>
              <a:t> </a:t>
            </a:r>
            <a:r>
              <a:rPr lang="fr-BE" dirty="0"/>
              <a:t>? Réponse.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5B2D1-7068-4546-967E-5F7B362C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marL="0" indent="0">
              <a:buNone/>
            </a:pPr>
            <a:r>
              <a:rPr lang="de-D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&lt;button&gt;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 </a:t>
            </a:r>
            <a:r>
              <a:rPr lang="de-D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texte !&lt;/button&gt;</a:t>
            </a:r>
            <a:endParaRPr lang="de-D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fr-BE" dirty="0"/>
              <a:t>Mode </a:t>
            </a:r>
            <a:r>
              <a:rPr lang="fr-BE" dirty="0">
                <a:solidFill>
                  <a:schemeClr val="accent2"/>
                </a:solidFill>
              </a:rPr>
              <a:t>capture</a:t>
            </a:r>
            <a:r>
              <a:rPr lang="fr-BE" dirty="0"/>
              <a:t> : </a:t>
            </a:r>
          </a:p>
          <a:p>
            <a:pPr lvl="1"/>
            <a:r>
              <a:rPr lang="fr-BE" dirty="0"/>
              <a:t>d'abord l'événement du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fr-BE" dirty="0"/>
              <a:t> est activé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ensuite celui </a:t>
            </a:r>
            <a:r>
              <a:rPr lang="fr-BE"/>
              <a:t>du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dirty="0"/>
              <a:t>Mode </a:t>
            </a:r>
            <a:r>
              <a:rPr lang="fr-BE" dirty="0" err="1">
                <a:solidFill>
                  <a:schemeClr val="accent2"/>
                </a:solidFill>
              </a:rPr>
              <a:t>bubbling</a:t>
            </a:r>
            <a:r>
              <a:rPr lang="fr-BE" dirty="0"/>
              <a:t> : </a:t>
            </a:r>
          </a:p>
          <a:p>
            <a:pPr lvl="1"/>
            <a:r>
              <a:rPr lang="fr-BE" dirty="0"/>
              <a:t>d'abord l'événement </a:t>
            </a:r>
            <a:r>
              <a:rPr lang="fr-BE"/>
              <a:t>du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BE"/>
              <a:t> </a:t>
            </a:r>
            <a:r>
              <a:rPr lang="fr-BE" dirty="0"/>
              <a:t>est activé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ensuite celui du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r>
              <a:rPr lang="fr-BE" dirty="0"/>
              <a:t>Par </a:t>
            </a:r>
            <a:r>
              <a:rPr lang="fr-BE" dirty="0" err="1"/>
              <a:t>défault</a:t>
            </a:r>
            <a:r>
              <a:rPr lang="fr-BE" dirty="0"/>
              <a:t> : </a:t>
            </a:r>
            <a:r>
              <a:rPr lang="fr-BE" dirty="0" err="1">
                <a:solidFill>
                  <a:schemeClr val="accent2"/>
                </a:solidFill>
              </a:rPr>
              <a:t>bubbling</a:t>
            </a:r>
            <a:endParaRPr lang="fr-B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22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Références</a:t>
            </a:r>
          </a:p>
        </p:txBody>
      </p:sp>
      <p:sp>
        <p:nvSpPr>
          <p:cNvPr id="95" name="Google Shape;95;p17"/>
          <p:cNvSpPr txBox="1"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ym typeface="Calibri"/>
              </a:rPr>
              <a:t>Ressources</a:t>
            </a:r>
            <a:endParaRPr lang="en-US" dirty="0">
              <a:sym typeface="Calibri"/>
            </a:endParaRPr>
          </a:p>
          <a:p>
            <a:pPr lvl="1"/>
            <a:r>
              <a:rPr lang="en-US" dirty="0">
                <a:sym typeface="Calibri"/>
                <a:hlinkClick r:id="rId3"/>
              </a:rPr>
              <a:t>OpenClassRooms</a:t>
            </a:r>
            <a:endParaRPr lang="en-US" dirty="0">
              <a:sym typeface="Calibri"/>
            </a:endParaRPr>
          </a:p>
          <a:p>
            <a:pPr lvl="1"/>
            <a:r>
              <a:rPr lang="en-US" dirty="0">
                <a:sym typeface="Calibri"/>
              </a:rPr>
              <a:t>w3schools</a:t>
            </a:r>
          </a:p>
          <a:p>
            <a:pPr lvl="1"/>
            <a:r>
              <a:rPr lang="en-US" dirty="0">
                <a:sym typeface="Calibri"/>
              </a:rPr>
              <a:t>MDN</a:t>
            </a:r>
          </a:p>
          <a:p>
            <a:pPr lvl="1"/>
            <a:r>
              <a:rPr lang="en-US" dirty="0">
                <a:sym typeface="Calibri"/>
              </a:rPr>
              <a:t>Developpez.com</a:t>
            </a:r>
          </a:p>
          <a:p>
            <a:pPr lvl="1"/>
            <a:r>
              <a:rPr lang="en-US" dirty="0">
                <a:sym typeface="Calibri"/>
              </a:rPr>
              <a:t>CommentCaMarche.net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EC53B6B5-6288-4995-A987-CCD683249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72665" cy="4351339"/>
          </a:xfrm>
        </p:spPr>
        <p:txBody>
          <a:bodyPr>
            <a:normAutofit/>
          </a:bodyPr>
          <a:lstStyle/>
          <a:p>
            <a:r>
              <a:rPr lang="fr-BE" dirty="0">
                <a:sym typeface="Calibri"/>
              </a:rPr>
              <a:t>Outils:</a:t>
            </a:r>
          </a:p>
          <a:p>
            <a:pPr lvl="1"/>
            <a:r>
              <a:rPr lang="fr-BE" dirty="0" err="1">
                <a:sym typeface="Calibri"/>
              </a:rPr>
              <a:t>JSBin</a:t>
            </a:r>
            <a:r>
              <a:rPr lang="fr-BE" dirty="0">
                <a:sym typeface="Calibri"/>
              </a:rPr>
              <a:t>: http://jsbin.com</a:t>
            </a:r>
          </a:p>
          <a:p>
            <a:pPr lvl="1"/>
            <a:r>
              <a:rPr lang="fr-BE" dirty="0" err="1">
                <a:sym typeface="Calibri"/>
              </a:rPr>
              <a:t>JSFiddle</a:t>
            </a:r>
            <a:r>
              <a:rPr lang="fr-BE" dirty="0">
                <a:sym typeface="Calibri"/>
              </a:rPr>
              <a:t>: http://jsfiddle.net/</a:t>
            </a:r>
          </a:p>
          <a:p>
            <a:pPr lvl="1"/>
            <a:r>
              <a:rPr lang="fr-BE" dirty="0" err="1">
                <a:sym typeface="Calibri"/>
              </a:rPr>
              <a:t>Rubular</a:t>
            </a:r>
            <a:r>
              <a:rPr lang="fr-BE" dirty="0">
                <a:sym typeface="Calibri"/>
              </a:rPr>
              <a:t>: http://rubular.com/</a:t>
            </a:r>
          </a:p>
          <a:p>
            <a:pPr lvl="1"/>
            <a:r>
              <a:rPr lang="fr-BE" dirty="0">
                <a:sym typeface="Calibri"/>
              </a:rPr>
              <a:t>Chrome: Console </a:t>
            </a:r>
            <a:r>
              <a:rPr lang="fr-BE" dirty="0" err="1">
                <a:sym typeface="Calibri"/>
              </a:rPr>
              <a:t>debug</a:t>
            </a:r>
            <a:endParaRPr lang="fr-BE" dirty="0">
              <a:sym typeface="Calibri"/>
            </a:endParaRPr>
          </a:p>
          <a:p>
            <a:endParaRPr lang="fr-B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80F5EF-E0C2-418C-9419-9057FD9A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Propagation d'un évènement </a:t>
            </a:r>
            <a:r>
              <a:rPr lang="fr-BE"/>
              <a:t>: exo40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5B2D1-7068-4546-967E-5F7B362C3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815" y="1347537"/>
            <a:ext cx="11833185" cy="5510463"/>
          </a:xfrm>
        </p:spPr>
        <p:txBody>
          <a:bodyPr numCol="2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id="capt1"&gt;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id="capt2"&gt;capture&lt;/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id="boul1"&gt;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id="boul2"&gt;bouillonnement&lt;/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BE" sz="16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BE" sz="16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capt1 = 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('capt1'),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capt2 = 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('capt2'),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boul1 = 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('boul1'),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boul2 = 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('boul2');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capt1.addEventListener(</a:t>
            </a:r>
            <a:r>
              <a:rPr lang="fr-BE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'click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("événement div déclenché.");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fr-BE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capt2.addEventListener(</a:t>
            </a:r>
            <a:r>
              <a:rPr lang="fr-BE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'click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("événement 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déclenché.");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fr-BE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boul1.addEventListener(</a:t>
            </a:r>
            <a:r>
              <a:rPr lang="fr-BE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'click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("événement div déclenché.");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fr-BE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boul2.addEventListener(</a:t>
            </a:r>
            <a:r>
              <a:rPr lang="fr-BE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'click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("événement </a:t>
            </a:r>
            <a:r>
              <a:rPr lang="fr-BE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déclenché.");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fr-BE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BE" sz="16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BE" sz="16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F445EC-7013-400F-9050-22B414A5C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0881" y="4864444"/>
            <a:ext cx="6011119" cy="199355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fr-BE" sz="2400" dirty="0"/>
              <a:t>La méthode </a:t>
            </a: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dirty="0"/>
              <a:t>comporte un troisième paramètre, de type </a:t>
            </a:r>
            <a:r>
              <a:rPr lang="fr-BE" sz="2400" dirty="0" err="1"/>
              <a:t>boolean</a:t>
            </a:r>
            <a:r>
              <a:rPr lang="fr-BE" sz="2400" dirty="0"/>
              <a:t> :</a:t>
            </a:r>
          </a:p>
          <a:p>
            <a:pPr lvl="1"/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sz="2400" dirty="0"/>
              <a:t> si mode capture </a:t>
            </a:r>
          </a:p>
          <a:p>
            <a:pPr lvl="1"/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fr-BE" sz="2400" dirty="0"/>
              <a:t> si mode </a:t>
            </a:r>
            <a:r>
              <a:rPr lang="fr-BE" sz="2400" dirty="0" err="1"/>
              <a:t>bubbling</a:t>
            </a:r>
            <a:r>
              <a:rPr lang="fr-BE" sz="2400" dirty="0"/>
              <a:t> (par défaut)</a:t>
            </a:r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982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99FF30B-CB4A-4646-AFF7-6E6801DE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Objet </a:t>
            </a:r>
            <a:r>
              <a:rPr lang="fr-BE" dirty="0"/>
              <a:t>"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fr-BE" dirty="0"/>
              <a:t>"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8C4FFE5-5648-A4A4-FE5C-EF3D94B6E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7" name="Espace réservé pour une image  5">
            <a:extLst>
              <a:ext uri="{FF2B5EF4-FFF2-40B4-BE49-F238E27FC236}">
                <a16:creationId xmlns:a16="http://schemas.microsoft.com/office/drawing/2014/main" id="{AFFD6C5B-66FB-4ECB-9940-CCF4625868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4506" b="14506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06675F-6B60-44FD-806B-32B75E63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L'objet "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fr-BE" dirty="0"/>
              <a:t>"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41D04AB-26A4-43EA-9D95-3D1931097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Utilité : Fournir les informations sur l'événement déclenché, par ex. :</a:t>
            </a:r>
          </a:p>
          <a:p>
            <a:pPr lvl="1"/>
            <a:r>
              <a:rPr lang="fr-BE" dirty="0"/>
              <a:t>touches enfoncées</a:t>
            </a:r>
          </a:p>
          <a:p>
            <a:pPr lvl="1"/>
            <a:r>
              <a:rPr lang="fr-BE" dirty="0"/>
              <a:t>coordonnées du curseur</a:t>
            </a:r>
          </a:p>
          <a:p>
            <a:pPr lvl="1"/>
            <a:r>
              <a:rPr lang="fr-BE" dirty="0"/>
              <a:t>élément qui a déclenché l'événement, …</a:t>
            </a:r>
          </a:p>
          <a:p>
            <a:r>
              <a:rPr lang="fr-BE" dirty="0"/>
              <a:t>Accessible seulement </a:t>
            </a:r>
          </a:p>
          <a:p>
            <a:pPr lvl="1"/>
            <a:r>
              <a:rPr lang="fr-BE" dirty="0"/>
              <a:t>lorsqu'un événement est déclenché</a:t>
            </a:r>
          </a:p>
          <a:p>
            <a:pPr lvl="1"/>
            <a:r>
              <a:rPr lang="fr-BE" dirty="0"/>
              <a:t>via une fonction exécutée par l'événement concerné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6527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EC081-9F17-4DD4-8AA9-AB1D64C7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L'objet "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fr-BE" dirty="0"/>
              <a:t>"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46479C-9F7B-4660-B72E-D8A055AE0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Exemple: </a:t>
            </a:r>
          </a:p>
          <a:p>
            <a:pPr marL="457189" lvl="1" indent="0">
              <a:buNone/>
            </a:pP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element.addEventListener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('click', </a:t>
            </a: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Affiche le type de l'événement (click, etc.)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.type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fr-BE" dirty="0"/>
              <a:t>Argument « 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r-BE" dirty="0"/>
              <a:t> » : référence vers l'objet «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fr-BE" dirty="0"/>
              <a:t> ».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9751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EC081-9F17-4DD4-8AA9-AB1D64C7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L'objet "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fr-BE" dirty="0"/>
              <a:t>" : propriétés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46479C-9F7B-4660-B72E-D8A055AE0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BE" dirty="0"/>
              <a:t> </a:t>
            </a:r>
          </a:p>
          <a:p>
            <a:pPr lvl="1"/>
            <a:r>
              <a:rPr lang="fr-BE" dirty="0"/>
              <a:t>type de l'événement (click, </a:t>
            </a:r>
            <a:r>
              <a:rPr lang="fr-BE" dirty="0" err="1"/>
              <a:t>mouseover</a:t>
            </a:r>
            <a:r>
              <a:rPr lang="fr-BE" dirty="0"/>
              <a:t>, etc.)</a:t>
            </a:r>
          </a:p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élément déclencheur de l'événement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clientX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clientY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position du curseur</a:t>
            </a:r>
          </a:p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keyup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keydown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touche quelconque frappée</a:t>
            </a:r>
          </a:p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keypress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touche textuelle frappée</a:t>
            </a:r>
          </a:p>
          <a:p>
            <a:pPr lvl="1"/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72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Emplacement du code</a:t>
            </a:r>
          </a:p>
        </p:txBody>
      </p:sp>
      <p:sp>
        <p:nvSpPr>
          <p:cNvPr id="108" name="Google Shape;108;p19"/>
          <p:cNvSpPr txBox="1">
            <a:spLocks noGrp="1"/>
          </p:cNvSpPr>
          <p:nvPr>
            <p:ph idx="1"/>
          </p:nvPr>
        </p:nvSpPr>
        <p:spPr>
          <a:xfrm>
            <a:off x="846437" y="1428649"/>
            <a:ext cx="11345563" cy="4731839"/>
          </a:xfrm>
        </p:spPr>
        <p:txBody>
          <a:bodyPr>
            <a:normAutofit lnSpcReduction="10000"/>
          </a:bodyPr>
          <a:lstStyle/>
          <a:p>
            <a:r>
              <a:rPr lang="fr-BE" dirty="0">
                <a:sym typeface="Calibri"/>
              </a:rPr>
              <a:t>Dans une page HTML: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3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&lt;script </a:t>
            </a:r>
            <a:r>
              <a:rPr lang="fr-BE" sz="3000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type="</a:t>
            </a:r>
            <a:r>
              <a:rPr lang="fr-BE" sz="3000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text</a:t>
            </a:r>
            <a:r>
              <a:rPr lang="fr-BE" sz="3000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/javascript"</a:t>
            </a:r>
            <a:r>
              <a:rPr lang="fr-BE" sz="3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&gt;</a:t>
            </a:r>
          </a:p>
          <a:p>
            <a:pPr marL="457189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fr-BE" sz="3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</a:t>
            </a:r>
            <a:r>
              <a:rPr lang="fr-BE" sz="3000" dirty="0">
                <a:solidFill>
                  <a:schemeClr val="accent5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var </a:t>
            </a:r>
            <a:r>
              <a:rPr lang="fr-BE" sz="3000" dirty="0" err="1">
                <a:solidFill>
                  <a:schemeClr val="accent5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maVariable</a:t>
            </a:r>
            <a:r>
              <a:rPr lang="fr-BE" sz="3000" dirty="0">
                <a:solidFill>
                  <a:schemeClr val="accent5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</a:t>
            </a:r>
          </a:p>
          <a:p>
            <a:pPr marL="457189" lvl="1" indent="457200">
              <a:lnSpc>
                <a:spcPct val="100000"/>
              </a:lnSpc>
              <a:spcBef>
                <a:spcPts val="600"/>
              </a:spcBef>
              <a:buNone/>
            </a:pPr>
            <a:r>
              <a:rPr lang="fr-BE" sz="3000" dirty="0">
                <a:solidFill>
                  <a:schemeClr val="accent5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...</a:t>
            </a:r>
          </a:p>
          <a:p>
            <a:pPr marL="457189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fr-BE" sz="3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&lt;/script&gt;</a:t>
            </a:r>
          </a:p>
          <a:p>
            <a:r>
              <a:rPr lang="fr-BE" dirty="0">
                <a:sym typeface="Calibri"/>
              </a:rPr>
              <a:t>Dans un fichier externe: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3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&lt;script </a:t>
            </a:r>
            <a:r>
              <a:rPr lang="fr-BE" sz="3000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type="</a:t>
            </a:r>
            <a:r>
              <a:rPr lang="fr-BE" sz="3000" dirty="0" err="1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text</a:t>
            </a:r>
            <a:r>
              <a:rPr lang="fr-BE" sz="3000" dirty="0">
                <a:solidFill>
                  <a:schemeClr val="accent2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/javascript"</a:t>
            </a:r>
            <a:r>
              <a:rPr lang="fr-BE" sz="3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fr-BE" sz="3000" dirty="0">
                <a:solidFill>
                  <a:schemeClr val="accent5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src="script.js" </a:t>
            </a:r>
            <a:r>
              <a:rPr lang="fr-BE" sz="3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/&gt;</a:t>
            </a:r>
            <a:endParaRPr lang="fr-BE" sz="3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sym typeface="Courier New"/>
            </a:endParaRPr>
          </a:p>
          <a:p>
            <a:r>
              <a:rPr lang="fr-BE" dirty="0">
                <a:sym typeface="Calibri"/>
              </a:rPr>
              <a:t>Dans un attribut événement - A éviter !</a:t>
            </a:r>
          </a:p>
          <a:p>
            <a:pPr marL="457189" lvl="1" indent="0">
              <a:spcBef>
                <a:spcPts val="600"/>
              </a:spcBef>
              <a:buNone/>
            </a:pPr>
            <a:r>
              <a:rPr lang="fr-BE" sz="3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&lt;a </a:t>
            </a:r>
            <a:r>
              <a:rPr lang="fr-BE" sz="3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onclick</a:t>
            </a:r>
            <a:r>
              <a:rPr lang="fr-BE" sz="3000" dirty="0">
                <a:solidFill>
                  <a:schemeClr val="accent5"/>
                </a:solidFill>
                <a:latin typeface="Consolas" panose="020B0609020204030204" pitchFamily="49" charset="0"/>
                <a:cs typeface="Courier New"/>
                <a:sym typeface="Courier New"/>
              </a:rPr>
              <a:t>="var </a:t>
            </a:r>
            <a:r>
              <a:rPr lang="fr-BE" sz="3000" dirty="0" err="1">
                <a:solidFill>
                  <a:schemeClr val="accent5"/>
                </a:solidFill>
                <a:latin typeface="Consolas" panose="020B0609020204030204" pitchFamily="49" charset="0"/>
                <a:cs typeface="Courier New"/>
                <a:sym typeface="Courier New"/>
              </a:rPr>
              <a:t>maVariable</a:t>
            </a:r>
            <a:r>
              <a:rPr lang="fr-BE" sz="3000" dirty="0">
                <a:solidFill>
                  <a:schemeClr val="accent5"/>
                </a:solidFill>
                <a:latin typeface="Consolas" panose="020B0609020204030204" pitchFamily="49" charset="0"/>
                <a:cs typeface="Courier New"/>
                <a:sym typeface="Courier New"/>
              </a:rPr>
              <a:t>; ..."</a:t>
            </a:r>
            <a:r>
              <a:rPr lang="fr-BE" sz="3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/>
                <a:sym typeface="Courier New"/>
              </a:rPr>
              <a:t>&gt;Accueil&lt;/a&gt;</a:t>
            </a:r>
            <a:endParaRPr lang="fr-BE" sz="30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Emplacement du code</a:t>
            </a:r>
          </a:p>
        </p:txBody>
      </p:sp>
      <p:sp>
        <p:nvSpPr>
          <p:cNvPr id="114" name="Google Shape;114;p2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sym typeface="Calibri"/>
              </a:rPr>
              <a:t>Remarque :</a:t>
            </a:r>
          </a:p>
          <a:p>
            <a:pPr lvl="1"/>
            <a:r>
              <a:rPr lang="fr-BE" dirty="0">
                <a:sym typeface="Calibri"/>
              </a:rPr>
              <a:t>code JS exécuté par le navigateur </a:t>
            </a:r>
            <a:r>
              <a:rPr lang="fr-BE" dirty="0">
                <a:solidFill>
                  <a:schemeClr val="accent2"/>
                </a:solidFill>
                <a:sym typeface="Calibri"/>
              </a:rPr>
              <a:t>séquentiellement</a:t>
            </a:r>
            <a:r>
              <a:rPr lang="fr-BE" dirty="0">
                <a:sym typeface="Calibri"/>
              </a:rPr>
              <a:t> à la lecture de la page web.</a:t>
            </a:r>
          </a:p>
          <a:p>
            <a:pPr lvl="1"/>
            <a:r>
              <a:rPr lang="fr-BE" dirty="0">
                <a:sym typeface="Calibri"/>
              </a:rPr>
              <a:t>=&gt; Attention à l'emplacement du code.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2.potm" id="{7A707283-01BA-4932-B574-4A389620091B}" vid="{093B5C4F-DD58-40B6-A0EE-0D8451AE62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burotix2022</Template>
  <TotalTime>7789</TotalTime>
  <Words>4054</Words>
  <Application>Microsoft Office PowerPoint</Application>
  <PresentationFormat>Grand écran</PresentationFormat>
  <Paragraphs>673</Paragraphs>
  <Slides>74</Slides>
  <Notes>52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74</vt:i4>
      </vt:variant>
      <vt:variant>
        <vt:lpstr>Diaporamas personnalisés</vt:lpstr>
      </vt:variant>
      <vt:variant>
        <vt:i4>1</vt:i4>
      </vt:variant>
    </vt:vector>
  </HeadingPairs>
  <TitlesOfParts>
    <vt:vector size="83" baseType="lpstr">
      <vt:lpstr>Arial</vt:lpstr>
      <vt:lpstr>Calibri</vt:lpstr>
      <vt:lpstr>Consolas</vt:lpstr>
      <vt:lpstr>Courier New</vt:lpstr>
      <vt:lpstr>Garamond</vt:lpstr>
      <vt:lpstr>Open Sans</vt:lpstr>
      <vt:lpstr>Wingdings</vt:lpstr>
      <vt:lpstr>burotix</vt:lpstr>
      <vt:lpstr>Bachelier en Informatique de Gestion  Projet de Développement Web</vt:lpstr>
      <vt:lpstr>Table des matières</vt:lpstr>
      <vt:lpstr>17. Javascript</vt:lpstr>
      <vt:lpstr>Architecture</vt:lpstr>
      <vt:lpstr>Exemples de page web javascriptée</vt:lpstr>
      <vt:lpstr>Exemples d'utilisation du JavaScript</vt:lpstr>
      <vt:lpstr>Références</vt:lpstr>
      <vt:lpstr>Emplacement du code</vt:lpstr>
      <vt:lpstr>Emplacement du code</vt:lpstr>
      <vt:lpstr>Emplacement du code : exo01</vt:lpstr>
      <vt:lpstr>Code interne/externe : exo02</vt:lpstr>
      <vt:lpstr>Variables et Typage</vt:lpstr>
      <vt:lpstr>Typage dynamique</vt:lpstr>
      <vt:lpstr>Mots-clés : var, let, const, … ou rien </vt:lpstr>
      <vt:lpstr>Scalaires : exo03 </vt:lpstr>
      <vt:lpstr>Tableaux : exo04</vt:lpstr>
      <vt:lpstr>Tableaux : exo04</vt:lpstr>
      <vt:lpstr>Opérateurs</vt:lpstr>
      <vt:lpstr>Structures de contrôle</vt:lpstr>
      <vt:lpstr>Branchement : if, switch</vt:lpstr>
      <vt:lpstr>Boucle : for, while </vt:lpstr>
      <vt:lpstr>Fonctions</vt:lpstr>
      <vt:lpstr>Fonctions</vt:lpstr>
      <vt:lpstr>Document Object Model</vt:lpstr>
      <vt:lpstr>Document Object Model</vt:lpstr>
      <vt:lpstr>Exemple</vt:lpstr>
      <vt:lpstr>Objets du DOM</vt:lpstr>
      <vt:lpstr>DOM Document</vt:lpstr>
      <vt:lpstr>DOM Document - Méthode</vt:lpstr>
      <vt:lpstr>DOM Document - Méthode</vt:lpstr>
      <vt:lpstr>DOM Document - Méthode</vt:lpstr>
      <vt:lpstr>DOM Document - Méthode</vt:lpstr>
      <vt:lpstr>DOM Document - Méthode</vt:lpstr>
      <vt:lpstr>DOM Node</vt:lpstr>
      <vt:lpstr>DOM Node - Propriétés</vt:lpstr>
      <vt:lpstr>DOM Node - Méthode</vt:lpstr>
      <vt:lpstr>DOM Node - Méthode</vt:lpstr>
      <vt:lpstr>DOM Node - Méthode</vt:lpstr>
      <vt:lpstr>DOM Node - Méthode</vt:lpstr>
      <vt:lpstr>DOM Node - Méthode</vt:lpstr>
      <vt:lpstr>DOM Element</vt:lpstr>
      <vt:lpstr>DOM Element - Propriétés</vt:lpstr>
      <vt:lpstr>DOM Element - Propriétés</vt:lpstr>
      <vt:lpstr>DOM Element - Propriétés</vt:lpstr>
      <vt:lpstr>DOM Element - Propriétés</vt:lpstr>
      <vt:lpstr>DOM Element - Propriétés</vt:lpstr>
      <vt:lpstr>DOM HTML Element</vt:lpstr>
      <vt:lpstr>DOM NodeList - Propriété</vt:lpstr>
      <vt:lpstr>Application : tableur : exercice 21</vt:lpstr>
      <vt:lpstr>Application : le "div filler" : exo 22</vt:lpstr>
      <vt:lpstr>Sibling : exo 24</vt:lpstr>
      <vt:lpstr>Évènement</vt:lpstr>
      <vt:lpstr>Evènement : le focus</vt:lpstr>
      <vt:lpstr>Evènement : les types</vt:lpstr>
      <vt:lpstr>Evènement &amp; HTML</vt:lpstr>
      <vt:lpstr>Evènement : exo 31</vt:lpstr>
      <vt:lpstr>Conflit entre évènements : exemple 33</vt:lpstr>
      <vt:lpstr>Évènement &amp; DOM-0</vt:lpstr>
      <vt:lpstr>DOM-0 par l'exemple</vt:lpstr>
      <vt:lpstr>DOM-0 par le principe</vt:lpstr>
      <vt:lpstr>DOM-0 : évaluation</vt:lpstr>
      <vt:lpstr>Evènement &amp; DOM-2</vt:lpstr>
      <vt:lpstr>DOM-2 par l'exemple</vt:lpstr>
      <vt:lpstr>DOM-2 par l'exemple, une alternative</vt:lpstr>
      <vt:lpstr>DOM-2 : évaluation</vt:lpstr>
      <vt:lpstr>Évènements multiples</vt:lpstr>
      <vt:lpstr>Suppression d'un évènement</vt:lpstr>
      <vt:lpstr>Propagation d'un évènement : capture or bubbling ? </vt:lpstr>
      <vt:lpstr>Propagation d'un évènement : capture or bubbling ? Réponse.</vt:lpstr>
      <vt:lpstr>Propagation d'un évènement : exo40</vt:lpstr>
      <vt:lpstr>Objet "Event"</vt:lpstr>
      <vt:lpstr>L'objet "Event"</vt:lpstr>
      <vt:lpstr>L'objet "Event"</vt:lpstr>
      <vt:lpstr>L'objet "Event" : propriétés</vt:lpstr>
      <vt:lpstr>cefora powerpoint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Alain Wafflard</dc:creator>
  <cp:lastModifiedBy>Alain Wafflard</cp:lastModifiedBy>
  <cp:revision>149</cp:revision>
  <dcterms:created xsi:type="dcterms:W3CDTF">2020-03-25T17:28:30Z</dcterms:created>
  <dcterms:modified xsi:type="dcterms:W3CDTF">2025-01-27T15:34:20Z</dcterms:modified>
</cp:coreProperties>
</file>