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56" r:id="rId1"/>
  </p:sldMasterIdLst>
  <p:notesMasterIdLst>
    <p:notesMasterId r:id="rId28"/>
  </p:notesMasterIdLst>
  <p:sldIdLst>
    <p:sldId id="473" r:id="rId2"/>
    <p:sldId id="260" r:id="rId3"/>
    <p:sldId id="524" r:id="rId4"/>
    <p:sldId id="568" r:id="rId5"/>
    <p:sldId id="567" r:id="rId6"/>
    <p:sldId id="569" r:id="rId7"/>
    <p:sldId id="570" r:id="rId8"/>
    <p:sldId id="574" r:id="rId9"/>
    <p:sldId id="577" r:id="rId10"/>
    <p:sldId id="572" r:id="rId11"/>
    <p:sldId id="578" r:id="rId12"/>
    <p:sldId id="575" r:id="rId13"/>
    <p:sldId id="579" r:id="rId14"/>
    <p:sldId id="576" r:id="rId15"/>
    <p:sldId id="586" r:id="rId16"/>
    <p:sldId id="581" r:id="rId17"/>
    <p:sldId id="584" r:id="rId18"/>
    <p:sldId id="585" r:id="rId19"/>
    <p:sldId id="580" r:id="rId20"/>
    <p:sldId id="589" r:id="rId21"/>
    <p:sldId id="582" r:id="rId22"/>
    <p:sldId id="590" r:id="rId23"/>
    <p:sldId id="593" r:id="rId24"/>
    <p:sldId id="594" r:id="rId25"/>
    <p:sldId id="595" r:id="rId26"/>
    <p:sldId id="573" r:id="rId27"/>
  </p:sldIdLst>
  <p:sldSz cx="12192000" cy="6858000"/>
  <p:notesSz cx="6858000" cy="9144000"/>
  <p:custShowLst>
    <p:custShow name="cefora powerpoint base" id="0">
      <p:sldLst/>
    </p:custShow>
  </p:custShow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7. AJAX" id="{D299A532-5D46-436A-8B5D-9B7B7802B7B6}">
          <p14:sldIdLst>
            <p14:sldId id="473"/>
            <p14:sldId id="260"/>
            <p14:sldId id="524"/>
            <p14:sldId id="568"/>
            <p14:sldId id="567"/>
            <p14:sldId id="569"/>
            <p14:sldId id="570"/>
            <p14:sldId id="574"/>
            <p14:sldId id="577"/>
            <p14:sldId id="572"/>
            <p14:sldId id="578"/>
            <p14:sldId id="575"/>
            <p14:sldId id="579"/>
            <p14:sldId id="576"/>
            <p14:sldId id="586"/>
            <p14:sldId id="581"/>
            <p14:sldId id="584"/>
            <p14:sldId id="585"/>
            <p14:sldId id="580"/>
            <p14:sldId id="589"/>
            <p14:sldId id="582"/>
            <p14:sldId id="590"/>
            <p14:sldId id="593"/>
            <p14:sldId id="594"/>
            <p14:sldId id="595"/>
          </p14:sldIdLst>
        </p14:section>
        <p14:section name="Explicit liber" id="{E8BF3C49-F8B6-4327-B3CF-C72145FC2FD0}">
          <p14:sldIdLst>
            <p14:sldId id="5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ain Wafflard" initials="AW" lastIdx="1" clrIdx="0">
    <p:extLst>
      <p:ext uri="{19B8F6BF-5375-455C-9EA6-DF929625EA0E}">
        <p15:presenceInfo xmlns:p15="http://schemas.microsoft.com/office/powerpoint/2012/main" userId="76bb5ce92a207b2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FF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0" autoAdjust="0"/>
    <p:restoredTop sz="86419" autoAdjust="0"/>
  </p:normalViewPr>
  <p:slideViewPr>
    <p:cSldViewPr snapToGrid="0">
      <p:cViewPr varScale="1">
        <p:scale>
          <a:sx n="86" d="100"/>
          <a:sy n="86" d="100"/>
        </p:scale>
        <p:origin x="1554" y="30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>
      <p:cViewPr varScale="1">
        <p:scale>
          <a:sx n="100" d="100"/>
          <a:sy n="100" d="100"/>
        </p:scale>
        <p:origin x="3552" y="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742F-4DAE-47F5-9244-6ACC3985DD6B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842A0-1A3F-4998-8237-CE5EEE5DFDF0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5606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421971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15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313023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19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16576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82600" y="1279525"/>
            <a:ext cx="6140450" cy="34544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3842A0-1A3F-4998-8237-CE5EEE5DFDF0}" type="slidenum">
              <a:rPr lang="fr-BE" smtClean="0"/>
              <a:t>26</a:t>
            </a:fld>
            <a:endParaRPr lang="fr-BE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fr-BE" dirty="0"/>
              <a:t>GESTIONNAIRE DE BASE DE DONNEES – NIVEAU ELEMENTAIRE - MS ACCESS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fr-BE" dirty="0"/>
              <a:t>Professeur : Alain Wafflard</a:t>
            </a:r>
          </a:p>
        </p:txBody>
      </p:sp>
    </p:spTree>
    <p:extLst>
      <p:ext uri="{BB962C8B-B14F-4D97-AF65-F5344CB8AC3E}">
        <p14:creationId xmlns:p14="http://schemas.microsoft.com/office/powerpoint/2010/main" val="1878283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241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022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776411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785747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7506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20642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81915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91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4096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9662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618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006722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B29B0AA-1172-34FE-5766-0163218F7976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95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53" r:id="rId11"/>
    <p:sldLayoutId id="2147483852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url.haxx.se/" TargetMode="External"/><Relationship Id="rId2" Type="http://schemas.openxmlformats.org/officeDocument/2006/relationships/hyperlink" Target="https://financialmodelingprep.com/" TargetMode="Externa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/index.php?curid=15546510" TargetMode="External"/><Relationship Id="rId3" Type="http://schemas.openxmlformats.org/officeDocument/2006/relationships/image" Target="../media/image5.svg"/><Relationship Id="rId7" Type="http://schemas.openxmlformats.org/officeDocument/2006/relationships/hyperlink" Target="https://creativecommons.org/licenses/by/2.5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Ajax-modell.svg" TargetMode="External"/><Relationship Id="rId5" Type="http://schemas.openxmlformats.org/officeDocument/2006/relationships/hyperlink" Target="file:///\\commons.wikimedia.org\w\index.php%3ftitle=User:MattF&amp;action=edit&amp;redlink=1" TargetMode="External"/><Relationship Id="rId4" Type="http://schemas.openxmlformats.org/officeDocument/2006/relationships/hyperlink" Target="file:///\\commons.wikimedia.org\wiki\User:Manuel_Streh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boursorama.com/bourse/indices/cours/%24INDU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fr-BE" sz="3200" dirty="0"/>
              <a:t>Enseignement supérieur économique de type court</a:t>
            </a:r>
          </a:p>
          <a:p>
            <a:r>
              <a:rPr lang="fr-BE" sz="3200"/>
              <a:t>Code FWB : 7534 30 U32 D3</a:t>
            </a:r>
          </a:p>
          <a:p>
            <a:r>
              <a:rPr lang="fr-BE" sz="3200"/>
              <a:t>Code ISFCE : 4IPW3</a:t>
            </a:r>
            <a:endParaRPr lang="fr-FR" sz="3200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6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B0E25E-B733-4B14-8AAE-B887BB4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01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D70382-9BA1-4748-90B5-F354614998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</a:rPr>
              <a:t>$('#maj').click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</a:rPr>
              <a:t>$('#div1')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load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 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'exo.</a:t>
            </a:r>
            <a:r>
              <a:rPr lang="fr-BE" b="1" u="sng" dirty="0">
                <a:solidFill>
                  <a:schemeClr val="accent5"/>
                </a:solidFill>
                <a:latin typeface="Courier New" panose="02070309020205020404" pitchFamily="49" charset="0"/>
              </a:rPr>
              <a:t>html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',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    </a:t>
            </a:r>
            <a:r>
              <a:rPr lang="fr-BE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1"/>
                </a:solidFill>
                <a:latin typeface="Courier New" panose="02070309020205020404" pitchFamily="49" charset="0"/>
              </a:rPr>
              <a:t>('zone mise à jour');</a:t>
            </a:r>
            <a:br>
              <a:rPr lang="fr-BE" b="1" dirty="0">
                <a:solidFill>
                  <a:schemeClr val="accent1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});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});</a:t>
            </a:r>
            <a:endParaRPr lang="fr-B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8870F4-62FF-461B-B9E2-D3F93CDF51C0}"/>
              </a:ext>
            </a:extLst>
          </p:cNvPr>
          <p:cNvSpPr txBox="1"/>
          <p:nvPr/>
        </p:nvSpPr>
        <p:spPr>
          <a:xfrm>
            <a:off x="3439885" y="5004018"/>
            <a:ext cx="7913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2"/>
                </a:solidFill>
              </a:rPr>
              <a:t>Sélecteur et évènement déclenchant l'appel AJAX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Élément à mettre à jour 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5"/>
                </a:solidFill>
              </a:rPr>
              <a:t>URL à charger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1"/>
                </a:solidFill>
              </a:rPr>
              <a:t>code de rappel (</a:t>
            </a:r>
            <a:r>
              <a:rPr lang="fr-BE" sz="2800" i="1" dirty="0">
                <a:solidFill>
                  <a:schemeClr val="accent1"/>
                </a:solidFill>
              </a:rPr>
              <a:t>callback</a:t>
            </a:r>
            <a:r>
              <a:rPr lang="fr-BE" sz="2800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0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437B-D052-4CCE-B708-C624B23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F8F87-762A-42AD-9336-9A52F2E8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/>
              <a:t>Fichier </a:t>
            </a:r>
            <a:r>
              <a:rPr lang="fr-BE"/>
              <a:t>: exo0X</a:t>
            </a:r>
            <a:r>
              <a:rPr lang="fr-BE" dirty="0"/>
              <a:t>_main.html</a:t>
            </a:r>
          </a:p>
          <a:p>
            <a:r>
              <a:rPr lang="fr-BE" dirty="0"/>
              <a:t>Chargement d'un </a:t>
            </a:r>
            <a:r>
              <a:rPr lang="fr-BE" dirty="0">
                <a:solidFill>
                  <a:schemeClr val="accent2"/>
                </a:solidFill>
              </a:rPr>
              <a:t>contenu HTML dynamique </a:t>
            </a:r>
            <a:r>
              <a:rPr lang="fr-BE" dirty="0"/>
              <a:t>(fichier PHP)</a:t>
            </a:r>
          </a:p>
          <a:p>
            <a:pPr lvl="1"/>
            <a:r>
              <a:rPr lang="fr-BE" dirty="0"/>
              <a:t>Fichier PHP appelé (avec params)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fr-BE" dirty="0"/>
              <a:t> </a:t>
            </a:r>
            <a:r>
              <a:rPr lang="fr-BE"/>
              <a:t>avec arguments </a:t>
            </a:r>
            <a:r>
              <a:rPr lang="fr-BE" dirty="0"/>
              <a:t>:</a:t>
            </a:r>
          </a:p>
          <a:p>
            <a:pPr lvl="2"/>
            <a:r>
              <a:rPr lang="fr-BE" dirty="0"/>
              <a:t>URL à charger</a:t>
            </a:r>
          </a:p>
          <a:p>
            <a:pPr lvl="2"/>
            <a:r>
              <a:rPr lang="fr-BE" dirty="0"/>
              <a:t>Paramètres de l'URL (optionnel)</a:t>
            </a:r>
          </a:p>
          <a:p>
            <a:pPr lvl="2"/>
            <a:r>
              <a:rPr lang="fr-BE" dirty="0"/>
              <a:t>Callback (optionnel)</a:t>
            </a:r>
          </a:p>
        </p:txBody>
      </p:sp>
    </p:spTree>
    <p:extLst>
      <p:ext uri="{BB962C8B-B14F-4D97-AF65-F5344CB8AC3E}">
        <p14:creationId xmlns:p14="http://schemas.microsoft.com/office/powerpoint/2010/main" val="167494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B0E25E-B733-4B14-8AAE-B887BB4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02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D70382-9BA1-4748-90B5-F3546149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353800" cy="44862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</a:rPr>
              <a:t>$('#maj').click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var 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param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= { 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number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: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1234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};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accent6">
                    <a:lumMod val="10000"/>
                  </a:schemeClr>
                </a:solidFill>
                <a:latin typeface="Courier New" panose="02070309020205020404" pitchFamily="49" charset="0"/>
              </a:rPr>
              <a:t>$('#div1')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.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load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exo.</a:t>
            </a:r>
            <a:r>
              <a:rPr lang="fr-BE" b="1" u="sng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php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', 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5">
                    <a:lumMod val="75000"/>
                  </a:schemeClr>
                </a:solidFill>
                <a:latin typeface="Courier New" panose="02070309020205020404" pitchFamily="49" charset="0"/>
              </a:rPr>
              <a:t>param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);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});</a:t>
            </a:r>
            <a:endParaRPr lang="fr-B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8870F4-62FF-461B-B9E2-D3F93CDF51C0}"/>
              </a:ext>
            </a:extLst>
          </p:cNvPr>
          <p:cNvSpPr txBox="1"/>
          <p:nvPr/>
        </p:nvSpPr>
        <p:spPr>
          <a:xfrm>
            <a:off x="4484914" y="5042118"/>
            <a:ext cx="7532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2"/>
                </a:solidFill>
              </a:rPr>
              <a:t>Sélecteur et évènement déclenchant l'appel AJAX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6">
                    <a:lumMod val="10000"/>
                  </a:schemeClr>
                </a:solidFill>
              </a:rPr>
              <a:t>Élément à mettre à jour 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5"/>
                </a:solidFill>
              </a:rPr>
              <a:t>URL à charger avec params JSON</a:t>
            </a:r>
          </a:p>
        </p:txBody>
      </p:sp>
    </p:spTree>
    <p:extLst>
      <p:ext uri="{BB962C8B-B14F-4D97-AF65-F5344CB8AC3E}">
        <p14:creationId xmlns:p14="http://schemas.microsoft.com/office/powerpoint/2010/main" val="2971361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437B-D052-4CCE-B708-C624B23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$.post()</a:t>
            </a:r>
            <a:r>
              <a:rPr lang="fr-BE" dirty="0"/>
              <a:t> </a:t>
            </a:r>
            <a:r>
              <a:rPr lang="fr-BE"/>
              <a:t>: exo 03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F8F87-762A-42AD-9336-9A52F2E8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Fichier </a:t>
            </a:r>
            <a:r>
              <a:rPr lang="fr-BE"/>
              <a:t>: exo0X</a:t>
            </a:r>
            <a:r>
              <a:rPr lang="fr-BE" dirty="0"/>
              <a:t>_main.html</a:t>
            </a:r>
          </a:p>
          <a:p>
            <a:r>
              <a:rPr lang="fr-BE" dirty="0"/>
              <a:t>Chargement et traitement de </a:t>
            </a:r>
            <a:r>
              <a:rPr lang="fr-BE" dirty="0">
                <a:solidFill>
                  <a:schemeClr val="accent2"/>
                </a:solidFill>
              </a:rPr>
              <a:t>données</a:t>
            </a:r>
            <a:r>
              <a:rPr lang="fr-BE" dirty="0"/>
              <a:t> par AJAX </a:t>
            </a:r>
          </a:p>
          <a:p>
            <a:pPr lvl="1"/>
            <a:r>
              <a:rPr lang="fr-BE" dirty="0"/>
              <a:t>Fichier PHP appelé (avec params)</a:t>
            </a:r>
          </a:p>
          <a:p>
            <a:pPr lvl="1"/>
            <a:r>
              <a:rPr lang="fr-BE" dirty="0"/>
              <a:t>Il n'y a plus nécessairement d'élément à mettre à jour</a:t>
            </a:r>
          </a:p>
          <a:p>
            <a:pPr lvl="2"/>
            <a:r>
              <a:rPr lang="fr-BE" dirty="0"/>
              <a:t>Puisqu'on veut traiter des données …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$.post(…)</a:t>
            </a:r>
            <a:r>
              <a:rPr lang="fr-BE" dirty="0"/>
              <a:t> </a:t>
            </a:r>
            <a:r>
              <a:rPr lang="fr-BE"/>
              <a:t>avec arguments </a:t>
            </a:r>
            <a:r>
              <a:rPr lang="fr-BE" dirty="0"/>
              <a:t>:</a:t>
            </a:r>
          </a:p>
          <a:p>
            <a:pPr lvl="2"/>
            <a:r>
              <a:rPr lang="fr-BE" dirty="0"/>
              <a:t>URL à charger</a:t>
            </a:r>
          </a:p>
          <a:p>
            <a:pPr lvl="2"/>
            <a:r>
              <a:rPr lang="fr-BE" dirty="0"/>
              <a:t>Paramètres de l'URL (optionnel)</a:t>
            </a:r>
          </a:p>
          <a:p>
            <a:pPr lvl="2"/>
            <a:r>
              <a:rPr lang="fr-BE" dirty="0"/>
              <a:t>Callback, ramenant les données en paramètre</a:t>
            </a:r>
          </a:p>
          <a:p>
            <a:pPr lvl="2"/>
            <a:r>
              <a:rPr lang="fr-BE" dirty="0"/>
              <a:t>Type de données retournées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36A0366-53C6-434A-AC2D-6313EF1A1CBE}"/>
              </a:ext>
            </a:extLst>
          </p:cNvPr>
          <p:cNvSpPr/>
          <p:nvPr/>
        </p:nvSpPr>
        <p:spPr>
          <a:xfrm>
            <a:off x="3782784" y="6132744"/>
            <a:ext cx="805542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dirty="0"/>
              <a:t>https://www.w3schools.com/jquery/ajax_post.asp</a:t>
            </a:r>
          </a:p>
        </p:txBody>
      </p:sp>
    </p:spTree>
    <p:extLst>
      <p:ext uri="{BB962C8B-B14F-4D97-AF65-F5344CB8AC3E}">
        <p14:creationId xmlns:p14="http://schemas.microsoft.com/office/powerpoint/2010/main" val="159748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6">
            <a:extLst>
              <a:ext uri="{FF2B5EF4-FFF2-40B4-BE49-F238E27FC236}">
                <a16:creationId xmlns:a16="http://schemas.microsoft.com/office/drawing/2014/main" id="{87B0E25E-B733-4B14-8AAE-B887BB43A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Fonction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$.post()</a:t>
            </a:r>
            <a:r>
              <a:rPr lang="fr-BE" dirty="0"/>
              <a:t> </a:t>
            </a:r>
            <a:r>
              <a:rPr lang="fr-BE"/>
              <a:t>: exo 03</a:t>
            </a:r>
            <a:endParaRPr lang="fr-BE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23D70382-9BA1-4748-90B5-F35461499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11353800" cy="448627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fr-BE" b="1" dirty="0">
                <a:solidFill>
                  <a:schemeClr val="accent2"/>
                </a:solidFill>
                <a:latin typeface="Courier New" panose="02070309020205020404" pitchFamily="49" charset="0"/>
              </a:rPr>
              <a:t>$('#maj').click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$.post(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exo.</a:t>
            </a:r>
            <a:r>
              <a:rPr lang="fr-BE" b="1" u="sng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php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', 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{ </a:t>
            </a:r>
            <a:r>
              <a:rPr lang="fr-BE" b="1" dirty="0" err="1">
                <a:solidFill>
                  <a:schemeClr val="accent5"/>
                </a:solidFill>
                <a:latin typeface="Courier New" panose="02070309020205020404" pitchFamily="49" charset="0"/>
              </a:rPr>
              <a:t>number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: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 1234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}</a:t>
            </a:r>
            <a: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  <a:t>,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function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(</a:t>
            </a:r>
            <a:r>
              <a:rPr lang="fr-BE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data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) {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      </a:t>
            </a:r>
            <a:r>
              <a:rPr lang="fr-BE" b="1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alert</a:t>
            </a: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(</a:t>
            </a:r>
            <a:r>
              <a:rPr lang="fr-BE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data</a:t>
            </a: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);</a:t>
            </a:r>
            <a:b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      $('#</a:t>
            </a:r>
            <a:r>
              <a:rPr lang="fr-BE" b="1" dirty="0" err="1">
                <a:solidFill>
                  <a:schemeClr val="accent4"/>
                </a:solidFill>
                <a:latin typeface="Courier New" panose="02070309020205020404" pitchFamily="49" charset="0"/>
              </a:rPr>
              <a:t>troisieme</a:t>
            </a: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').html(</a:t>
            </a:r>
            <a:r>
              <a:rPr lang="fr-BE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data</a:t>
            </a:r>
            <a: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  <a:t>);</a:t>
            </a:r>
            <a:br>
              <a:rPr lang="fr-BE" b="1" dirty="0">
                <a:solidFill>
                  <a:schemeClr val="accent4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},</a:t>
            </a:r>
            <a:b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    </a:t>
            </a:r>
            <a:r>
              <a:rPr lang="fr-BE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</a:rPr>
              <a:t>"html" </a:t>
            </a:r>
            <a:br>
              <a:rPr lang="fr-BE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</a:rPr>
              <a:t> 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);</a:t>
            </a:r>
            <a:br>
              <a:rPr lang="fr-BE" b="1" dirty="0">
                <a:solidFill>
                  <a:schemeClr val="accent5"/>
                </a:solidFill>
                <a:latin typeface="Courier New" panose="02070309020205020404" pitchFamily="49" charset="0"/>
              </a:rPr>
            </a:b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</a:rPr>
              <a:t>});</a:t>
            </a:r>
            <a:endParaRPr lang="fr-BE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098870F4-62FF-461B-B9E2-D3F93CDF51C0}"/>
              </a:ext>
            </a:extLst>
          </p:cNvPr>
          <p:cNvSpPr txBox="1"/>
          <p:nvPr/>
        </p:nvSpPr>
        <p:spPr>
          <a:xfrm>
            <a:off x="4484914" y="5004018"/>
            <a:ext cx="753291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2"/>
                </a:solidFill>
              </a:rPr>
              <a:t>Sélecteur et évènement déclenchant l'appel AJAX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5"/>
                </a:solidFill>
              </a:rPr>
              <a:t>URL à charger avec </a:t>
            </a:r>
            <a:r>
              <a:rPr lang="fr-BE" sz="2800" b="1" dirty="0">
                <a:solidFill>
                  <a:schemeClr val="accent5"/>
                </a:solidFill>
              </a:rPr>
              <a:t>params JSON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dirty="0">
                <a:solidFill>
                  <a:schemeClr val="accent1"/>
                </a:solidFill>
              </a:rPr>
              <a:t>Callback avec </a:t>
            </a:r>
            <a:r>
              <a:rPr lang="fr-BE" sz="2800" b="1" dirty="0">
                <a:solidFill>
                  <a:schemeClr val="accent1">
                    <a:lumMod val="75000"/>
                  </a:schemeClr>
                </a:solidFill>
              </a:rPr>
              <a:t>données retournées </a:t>
            </a:r>
          </a:p>
          <a:p>
            <a:pPr marL="457200" lvl="1" indent="-457200">
              <a:buFont typeface="+mj-lt"/>
              <a:buAutoNum type="arabicPeriod"/>
            </a:pPr>
            <a:r>
              <a:rPr lang="fr-BE" sz="2800" b="1" dirty="0">
                <a:solidFill>
                  <a:schemeClr val="accent6">
                    <a:lumMod val="25000"/>
                  </a:schemeClr>
                </a:solidFill>
              </a:rPr>
              <a:t>Format des données retournées</a:t>
            </a:r>
          </a:p>
        </p:txBody>
      </p:sp>
    </p:spTree>
    <p:extLst>
      <p:ext uri="{BB962C8B-B14F-4D97-AF65-F5344CB8AC3E}">
        <p14:creationId xmlns:p14="http://schemas.microsoft.com/office/powerpoint/2010/main" val="2941254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A35077-B487-4220-909F-28A769472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Autres fonctions</a:t>
            </a:r>
          </a:p>
        </p:txBody>
      </p:sp>
      <p:sp>
        <p:nvSpPr>
          <p:cNvPr id="25" name="Espace réservé du contenu 24">
            <a:extLst>
              <a:ext uri="{FF2B5EF4-FFF2-40B4-BE49-F238E27FC236}">
                <a16:creationId xmlns:a16="http://schemas.microsoft.com/office/drawing/2014/main" id="{9E10B5E1-AC2B-48A7-85A4-9AF194C1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1"/>
          </a:xfrm>
        </p:spPr>
        <p:txBody>
          <a:bodyPr>
            <a:normAutofit fontScale="77500" lnSpcReduction="20000"/>
          </a:bodyPr>
          <a:lstStyle/>
          <a:p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getScript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lvl="1"/>
            <a:r>
              <a:rPr lang="fr-BE" dirty="0"/>
              <a:t>charger et exécuter un fichier JavaScript. </a:t>
            </a:r>
          </a:p>
          <a:p>
            <a:r>
              <a:rPr lang="fr-BE" sz="3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fr-BE" sz="37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getJSON</a:t>
            </a:r>
            <a:r>
              <a:rPr lang="fr-BE" sz="3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(…);</a:t>
            </a:r>
          </a:p>
          <a:p>
            <a:pPr lvl="1"/>
            <a:r>
              <a:rPr lang="fr-BE" dirty="0"/>
              <a:t>charger et traiter un fichier de données JSON</a:t>
            </a:r>
          </a:p>
          <a:p>
            <a:r>
              <a:rPr lang="fr-BE" sz="3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$.ajax(</a:t>
            </a:r>
            <a:r>
              <a:rPr lang="fr-BE" sz="37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3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fr-BE" sz="3700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fr-BE" sz="37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);</a:t>
            </a:r>
          </a:p>
          <a:p>
            <a:pPr lvl="1"/>
            <a:r>
              <a:rPr lang="fr-BE" b="1" i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</a:t>
            </a:r>
            <a:r>
              <a:rPr lang="fr-BE" i="1" dirty="0"/>
              <a:t> :</a:t>
            </a:r>
          </a:p>
          <a:p>
            <a:pPr lvl="2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fr-BE" dirty="0"/>
              <a:t> : type de la requête, GET ou POST (GET par défaut).</a:t>
            </a:r>
          </a:p>
          <a:p>
            <a:pPr lvl="2"/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fr-BE" dirty="0"/>
              <a:t> : adresse à laquelle la requête doit être envoyée.</a:t>
            </a:r>
          </a:p>
          <a:p>
            <a:pPr lvl="2"/>
            <a:r>
              <a:rPr lang="fr-BE" sz="29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  <a:r>
              <a:rPr lang="fr-BE" dirty="0"/>
              <a:t> : données à envoyer au serveur.</a:t>
            </a:r>
          </a:p>
          <a:p>
            <a:pPr lvl="2"/>
            <a:r>
              <a:rPr lang="fr-BE" sz="29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fr-BE" dirty="0"/>
              <a:t> : type des données qui doivent être retournées par le serveur : xml, html, script, </a:t>
            </a:r>
            <a:r>
              <a:rPr lang="fr-BE" dirty="0" err="1"/>
              <a:t>json</a:t>
            </a:r>
            <a:r>
              <a:rPr lang="fr-BE" dirty="0"/>
              <a:t>, </a:t>
            </a:r>
            <a:r>
              <a:rPr lang="fr-BE" dirty="0" err="1"/>
              <a:t>text</a:t>
            </a:r>
            <a:r>
              <a:rPr lang="fr-BE" dirty="0"/>
              <a:t>.</a:t>
            </a:r>
          </a:p>
          <a:p>
            <a:pPr lvl="2"/>
            <a:r>
              <a:rPr lang="fr-BE" sz="2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success</a:t>
            </a:r>
            <a:r>
              <a:rPr lang="fr-BE" dirty="0"/>
              <a:t> : fonction à appeler si la requête aboutit.</a:t>
            </a:r>
          </a:p>
          <a:p>
            <a:pPr lvl="2"/>
            <a:r>
              <a:rPr lang="fr-BE" sz="29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fr-BE" dirty="0"/>
              <a:t> : fonction à appeler si la requête n'aboutit pas (</a:t>
            </a:r>
            <a:r>
              <a:rPr lang="fr-BE" dirty="0" err="1"/>
              <a:t>p.ex.timeout</a:t>
            </a:r>
            <a:r>
              <a:rPr lang="fr-BE" dirty="0"/>
              <a:t> dépassé)</a:t>
            </a:r>
          </a:p>
          <a:p>
            <a:pPr lvl="2"/>
            <a:r>
              <a:rPr lang="fr-BE" sz="29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timeout</a:t>
            </a:r>
            <a:r>
              <a:rPr lang="fr-BE" dirty="0"/>
              <a:t> : délai maximum (en millisecondes) pour que la requête soit exécutée.</a:t>
            </a:r>
          </a:p>
        </p:txBody>
      </p:sp>
    </p:spTree>
    <p:extLst>
      <p:ext uri="{BB962C8B-B14F-4D97-AF65-F5344CB8AC3E}">
        <p14:creationId xmlns:p14="http://schemas.microsoft.com/office/powerpoint/2010/main" val="811207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356B4-ECE5-436B-A6D3-2489AAC9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SESSION </a:t>
            </a:r>
            <a:r>
              <a:rPr lang="fr-BE"/>
              <a:t>: exo 11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40A00-7C21-4024-A6D3-B54BD299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730343" cy="4955040"/>
          </a:xfrm>
        </p:spPr>
        <p:txBody>
          <a:bodyPr>
            <a:normAutofit lnSpcReduction="10000"/>
          </a:bodyPr>
          <a:lstStyle/>
          <a:p>
            <a:r>
              <a:rPr lang="fr-BE" dirty="0"/>
              <a:t>Deux fichiers de départ,  à installer :</a:t>
            </a:r>
          </a:p>
          <a:p>
            <a:pPr lvl="1"/>
            <a:r>
              <a:rPr lang="fr-BE" dirty="0"/>
              <a:t>Client </a:t>
            </a:r>
            <a:r>
              <a:rPr lang="fr-BE"/>
              <a:t>: exo11_card_</a:t>
            </a:r>
            <a:r>
              <a:rPr lang="fr-BE" dirty="0"/>
              <a:t>client.php</a:t>
            </a:r>
          </a:p>
          <a:p>
            <a:pPr lvl="1"/>
            <a:r>
              <a:rPr lang="fr-BE" dirty="0"/>
              <a:t>Serveur </a:t>
            </a:r>
            <a:r>
              <a:rPr lang="fr-BE"/>
              <a:t>: exo11_card_</a:t>
            </a:r>
            <a:r>
              <a:rPr lang="fr-BE" dirty="0"/>
              <a:t>server.php</a:t>
            </a:r>
          </a:p>
          <a:p>
            <a:r>
              <a:rPr lang="fr-BE" dirty="0"/>
              <a:t>Situation courante :</a:t>
            </a:r>
          </a:p>
          <a:p>
            <a:pPr lvl="1"/>
            <a:r>
              <a:rPr lang="fr-BE" dirty="0"/>
              <a:t>Quand l'utilisateur ajoute un produit au panier (côté client), alors la super globale SESSION enregistre le choix (côté serveur).</a:t>
            </a:r>
          </a:p>
          <a:p>
            <a:r>
              <a:rPr lang="fr-BE" dirty="0"/>
              <a:t>Votre mission : </a:t>
            </a:r>
          </a:p>
          <a:p>
            <a:pPr lvl="1"/>
            <a:r>
              <a:rPr lang="fr-BE" dirty="0"/>
              <a:t>Examinez ce code </a:t>
            </a:r>
          </a:p>
          <a:p>
            <a:pPr lvl="1"/>
            <a:r>
              <a:rPr lang="fr-BE" dirty="0"/>
              <a:t>Observez la fonction JS </a:t>
            </a:r>
            <a:r>
              <a:rPr lang="fr-BE" b="1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display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_card(…)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D513E2-5839-41A3-8760-B497C511D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9995" y="147300"/>
            <a:ext cx="2295238" cy="54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356B4-ECE5-436B-A6D3-2489AAC9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SESSION </a:t>
            </a:r>
            <a:r>
              <a:rPr lang="fr-BE"/>
              <a:t>: exo 12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40A00-7C21-4024-A6D3-B54BD2996B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Deux fichiers de départ </a:t>
            </a:r>
            <a:r>
              <a:rPr lang="fr-BE"/>
              <a:t>: idem exo 11</a:t>
            </a:r>
            <a:endParaRPr lang="fr-BE" dirty="0"/>
          </a:p>
          <a:p>
            <a:r>
              <a:rPr lang="fr-BE" dirty="0"/>
              <a:t>Votre mission :</a:t>
            </a:r>
          </a:p>
          <a:p>
            <a:pPr lvl="1"/>
            <a:r>
              <a:rPr lang="fr-BE" dirty="0"/>
              <a:t>Quand l'utilisateur supprime son panier (côté client), alors la super globale SESSION est effacée (côté serveur) et donc le panier est vidé aussi à l'écran (côté client). </a:t>
            </a:r>
          </a:p>
        </p:txBody>
      </p:sp>
    </p:spTree>
    <p:extLst>
      <p:ext uri="{BB962C8B-B14F-4D97-AF65-F5344CB8AC3E}">
        <p14:creationId xmlns:p14="http://schemas.microsoft.com/office/powerpoint/2010/main" val="4209958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5356B4-ECE5-436B-A6D3-2489AAC99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SESSION </a:t>
            </a:r>
            <a:r>
              <a:rPr lang="fr-BE"/>
              <a:t>: exo 13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240A00-7C21-4024-A6D3-B54BD2996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528" y="1723346"/>
            <a:ext cx="8308243" cy="5134653"/>
          </a:xfrm>
        </p:spPr>
        <p:txBody>
          <a:bodyPr>
            <a:normAutofit lnSpcReduction="10000"/>
          </a:bodyPr>
          <a:lstStyle/>
          <a:p>
            <a:r>
              <a:rPr lang="fr-BE" dirty="0"/>
              <a:t>Deux fichiers de départ : </a:t>
            </a:r>
            <a:r>
              <a:rPr lang="fr-BE"/>
              <a:t>idem exo 11</a:t>
            </a:r>
            <a:endParaRPr lang="fr-BE" dirty="0"/>
          </a:p>
          <a:p>
            <a:r>
              <a:rPr lang="fr-BE" dirty="0"/>
              <a:t>Vos missions :</a:t>
            </a:r>
          </a:p>
          <a:p>
            <a:pPr lvl="1"/>
            <a:r>
              <a:rPr lang="fr-BE" dirty="0"/>
              <a:t>Introduire un bouton pour chaque produit, intitulé "retirer du panier", qui enlève le produit du panier.  </a:t>
            </a:r>
          </a:p>
          <a:p>
            <a:pPr lvl="2"/>
            <a:r>
              <a:rPr lang="fr-BE" dirty="0"/>
              <a:t>Tuyau : Le code serveur doit aussi être modifié.</a:t>
            </a:r>
          </a:p>
          <a:p>
            <a:pPr lvl="1"/>
            <a:r>
              <a:rPr lang="fr-BE" dirty="0"/>
              <a:t>Quand l'utilisateur ajoute un produit au panier, alors le bouton "ajouter" propre à ce produit est désactivé et le bouton "retirer" activé.</a:t>
            </a:r>
          </a:p>
          <a:p>
            <a:pPr lvl="1"/>
            <a:r>
              <a:rPr lang="fr-BE" dirty="0"/>
              <a:t>Et vice-versa quand l'utilisateur retire un produit du panier…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E7F576-21C8-4FA2-9BF8-C1432F3AD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2772" y="237114"/>
            <a:ext cx="2811328" cy="529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2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65DB-0C41-4F05-BF7C-CC2B0A88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/>
              <a:t>: exo 21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A060-9586-4BD5-BA14-0E4A70BF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142514" cy="4486276"/>
          </a:xfrm>
        </p:spPr>
        <p:txBody>
          <a:bodyPr>
            <a:normAutofit fontScale="92500" lnSpcReduction="20000"/>
          </a:bodyPr>
          <a:lstStyle/>
          <a:p>
            <a:r>
              <a:rPr lang="fr-BE" dirty="0"/>
              <a:t>Point de départ</a:t>
            </a:r>
          </a:p>
          <a:p>
            <a:r>
              <a:rPr lang="fr-BE" dirty="0"/>
              <a:t>Application "</a:t>
            </a:r>
            <a:r>
              <a:rPr lang="fr-BE" dirty="0" err="1"/>
              <a:t>database</a:t>
            </a:r>
            <a:r>
              <a:rPr lang="fr-BE" dirty="0"/>
              <a:t>" du chapitre 11.</a:t>
            </a:r>
          </a:p>
          <a:p>
            <a:pPr lvl="1"/>
            <a:r>
              <a:rPr lang="fr-BE" dirty="0"/>
              <a:t>Application web liée à une base de données SQL</a:t>
            </a:r>
          </a:p>
          <a:p>
            <a:pPr lvl="1"/>
            <a:r>
              <a:rPr lang="fr-BE" dirty="0"/>
              <a:t>Démo 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</a:t>
            </a:r>
            <a:r>
              <a:rPr lang="fr-BE" dirty="0"/>
              <a:t> </a:t>
            </a:r>
          </a:p>
          <a:p>
            <a:pPr lvl="1"/>
            <a:r>
              <a:rPr lang="fr-BE" dirty="0"/>
              <a:t>Démo 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</a:t>
            </a:r>
            <a:r>
              <a:rPr lang="fr-BE" dirty="0"/>
              <a:t> </a:t>
            </a:r>
          </a:p>
          <a:p>
            <a:r>
              <a:rPr lang="fr-BE" dirty="0"/>
              <a:t>Architecture</a:t>
            </a:r>
          </a:p>
          <a:p>
            <a:pPr lvl="1"/>
            <a:r>
              <a:rPr lang="fr-BE" dirty="0"/>
              <a:t>côté serveur : MVC (heureusement !)</a:t>
            </a:r>
          </a:p>
          <a:p>
            <a:pPr lvl="1"/>
            <a:r>
              <a:rPr lang="fr-BE" dirty="0"/>
              <a:t>côté client : classique, pas d'AJAX </a:t>
            </a:r>
          </a:p>
          <a:p>
            <a:pPr lvl="1"/>
            <a:r>
              <a:rPr lang="fr-BE" dirty="0"/>
              <a:t>Le bouton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"insert new deal"</a:t>
            </a:r>
            <a:r>
              <a:rPr lang="fr-BE" dirty="0"/>
              <a:t> rafraîchit toute la page.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3754FB-13F2-41BC-82F4-D4A9A00BB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6770" y="365125"/>
            <a:ext cx="2657143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707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65DB-0C41-4F05-BF7C-CC2B0A88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/>
              <a:t>: exo 21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A060-9586-4BD5-BA14-0E4A70BF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142514" cy="4486276"/>
          </a:xfrm>
        </p:spPr>
        <p:txBody>
          <a:bodyPr>
            <a:normAutofit/>
          </a:bodyPr>
          <a:lstStyle/>
          <a:p>
            <a:r>
              <a:rPr lang="fr-BE" dirty="0"/>
              <a:t>Point de départ</a:t>
            </a:r>
          </a:p>
          <a:p>
            <a:r>
              <a:rPr lang="fr-BE" dirty="0"/>
              <a:t>Fichiers de départ, à installer et à tester :</a:t>
            </a:r>
          </a:p>
          <a:p>
            <a:pPr lvl="1"/>
            <a:r>
              <a:rPr lang="fr-BE"/>
              <a:t>exo21-conndb</a:t>
            </a:r>
            <a:r>
              <a:rPr lang="fr-BE" dirty="0"/>
              <a:t>_start.php</a:t>
            </a:r>
          </a:p>
          <a:p>
            <a:pPr lvl="2"/>
            <a:r>
              <a:rPr lang="fr-BE" dirty="0"/>
              <a:t>Lecture et édition d'une table.</a:t>
            </a:r>
          </a:p>
          <a:p>
            <a:pPr lvl="2"/>
            <a:r>
              <a:rPr lang="fr-BE" dirty="0"/>
              <a:t>Mini-architecture MVC : un seul fichier.</a:t>
            </a:r>
          </a:p>
          <a:p>
            <a:pPr lvl="2"/>
            <a:r>
              <a:rPr lang="fr-BE" i="1" dirty="0"/>
              <a:t>Ajax-free</a:t>
            </a:r>
            <a:r>
              <a:rPr lang="fr-BE" dirty="0"/>
              <a:t> (au départ)</a:t>
            </a:r>
          </a:p>
          <a:p>
            <a:pPr lvl="1"/>
            <a:r>
              <a:rPr lang="fr-BE"/>
              <a:t>exo21-db</a:t>
            </a:r>
            <a:r>
              <a:rPr lang="fr-BE" dirty="0"/>
              <a:t>_import.sql</a:t>
            </a:r>
          </a:p>
          <a:p>
            <a:pPr lvl="2"/>
            <a:r>
              <a:rPr lang="fr-BE" dirty="0"/>
              <a:t>Contenu de la base de données en SQL </a:t>
            </a:r>
          </a:p>
          <a:p>
            <a:pPr lvl="2"/>
            <a:r>
              <a:rPr lang="fr-BE" dirty="0"/>
              <a:t>A importer dans votre base MySQL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3754FB-13F2-41BC-82F4-D4A9A00B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770" y="365125"/>
            <a:ext cx="2657143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03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7065DB-0C41-4F05-BF7C-CC2B0A88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 &amp; </a:t>
            </a:r>
            <a:r>
              <a:rPr lang="fr-BE" dirty="0" err="1"/>
              <a:t>database</a:t>
            </a:r>
            <a:r>
              <a:rPr lang="fr-BE" dirty="0"/>
              <a:t> </a:t>
            </a:r>
            <a:r>
              <a:rPr lang="fr-BE"/>
              <a:t>: exo 21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42A060-9586-4BD5-BA14-0E4A70BFC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9"/>
            <a:ext cx="8468570" cy="4486276"/>
          </a:xfrm>
        </p:spPr>
        <p:txBody>
          <a:bodyPr>
            <a:normAutofit fontScale="77500" lnSpcReduction="20000"/>
          </a:bodyPr>
          <a:lstStyle/>
          <a:p>
            <a:r>
              <a:rPr lang="fr-BE" dirty="0"/>
              <a:t>Convertissez cette appli en AJAX., càd</a:t>
            </a:r>
          </a:p>
          <a:p>
            <a:pPr lvl="1"/>
            <a:r>
              <a:rPr lang="fr-BE" dirty="0"/>
              <a:t>Supprimez le rafraichissement complet de la page.</a:t>
            </a:r>
          </a:p>
          <a:p>
            <a:pPr lvl="1"/>
            <a:r>
              <a:rPr lang="fr-BE" dirty="0"/>
              <a:t>Ne rafraichissez que les parties de la page nécessaires et suffisantes.</a:t>
            </a:r>
          </a:p>
          <a:p>
            <a:r>
              <a:rPr lang="fr-BE" dirty="0"/>
              <a:t>Tuyaux :</a:t>
            </a:r>
          </a:p>
          <a:p>
            <a:pPr lvl="1"/>
            <a:r>
              <a:rPr lang="fr-BE" dirty="0"/>
              <a:t>Gardez tous les codes dans un seul fichier </a:t>
            </a:r>
          </a:p>
          <a:p>
            <a:pPr lvl="1"/>
            <a:r>
              <a:rPr lang="fr-BE" dirty="0"/>
              <a:t>Le bouton "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insert new deal</a:t>
            </a:r>
            <a:r>
              <a:rPr lang="fr-BE" dirty="0"/>
              <a:t>" doit être modifié.</a:t>
            </a:r>
          </a:p>
          <a:p>
            <a:pPr lvl="1"/>
            <a:r>
              <a:rPr lang="fr-BE" dirty="0"/>
              <a:t>Un évènement doit être défini pour le bouton.</a:t>
            </a:r>
          </a:p>
          <a:p>
            <a:pPr lvl="1"/>
            <a:r>
              <a:rPr lang="fr-BE" dirty="0"/>
              <a:t>Quand on clique sur le bouton, la base de données est mise à jour.</a:t>
            </a:r>
          </a:p>
          <a:p>
            <a:pPr lvl="1"/>
            <a:r>
              <a:rPr lang="fr-BE" dirty="0"/>
              <a:t>Puis "parties en cours" et "messages du système" sont rafraîchis.</a:t>
            </a:r>
          </a:p>
          <a:p>
            <a:pPr lvl="1"/>
            <a:r>
              <a:rPr lang="fr-BE" dirty="0"/>
              <a:t>L'architecture MVC est d'une grande aide.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03754FB-13F2-41BC-82F4-D4A9A00BB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6770" y="365125"/>
            <a:ext cx="2657143" cy="5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0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5">
            <a:extLst>
              <a:ext uri="{FF2B5EF4-FFF2-40B4-BE49-F238E27FC236}">
                <a16:creationId xmlns:a16="http://schemas.microsoft.com/office/drawing/2014/main" id="{DCBDE097-48BB-401C-9F04-98DFADEA8D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238" r="71965" b="44765"/>
          <a:stretch/>
        </p:blipFill>
        <p:spPr>
          <a:xfrm>
            <a:off x="9451935" y="681035"/>
            <a:ext cx="2740065" cy="1863068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20000"/>
          </a:bodyPr>
          <a:lstStyle/>
          <a:p>
            <a:r>
              <a:rPr lang="fr-BE" dirty="0"/>
              <a:t>Motivation : Utiliser une page web qui rafraîchit certains de ses éléments à intervalle régulier, sans intervention de l'utilisateur, avec des infos venant d'un serveur. </a:t>
            </a:r>
          </a:p>
          <a:p>
            <a:r>
              <a:rPr lang="fr-BE" dirty="0"/>
              <a:t>Applications</a:t>
            </a:r>
          </a:p>
          <a:p>
            <a:pPr lvl="1"/>
            <a:r>
              <a:rPr lang="fr-BE" dirty="0"/>
              <a:t>Suivi en temps réel : bourse, actualité, météo, trafic, ..</a:t>
            </a:r>
          </a:p>
          <a:p>
            <a:pPr lvl="1"/>
            <a:r>
              <a:rPr lang="fr-BE" dirty="0"/>
              <a:t>Réseaux sociaux</a:t>
            </a:r>
          </a:p>
          <a:p>
            <a:pPr lvl="1"/>
            <a:r>
              <a:rPr lang="fr-BE" dirty="0"/>
              <a:t>Outils collaboratifs : chat, partage de fichiers, …</a:t>
            </a:r>
          </a:p>
          <a:p>
            <a:r>
              <a:rPr lang="fr-BE" dirty="0"/>
              <a:t>Architecture :</a:t>
            </a:r>
          </a:p>
          <a:p>
            <a:pPr lvl="1"/>
            <a:r>
              <a:rPr lang="fr-BE" dirty="0"/>
              <a:t>jQuery</a:t>
            </a:r>
          </a:p>
          <a:p>
            <a:pPr lvl="2"/>
            <a:r>
              <a:rPr lang="fr-BE" dirty="0"/>
              <a:t>définir le "</a:t>
            </a:r>
            <a:r>
              <a:rPr lang="fr-BE" dirty="0" err="1"/>
              <a:t>timer</a:t>
            </a:r>
            <a:r>
              <a:rPr lang="fr-BE" dirty="0"/>
              <a:t>" </a:t>
            </a:r>
            <a:br>
              <a:rPr lang="fr-BE" dirty="0"/>
            </a:br>
            <a:r>
              <a:rPr lang="fr-BE" dirty="0"/>
              <a:t>(cf chapitre jQuery)</a:t>
            </a:r>
          </a:p>
          <a:p>
            <a:pPr lvl="2"/>
            <a:r>
              <a:rPr lang="fr-BE" dirty="0"/>
              <a:t>définir la requête AJAX </a:t>
            </a:r>
          </a:p>
          <a:p>
            <a:pPr lvl="1"/>
            <a:r>
              <a:rPr lang="fr-BE" dirty="0"/>
              <a:t>AJAX</a:t>
            </a:r>
          </a:p>
          <a:p>
            <a:pPr lvl="2"/>
            <a:r>
              <a:rPr lang="fr-BE" dirty="0"/>
              <a:t>aller chercher l'info sur le serveur</a:t>
            </a:r>
          </a:p>
          <a:p>
            <a:pPr lvl="1"/>
            <a:r>
              <a:rPr lang="fr-BE" dirty="0"/>
              <a:t>Serveur </a:t>
            </a:r>
          </a:p>
          <a:p>
            <a:pPr lvl="2"/>
            <a:r>
              <a:rPr lang="fr-BE" dirty="0"/>
              <a:t>fournir l'info en base de données</a:t>
            </a:r>
          </a:p>
          <a:p>
            <a:pPr lvl="2"/>
            <a:r>
              <a:rPr lang="fr-BE" dirty="0"/>
              <a:t>aller chercher l'info sur un serveur externe</a:t>
            </a:r>
          </a:p>
        </p:txBody>
      </p:sp>
    </p:spTree>
    <p:extLst>
      <p:ext uri="{BB962C8B-B14F-4D97-AF65-F5344CB8AC3E}">
        <p14:creationId xmlns:p14="http://schemas.microsoft.com/office/powerpoint/2010/main" val="371073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/>
              <a:t>: exo 31</a:t>
            </a:r>
            <a:endParaRPr lang="fr-BE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8209708" cy="5072061"/>
          </a:xfrm>
        </p:spPr>
        <p:txBody>
          <a:bodyPr numCol="1">
            <a:normAutofit/>
          </a:bodyPr>
          <a:lstStyle/>
          <a:p>
            <a:r>
              <a:rPr lang="fr-BE" dirty="0"/>
              <a:t>Exemple : </a:t>
            </a:r>
          </a:p>
          <a:p>
            <a:pPr lvl="1"/>
            <a:r>
              <a:rPr lang="fr-BE" dirty="0"/>
              <a:t>Afficher quelques cours de la bourse de New-York</a:t>
            </a:r>
          </a:p>
          <a:p>
            <a:pPr lvl="1"/>
            <a:r>
              <a:rPr lang="fr-BE" dirty="0"/>
              <a:t>Rafraichir ces cours à intervalle régulier, par ex. chaque 15 minutes</a:t>
            </a:r>
          </a:p>
          <a:p>
            <a:pPr lvl="1"/>
            <a:r>
              <a:rPr lang="fr-BE" dirty="0"/>
              <a:t>Fichiers, à installer et à tester :</a:t>
            </a:r>
          </a:p>
          <a:p>
            <a:pPr lvl="2"/>
            <a:r>
              <a:rPr lang="fr-BE"/>
              <a:t>exo31</a:t>
            </a:r>
            <a:r>
              <a:rPr lang="fr-BE" dirty="0"/>
              <a:t>_timer_client.php</a:t>
            </a:r>
          </a:p>
          <a:p>
            <a:pPr lvl="3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jQuery, 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AJAX, .append(), JSON</a:t>
            </a:r>
          </a:p>
          <a:p>
            <a:pPr lvl="2"/>
            <a:r>
              <a:rPr lang="fr-BE"/>
              <a:t>exo31</a:t>
            </a:r>
            <a:r>
              <a:rPr lang="fr-BE" dirty="0"/>
              <a:t>_timer_server.php</a:t>
            </a:r>
          </a:p>
          <a:p>
            <a:pPr lvl="3"/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PHP, JSON, CURL, site web externe</a:t>
            </a:r>
          </a:p>
          <a:p>
            <a:endParaRPr lang="fr-BE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C57F315-2BAD-4E65-8614-5ABF4D6C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7908" y="1257300"/>
            <a:ext cx="3144092" cy="560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09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/>
              <a:t>: exo 31 </a:t>
            </a:r>
            <a:r>
              <a:rPr lang="fr-BE" dirty="0"/>
              <a:t>: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1690688"/>
            <a:ext cx="5897880" cy="5106351"/>
          </a:xfrm>
        </p:spPr>
        <p:txBody>
          <a:bodyPr numCol="1"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RefreshQuote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$.post(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fr-BE" sz="18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timer_server.php</a:t>
            </a:r>
            <a:r>
              <a:rPr lang="fr-BE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$.</a:t>
            </a:r>
            <a:r>
              <a:rPr lang="fr-BE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</a:t>
            </a: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fr-BE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i, o )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s += o.name + </a:t>
            </a:r>
            <a:r>
              <a:rPr lang="fr-BE" sz="18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o.value</a:t>
            </a: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});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fr-BE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$("</a:t>
            </a:r>
            <a:r>
              <a:rPr lang="fr-BE" sz="18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div#quote</a:t>
            </a:r>
            <a:r>
              <a:rPr lang="fr-BE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").append(s);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},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"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au chargement de la page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1800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RefreshQuote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fr-BE" sz="18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1000*60*15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/>
              <a:t>Remarque : code incomplet, cf fichier pour le code complet.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DB79565-2951-4AEE-B2AF-6D9589C6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502443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BE" sz="2400" dirty="0"/>
              <a:t>La fonction </a:t>
            </a:r>
            <a:r>
              <a:rPr lang="fr-BE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RefreshQuote</a:t>
            </a:r>
            <a:r>
              <a:rPr lang="fr-BE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fr-BE" sz="2400" dirty="0"/>
              <a:t>est appelée </a:t>
            </a:r>
            <a:r>
              <a:rPr lang="fr-BE" sz="2400" dirty="0">
                <a:solidFill>
                  <a:schemeClr val="bg2">
                    <a:lumMod val="25000"/>
                  </a:schemeClr>
                </a:solidFill>
              </a:rPr>
              <a:t>toutes les </a:t>
            </a:r>
            <a:r>
              <a:rPr lang="fr-BE" sz="2400" b="1" dirty="0">
                <a:solidFill>
                  <a:schemeClr val="bg2">
                    <a:lumMod val="25000"/>
                  </a:schemeClr>
                </a:solidFill>
              </a:rPr>
              <a:t>15 minutes </a:t>
            </a:r>
            <a:r>
              <a:rPr lang="fr-BE" sz="2400" dirty="0">
                <a:solidFill>
                  <a:schemeClr val="bg2">
                    <a:lumMod val="25000"/>
                  </a:schemeClr>
                </a:solidFill>
              </a:rPr>
              <a:t>grâce à </a:t>
            </a:r>
            <a:r>
              <a:rPr lang="fr-BE" sz="2400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setInterval</a:t>
            </a:r>
            <a:r>
              <a:rPr lang="fr-BE" sz="24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</a:t>
            </a:r>
            <a:endParaRPr lang="fr-BE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fr-BE" sz="24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RefreshQuote</a:t>
            </a:r>
            <a:r>
              <a:rPr lang="fr-BE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sz="2400" dirty="0"/>
              <a:t> lance une requête AJAX vers le serveur </a:t>
            </a:r>
            <a:r>
              <a:rPr lang="fr-BE" sz="24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timer_server.php</a:t>
            </a:r>
            <a:r>
              <a:rPr lang="fr-BE" sz="24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fr-BE" sz="2400" dirty="0">
              <a:solidFill>
                <a:schemeClr val="accent5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Celui-ci renvoie les données attendues </a:t>
            </a:r>
            <a:r>
              <a:rPr lang="fr-BE" sz="24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quote</a:t>
            </a:r>
            <a:r>
              <a:rPr lang="fr-BE" sz="3200" dirty="0"/>
              <a:t> </a:t>
            </a:r>
            <a:r>
              <a:rPr lang="fr-BE" sz="2400" dirty="0"/>
              <a:t>sous format 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</a:rPr>
              <a:t>JSON</a:t>
            </a:r>
            <a:r>
              <a:rPr lang="fr-BE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Ces données 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</a:rPr>
              <a:t>JSON</a:t>
            </a:r>
            <a:r>
              <a:rPr lang="fr-BE" sz="2400" dirty="0"/>
              <a:t> sont </a:t>
            </a:r>
            <a:r>
              <a:rPr lang="fr-BE" sz="2400" b="1" dirty="0">
                <a:solidFill>
                  <a:schemeClr val="accent4">
                    <a:lumMod val="50000"/>
                  </a:schemeClr>
                </a:solidFill>
              </a:rPr>
              <a:t>traduites en HTML</a:t>
            </a:r>
            <a:r>
              <a:rPr lang="fr-BE" sz="24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fr-BE" sz="2400" dirty="0"/>
              <a:t>puis </a:t>
            </a:r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dispatchées sur la page web</a:t>
            </a:r>
            <a:r>
              <a:rPr lang="fr-BE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451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AC32AB-7094-4FA1-B3FC-DBEB2596B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9475" cy="1325563"/>
          </a:xfrm>
        </p:spPr>
        <p:txBody>
          <a:bodyPr/>
          <a:lstStyle/>
          <a:p>
            <a:r>
              <a:rPr lang="fr-BE" dirty="0"/>
              <a:t>AJAX, </a:t>
            </a:r>
            <a:r>
              <a:rPr lang="fr-BE" dirty="0" err="1"/>
              <a:t>timer</a:t>
            </a:r>
            <a:r>
              <a:rPr lang="fr-BE" dirty="0"/>
              <a:t> &amp; </a:t>
            </a:r>
            <a:r>
              <a:rPr lang="fr-BE" dirty="0" err="1"/>
              <a:t>event</a:t>
            </a:r>
            <a:r>
              <a:rPr lang="fr-BE" dirty="0"/>
              <a:t> </a:t>
            </a:r>
            <a:r>
              <a:rPr lang="fr-BE"/>
              <a:t>: exo 31 </a:t>
            </a:r>
            <a:r>
              <a:rPr lang="fr-BE" dirty="0"/>
              <a:t>: serveur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395C0D-B289-4D26-A2B7-2C655DE5B9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" y="1690688"/>
            <a:ext cx="5897880" cy="5106351"/>
          </a:xfrm>
        </p:spPr>
        <p:txBody>
          <a:bodyPr numCol="1">
            <a:noAutofit/>
          </a:bodyPr>
          <a:lstStyle/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$url = "https://financialmodeling……";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curl_init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curl_setopt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CURLOPT_URL, </a:t>
            </a:r>
            <a:r>
              <a:rPr lang="fr-BE" sz="18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$url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json_o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1800" b="1" dirty="0" err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curl_exec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($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channel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json_decode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json_o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fr-BE" sz="1800" b="1" i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some_processing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final_a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'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ticker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'=&gt; 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'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 	=&gt; 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'value' =&gt; </a:t>
            </a:r>
            <a:r>
              <a:rPr lang="fr-BE" sz="1800" b="1" dirty="0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accent6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facebook_o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fr-BE" sz="1800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price</a:t>
            </a: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),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echo</a:t>
            </a:r>
            <a:r>
              <a:rPr lang="fr-BE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BE" sz="18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json_encode</a:t>
            </a:r>
            <a:r>
              <a:rPr lang="fr-BE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BE" sz="18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fr-BE" sz="1800" b="1" dirty="0" err="1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final_a</a:t>
            </a:r>
            <a:r>
              <a:rPr lang="fr-BE" sz="18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endParaRPr lang="fr-BE" sz="1800" dirty="0"/>
          </a:p>
          <a:p>
            <a:pPr marL="0" indent="0">
              <a:lnSpc>
                <a:spcPts val="1800"/>
              </a:lnSpc>
              <a:spcBef>
                <a:spcPts val="0"/>
              </a:spcBef>
              <a:buNone/>
              <a:tabLst>
                <a:tab pos="358775" algn="l"/>
                <a:tab pos="715963" algn="l"/>
                <a:tab pos="1074738" algn="l"/>
                <a:tab pos="1431925" algn="l"/>
                <a:tab pos="1790700" algn="l"/>
              </a:tabLst>
            </a:pPr>
            <a:r>
              <a:rPr lang="fr-BE" sz="1800" dirty="0"/>
              <a:t>Remarque : code incomplet, cf fichier </a:t>
            </a:r>
            <a:r>
              <a:rPr lang="fr-BE" sz="1800"/>
              <a:t>pour code </a:t>
            </a:r>
            <a:r>
              <a:rPr lang="fr-BE" sz="1800" dirty="0"/>
              <a:t>complet.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DB79565-2951-4AEE-B2AF-6D9589C61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705474" cy="5024436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fr-BE" sz="2400" dirty="0"/>
              <a:t>L'API du serveur </a:t>
            </a:r>
            <a:r>
              <a:rPr lang="fr-BE" sz="2400" b="1" dirty="0">
                <a:solidFill>
                  <a:schemeClr val="accent5"/>
                </a:solidFill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financialmodelingprep</a:t>
            </a:r>
            <a:r>
              <a:rPr lang="fr-BE" sz="2400" dirty="0">
                <a:solidFill>
                  <a:schemeClr val="accent5"/>
                </a:solidFill>
              </a:rPr>
              <a:t> </a:t>
            </a:r>
            <a:r>
              <a:rPr lang="fr-BE" sz="2400" dirty="0"/>
              <a:t>fournit les </a:t>
            </a:r>
            <a:r>
              <a:rPr lang="fr-BE" sz="2400"/>
              <a:t>cours des actions d'entreprises  cotées en bourse  </a:t>
            </a:r>
            <a:r>
              <a:rPr lang="fr-BE" sz="2400" dirty="0"/>
              <a:t>(</a:t>
            </a:r>
            <a:r>
              <a:rPr lang="fr-BE" sz="2400" i="1" dirty="0" err="1"/>
              <a:t>quote</a:t>
            </a:r>
            <a:r>
              <a:rPr lang="fr-BE" sz="24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La </a:t>
            </a:r>
            <a:r>
              <a:rPr lang="fr-BE" sz="2400" b="1" dirty="0">
                <a:solidFill>
                  <a:schemeClr val="accent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technologie CURL</a:t>
            </a:r>
            <a:r>
              <a:rPr lang="fr-BE" sz="2400" b="1" dirty="0"/>
              <a:t> </a:t>
            </a:r>
            <a:r>
              <a:rPr lang="fr-BE" sz="2400" dirty="0"/>
              <a:t>permet d'échanger des données avec différents </a:t>
            </a:r>
            <a:r>
              <a:rPr lang="fr-BE" sz="2400"/>
              <a:t>serveurs et </a:t>
            </a:r>
            <a:r>
              <a:rPr lang="fr-BE" sz="2400" dirty="0"/>
              <a:t>de </a:t>
            </a:r>
            <a:r>
              <a:rPr lang="fr-BE" sz="2400" b="1" dirty="0">
                <a:solidFill>
                  <a:schemeClr val="accent2"/>
                </a:solidFill>
              </a:rPr>
              <a:t>télécharger les données </a:t>
            </a:r>
            <a:r>
              <a:rPr lang="fr-BE" sz="2400" dirty="0"/>
              <a:t>du serveur </a:t>
            </a:r>
            <a:r>
              <a:rPr lang="fr-BE" sz="2400" b="1" dirty="0">
                <a:solidFill>
                  <a:schemeClr val="accent5"/>
                </a:solidFill>
                <a:cs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financialmodelingprep</a:t>
            </a:r>
            <a:r>
              <a:rPr lang="fr-BE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Les données récupérées sous </a:t>
            </a:r>
            <a:r>
              <a:rPr lang="fr-BE" sz="2400" b="1" dirty="0">
                <a:solidFill>
                  <a:schemeClr val="accent6">
                    <a:lumMod val="25000"/>
                  </a:schemeClr>
                </a:solidFill>
              </a:rPr>
              <a:t>format JSON sont traitées</a:t>
            </a:r>
            <a:r>
              <a:rPr lang="fr-BE" sz="2400" dirty="0"/>
              <a:t> en PHP et un </a:t>
            </a:r>
            <a:r>
              <a:rPr lang="fr-BE" sz="2400" b="1" err="1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fr-BE" sz="2400" b="1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fr-BE" sz="2400"/>
              <a:t>est composé et retourné avec </a:t>
            </a:r>
            <a:r>
              <a:rPr lang="fr-BE" sz="2400" dirty="0"/>
              <a:t>les </a:t>
            </a:r>
            <a:r>
              <a:rPr lang="fr-BE" sz="2400"/>
              <a:t>informations nécessaires</a:t>
            </a:r>
            <a:r>
              <a:rPr lang="fr-BE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r-BE" sz="2400" dirty="0"/>
              <a:t>Cet </a:t>
            </a:r>
            <a:r>
              <a:rPr lang="fr-BE" sz="2400" b="1" dirty="0" err="1">
                <a:solidFill>
                  <a:schemeClr val="bg2">
                    <a:lumMod val="25000"/>
                  </a:schemeClr>
                </a:solidFill>
              </a:rPr>
              <a:t>array</a:t>
            </a:r>
            <a:r>
              <a:rPr lang="fr-BE" sz="2400" b="1" dirty="0">
                <a:solidFill>
                  <a:schemeClr val="bg2">
                    <a:lumMod val="25000"/>
                  </a:schemeClr>
                </a:solidFill>
              </a:rPr>
              <a:t> final </a:t>
            </a:r>
            <a:r>
              <a:rPr lang="fr-BE" sz="2400" dirty="0"/>
              <a:t>est </a:t>
            </a:r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converti en </a:t>
            </a:r>
            <a:b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fr-BE" sz="2400" b="1" dirty="0">
                <a:solidFill>
                  <a:schemeClr val="accent4">
                    <a:lumMod val="75000"/>
                  </a:schemeClr>
                </a:solidFill>
              </a:rPr>
              <a:t>JSON et retourné au navigateur</a:t>
            </a:r>
            <a:r>
              <a:rPr lang="fr-BE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9955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</p:spPr>
        <p:txBody>
          <a:bodyPr>
            <a:normAutofit fontScale="90000"/>
          </a:bodyPr>
          <a:lstStyle/>
          <a:p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Projet de Développement Web</a:t>
            </a:r>
            <a:endParaRPr lang="fr-BE" noProof="0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 algn="ctr"/>
            <a:r>
              <a:rPr lang="fr-FR" sz="115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FIN</a:t>
            </a:r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6" y="289351"/>
            <a:ext cx="1674557" cy="1674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24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32A32823-6B09-4952-8407-F2D0C5D6BD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19. </a:t>
            </a:r>
            <a:r>
              <a:rPr lang="fr-BE" dirty="0" err="1"/>
              <a:t>Asynchronous</a:t>
            </a:r>
            <a:r>
              <a:rPr lang="fr-BE" dirty="0"/>
              <a:t> JavaScript and XML (AJAX)</a:t>
            </a:r>
          </a:p>
        </p:txBody>
      </p:sp>
      <p:sp>
        <p:nvSpPr>
          <p:cNvPr id="2" name="Sous-titre 1">
            <a:extLst>
              <a:ext uri="{FF2B5EF4-FFF2-40B4-BE49-F238E27FC236}">
                <a16:creationId xmlns:a16="http://schemas.microsoft.com/office/drawing/2014/main" id="{B2088E9E-E6C9-971C-056D-2F413B16F6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1026" name="Picture 2" descr="AJAX">
            <a:extLst>
              <a:ext uri="{FF2B5EF4-FFF2-40B4-BE49-F238E27FC236}">
                <a16:creationId xmlns:a16="http://schemas.microsoft.com/office/drawing/2014/main" id="{121CD45F-C3B2-45B8-9D76-8A282E12CD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09872" y="179087"/>
            <a:ext cx="3551722" cy="1886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124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65927C-8035-432C-B818-D4EAA92A7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Principe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83584C0-7D08-416C-9833-4780CAA94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 dirty="0"/>
              <a:t>En un mot : rafraichir dynamiquement une partie de la </a:t>
            </a:r>
            <a:r>
              <a:rPr lang="fr-BE"/>
              <a:t>page web avec une info venant du serveur web</a:t>
            </a:r>
          </a:p>
          <a:p>
            <a:pPr lvl="1"/>
            <a:r>
              <a:rPr lang="fr-BE"/>
              <a:t>En route vers la </a:t>
            </a:r>
            <a:r>
              <a:rPr lang="fr-BE">
                <a:solidFill>
                  <a:schemeClr val="accent2"/>
                </a:solidFill>
              </a:rPr>
              <a:t>Single Page Application</a:t>
            </a:r>
            <a:endParaRPr lang="fr-BE" dirty="0">
              <a:solidFill>
                <a:schemeClr val="accent2"/>
              </a:solidFill>
            </a:endParaRPr>
          </a:p>
          <a:p>
            <a:r>
              <a:rPr lang="fr-BE" dirty="0"/>
              <a:t>Côté serveur : </a:t>
            </a:r>
          </a:p>
          <a:p>
            <a:pPr lvl="1"/>
            <a:r>
              <a:rPr lang="fr-BE" dirty="0"/>
              <a:t>Requête http(s) classique, rien à signaler</a:t>
            </a:r>
          </a:p>
          <a:p>
            <a:r>
              <a:rPr lang="fr-BE" dirty="0"/>
              <a:t>Côté client :</a:t>
            </a:r>
          </a:p>
          <a:p>
            <a:pPr lvl="1"/>
            <a:r>
              <a:rPr lang="fr-BE" dirty="0"/>
              <a:t>Une fonction JS envoie une requête au serveur.</a:t>
            </a:r>
          </a:p>
          <a:p>
            <a:pPr lvl="1"/>
            <a:r>
              <a:rPr lang="fr-BE" dirty="0"/>
              <a:t>Le serveur retourne des données.</a:t>
            </a:r>
          </a:p>
          <a:p>
            <a:pPr lvl="2"/>
            <a:r>
              <a:rPr lang="fr-BE" dirty="0"/>
              <a:t>HTML, CSS, XML, JSON, …</a:t>
            </a:r>
          </a:p>
          <a:p>
            <a:pPr lvl="1"/>
            <a:r>
              <a:rPr lang="fr-BE" dirty="0"/>
              <a:t>Une fonction JS traite ces données retournées et les affiche à un endroit précis de la page.</a:t>
            </a:r>
          </a:p>
          <a:p>
            <a:r>
              <a:rPr lang="fr-BE" dirty="0"/>
              <a:t>Remarque : Le nom d'origine "</a:t>
            </a:r>
            <a:r>
              <a:rPr lang="fr-BE" dirty="0" err="1"/>
              <a:t>Asynchronous</a:t>
            </a:r>
            <a:r>
              <a:rPr lang="fr-BE" dirty="0"/>
              <a:t> JavaScript and XML" est quelque peu obsolète car JSON est plus souvent utilisé que XML.</a:t>
            </a:r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3966074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E116EB47-28C2-4E9C-BB82-EEA81594B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Principe</a:t>
            </a:r>
            <a:endParaRPr lang="fr-BE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809A55D0-BFD9-4C54-B524-7FC7490D0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0126" y="79712"/>
            <a:ext cx="7478829" cy="6698575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18C0757-2C8F-4B18-8E5B-78E4EE43423D}"/>
              </a:ext>
            </a:extLst>
          </p:cNvPr>
          <p:cNvSpPr/>
          <p:nvPr/>
        </p:nvSpPr>
        <p:spPr>
          <a:xfrm>
            <a:off x="189296" y="6066989"/>
            <a:ext cx="4430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Par </a:t>
            </a:r>
            <a:r>
              <a:rPr lang="fr-BE" sz="1200" dirty="0" err="1">
                <a:latin typeface="Times New Roman" panose="02020603050405020304" pitchFamily="18" charset="0"/>
                <a:hlinkClick r:id="rId4" action="ppaction://hlinkfile" tooltip="User:Manuel Strehl"/>
              </a:rPr>
              <a:t>User:Manuel</a:t>
            </a:r>
            <a:r>
              <a:rPr lang="fr-BE" sz="1200" dirty="0">
                <a:latin typeface="Times New Roman" panose="02020603050405020304" pitchFamily="18" charset="0"/>
                <a:hlinkClick r:id="rId4" action="ppaction://hlinkfile" tooltip="User:Manuel Strehl"/>
              </a:rPr>
              <a:t> </a:t>
            </a:r>
            <a:r>
              <a:rPr lang="fr-BE" sz="1200" dirty="0" err="1">
                <a:latin typeface="Times New Roman" panose="02020603050405020304" pitchFamily="18" charset="0"/>
                <a:hlinkClick r:id="rId4" action="ppaction://hlinkfile" tooltip="User:Manuel Strehl"/>
              </a:rPr>
              <a:t>Strehl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 </a:t>
            </a:r>
            <a:r>
              <a:rPr lang="fr-BE" sz="1200" dirty="0" err="1">
                <a:latin typeface="Times New Roman" panose="02020603050405020304" pitchFamily="18" charset="0"/>
                <a:hlinkClick r:id="rId5" action="ppaction://hlinkfile" tooltip="User:MattF (page does not exist)"/>
              </a:rPr>
              <a:t>User:MattF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 (translation)</a:t>
            </a:r>
            <a:b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BE" sz="1200" dirty="0">
                <a:latin typeface="Times New Roman" panose="02020603050405020304" pitchFamily="18" charset="0"/>
                <a:hlinkClick r:id="rId6"/>
              </a:rPr>
              <a:t>http://commons.wikimedia.org/wiki/File:Ajax-modell.svg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 </a:t>
            </a:r>
            <a:b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fr-BE" sz="1200" dirty="0">
                <a:latin typeface="Times New Roman" panose="02020603050405020304" pitchFamily="18" charset="0"/>
                <a:hlinkClick r:id="rId7" tooltip="Creative Commons Attribution 2.5"/>
              </a:rPr>
              <a:t>CC BY 2.5</a:t>
            </a:r>
            <a:r>
              <a:rPr lang="fr-BE" sz="1200" dirty="0">
                <a:solidFill>
                  <a:srgbClr val="000000"/>
                </a:solidFill>
                <a:latin typeface="Times New Roman" panose="02020603050405020304" pitchFamily="18" charset="0"/>
              </a:rPr>
              <a:t>, </a:t>
            </a:r>
            <a:r>
              <a:rPr lang="fr-BE" sz="1200" dirty="0">
                <a:latin typeface="Times New Roman" panose="02020603050405020304" pitchFamily="18" charset="0"/>
                <a:hlinkClick r:id="rId8"/>
              </a:rPr>
              <a:t>Lien</a:t>
            </a:r>
            <a:endParaRPr lang="fr-BE" sz="1200" dirty="0"/>
          </a:p>
        </p:txBody>
      </p:sp>
    </p:spTree>
    <p:extLst>
      <p:ext uri="{BB962C8B-B14F-4D97-AF65-F5344CB8AC3E}">
        <p14:creationId xmlns:p14="http://schemas.microsoft.com/office/powerpoint/2010/main" val="372587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0BE83E-DBC9-4F25-8069-0F90F849E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Motivation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DD67165-CE8B-42BD-9E85-F73D16014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Dynamisation du rafraîchissement de la page</a:t>
            </a:r>
          </a:p>
          <a:p>
            <a:pPr lvl="1"/>
            <a:r>
              <a:rPr lang="fr-BE" dirty="0"/>
              <a:t>Page dynamique</a:t>
            </a:r>
          </a:p>
          <a:p>
            <a:r>
              <a:rPr lang="fr-BE" dirty="0"/>
              <a:t>Amélioration des performances</a:t>
            </a:r>
          </a:p>
          <a:p>
            <a:pPr lvl="1"/>
            <a:r>
              <a:rPr lang="fr-BE" dirty="0"/>
              <a:t>Vitesse de rafraichissement</a:t>
            </a:r>
          </a:p>
          <a:p>
            <a:pPr lvl="1"/>
            <a:r>
              <a:rPr lang="fr-BE" dirty="0"/>
              <a:t>Lisibilité accrue</a:t>
            </a:r>
          </a:p>
          <a:p>
            <a:pPr lvl="1"/>
            <a:r>
              <a:rPr lang="fr-BE" dirty="0"/>
              <a:t>Économie de données transférées</a:t>
            </a:r>
          </a:p>
        </p:txBody>
      </p:sp>
    </p:spTree>
    <p:extLst>
      <p:ext uri="{BB962C8B-B14F-4D97-AF65-F5344CB8AC3E}">
        <p14:creationId xmlns:p14="http://schemas.microsoft.com/office/powerpoint/2010/main" val="3313169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22314-260C-46D7-9166-60132BC49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Exemple d'application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406C5E3-3383-43DB-92E0-65934B80FAB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BE" dirty="0"/>
              <a:t>Cours de la bourse </a:t>
            </a:r>
          </a:p>
          <a:p>
            <a:pPr lvl="1"/>
            <a:r>
              <a:rPr lang="fr-BE" dirty="0"/>
              <a:t>Dow Jones </a:t>
            </a:r>
            <a:r>
              <a:rPr lang="fr-BE" dirty="0" err="1"/>
              <a:t>Industrial</a:t>
            </a:r>
            <a:r>
              <a:rPr lang="fr-BE" dirty="0"/>
              <a:t> </a:t>
            </a:r>
            <a:r>
              <a:rPr lang="fr-BE" dirty="0" err="1"/>
              <a:t>Average</a:t>
            </a:r>
            <a:endParaRPr lang="fr-BE" dirty="0"/>
          </a:p>
          <a:p>
            <a:pPr lvl="1"/>
            <a:r>
              <a:rPr lang="fr-BE" dirty="0"/>
              <a:t>Exemple sur </a:t>
            </a:r>
            <a:r>
              <a:rPr lang="fr-BE" dirty="0">
                <a:hlinkClick r:id="rId2"/>
              </a:rPr>
              <a:t>Boursorama</a:t>
            </a:r>
            <a:endParaRPr lang="fr-BE" dirty="0"/>
          </a:p>
          <a:p>
            <a:pPr lvl="1"/>
            <a:r>
              <a:rPr lang="fr-BE" dirty="0"/>
              <a:t>Mise à jour chaque minute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D3772DCC-A1BF-45CC-A638-9E5B8D1D145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786309"/>
            <a:ext cx="5181600" cy="429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6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154A944C-135E-4315-AC92-B8079FFF6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Architecture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9DE406F-6ED0-4199-9CA9-22254D6DD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dirty="0"/>
              <a:t>Pour définir complètement une requête AJAX, on spécifie  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Le sélecteur et l'évènement déclenchant l'appel AJAX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L'élément éventuel à mettre à jour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L'URL à charger</a:t>
            </a:r>
          </a:p>
          <a:p>
            <a:pPr lvl="2"/>
            <a:r>
              <a:rPr lang="fr-BE" dirty="0"/>
              <a:t>avec des paramètres éventuels, sous format JSON</a:t>
            </a:r>
          </a:p>
          <a:p>
            <a:pPr lvl="2"/>
            <a:r>
              <a:rPr lang="fr-BE" dirty="0"/>
              <a:t>à l'aide de méthodes jQuery</a:t>
            </a:r>
            <a:endParaRPr lang="fr-BE" b="1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fr-BE" dirty="0">
                <a:solidFill>
                  <a:schemeClr val="accent2"/>
                </a:solidFill>
              </a:rPr>
              <a:t>d'autres méthodes (Javascript) existent, non vues dans ce cours.  </a:t>
            </a:r>
          </a:p>
          <a:p>
            <a:pPr marL="971539" lvl="1" indent="-514350">
              <a:buFont typeface="+mj-lt"/>
              <a:buAutoNum type="arabicPeriod"/>
            </a:pPr>
            <a:r>
              <a:rPr lang="fr-BE" dirty="0"/>
              <a:t>Le code de retour ou "callback" éventuel</a:t>
            </a:r>
          </a:p>
          <a:p>
            <a:pPr lvl="2"/>
            <a:r>
              <a:rPr lang="fr-BE" dirty="0"/>
              <a:t>traitement des données retournées</a:t>
            </a:r>
          </a:p>
          <a:p>
            <a:r>
              <a:rPr lang="fr-BE" dirty="0"/>
              <a:t>Serveur web indispensable (p.ex. WAMP)</a:t>
            </a:r>
          </a:p>
        </p:txBody>
      </p:sp>
    </p:spTree>
    <p:extLst>
      <p:ext uri="{BB962C8B-B14F-4D97-AF65-F5344CB8AC3E}">
        <p14:creationId xmlns:p14="http://schemas.microsoft.com/office/powerpoint/2010/main" val="26508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2C437B-D052-4CCE-B708-C624B23B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dirty="0"/>
              <a:t>Méthode 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fr-BE" dirty="0"/>
              <a:t> </a:t>
            </a:r>
            <a:r>
              <a:rPr lang="fr-BE"/>
              <a:t>: exo 01</a:t>
            </a:r>
            <a:endParaRPr lang="fr-BE" dirty="0">
              <a:solidFill>
                <a:schemeClr val="accent6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BF8F87-762A-42AD-9336-9A52F2E839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/>
              <a:t>Fichier </a:t>
            </a:r>
            <a:r>
              <a:rPr lang="fr-BE"/>
              <a:t>: exo0X</a:t>
            </a:r>
            <a:r>
              <a:rPr lang="fr-BE" dirty="0"/>
              <a:t>_main.html</a:t>
            </a:r>
          </a:p>
          <a:p>
            <a:r>
              <a:rPr lang="fr-BE" dirty="0"/>
              <a:t>Chargement d'un </a:t>
            </a:r>
            <a:r>
              <a:rPr lang="fr-BE" dirty="0">
                <a:solidFill>
                  <a:schemeClr val="accent5">
                    <a:lumMod val="75000"/>
                  </a:schemeClr>
                </a:solidFill>
              </a:rPr>
              <a:t>contenu HTML statique </a:t>
            </a:r>
            <a:r>
              <a:rPr lang="fr-BE" dirty="0"/>
              <a:t>(fichier HTML)</a:t>
            </a:r>
          </a:p>
          <a:p>
            <a:pPr lvl="1"/>
            <a:r>
              <a:rPr lang="fr-BE" dirty="0"/>
              <a:t>Même si tous les fichiers sont HTML, il faut malgré tout un serveur web</a:t>
            </a:r>
          </a:p>
          <a:p>
            <a:pPr lvl="1"/>
            <a:r>
              <a:rPr lang="fr-BE" dirty="0"/>
              <a:t>Méthode 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$(</a:t>
            </a:r>
            <a:r>
              <a:rPr lang="fr-BE" b="1" i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selector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fr-BE" b="1" dirty="0" err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fr-BE" b="1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fr-BE" dirty="0"/>
              <a:t> </a:t>
            </a:r>
            <a:r>
              <a:rPr lang="fr-BE"/>
              <a:t>avec arguments </a:t>
            </a:r>
            <a:r>
              <a:rPr lang="fr-BE" dirty="0"/>
              <a:t>:</a:t>
            </a:r>
          </a:p>
          <a:p>
            <a:pPr lvl="2"/>
            <a:r>
              <a:rPr lang="fr-BE" dirty="0"/>
              <a:t>URL à charger</a:t>
            </a:r>
          </a:p>
          <a:p>
            <a:pPr lvl="2"/>
            <a:r>
              <a:rPr lang="fr-BE" dirty="0"/>
              <a:t>Code de rappel ou </a:t>
            </a:r>
            <a:r>
              <a:rPr lang="fr-BE" i="1" dirty="0"/>
              <a:t>callback</a:t>
            </a:r>
            <a:r>
              <a:rPr lang="fr-BE" dirty="0"/>
              <a:t> (</a:t>
            </a:r>
            <a:r>
              <a:rPr lang="fr-BE"/>
              <a:t>optionnel)</a:t>
            </a:r>
            <a:endParaRPr lang="fr-BE" dirty="0"/>
          </a:p>
          <a:p>
            <a:pPr lvl="2"/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1500960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7770</TotalTime>
  <Words>1946</Words>
  <Application>Microsoft Office PowerPoint</Application>
  <PresentationFormat>Grand écran</PresentationFormat>
  <Paragraphs>255</Paragraphs>
  <Slides>26</Slides>
  <Notes>5</Notes>
  <HiddenSlides>0</HiddenSlides>
  <MMClips>0</MMClips>
  <ScaleCrop>false</ScaleCrop>
  <HeadingPairs>
    <vt:vector size="8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26</vt:i4>
      </vt:variant>
      <vt:variant>
        <vt:lpstr>Diaporamas personnalisés</vt:lpstr>
      </vt:variant>
      <vt:variant>
        <vt:i4>1</vt:i4>
      </vt:variant>
    </vt:vector>
  </HeadingPairs>
  <TitlesOfParts>
    <vt:vector size="34" baseType="lpstr">
      <vt:lpstr>Arial</vt:lpstr>
      <vt:lpstr>Calibri</vt:lpstr>
      <vt:lpstr>Courier New</vt:lpstr>
      <vt:lpstr>Garamond</vt:lpstr>
      <vt:lpstr>Times New Roman</vt:lpstr>
      <vt:lpstr>Wingdings</vt:lpstr>
      <vt:lpstr>burotix</vt:lpstr>
      <vt:lpstr>Bachelier en Informatique de Gestion  Projet de Développement Web</vt:lpstr>
      <vt:lpstr>Table des matières</vt:lpstr>
      <vt:lpstr>19. Asynchronous JavaScript and XML (AJAX)</vt:lpstr>
      <vt:lpstr>Principe</vt:lpstr>
      <vt:lpstr>Principe</vt:lpstr>
      <vt:lpstr>Motivation</vt:lpstr>
      <vt:lpstr>Exemple d'application</vt:lpstr>
      <vt:lpstr>Architecture</vt:lpstr>
      <vt:lpstr>Méthode .load() : exo 01</vt:lpstr>
      <vt:lpstr>Méthode .load() : exo 01</vt:lpstr>
      <vt:lpstr>Méthode .load() : exo 02</vt:lpstr>
      <vt:lpstr>Méthode .load() : exo 02</vt:lpstr>
      <vt:lpstr>Fonction $.post() : exo 03</vt:lpstr>
      <vt:lpstr>Fonction $.post() : exo 03</vt:lpstr>
      <vt:lpstr>Autres fonctions</vt:lpstr>
      <vt:lpstr>AJAX &amp; SESSION : exo 11</vt:lpstr>
      <vt:lpstr>AJAX &amp; SESSION : exo 12</vt:lpstr>
      <vt:lpstr>AJAX &amp; SESSION : exo 13</vt:lpstr>
      <vt:lpstr>AJAX &amp; database : exo 21</vt:lpstr>
      <vt:lpstr>AJAX &amp; database : exo 21</vt:lpstr>
      <vt:lpstr>AJAX &amp; database : exo 21</vt:lpstr>
      <vt:lpstr>AJAX, timer &amp; event</vt:lpstr>
      <vt:lpstr>AJAX, timer &amp; event : exo 31</vt:lpstr>
      <vt:lpstr>AJAX, timer &amp; event : exo 31 : client</vt:lpstr>
      <vt:lpstr>AJAX, timer &amp; event : exo 31 : serveur</vt:lpstr>
      <vt:lpstr>Bachelier en Informatique de Gestion  Projet de Développement Web</vt:lpstr>
      <vt:lpstr>cefora powerpoint base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Alain Wafflard</dc:creator>
  <cp:lastModifiedBy>Alain Wafflard</cp:lastModifiedBy>
  <cp:revision>148</cp:revision>
  <dcterms:created xsi:type="dcterms:W3CDTF">2020-03-25T17:28:30Z</dcterms:created>
  <dcterms:modified xsi:type="dcterms:W3CDTF">2025-01-27T15:46:44Z</dcterms:modified>
</cp:coreProperties>
</file>