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23"/>
  </p:notesMasterIdLst>
  <p:sldIdLst>
    <p:sldId id="473" r:id="rId2"/>
    <p:sldId id="260" r:id="rId3"/>
    <p:sldId id="279" r:id="rId4"/>
    <p:sldId id="651" r:id="rId5"/>
    <p:sldId id="600" r:id="rId6"/>
    <p:sldId id="601" r:id="rId7"/>
    <p:sldId id="602" r:id="rId8"/>
    <p:sldId id="603" r:id="rId9"/>
    <p:sldId id="652" r:id="rId10"/>
    <p:sldId id="644" r:id="rId11"/>
    <p:sldId id="645" r:id="rId12"/>
    <p:sldId id="648" r:id="rId13"/>
    <p:sldId id="649" r:id="rId14"/>
    <p:sldId id="650" r:id="rId15"/>
    <p:sldId id="654" r:id="rId16"/>
    <p:sldId id="658" r:id="rId17"/>
    <p:sldId id="661" r:id="rId18"/>
    <p:sldId id="659" r:id="rId19"/>
    <p:sldId id="660" r:id="rId20"/>
    <p:sldId id="653" r:id="rId21"/>
    <p:sldId id="604" r:id="rId2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. Données JSON" id="{3AD74A09-3F82-48D4-ABA8-C0F174C3295E}">
          <p14:sldIdLst>
            <p14:sldId id="473"/>
            <p14:sldId id="260"/>
            <p14:sldId id="279"/>
            <p14:sldId id="651"/>
            <p14:sldId id="600"/>
            <p14:sldId id="601"/>
            <p14:sldId id="602"/>
            <p14:sldId id="603"/>
            <p14:sldId id="652"/>
            <p14:sldId id="644"/>
            <p14:sldId id="645"/>
            <p14:sldId id="648"/>
            <p14:sldId id="649"/>
            <p14:sldId id="650"/>
            <p14:sldId id="654"/>
            <p14:sldId id="658"/>
            <p14:sldId id="661"/>
            <p14:sldId id="659"/>
            <p14:sldId id="660"/>
            <p14:sldId id="65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94" d="100"/>
          <a:sy n="94" d="100"/>
        </p:scale>
        <p:origin x="11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23-10-24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5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28AA8DD-8AD1-FA7A-BD96-C847EEE421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8A9597-9B74-1C48-791F-894E514F6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Données JSON fournies sous forme de </a:t>
            </a:r>
            <a:r>
              <a:rPr lang="fr-BE">
                <a:solidFill>
                  <a:schemeClr val="accent2"/>
                </a:solidFill>
              </a:rPr>
              <a:t>string php.</a:t>
            </a:r>
          </a:p>
          <a:p>
            <a:r>
              <a:rPr lang="fr-BE"/>
              <a:t>Fonction PHP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json_decode()</a:t>
            </a:r>
          </a:p>
          <a:p>
            <a:r>
              <a:rPr lang="fr-BE"/>
              <a:t>Exemple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exo11.php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E997ED8-0CA0-4475-9CF9-A91573FBB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954" y="1385888"/>
            <a:ext cx="4951505" cy="4593564"/>
          </a:xfrm>
        </p:spPr>
      </p:pic>
    </p:spTree>
    <p:extLst>
      <p:ext uri="{BB962C8B-B14F-4D97-AF65-F5344CB8AC3E}">
        <p14:creationId xmlns:p14="http://schemas.microsoft.com/office/powerpoint/2010/main" val="6384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Pour convertir un string JSON en 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ou un </a:t>
            </a:r>
            <a:r>
              <a:rPr lang="fr-BE" dirty="0" err="1">
                <a:solidFill>
                  <a:schemeClr val="accent2"/>
                </a:solidFill>
              </a:rPr>
              <a:t>assoc</a:t>
            </a:r>
            <a:r>
              <a:rPr lang="fr-BE">
                <a:solidFill>
                  <a:schemeClr val="accent2"/>
                </a:solidFill>
              </a:rPr>
              <a:t> array</a:t>
            </a:r>
            <a:r>
              <a:rPr lang="fr-BE"/>
              <a:t> PHP </a:t>
            </a:r>
          </a:p>
          <a:p>
            <a:pPr marL="0" indent="0" algn="ctr">
              <a:buNone/>
            </a:pP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$array = json_decode($string, $bool);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Params</a:t>
            </a:r>
            <a:endParaRPr lang="fr-BE" dirty="0"/>
          </a:p>
          <a:p>
            <a:pPr lvl="1"/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$string</a:t>
            </a:r>
            <a:r>
              <a:rPr lang="fr-BE" dirty="0"/>
              <a:t> : la chaîne sous format JSON </a:t>
            </a:r>
          </a:p>
          <a:p>
            <a:pPr lvl="1"/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bool</a:t>
            </a:r>
            <a:r>
              <a:rPr lang="fr-BE"/>
              <a:t>      :	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false</a:t>
            </a:r>
            <a:r>
              <a:rPr lang="fr-BE"/>
              <a:t> =&gt; return object (default)</a:t>
            </a:r>
            <a:br>
              <a:rPr lang="fr-BE"/>
            </a:br>
            <a:r>
              <a:rPr lang="fr-BE"/>
              <a:t>			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true</a:t>
            </a:r>
            <a:r>
              <a:rPr lang="fr-BE"/>
              <a:t>   =&gt; return assoc array 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https://www.php.net/manual/fr/function.json-decode.php</a:t>
            </a:r>
          </a:p>
        </p:txBody>
      </p:sp>
    </p:spTree>
    <p:extLst>
      <p:ext uri="{BB962C8B-B14F-4D97-AF65-F5344CB8AC3E}">
        <p14:creationId xmlns:p14="http://schemas.microsoft.com/office/powerpoint/2010/main" val="6635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Données JSON : </a:t>
            </a:r>
            <a:r>
              <a:rPr lang="fr-BE">
                <a:solidFill>
                  <a:schemeClr val="accent2"/>
                </a:solidFill>
              </a:rPr>
              <a:t>localisées sur un serveur </a:t>
            </a:r>
          </a:p>
          <a:p>
            <a:r>
              <a:rPr lang="fr-BE"/>
              <a:t>Fonctions PHP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file_get_contents()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json_decode()</a:t>
            </a:r>
          </a:p>
          <a:p>
            <a:r>
              <a:rPr lang="fr-BE"/>
              <a:t>Exemple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exo13.php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EE5DD4-5A9A-4CC8-945B-37488BDE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3"/>
          <a:stretch/>
        </p:blipFill>
        <p:spPr>
          <a:xfrm>
            <a:off x="6666337" y="2991333"/>
            <a:ext cx="5525663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14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Données JSON : </a:t>
            </a:r>
            <a:r>
              <a:rPr lang="fr-BE">
                <a:solidFill>
                  <a:schemeClr val="accent2"/>
                </a:solidFill>
              </a:rPr>
              <a:t>produites par votre serveur</a:t>
            </a:r>
            <a:r>
              <a:rPr lang="fr-BE"/>
              <a:t> (export)</a:t>
            </a:r>
            <a:endParaRPr lang="fr-BE">
              <a:solidFill>
                <a:schemeClr val="accent2"/>
              </a:solidFill>
            </a:endParaRPr>
          </a:p>
          <a:p>
            <a:r>
              <a:rPr lang="fr-BE"/>
              <a:t>Fonctions PHP : 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json_encode()</a:t>
            </a:r>
          </a:p>
          <a:p>
            <a:r>
              <a:rPr lang="fr-BE"/>
              <a:t>Exemple :  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exo14.php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EE5DD4-5A9A-4CC8-945B-37488BDE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3"/>
          <a:stretch/>
        </p:blipFill>
        <p:spPr>
          <a:xfrm>
            <a:off x="6666337" y="2991333"/>
            <a:ext cx="5525663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r>
              <a:rPr lang="fr-BE"/>
              <a:t>Pour convertir un </a:t>
            </a:r>
            <a:r>
              <a:rPr lang="fr-BE">
                <a:solidFill>
                  <a:schemeClr val="accent2"/>
                </a:solidFill>
              </a:rPr>
              <a:t>objet</a:t>
            </a:r>
            <a:r>
              <a:rPr lang="fr-BE"/>
              <a:t> ou un </a:t>
            </a:r>
            <a:r>
              <a:rPr lang="fr-BE">
                <a:solidFill>
                  <a:schemeClr val="accent2"/>
                </a:solidFill>
              </a:rPr>
              <a:t>assoc array</a:t>
            </a:r>
            <a:r>
              <a:rPr lang="fr-BE"/>
              <a:t> PHP en un string JSON</a:t>
            </a:r>
          </a:p>
          <a:p>
            <a:pPr marL="0" indent="0" algn="ctr">
              <a:buNone/>
            </a:pPr>
            <a:r>
              <a:rPr lang="fr-BE" sz="3000" b="1">
                <a:solidFill>
                  <a:srgbClr val="A87236"/>
                </a:solidFill>
                <a:latin typeface="Courier New" panose="02070309020205020404" pitchFamily="49" charset="0"/>
              </a:rPr>
              <a:t>$json_str = json_encode( $array, $flags );</a:t>
            </a:r>
          </a:p>
          <a:p>
            <a:r>
              <a:rPr lang="fr-BE"/>
              <a:t>Params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array</a:t>
            </a:r>
            <a:r>
              <a:rPr lang="fr-BE"/>
              <a:t> : les données sous format object ou assoc array ou …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flags</a:t>
            </a:r>
            <a:r>
              <a:rPr lang="fr-BE"/>
              <a:t> : 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JSON_HEX_TAG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JSON_PRETTY_PRINT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JSON_FORCE_OBJECT</a:t>
            </a:r>
            <a:r>
              <a:rPr lang="fr-BE"/>
              <a:t> etc.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https://www.php.net/manual/fr/function.json-encode.php</a:t>
            </a:r>
          </a:p>
          <a:p>
            <a:pPr lvl="1"/>
            <a:r>
              <a:rPr lang="fr-BE" sz="2400"/>
              <a:t>https://www.php.net/manual/fr/json.constants.php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AD5A3B-DAE2-4AED-80BB-7D7CAB746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96" b="10423"/>
          <a:stretch/>
        </p:blipFill>
        <p:spPr>
          <a:xfrm>
            <a:off x="7669161" y="3760379"/>
            <a:ext cx="4522839" cy="31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61703-2300-702C-2E06-D01B548F2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344A4-B9D3-65A1-45B9-E790F55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API</a:t>
            </a:r>
          </a:p>
        </p:txBody>
      </p:sp>
    </p:spTree>
    <p:extLst>
      <p:ext uri="{BB962C8B-B14F-4D97-AF65-F5344CB8AC3E}">
        <p14:creationId xmlns:p14="http://schemas.microsoft.com/office/powerpoint/2010/main" val="10920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B8BAAA0-DFBF-45A2-7D54-50E3F54B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Principe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D84B2-D47A-047C-6F54-1EAFA84C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Application Programming Interface</a:t>
            </a:r>
          </a:p>
          <a:p>
            <a:r>
              <a:rPr lang="fr-BE"/>
              <a:t>Ensemble de définitions et de protocoles qui permettent à un logiciel de communiquer avec un autre logiciel</a:t>
            </a:r>
          </a:p>
          <a:p>
            <a:r>
              <a:rPr lang="fr-BE"/>
              <a:t>Architecture client-serveur</a:t>
            </a:r>
          </a:p>
          <a:p>
            <a:r>
              <a:rPr lang="fr-BE"/>
              <a:t>Scénario</a:t>
            </a:r>
          </a:p>
          <a:p>
            <a:pPr lvl="1"/>
            <a:r>
              <a:rPr lang="fr-BE"/>
              <a:t>L'application cliente envoie une demande à l'application serveur via une API. </a:t>
            </a:r>
          </a:p>
          <a:p>
            <a:pPr lvl="1"/>
            <a:r>
              <a:rPr lang="fr-BE"/>
              <a:t>L'application serveur répond ensuite à la demande de l'application cliente en renvoyant les données demandées. </a:t>
            </a:r>
          </a:p>
          <a:p>
            <a:pPr lvl="1"/>
            <a:r>
              <a:rPr lang="fr-BE"/>
              <a:t>format des données : JSON, XML, ou CSV.</a:t>
            </a:r>
          </a:p>
        </p:txBody>
      </p:sp>
    </p:spTree>
    <p:extLst>
      <p:ext uri="{BB962C8B-B14F-4D97-AF65-F5344CB8AC3E}">
        <p14:creationId xmlns:p14="http://schemas.microsoft.com/office/powerpoint/2010/main" val="24833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E1F94-3FA2-819C-095D-513BA6F8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43A32-439D-3DC8-E2A5-12855858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récupération de données</a:t>
            </a:r>
          </a:p>
          <a:p>
            <a:r>
              <a:rPr lang="fr-BE"/>
              <a:t>envoi de données</a:t>
            </a:r>
          </a:p>
          <a:p>
            <a:r>
              <a:rPr lang="fr-BE"/>
              <a:t>automatisation de tâches</a:t>
            </a:r>
          </a:p>
          <a:p>
            <a:r>
              <a:rPr lang="fr-BE"/>
              <a:t>ajouter des fonctionnalités à une application</a:t>
            </a:r>
          </a:p>
          <a:p>
            <a:r>
              <a:rPr lang="fr-BE"/>
              <a:t>améliorer l'expérience utilisateur</a:t>
            </a:r>
          </a:p>
          <a:p>
            <a:pPr lvl="1"/>
            <a:r>
              <a:rPr lang="fr-BE"/>
              <a:t>Par exemple, une application de planification de voyage peut utiliser l'API Google Maps pour afficher une carte et les directions vers une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9234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AAE69-F023-A16C-AC8E-05B05F08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9EF4B-A4B1-3798-F25C-E824AB25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API Web</a:t>
            </a:r>
          </a:p>
          <a:p>
            <a:pPr lvl="1"/>
            <a:r>
              <a:rPr lang="fr-BE"/>
              <a:t>communication via HTTP ou HTTPS</a:t>
            </a:r>
          </a:p>
          <a:p>
            <a:r>
              <a:rPr lang="fr-BE"/>
              <a:t>API REST</a:t>
            </a:r>
          </a:p>
          <a:p>
            <a:pPr lvl="1"/>
            <a:r>
              <a:rPr lang="fr-BE"/>
              <a:t>type particulier d'API Web</a:t>
            </a:r>
          </a:p>
          <a:p>
            <a:pPr lvl="1"/>
            <a:r>
              <a:rPr lang="fr-BE"/>
              <a:t>méthodes HTTP GET, POST, PUT et DELETE </a:t>
            </a:r>
          </a:p>
          <a:p>
            <a:r>
              <a:rPr lang="fr-BE"/>
              <a:t>API SOAP</a:t>
            </a:r>
          </a:p>
          <a:p>
            <a:pPr lvl="1"/>
            <a:r>
              <a:rPr lang="fr-BE"/>
              <a:t>communication via XML</a:t>
            </a:r>
          </a:p>
          <a:p>
            <a:r>
              <a:rPr lang="fr-BE"/>
              <a:t>API de bibliothèque</a:t>
            </a:r>
          </a:p>
          <a:p>
            <a:pPr lvl="1"/>
            <a:r>
              <a:rPr lang="fr-BE"/>
              <a:t>API internes permettant à un logiciel de communiquer avec les bibliothèques système.</a:t>
            </a:r>
          </a:p>
        </p:txBody>
      </p:sp>
    </p:spTree>
    <p:extLst>
      <p:ext uri="{BB962C8B-B14F-4D97-AF65-F5344CB8AC3E}">
        <p14:creationId xmlns:p14="http://schemas.microsoft.com/office/powerpoint/2010/main" val="36777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1CA42-4BBA-9144-870C-D6AB15BE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24 : log-in, log-out avec API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15DAA-9256-879B-05B5-96C11DDD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86652" cy="4486276"/>
          </a:xfrm>
        </p:spPr>
        <p:txBody>
          <a:bodyPr numCol="2">
            <a:normAutofit lnSpcReduction="10000"/>
          </a:bodyPr>
          <a:lstStyle/>
          <a:p>
            <a:r>
              <a:rPr lang="fr-BE"/>
              <a:t>Partez du chapitre 22, exo 24.</a:t>
            </a:r>
          </a:p>
          <a:p>
            <a:pPr lvl="1"/>
            <a:r>
              <a:rPr lang="fr-BE"/>
              <a:t>mécanisme de log-in</a:t>
            </a:r>
          </a:p>
          <a:p>
            <a:pPr lvl="1"/>
            <a:r>
              <a:rPr lang="fr-BE"/>
              <a:t>nom et mot de passe</a:t>
            </a:r>
          </a:p>
          <a:p>
            <a:pPr lvl="1"/>
            <a:r>
              <a:rPr lang="fr-BE"/>
              <a:t>identification permanente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$_SESSION</a:t>
            </a:r>
          </a:p>
          <a:p>
            <a:r>
              <a:rPr lang="fr-BE"/>
              <a:t>Validation sur un serveur extérieur</a:t>
            </a:r>
            <a:br>
              <a:rPr lang="fr-BE"/>
            </a:br>
            <a:endParaRPr lang="fr-BE"/>
          </a:p>
          <a:p>
            <a:pPr lvl="1"/>
            <a:r>
              <a:rPr lang="fr-BE"/>
              <a:t>URI : </a:t>
            </a:r>
            <a:r>
              <a:rPr lang="fr-BE" sz="2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http://playground.burotix.be/login/ ? login=&lt;login&gt; &amp; passwd=&lt;passwd</a:t>
            </a:r>
          </a:p>
          <a:p>
            <a:pPr lvl="1"/>
            <a:r>
              <a:rPr lang="fr-BE"/>
              <a:t>Retour : format JSON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"identified": true,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"name": "Luke Skywalker",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"role": "user"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fr-BE"/>
              <a:t>Développez cet API Web !</a:t>
            </a:r>
          </a:p>
        </p:txBody>
      </p:sp>
    </p:spTree>
    <p:extLst>
      <p:ext uri="{BB962C8B-B14F-4D97-AF65-F5344CB8AC3E}">
        <p14:creationId xmlns:p14="http://schemas.microsoft.com/office/powerpoint/2010/main" val="40589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34C6B-E93B-92B3-8551-0B419260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C549A-8321-1823-721B-03D646A8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Références</a:t>
            </a:r>
          </a:p>
        </p:txBody>
      </p:sp>
    </p:spTree>
    <p:extLst>
      <p:ext uri="{BB962C8B-B14F-4D97-AF65-F5344CB8AC3E}">
        <p14:creationId xmlns:p14="http://schemas.microsoft.com/office/powerpoint/2010/main" val="14058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78D39-F97E-4E77-B040-0BD0B240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FD436BB-AC3C-40A6-AB8B-E0E1A75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Général</a:t>
            </a:r>
          </a:p>
          <a:p>
            <a:pPr lvl="1"/>
            <a:r>
              <a:rPr lang="fr-BE"/>
              <a:t>https://www.json.org/json-fr.html</a:t>
            </a:r>
          </a:p>
          <a:p>
            <a:pPr lvl="1"/>
            <a:r>
              <a:rPr lang="fr-BE"/>
              <a:t>https://www.w3schools.com/js/js_json_intro.asp</a:t>
            </a:r>
          </a:p>
          <a:p>
            <a:r>
              <a:rPr lang="fr-BE"/>
              <a:t>API</a:t>
            </a:r>
          </a:p>
          <a:p>
            <a:pPr lvl="1"/>
            <a:r>
              <a:rPr lang="fr-BE"/>
              <a:t>https://itds.fr/creer-une-api-rest-en-php/ </a:t>
            </a:r>
          </a:p>
          <a:p>
            <a:pPr lvl="1"/>
            <a:r>
              <a:rPr lang="fr-BE"/>
              <a:t>https://blog.nicolashachet.com/developpement-php/larchitecture-rest-expliquee-en-5-regles/</a:t>
            </a:r>
          </a:p>
          <a:p>
            <a:pPr lvl="1"/>
            <a:r>
              <a:rPr lang="fr-BE"/>
              <a:t>https://blog.nicolashachet.com/developpement-php/exemples-api-rest-en-php/</a:t>
            </a:r>
          </a:p>
        </p:txBody>
      </p:sp>
    </p:spTree>
    <p:extLst>
      <p:ext uri="{BB962C8B-B14F-4D97-AF65-F5344CB8AC3E}">
        <p14:creationId xmlns:p14="http://schemas.microsoft.com/office/powerpoint/2010/main" val="13249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26. Données JSON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66B1C3-8FC2-4E56-98BC-8252E17F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Structure</a:t>
            </a:r>
          </a:p>
          <a:p>
            <a:r>
              <a:rPr lang="fr-BE"/>
              <a:t>JSON vs 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91157-C70F-6C6A-FB1E-2E0E6B1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Structure</a:t>
            </a:r>
          </a:p>
        </p:txBody>
      </p:sp>
    </p:spTree>
    <p:extLst>
      <p:ext uri="{BB962C8B-B14F-4D97-AF65-F5344CB8AC3E}">
        <p14:creationId xmlns:p14="http://schemas.microsoft.com/office/powerpoint/2010/main" val="40535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en quelques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JavaScript Object Notation = format d'échange de données</a:t>
            </a:r>
          </a:p>
          <a:p>
            <a:r>
              <a:rPr lang="fr-BE"/>
              <a:t>Facile à lire et à écrire pour les humains</a:t>
            </a:r>
          </a:p>
          <a:p>
            <a:r>
              <a:rPr lang="fr-BE"/>
              <a:t>Facile à analyser et à générer pour les machines</a:t>
            </a:r>
          </a:p>
          <a:p>
            <a:r>
              <a:rPr lang="fr-BE"/>
              <a:t>Basé sur JavaScript. </a:t>
            </a:r>
          </a:p>
          <a:p>
            <a:r>
              <a:rPr lang="fr-BE"/>
              <a:t>Format "texte" </a:t>
            </a:r>
          </a:p>
          <a:p>
            <a:r>
              <a:rPr lang="fr-BE"/>
              <a:t>Indépendant du langage, universel</a:t>
            </a:r>
          </a:p>
          <a:p>
            <a:r>
              <a:rPr lang="fr-BE"/>
              <a:t>Basé sur des conventions familières aux programmeurs de la famille "C" (C, C++, C#, Java, JavaScript, Perl, PHP, ...)</a:t>
            </a:r>
          </a:p>
          <a:p>
            <a:r>
              <a:rPr lang="fr-BE">
                <a:hlinkClick r:id="rId2"/>
              </a:rPr>
              <a:t>www.json.org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12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deux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5136"/>
            <a:ext cx="4841240" cy="4380864"/>
          </a:xfrm>
        </p:spPr>
        <p:txBody>
          <a:bodyPr>
            <a:normAutofit fontScale="92500"/>
          </a:bodyPr>
          <a:lstStyle/>
          <a:p>
            <a:pPr marL="355600" indent="-355600">
              <a:lnSpc>
                <a:spcPct val="110000"/>
              </a:lnSpc>
              <a:buFont typeface="+mj-lt"/>
              <a:buAutoNum type="arabicPeriod"/>
            </a:pPr>
            <a:r>
              <a:rPr lang="fr-BE"/>
              <a:t>Une collection de paires </a:t>
            </a:r>
            <a:br>
              <a:rPr lang="fr-BE"/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&lt;nom&gt; / &lt;valeur&gt;</a:t>
            </a:r>
          </a:p>
          <a:p>
            <a:pPr lvl="1">
              <a:lnSpc>
                <a:spcPct val="110000"/>
              </a:lnSpc>
            </a:pPr>
            <a:r>
              <a:rPr lang="fr-BE"/>
              <a:t>// tableau associatif, dict.</a:t>
            </a:r>
          </a:p>
          <a:p>
            <a:pPr lvl="1">
              <a:lnSpc>
                <a:spcPct val="110000"/>
              </a:lnSpc>
            </a:pPr>
            <a:r>
              <a:rPr lang="fr-BE"/>
              <a:t>Début :  	</a:t>
            </a:r>
            <a:r>
              <a:rPr lang="fr-BE">
                <a:solidFill>
                  <a:schemeClr val="accent2"/>
                </a:solidFill>
              </a:rPr>
              <a:t>{</a:t>
            </a:r>
            <a:endParaRPr lang="fr-BE"/>
          </a:p>
          <a:p>
            <a:pPr lvl="1">
              <a:lnSpc>
                <a:spcPct val="110000"/>
              </a:lnSpc>
            </a:pPr>
            <a:r>
              <a:rPr lang="fr-BE"/>
              <a:t>Fin : 		</a:t>
            </a:r>
            <a:r>
              <a:rPr lang="fr-BE">
                <a:solidFill>
                  <a:schemeClr val="accent2"/>
                </a:solidFill>
              </a:rPr>
              <a:t>}</a:t>
            </a:r>
            <a:endParaRPr lang="fr-BE"/>
          </a:p>
          <a:p>
            <a:pPr lvl="1">
              <a:lnSpc>
                <a:spcPct val="110000"/>
              </a:lnSpc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&lt;nom&gt;</a:t>
            </a:r>
            <a:r>
              <a:rPr lang="fr-BE"/>
              <a:t>   </a:t>
            </a:r>
            <a:r>
              <a:rPr lang="fr-BE">
                <a:solidFill>
                  <a:schemeClr val="accent2"/>
                </a:solidFill>
              </a:rPr>
              <a:t>:</a:t>
            </a:r>
            <a:r>
              <a:rPr lang="fr-BE"/>
              <a:t> 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&lt;valeur&gt;</a:t>
            </a:r>
            <a:endParaRPr lang="fr-BE"/>
          </a:p>
          <a:p>
            <a:pPr lvl="1">
              <a:lnSpc>
                <a:spcPct val="110000"/>
              </a:lnSpc>
            </a:pPr>
            <a:r>
              <a:rPr lang="fr-BE"/>
              <a:t>Séparateur : 	</a:t>
            </a:r>
            <a:r>
              <a:rPr lang="fr-BE">
                <a:solidFill>
                  <a:schemeClr val="accent2"/>
                </a:solidFill>
              </a:rPr>
              <a:t>,</a:t>
            </a:r>
            <a:endParaRPr lang="fr-BE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B47437E5-F099-430A-A427-E29015BFAFC3}"/>
              </a:ext>
            </a:extLst>
          </p:cNvPr>
          <p:cNvSpPr txBox="1">
            <a:spLocks/>
          </p:cNvSpPr>
          <p:nvPr/>
        </p:nvSpPr>
        <p:spPr>
          <a:xfrm>
            <a:off x="8039741" y="2389336"/>
            <a:ext cx="2592164" cy="2367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/>
          </a:p>
          <a:p>
            <a:endParaRPr lang="fr-B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2B38A4-EA83-428A-B3F3-CC0778C3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98" y="2269715"/>
            <a:ext cx="6099208" cy="284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deux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</a:pPr>
            <a:r>
              <a:rPr lang="fr-BE"/>
              <a:t>Une liste ordonnée de valeurs</a:t>
            </a:r>
          </a:p>
          <a:p>
            <a:pPr lvl="1">
              <a:lnSpc>
                <a:spcPct val="100000"/>
              </a:lnSpc>
            </a:pPr>
            <a:r>
              <a:rPr lang="fr-BE"/>
              <a:t>// tableau, liste</a:t>
            </a:r>
          </a:p>
          <a:p>
            <a:pPr lvl="1">
              <a:lnSpc>
                <a:spcPct val="100000"/>
              </a:lnSpc>
            </a:pPr>
            <a:r>
              <a:rPr lang="fr-BE"/>
              <a:t>Début : 	</a:t>
            </a:r>
            <a:r>
              <a:rPr lang="fr-BE">
                <a:solidFill>
                  <a:schemeClr val="accent2"/>
                </a:solidFill>
              </a:rPr>
              <a:t>[</a:t>
            </a:r>
          </a:p>
          <a:p>
            <a:pPr lvl="1">
              <a:lnSpc>
                <a:spcPct val="100000"/>
              </a:lnSpc>
            </a:pPr>
            <a:r>
              <a:rPr lang="fr-BE"/>
              <a:t>Fin : 		</a:t>
            </a:r>
            <a:r>
              <a:rPr lang="fr-BE">
                <a:solidFill>
                  <a:schemeClr val="accent2"/>
                </a:solidFill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fr-BE"/>
              <a:t>Séparateur : 	</a:t>
            </a:r>
            <a:r>
              <a:rPr lang="fr-BE">
                <a:solidFill>
                  <a:schemeClr val="accent2"/>
                </a:solidFill>
              </a:rPr>
              <a:t>,</a:t>
            </a:r>
          </a:p>
          <a:p>
            <a:pPr>
              <a:lnSpc>
                <a:spcPct val="100000"/>
              </a:lnSpc>
            </a:pPr>
            <a:endParaRPr lang="fr-BE"/>
          </a:p>
          <a:p>
            <a:pPr>
              <a:lnSpc>
                <a:spcPct val="100000"/>
              </a:lnSpc>
            </a:pPr>
            <a:endParaRPr lang="fr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9AB03-DA78-44EB-BA21-81C2A845B1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0708"/>
            <a:ext cx="6041236" cy="15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F6BC-C7BB-497B-953C-F19B23A5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vs. XML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3A4A22-35D6-4897-A3C9-167F2090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45125"/>
            <a:ext cx="5846805" cy="52733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&lt;menu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id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"file"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"File"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&lt;popup&gt;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"New"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CreateNewDoc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"Open"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OpenDoc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"Close"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CloseDoc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&lt;/popup&gt;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&lt;/menu&gt;</a:t>
            </a:r>
          </a:p>
          <a:p>
            <a:pPr marL="0" indent="0">
              <a:spcBef>
                <a:spcPts val="0"/>
              </a:spcBef>
              <a:buNone/>
            </a:pPr>
            <a:endParaRPr lang="fr-BE" sz="24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5D3411-D4B2-4787-AAB8-85235530786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445124"/>
            <a:ext cx="5181600" cy="5273310"/>
          </a:xfrm>
        </p:spPr>
        <p:txBody>
          <a:bodyPr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Menu</a:t>
            </a:r>
            <a:r>
              <a:rPr lang="fr-BE" sz="1800">
                <a:latin typeface="Courier New" pitchFamily="49"/>
              </a:rPr>
              <a:t> :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id</a:t>
            </a:r>
            <a:r>
              <a:rPr lang="fr-BE" sz="1800">
                <a:latin typeface="Courier New" pitchFamily="49"/>
              </a:rPr>
              <a:t> : "file",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 : "File",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Popup</a:t>
            </a:r>
            <a:r>
              <a:rPr lang="fr-BE" sz="1800">
                <a:latin typeface="Courier New" pitchFamily="49"/>
              </a:rPr>
              <a:t> :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err="1">
                <a:solidFill>
                  <a:srgbClr val="00CC00"/>
                </a:solidFill>
                <a:latin typeface="Courier New" pitchFamily="49"/>
              </a:rPr>
              <a:t>menuitem</a:t>
            </a:r>
            <a:r>
              <a:rPr lang="fr-BE" sz="1800">
                <a:solidFill>
                  <a:srgbClr val="00CC00"/>
                </a:solidFill>
                <a:latin typeface="Courier New" pitchFamily="49"/>
              </a:rPr>
              <a:t>: </a:t>
            </a:r>
            <a:r>
              <a:rPr lang="fr-BE" sz="1800" b="1">
                <a:solidFill>
                  <a:srgbClr val="00CC00"/>
                </a:solidFill>
                <a:latin typeface="Courier New" pitchFamily="49"/>
              </a:rPr>
              <a:t>[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"New",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:"</a:t>
            </a:r>
            <a:r>
              <a:rPr lang="fr-BE" sz="1800" err="1">
                <a:latin typeface="Courier New" pitchFamily="49"/>
              </a:rPr>
              <a:t>CreateNewDoc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>
                <a:latin typeface="Courier New" pitchFamily="49"/>
              </a:rPr>
              <a:t>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"Open",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 "</a:t>
            </a:r>
            <a:r>
              <a:rPr lang="fr-BE" sz="1800" err="1">
                <a:latin typeface="Courier New" pitchFamily="49"/>
              </a:rPr>
              <a:t>OpenDoc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>
                <a:latin typeface="Courier New" pitchFamily="49"/>
              </a:rPr>
              <a:t>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"Close",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 "</a:t>
            </a:r>
            <a:r>
              <a:rPr lang="fr-BE" sz="1800" err="1">
                <a:latin typeface="Courier New" pitchFamily="49"/>
              </a:rPr>
              <a:t>CloseDoc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 b="1">
                <a:solidFill>
                  <a:srgbClr val="00CC00"/>
                </a:solidFill>
                <a:latin typeface="Courier New" pitchFamily="49"/>
              </a:rPr>
              <a:t>]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</p:txBody>
      </p:sp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E9E8C23D-8B2E-4E13-815D-C9633D0C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8" y="14451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89241260-D56A-4912-8083-4F63E2291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73" y="1352043"/>
            <a:ext cx="906162" cy="9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7313-0C3E-D7A0-7CFF-3EBDFC3F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AA2A-9DCC-779A-DF79-E1DCB51A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intégration en PHP</a:t>
            </a:r>
          </a:p>
        </p:txBody>
      </p:sp>
    </p:spTree>
    <p:extLst>
      <p:ext uri="{BB962C8B-B14F-4D97-AF65-F5344CB8AC3E}">
        <p14:creationId xmlns:p14="http://schemas.microsoft.com/office/powerpoint/2010/main" val="2895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11843</TotalTime>
  <Words>1004</Words>
  <Application>Microsoft Office PowerPoint</Application>
  <PresentationFormat>Grand écran</PresentationFormat>
  <Paragraphs>181</Paragraphs>
  <Slides>21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  <vt:variant>
        <vt:lpstr>Diaporamas personnalisés</vt:lpstr>
      </vt:variant>
      <vt:variant>
        <vt:i4>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Garamond</vt:lpstr>
      <vt:lpstr>burotix</vt:lpstr>
      <vt:lpstr>Bachelier en Informatique de Gestion  Projet de Développement Web</vt:lpstr>
      <vt:lpstr>Table des matières</vt:lpstr>
      <vt:lpstr>26. Données JSON</vt:lpstr>
      <vt:lpstr>JSON : Structure</vt:lpstr>
      <vt:lpstr>JSON en quelques mots</vt:lpstr>
      <vt:lpstr>JSON : deux structures </vt:lpstr>
      <vt:lpstr>JSON : deux structures </vt:lpstr>
      <vt:lpstr>JSON vs. XML</vt:lpstr>
      <vt:lpstr>JSON : intégration en PHP</vt:lpstr>
      <vt:lpstr>Exo 11 : PHP et JSON</vt:lpstr>
      <vt:lpstr>json_decode()</vt:lpstr>
      <vt:lpstr>Exo 13 : PHP et JSON</vt:lpstr>
      <vt:lpstr>Exo 14 : PHP et JSON</vt:lpstr>
      <vt:lpstr>json_encode()</vt:lpstr>
      <vt:lpstr>JSON : API</vt:lpstr>
      <vt:lpstr>API : Principe </vt:lpstr>
      <vt:lpstr>API : Applications</vt:lpstr>
      <vt:lpstr>API : Types</vt:lpstr>
      <vt:lpstr>Exo 24 : log-in, log-out avec API et JSON</vt:lpstr>
      <vt:lpstr>JSON : Références</vt:lpstr>
      <vt:lpstr>Références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141</cp:revision>
  <dcterms:created xsi:type="dcterms:W3CDTF">2020-03-25T16:55:22Z</dcterms:created>
  <dcterms:modified xsi:type="dcterms:W3CDTF">2024-10-23T11:58:57Z</dcterms:modified>
</cp:coreProperties>
</file>