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63" r:id="rId6"/>
    <p:sldId id="265" r:id="rId7"/>
    <p:sldId id="264" r:id="rId8"/>
    <p:sldId id="266" r:id="rId9"/>
    <p:sldId id="267" r:id="rId10"/>
    <p:sldId id="259" r:id="rId11"/>
    <p:sldId id="268" r:id="rId12"/>
    <p:sldId id="269" r:id="rId13"/>
    <p:sldId id="270" r:id="rId14"/>
    <p:sldId id="271" r:id="rId15"/>
    <p:sldId id="272" r:id="rId16"/>
    <p:sldId id="273" r:id="rId17"/>
    <p:sldId id="275" r:id="rId18"/>
    <p:sldId id="276" r:id="rId19"/>
    <p:sldId id="277" r:id="rId20"/>
    <p:sldId id="278" r:id="rId21"/>
    <p:sldId id="279" r:id="rId22"/>
    <p:sldId id="274"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EE4A3E-8953-4C8C-91E6-D0984735621F}"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96461-3A4A-4DA8-A3AB-20273250B9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59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E4A3E-8953-4C8C-91E6-D0984735621F}"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266831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E4A3E-8953-4C8C-91E6-D0984735621F}"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355619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E4A3E-8953-4C8C-91E6-D0984735621F}"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247988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E4A3E-8953-4C8C-91E6-D0984735621F}" type="datetimeFigureOut">
              <a:rPr lang="en-IN" smtClean="0"/>
              <a:t>17-09-2023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796461-3A4A-4DA8-A3AB-20273250B94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704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EE4A3E-8953-4C8C-91E6-D0984735621F}"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137618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EE4A3E-8953-4C8C-91E6-D0984735621F}" type="datetimeFigureOut">
              <a:rPr lang="en-IN" smtClean="0"/>
              <a:t>17-09-2023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141989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EE4A3E-8953-4C8C-91E6-D0984735621F}" type="datetimeFigureOut">
              <a:rPr lang="en-IN" smtClean="0"/>
              <a:t>17-09-2023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255593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EE4A3E-8953-4C8C-91E6-D0984735621F}" type="datetimeFigureOut">
              <a:rPr lang="en-IN" smtClean="0"/>
              <a:t>17-09-2023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307118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EE4A3E-8953-4C8C-91E6-D0984735621F}" type="datetimeFigureOut">
              <a:rPr lang="en-IN" smtClean="0"/>
              <a:t>17-09-2023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796461-3A4A-4DA8-A3AB-20273250B945}" type="slidenum">
              <a:rPr lang="en-IN" smtClean="0"/>
              <a:t>‹#›</a:t>
            </a:fld>
            <a:endParaRPr lang="en-IN"/>
          </a:p>
        </p:txBody>
      </p:sp>
    </p:spTree>
    <p:extLst>
      <p:ext uri="{BB962C8B-B14F-4D97-AF65-F5344CB8AC3E}">
        <p14:creationId xmlns:p14="http://schemas.microsoft.com/office/powerpoint/2010/main" val="20009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E4A3E-8953-4C8C-91E6-D0984735621F}" type="datetimeFigureOut">
              <a:rPr lang="en-IN" smtClean="0"/>
              <a:t>17-09-2023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796461-3A4A-4DA8-A3AB-20273250B945}" type="slidenum">
              <a:rPr lang="en-IN" smtClean="0"/>
              <a:t>‹#›</a:t>
            </a:fld>
            <a:endParaRPr lang="en-IN"/>
          </a:p>
        </p:txBody>
      </p:sp>
    </p:spTree>
    <p:extLst>
      <p:ext uri="{BB962C8B-B14F-4D97-AF65-F5344CB8AC3E}">
        <p14:creationId xmlns:p14="http://schemas.microsoft.com/office/powerpoint/2010/main" val="17844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EE4A3E-8953-4C8C-91E6-D0984735621F}" type="datetimeFigureOut">
              <a:rPr lang="en-IN" smtClean="0"/>
              <a:t>17-09-2023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6796461-3A4A-4DA8-A3AB-20273250B94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116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3A66-DC6E-2577-A7B0-8847214840B3}"/>
              </a:ext>
            </a:extLst>
          </p:cNvPr>
          <p:cNvSpPr>
            <a:spLocks noGrp="1"/>
          </p:cNvSpPr>
          <p:nvPr>
            <p:ph type="ctrTitle"/>
          </p:nvPr>
        </p:nvSpPr>
        <p:spPr/>
        <p:txBody>
          <a:bodyPr/>
          <a:lstStyle/>
          <a:p>
            <a:r>
              <a:rPr lang="en-US" dirty="0"/>
              <a:t>G2M Cab Investment Case Study</a:t>
            </a:r>
            <a:endParaRPr lang="en-IN" dirty="0"/>
          </a:p>
        </p:txBody>
      </p:sp>
      <p:sp>
        <p:nvSpPr>
          <p:cNvPr id="3" name="Subtitle 2">
            <a:extLst>
              <a:ext uri="{FF2B5EF4-FFF2-40B4-BE49-F238E27FC236}">
                <a16:creationId xmlns:a16="http://schemas.microsoft.com/office/drawing/2014/main" id="{82738EF7-7C30-588A-1965-EB03DC79B3F3}"/>
              </a:ext>
            </a:extLst>
          </p:cNvPr>
          <p:cNvSpPr>
            <a:spLocks noGrp="1"/>
          </p:cNvSpPr>
          <p:nvPr>
            <p:ph type="subTitle" idx="1"/>
          </p:nvPr>
        </p:nvSpPr>
        <p:spPr/>
        <p:txBody>
          <a:bodyPr/>
          <a:lstStyle/>
          <a:p>
            <a:r>
              <a:rPr lang="en-US" dirty="0"/>
              <a:t>Data glacier VIRTUAL INTERNSHIP</a:t>
            </a:r>
          </a:p>
          <a:p>
            <a:r>
              <a:rPr lang="en-US" dirty="0"/>
              <a:t>LISUM25-CHRISTEENA JOHN</a:t>
            </a:r>
            <a:endParaRPr lang="en-IN" dirty="0"/>
          </a:p>
        </p:txBody>
      </p:sp>
    </p:spTree>
    <p:extLst>
      <p:ext uri="{BB962C8B-B14F-4D97-AF65-F5344CB8AC3E}">
        <p14:creationId xmlns:p14="http://schemas.microsoft.com/office/powerpoint/2010/main" val="410066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3F45-749F-48EE-21BF-458D1664EF4B}"/>
              </a:ext>
            </a:extLst>
          </p:cNvPr>
          <p:cNvSpPr>
            <a:spLocks noGrp="1"/>
          </p:cNvSpPr>
          <p:nvPr>
            <p:ph type="title"/>
          </p:nvPr>
        </p:nvSpPr>
        <p:spPr/>
        <p:txBody>
          <a:bodyPr/>
          <a:lstStyle/>
          <a:p>
            <a:r>
              <a:rPr lang="en-US" dirty="0"/>
              <a:t>RESULTS</a:t>
            </a:r>
            <a:endParaRPr lang="en-IN" dirty="0"/>
          </a:p>
        </p:txBody>
      </p:sp>
      <p:pic>
        <p:nvPicPr>
          <p:cNvPr id="11" name="Content Placeholder 10">
            <a:extLst>
              <a:ext uri="{FF2B5EF4-FFF2-40B4-BE49-F238E27FC236}">
                <a16:creationId xmlns:a16="http://schemas.microsoft.com/office/drawing/2014/main" id="{1BAD630B-B530-B78F-627F-00B075EBE180}"/>
              </a:ext>
            </a:extLst>
          </p:cNvPr>
          <p:cNvPicPr>
            <a:picLocks noGrp="1" noChangeAspect="1"/>
          </p:cNvPicPr>
          <p:nvPr>
            <p:ph idx="1"/>
          </p:nvPr>
        </p:nvPicPr>
        <p:blipFill>
          <a:blip r:embed="rId2"/>
          <a:stretch>
            <a:fillRect/>
          </a:stretch>
        </p:blipFill>
        <p:spPr>
          <a:xfrm>
            <a:off x="2486411" y="1846263"/>
            <a:ext cx="7279504" cy="4022725"/>
          </a:xfrm>
        </p:spPr>
      </p:pic>
      <p:pic>
        <p:nvPicPr>
          <p:cNvPr id="9" name="Picture 8">
            <a:extLst>
              <a:ext uri="{FF2B5EF4-FFF2-40B4-BE49-F238E27FC236}">
                <a16:creationId xmlns:a16="http://schemas.microsoft.com/office/drawing/2014/main" id="{252FDEFB-2B48-4E7D-6D6C-5DB2E465DEDB}"/>
              </a:ext>
            </a:extLst>
          </p:cNvPr>
          <p:cNvPicPr>
            <a:picLocks noChangeAspect="1"/>
          </p:cNvPicPr>
          <p:nvPr/>
        </p:nvPicPr>
        <p:blipFill>
          <a:blip r:embed="rId3"/>
          <a:stretch>
            <a:fillRect/>
          </a:stretch>
        </p:blipFill>
        <p:spPr>
          <a:xfrm>
            <a:off x="2148498" y="5825918"/>
            <a:ext cx="7895004" cy="495343"/>
          </a:xfrm>
          <a:prstGeom prst="rect">
            <a:avLst/>
          </a:prstGeom>
        </p:spPr>
      </p:pic>
    </p:spTree>
    <p:extLst>
      <p:ext uri="{BB962C8B-B14F-4D97-AF65-F5344CB8AC3E}">
        <p14:creationId xmlns:p14="http://schemas.microsoft.com/office/powerpoint/2010/main" val="373682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4F9F-300B-E865-4CB1-6476ED777D3E}"/>
              </a:ext>
            </a:extLst>
          </p:cNvPr>
          <p:cNvSpPr>
            <a:spLocks noGrp="1"/>
          </p:cNvSpPr>
          <p:nvPr>
            <p:ph type="title"/>
          </p:nvPr>
        </p:nvSpPr>
        <p:spPr/>
        <p:txBody>
          <a:bodyPr/>
          <a:lstStyle/>
          <a:p>
            <a:r>
              <a:rPr lang="en-US" dirty="0"/>
              <a:t>RESULTS</a:t>
            </a:r>
            <a:endParaRPr lang="en-IN" dirty="0"/>
          </a:p>
        </p:txBody>
      </p:sp>
      <p:pic>
        <p:nvPicPr>
          <p:cNvPr id="11" name="Picture 10">
            <a:extLst>
              <a:ext uri="{FF2B5EF4-FFF2-40B4-BE49-F238E27FC236}">
                <a16:creationId xmlns:a16="http://schemas.microsoft.com/office/drawing/2014/main" id="{DB2E0719-5153-A33B-EBE4-B9A622ACC7EF}"/>
              </a:ext>
            </a:extLst>
          </p:cNvPr>
          <p:cNvPicPr>
            <a:picLocks noChangeAspect="1"/>
          </p:cNvPicPr>
          <p:nvPr/>
        </p:nvPicPr>
        <p:blipFill>
          <a:blip r:embed="rId2"/>
          <a:stretch>
            <a:fillRect/>
          </a:stretch>
        </p:blipFill>
        <p:spPr>
          <a:xfrm>
            <a:off x="3722164" y="5776162"/>
            <a:ext cx="4747671" cy="541067"/>
          </a:xfrm>
          <a:prstGeom prst="rect">
            <a:avLst/>
          </a:prstGeom>
        </p:spPr>
      </p:pic>
      <p:pic>
        <p:nvPicPr>
          <p:cNvPr id="13" name="Picture 12">
            <a:extLst>
              <a:ext uri="{FF2B5EF4-FFF2-40B4-BE49-F238E27FC236}">
                <a16:creationId xmlns:a16="http://schemas.microsoft.com/office/drawing/2014/main" id="{E7FF4EF9-4852-26ED-69E8-BBA6996E211C}"/>
              </a:ext>
            </a:extLst>
          </p:cNvPr>
          <p:cNvPicPr>
            <a:picLocks noChangeAspect="1"/>
          </p:cNvPicPr>
          <p:nvPr/>
        </p:nvPicPr>
        <p:blipFill>
          <a:blip r:embed="rId3"/>
          <a:stretch>
            <a:fillRect/>
          </a:stretch>
        </p:blipFill>
        <p:spPr>
          <a:xfrm>
            <a:off x="1900516" y="1766216"/>
            <a:ext cx="7610309" cy="4139498"/>
          </a:xfrm>
          <a:prstGeom prst="rect">
            <a:avLst/>
          </a:prstGeom>
        </p:spPr>
      </p:pic>
    </p:spTree>
    <p:extLst>
      <p:ext uri="{BB962C8B-B14F-4D97-AF65-F5344CB8AC3E}">
        <p14:creationId xmlns:p14="http://schemas.microsoft.com/office/powerpoint/2010/main" val="1416314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2BC1-D41C-5D9C-6164-0731CAF9B874}"/>
              </a:ext>
            </a:extLst>
          </p:cNvPr>
          <p:cNvSpPr>
            <a:spLocks noGrp="1"/>
          </p:cNvSpPr>
          <p:nvPr>
            <p:ph type="title"/>
          </p:nvPr>
        </p:nvSpPr>
        <p:spPr/>
        <p:txBody>
          <a:bodyPr/>
          <a:lstStyle/>
          <a:p>
            <a:r>
              <a:rPr lang="en-US" dirty="0"/>
              <a:t>RESULTS</a:t>
            </a:r>
            <a:endParaRPr lang="en-IN" dirty="0"/>
          </a:p>
        </p:txBody>
      </p:sp>
      <p:pic>
        <p:nvPicPr>
          <p:cNvPr id="9" name="Picture 8">
            <a:extLst>
              <a:ext uri="{FF2B5EF4-FFF2-40B4-BE49-F238E27FC236}">
                <a16:creationId xmlns:a16="http://schemas.microsoft.com/office/drawing/2014/main" id="{31CD8CFB-92EA-92AB-3B4B-44436087B2D6}"/>
              </a:ext>
            </a:extLst>
          </p:cNvPr>
          <p:cNvPicPr>
            <a:picLocks noChangeAspect="1"/>
          </p:cNvPicPr>
          <p:nvPr/>
        </p:nvPicPr>
        <p:blipFill>
          <a:blip r:embed="rId2"/>
          <a:stretch>
            <a:fillRect/>
          </a:stretch>
        </p:blipFill>
        <p:spPr>
          <a:xfrm>
            <a:off x="3992697" y="5794756"/>
            <a:ext cx="4206605" cy="701101"/>
          </a:xfrm>
          <a:prstGeom prst="rect">
            <a:avLst/>
          </a:prstGeom>
        </p:spPr>
      </p:pic>
      <p:pic>
        <p:nvPicPr>
          <p:cNvPr id="11" name="Picture 10">
            <a:extLst>
              <a:ext uri="{FF2B5EF4-FFF2-40B4-BE49-F238E27FC236}">
                <a16:creationId xmlns:a16="http://schemas.microsoft.com/office/drawing/2014/main" id="{16C28660-482A-E8BA-E610-998169F8D37C}"/>
              </a:ext>
            </a:extLst>
          </p:cNvPr>
          <p:cNvPicPr>
            <a:picLocks noChangeAspect="1"/>
          </p:cNvPicPr>
          <p:nvPr/>
        </p:nvPicPr>
        <p:blipFill>
          <a:blip r:embed="rId3"/>
          <a:stretch>
            <a:fillRect/>
          </a:stretch>
        </p:blipFill>
        <p:spPr>
          <a:xfrm>
            <a:off x="2550958" y="1891048"/>
            <a:ext cx="7417797" cy="4052770"/>
          </a:xfrm>
          <a:prstGeom prst="rect">
            <a:avLst/>
          </a:prstGeom>
        </p:spPr>
      </p:pic>
    </p:spTree>
    <p:extLst>
      <p:ext uri="{BB962C8B-B14F-4D97-AF65-F5344CB8AC3E}">
        <p14:creationId xmlns:p14="http://schemas.microsoft.com/office/powerpoint/2010/main" val="100739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0CFC-1F24-3B6A-22E7-EAB33B02EC31}"/>
              </a:ext>
            </a:extLst>
          </p:cNvPr>
          <p:cNvSpPr>
            <a:spLocks noGrp="1"/>
          </p:cNvSpPr>
          <p:nvPr>
            <p:ph type="title"/>
          </p:nvPr>
        </p:nvSpPr>
        <p:spPr/>
        <p:txBody>
          <a:bodyPr/>
          <a:lstStyle/>
          <a:p>
            <a:r>
              <a:rPr lang="en-US" dirty="0"/>
              <a:t>RESULTS</a:t>
            </a:r>
            <a:endParaRPr lang="en-IN" dirty="0"/>
          </a:p>
        </p:txBody>
      </p:sp>
      <p:pic>
        <p:nvPicPr>
          <p:cNvPr id="9" name="Picture 8">
            <a:extLst>
              <a:ext uri="{FF2B5EF4-FFF2-40B4-BE49-F238E27FC236}">
                <a16:creationId xmlns:a16="http://schemas.microsoft.com/office/drawing/2014/main" id="{C237FF34-6B20-CC1A-6714-A950FD88CCC8}"/>
              </a:ext>
            </a:extLst>
          </p:cNvPr>
          <p:cNvPicPr>
            <a:picLocks noChangeAspect="1"/>
          </p:cNvPicPr>
          <p:nvPr/>
        </p:nvPicPr>
        <p:blipFill>
          <a:blip r:embed="rId2"/>
          <a:stretch>
            <a:fillRect/>
          </a:stretch>
        </p:blipFill>
        <p:spPr>
          <a:xfrm>
            <a:off x="3253493" y="5600225"/>
            <a:ext cx="5685013" cy="731583"/>
          </a:xfrm>
          <a:prstGeom prst="rect">
            <a:avLst/>
          </a:prstGeom>
        </p:spPr>
      </p:pic>
      <p:pic>
        <p:nvPicPr>
          <p:cNvPr id="11" name="Picture 10">
            <a:extLst>
              <a:ext uri="{FF2B5EF4-FFF2-40B4-BE49-F238E27FC236}">
                <a16:creationId xmlns:a16="http://schemas.microsoft.com/office/drawing/2014/main" id="{F0373331-D7E0-B2B5-921F-C31FA54AE0C8}"/>
              </a:ext>
            </a:extLst>
          </p:cNvPr>
          <p:cNvPicPr>
            <a:picLocks noChangeAspect="1"/>
          </p:cNvPicPr>
          <p:nvPr/>
        </p:nvPicPr>
        <p:blipFill>
          <a:blip r:embed="rId3"/>
          <a:stretch>
            <a:fillRect/>
          </a:stretch>
        </p:blipFill>
        <p:spPr>
          <a:xfrm>
            <a:off x="2188081" y="1737360"/>
            <a:ext cx="7216589" cy="4004511"/>
          </a:xfrm>
          <a:prstGeom prst="rect">
            <a:avLst/>
          </a:prstGeom>
        </p:spPr>
      </p:pic>
    </p:spTree>
    <p:extLst>
      <p:ext uri="{BB962C8B-B14F-4D97-AF65-F5344CB8AC3E}">
        <p14:creationId xmlns:p14="http://schemas.microsoft.com/office/powerpoint/2010/main" val="2428084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681F-B8EF-8718-A051-C0F2467E2929}"/>
              </a:ext>
            </a:extLst>
          </p:cNvPr>
          <p:cNvSpPr>
            <a:spLocks noGrp="1"/>
          </p:cNvSpPr>
          <p:nvPr>
            <p:ph type="title"/>
          </p:nvPr>
        </p:nvSpPr>
        <p:spPr/>
        <p:txBody>
          <a:bodyPr/>
          <a:lstStyle/>
          <a:p>
            <a:r>
              <a:rPr lang="en-US" dirty="0"/>
              <a:t>RESULTS</a:t>
            </a:r>
            <a:endParaRPr lang="en-IN" dirty="0"/>
          </a:p>
        </p:txBody>
      </p:sp>
      <p:pic>
        <p:nvPicPr>
          <p:cNvPr id="9" name="Picture 8">
            <a:extLst>
              <a:ext uri="{FF2B5EF4-FFF2-40B4-BE49-F238E27FC236}">
                <a16:creationId xmlns:a16="http://schemas.microsoft.com/office/drawing/2014/main" id="{CAC6E81C-22EC-9DB0-55A0-A30406220A0E}"/>
              </a:ext>
            </a:extLst>
          </p:cNvPr>
          <p:cNvPicPr>
            <a:picLocks noChangeAspect="1"/>
          </p:cNvPicPr>
          <p:nvPr/>
        </p:nvPicPr>
        <p:blipFill>
          <a:blip r:embed="rId2"/>
          <a:stretch>
            <a:fillRect/>
          </a:stretch>
        </p:blipFill>
        <p:spPr>
          <a:xfrm>
            <a:off x="1100657" y="5754422"/>
            <a:ext cx="9990686" cy="548688"/>
          </a:xfrm>
          <a:prstGeom prst="rect">
            <a:avLst/>
          </a:prstGeom>
        </p:spPr>
      </p:pic>
      <p:pic>
        <p:nvPicPr>
          <p:cNvPr id="11" name="Picture 10">
            <a:extLst>
              <a:ext uri="{FF2B5EF4-FFF2-40B4-BE49-F238E27FC236}">
                <a16:creationId xmlns:a16="http://schemas.microsoft.com/office/drawing/2014/main" id="{7800511B-591E-93BA-BBCE-038EC37EE99B}"/>
              </a:ext>
            </a:extLst>
          </p:cNvPr>
          <p:cNvPicPr>
            <a:picLocks noChangeAspect="1"/>
          </p:cNvPicPr>
          <p:nvPr/>
        </p:nvPicPr>
        <p:blipFill>
          <a:blip r:embed="rId3"/>
          <a:stretch>
            <a:fillRect/>
          </a:stretch>
        </p:blipFill>
        <p:spPr>
          <a:xfrm>
            <a:off x="0" y="1595673"/>
            <a:ext cx="12192000" cy="3666654"/>
          </a:xfrm>
          <a:prstGeom prst="rect">
            <a:avLst/>
          </a:prstGeom>
        </p:spPr>
      </p:pic>
    </p:spTree>
    <p:extLst>
      <p:ext uri="{BB962C8B-B14F-4D97-AF65-F5344CB8AC3E}">
        <p14:creationId xmlns:p14="http://schemas.microsoft.com/office/powerpoint/2010/main" val="347769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0E3D-E86E-0A84-03D5-24A5BC192F2C}"/>
              </a:ext>
            </a:extLst>
          </p:cNvPr>
          <p:cNvSpPr>
            <a:spLocks noGrp="1"/>
          </p:cNvSpPr>
          <p:nvPr>
            <p:ph type="title"/>
          </p:nvPr>
        </p:nvSpPr>
        <p:spPr/>
        <p:txBody>
          <a:bodyPr/>
          <a:lstStyle/>
          <a:p>
            <a:r>
              <a:rPr lang="en-US" dirty="0"/>
              <a:t>RESULTS</a:t>
            </a:r>
            <a:endParaRPr lang="en-IN" dirty="0"/>
          </a:p>
        </p:txBody>
      </p:sp>
      <p:pic>
        <p:nvPicPr>
          <p:cNvPr id="9" name="Picture 8">
            <a:extLst>
              <a:ext uri="{FF2B5EF4-FFF2-40B4-BE49-F238E27FC236}">
                <a16:creationId xmlns:a16="http://schemas.microsoft.com/office/drawing/2014/main" id="{50973F68-A169-F207-21C8-3AB703392B8D}"/>
              </a:ext>
            </a:extLst>
          </p:cNvPr>
          <p:cNvPicPr>
            <a:picLocks noChangeAspect="1"/>
          </p:cNvPicPr>
          <p:nvPr/>
        </p:nvPicPr>
        <p:blipFill>
          <a:blip r:embed="rId2"/>
          <a:stretch>
            <a:fillRect/>
          </a:stretch>
        </p:blipFill>
        <p:spPr>
          <a:xfrm>
            <a:off x="7624538" y="2945980"/>
            <a:ext cx="3863675" cy="1181202"/>
          </a:xfrm>
          <a:prstGeom prst="rect">
            <a:avLst/>
          </a:prstGeom>
        </p:spPr>
      </p:pic>
      <p:pic>
        <p:nvPicPr>
          <p:cNvPr id="11" name="Picture 10">
            <a:extLst>
              <a:ext uri="{FF2B5EF4-FFF2-40B4-BE49-F238E27FC236}">
                <a16:creationId xmlns:a16="http://schemas.microsoft.com/office/drawing/2014/main" id="{BA9051FA-9E86-F20A-B4F4-EAE7C4310AAE}"/>
              </a:ext>
            </a:extLst>
          </p:cNvPr>
          <p:cNvPicPr>
            <a:picLocks noChangeAspect="1"/>
          </p:cNvPicPr>
          <p:nvPr/>
        </p:nvPicPr>
        <p:blipFill>
          <a:blip r:embed="rId3"/>
          <a:stretch>
            <a:fillRect/>
          </a:stretch>
        </p:blipFill>
        <p:spPr>
          <a:xfrm>
            <a:off x="2037190" y="1764251"/>
            <a:ext cx="4417398" cy="4494994"/>
          </a:xfrm>
          <a:prstGeom prst="rect">
            <a:avLst/>
          </a:prstGeom>
        </p:spPr>
      </p:pic>
    </p:spTree>
    <p:extLst>
      <p:ext uri="{BB962C8B-B14F-4D97-AF65-F5344CB8AC3E}">
        <p14:creationId xmlns:p14="http://schemas.microsoft.com/office/powerpoint/2010/main" val="373130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3BF7-CBA4-45B7-F73A-F542E1B025E5}"/>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4E54E87B-3794-B7AD-FE71-057522736352}"/>
              </a:ext>
            </a:extLst>
          </p:cNvPr>
          <p:cNvPicPr>
            <a:picLocks noGrp="1" noChangeAspect="1"/>
          </p:cNvPicPr>
          <p:nvPr>
            <p:ph idx="1"/>
          </p:nvPr>
        </p:nvPicPr>
        <p:blipFill>
          <a:blip r:embed="rId2"/>
          <a:stretch>
            <a:fillRect/>
          </a:stretch>
        </p:blipFill>
        <p:spPr>
          <a:xfrm>
            <a:off x="2132937" y="1971512"/>
            <a:ext cx="7986452" cy="3772227"/>
          </a:xfrm>
        </p:spPr>
      </p:pic>
      <p:pic>
        <p:nvPicPr>
          <p:cNvPr id="7" name="Picture 6">
            <a:extLst>
              <a:ext uri="{FF2B5EF4-FFF2-40B4-BE49-F238E27FC236}">
                <a16:creationId xmlns:a16="http://schemas.microsoft.com/office/drawing/2014/main" id="{2E2318E7-F9B5-09E5-8DE0-42533C5F583D}"/>
              </a:ext>
            </a:extLst>
          </p:cNvPr>
          <p:cNvPicPr>
            <a:picLocks noChangeAspect="1"/>
          </p:cNvPicPr>
          <p:nvPr/>
        </p:nvPicPr>
        <p:blipFill>
          <a:blip r:embed="rId3"/>
          <a:stretch>
            <a:fillRect/>
          </a:stretch>
        </p:blipFill>
        <p:spPr>
          <a:xfrm>
            <a:off x="3588802" y="5825699"/>
            <a:ext cx="5014395" cy="441998"/>
          </a:xfrm>
          <a:prstGeom prst="rect">
            <a:avLst/>
          </a:prstGeom>
        </p:spPr>
      </p:pic>
    </p:spTree>
    <p:extLst>
      <p:ext uri="{BB962C8B-B14F-4D97-AF65-F5344CB8AC3E}">
        <p14:creationId xmlns:p14="http://schemas.microsoft.com/office/powerpoint/2010/main" val="3774864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74B2-5355-A485-F83C-6886A430DD87}"/>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80D59880-2DA0-FC62-151C-F9E26BA53F0C}"/>
              </a:ext>
            </a:extLst>
          </p:cNvPr>
          <p:cNvPicPr>
            <a:picLocks noGrp="1" noChangeAspect="1"/>
          </p:cNvPicPr>
          <p:nvPr>
            <p:ph idx="1"/>
          </p:nvPr>
        </p:nvPicPr>
        <p:blipFill>
          <a:blip r:embed="rId2"/>
          <a:stretch>
            <a:fillRect/>
          </a:stretch>
        </p:blipFill>
        <p:spPr>
          <a:xfrm>
            <a:off x="2100445" y="1846263"/>
            <a:ext cx="8051435" cy="4022725"/>
          </a:xfrm>
        </p:spPr>
      </p:pic>
      <p:pic>
        <p:nvPicPr>
          <p:cNvPr id="7" name="Picture 6">
            <a:extLst>
              <a:ext uri="{FF2B5EF4-FFF2-40B4-BE49-F238E27FC236}">
                <a16:creationId xmlns:a16="http://schemas.microsoft.com/office/drawing/2014/main" id="{76ED24DB-CD48-25F9-B22C-3E532FE53CE4}"/>
              </a:ext>
            </a:extLst>
          </p:cNvPr>
          <p:cNvPicPr>
            <a:picLocks noChangeAspect="1"/>
          </p:cNvPicPr>
          <p:nvPr/>
        </p:nvPicPr>
        <p:blipFill>
          <a:blip r:embed="rId3"/>
          <a:stretch>
            <a:fillRect/>
          </a:stretch>
        </p:blipFill>
        <p:spPr>
          <a:xfrm>
            <a:off x="3192528" y="5894267"/>
            <a:ext cx="5806943" cy="609653"/>
          </a:xfrm>
          <a:prstGeom prst="rect">
            <a:avLst/>
          </a:prstGeom>
        </p:spPr>
      </p:pic>
    </p:spTree>
    <p:extLst>
      <p:ext uri="{BB962C8B-B14F-4D97-AF65-F5344CB8AC3E}">
        <p14:creationId xmlns:p14="http://schemas.microsoft.com/office/powerpoint/2010/main" val="256244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EFD6-77A4-93AE-8C40-73BD0C2C7608}"/>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77ED52E9-2019-4283-C01B-472184C3C1CD}"/>
              </a:ext>
            </a:extLst>
          </p:cNvPr>
          <p:cNvPicPr>
            <a:picLocks noGrp="1" noChangeAspect="1"/>
          </p:cNvPicPr>
          <p:nvPr>
            <p:ph idx="1"/>
          </p:nvPr>
        </p:nvPicPr>
        <p:blipFill>
          <a:blip r:embed="rId2"/>
          <a:stretch>
            <a:fillRect/>
          </a:stretch>
        </p:blipFill>
        <p:spPr>
          <a:xfrm>
            <a:off x="1412784" y="1944839"/>
            <a:ext cx="9426757" cy="3825572"/>
          </a:xfrm>
        </p:spPr>
      </p:pic>
      <p:pic>
        <p:nvPicPr>
          <p:cNvPr id="7" name="Picture 6">
            <a:extLst>
              <a:ext uri="{FF2B5EF4-FFF2-40B4-BE49-F238E27FC236}">
                <a16:creationId xmlns:a16="http://schemas.microsoft.com/office/drawing/2014/main" id="{AACFF168-D3C4-0AB9-4BCB-5F3A36519D39}"/>
              </a:ext>
            </a:extLst>
          </p:cNvPr>
          <p:cNvPicPr>
            <a:picLocks noChangeAspect="1"/>
          </p:cNvPicPr>
          <p:nvPr/>
        </p:nvPicPr>
        <p:blipFill>
          <a:blip r:embed="rId3"/>
          <a:stretch>
            <a:fillRect/>
          </a:stretch>
        </p:blipFill>
        <p:spPr>
          <a:xfrm>
            <a:off x="2026567" y="5901211"/>
            <a:ext cx="8138865" cy="739204"/>
          </a:xfrm>
          <a:prstGeom prst="rect">
            <a:avLst/>
          </a:prstGeom>
        </p:spPr>
      </p:pic>
    </p:spTree>
    <p:extLst>
      <p:ext uri="{BB962C8B-B14F-4D97-AF65-F5344CB8AC3E}">
        <p14:creationId xmlns:p14="http://schemas.microsoft.com/office/powerpoint/2010/main" val="118036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C73F-D758-3650-F537-B4BBA93FE995}"/>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FD167BC3-874D-FDD9-40BA-D1A52D97AB50}"/>
              </a:ext>
            </a:extLst>
          </p:cNvPr>
          <p:cNvPicPr>
            <a:picLocks noGrp="1" noChangeAspect="1"/>
          </p:cNvPicPr>
          <p:nvPr>
            <p:ph idx="1"/>
          </p:nvPr>
        </p:nvPicPr>
        <p:blipFill>
          <a:blip r:embed="rId2"/>
          <a:stretch>
            <a:fillRect/>
          </a:stretch>
        </p:blipFill>
        <p:spPr>
          <a:xfrm>
            <a:off x="1096963" y="2582486"/>
            <a:ext cx="10058400" cy="2550278"/>
          </a:xfrm>
        </p:spPr>
      </p:pic>
      <p:pic>
        <p:nvPicPr>
          <p:cNvPr id="7" name="Picture 6">
            <a:extLst>
              <a:ext uri="{FF2B5EF4-FFF2-40B4-BE49-F238E27FC236}">
                <a16:creationId xmlns:a16="http://schemas.microsoft.com/office/drawing/2014/main" id="{6177743C-E310-7EB5-68F6-DCAE35C0FD80}"/>
              </a:ext>
            </a:extLst>
          </p:cNvPr>
          <p:cNvPicPr>
            <a:picLocks noChangeAspect="1"/>
          </p:cNvPicPr>
          <p:nvPr/>
        </p:nvPicPr>
        <p:blipFill>
          <a:blip r:embed="rId3"/>
          <a:stretch>
            <a:fillRect/>
          </a:stretch>
        </p:blipFill>
        <p:spPr>
          <a:xfrm>
            <a:off x="1687448" y="5560566"/>
            <a:ext cx="8817104" cy="434378"/>
          </a:xfrm>
          <a:prstGeom prst="rect">
            <a:avLst/>
          </a:prstGeom>
        </p:spPr>
      </p:pic>
    </p:spTree>
    <p:extLst>
      <p:ext uri="{BB962C8B-B14F-4D97-AF65-F5344CB8AC3E}">
        <p14:creationId xmlns:p14="http://schemas.microsoft.com/office/powerpoint/2010/main" val="166417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ACBB-8A54-34E8-77E3-C1403A82D300}"/>
              </a:ext>
            </a:extLst>
          </p:cNvPr>
          <p:cNvSpPr>
            <a:spLocks noGrp="1"/>
          </p:cNvSpPr>
          <p:nvPr>
            <p:ph type="title"/>
          </p:nvPr>
        </p:nvSpPr>
        <p:spPr/>
        <p:txBody>
          <a:bodyPr/>
          <a:lstStyle/>
          <a:p>
            <a:r>
              <a:rPr lang="en-US" dirty="0"/>
              <a:t>BACKGROUND STUDY</a:t>
            </a:r>
            <a:endParaRPr lang="en-IN" dirty="0"/>
          </a:p>
        </p:txBody>
      </p:sp>
      <p:sp>
        <p:nvSpPr>
          <p:cNvPr id="3" name="Content Placeholder 2">
            <a:extLst>
              <a:ext uri="{FF2B5EF4-FFF2-40B4-BE49-F238E27FC236}">
                <a16:creationId xmlns:a16="http://schemas.microsoft.com/office/drawing/2014/main" id="{DFC0DDB1-8FFB-8B8E-E74B-0DD0564A2F21}"/>
              </a:ext>
            </a:extLst>
          </p:cNvPr>
          <p:cNvSpPr>
            <a:spLocks noGrp="1"/>
          </p:cNvSpPr>
          <p:nvPr>
            <p:ph idx="1"/>
          </p:nvPr>
        </p:nvSpPr>
        <p:spPr/>
        <p:txBody>
          <a:bodyPr/>
          <a:lstStyle/>
          <a:p>
            <a:r>
              <a:rPr lang="en-US" dirty="0"/>
              <a:t>INTRODUCTION-XYZ is a private company in the United States. Due to the spectacular rise in the Cab Industry in recent years and the presence of numerous significant players in the market, it is planning to invest in the Cab Industry, and as part of their Go-to-Market (G2M) strategy, they want to understand the market before making a final choice.</a:t>
            </a:r>
          </a:p>
          <a:p>
            <a:endParaRPr lang="en-IN" dirty="0"/>
          </a:p>
          <a:p>
            <a:endParaRPr lang="en-IN" dirty="0"/>
          </a:p>
        </p:txBody>
      </p:sp>
    </p:spTree>
    <p:extLst>
      <p:ext uri="{BB962C8B-B14F-4D97-AF65-F5344CB8AC3E}">
        <p14:creationId xmlns:p14="http://schemas.microsoft.com/office/powerpoint/2010/main" val="143522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98F6-828C-D7A4-7010-F253A7424F07}"/>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7B7FC9F9-EAB2-15DF-A625-AADCE2483A1F}"/>
              </a:ext>
            </a:extLst>
          </p:cNvPr>
          <p:cNvPicPr>
            <a:picLocks noGrp="1" noChangeAspect="1"/>
          </p:cNvPicPr>
          <p:nvPr>
            <p:ph idx="1"/>
          </p:nvPr>
        </p:nvPicPr>
        <p:blipFill>
          <a:blip r:embed="rId2"/>
          <a:stretch>
            <a:fillRect/>
          </a:stretch>
        </p:blipFill>
        <p:spPr>
          <a:xfrm>
            <a:off x="1966710" y="1846263"/>
            <a:ext cx="7809355" cy="4303525"/>
          </a:xfrm>
        </p:spPr>
      </p:pic>
    </p:spTree>
    <p:extLst>
      <p:ext uri="{BB962C8B-B14F-4D97-AF65-F5344CB8AC3E}">
        <p14:creationId xmlns:p14="http://schemas.microsoft.com/office/powerpoint/2010/main" val="357415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5B75-0CD3-45BD-7034-4CD8DBEAE4E1}"/>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2434D035-8439-C8DF-C33D-917328315261}"/>
              </a:ext>
            </a:extLst>
          </p:cNvPr>
          <p:cNvPicPr>
            <a:picLocks noGrp="1" noChangeAspect="1"/>
          </p:cNvPicPr>
          <p:nvPr>
            <p:ph idx="1"/>
          </p:nvPr>
        </p:nvPicPr>
        <p:blipFill>
          <a:blip r:embed="rId2"/>
          <a:stretch>
            <a:fillRect/>
          </a:stretch>
        </p:blipFill>
        <p:spPr>
          <a:xfrm>
            <a:off x="1096963" y="1661341"/>
            <a:ext cx="10058400" cy="2994072"/>
          </a:xfrm>
        </p:spPr>
      </p:pic>
      <p:pic>
        <p:nvPicPr>
          <p:cNvPr id="7" name="Picture 6">
            <a:extLst>
              <a:ext uri="{FF2B5EF4-FFF2-40B4-BE49-F238E27FC236}">
                <a16:creationId xmlns:a16="http://schemas.microsoft.com/office/drawing/2014/main" id="{3ED5F518-514C-2D3B-5DD0-BE39F521CD24}"/>
              </a:ext>
            </a:extLst>
          </p:cNvPr>
          <p:cNvPicPr>
            <a:picLocks noChangeAspect="1"/>
          </p:cNvPicPr>
          <p:nvPr/>
        </p:nvPicPr>
        <p:blipFill>
          <a:blip r:embed="rId3"/>
          <a:stretch>
            <a:fillRect/>
          </a:stretch>
        </p:blipFill>
        <p:spPr>
          <a:xfrm>
            <a:off x="3523129" y="4735066"/>
            <a:ext cx="5305138" cy="1693809"/>
          </a:xfrm>
          <a:prstGeom prst="rect">
            <a:avLst/>
          </a:prstGeom>
        </p:spPr>
      </p:pic>
    </p:spTree>
    <p:extLst>
      <p:ext uri="{BB962C8B-B14F-4D97-AF65-F5344CB8AC3E}">
        <p14:creationId xmlns:p14="http://schemas.microsoft.com/office/powerpoint/2010/main" val="3873149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1B056-7A7D-0948-5973-88AF22EE4C7B}"/>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87498678-C0DB-0527-CB31-9FE7DFC0048D}"/>
              </a:ext>
            </a:extLst>
          </p:cNvPr>
          <p:cNvSpPr>
            <a:spLocks noGrp="1"/>
          </p:cNvSpPr>
          <p:nvPr>
            <p:ph idx="1"/>
          </p:nvPr>
        </p:nvSpPr>
        <p:spPr/>
        <p:txBody>
          <a:bodyPr>
            <a:normAutofit fontScale="77500" lnSpcReduction="20000"/>
          </a:bodyPr>
          <a:lstStyle/>
          <a:p>
            <a:pPr algn="l"/>
            <a:r>
              <a:rPr lang="en-US" b="0" i="0" dirty="0">
                <a:solidFill>
                  <a:schemeClr val="tx1"/>
                </a:solidFill>
                <a:effectLst/>
              </a:rPr>
              <a:t>Yellow Cab is used more than Pink Cab. 76.4% of the rides are by Yellow Cab</a:t>
            </a:r>
          </a:p>
          <a:p>
            <a:pPr algn="l"/>
            <a:r>
              <a:rPr lang="en-US" b="0" i="0" dirty="0">
                <a:solidFill>
                  <a:schemeClr val="tx1"/>
                </a:solidFill>
                <a:effectLst/>
              </a:rPr>
              <a:t>November and December (10 and 12) have the most rides. Jan and Feb being the least</a:t>
            </a:r>
          </a:p>
          <a:p>
            <a:pPr algn="l"/>
            <a:r>
              <a:rPr lang="en-US" b="0" i="0" dirty="0">
                <a:solidFill>
                  <a:schemeClr val="tx1"/>
                </a:solidFill>
                <a:effectLst/>
              </a:rPr>
              <a:t>2018 has the highest cab rides but the 'Year of Travel" column approximately has fairly distributed data</a:t>
            </a:r>
          </a:p>
          <a:p>
            <a:pPr algn="l"/>
            <a:r>
              <a:rPr lang="en-US" b="0" i="0" dirty="0">
                <a:solidFill>
                  <a:schemeClr val="tx1"/>
                </a:solidFill>
                <a:effectLst/>
              </a:rPr>
              <a:t>NEW YORK NY has the highest number of rides vs PITTSBURGH PA with lowest</a:t>
            </a:r>
          </a:p>
          <a:p>
            <a:r>
              <a:rPr lang="en-US" b="0" i="0" dirty="0">
                <a:solidFill>
                  <a:schemeClr val="tx1"/>
                </a:solidFill>
                <a:effectLst/>
              </a:rPr>
              <a:t>After 40KM there is gradual linear decrease in number of rides</a:t>
            </a:r>
          </a:p>
          <a:p>
            <a:r>
              <a:rPr lang="en-US" b="0" i="0" dirty="0">
                <a:solidFill>
                  <a:schemeClr val="tx1"/>
                </a:solidFill>
                <a:effectLst/>
              </a:rPr>
              <a:t>Both the companies have same average KM travelled</a:t>
            </a:r>
          </a:p>
          <a:p>
            <a:r>
              <a:rPr lang="en-US" b="0" i="0" dirty="0">
                <a:solidFill>
                  <a:schemeClr val="tx1"/>
                </a:solidFill>
                <a:effectLst/>
              </a:rPr>
              <a:t>On an average Pink cab contributes to 23% in total cab count for all three years</a:t>
            </a:r>
          </a:p>
          <a:p>
            <a:pPr algn="l"/>
            <a:r>
              <a:rPr lang="en-US" b="0" i="0" dirty="0">
                <a:solidFill>
                  <a:schemeClr val="tx1"/>
                </a:solidFill>
                <a:effectLst/>
              </a:rPr>
              <a:t>Mean Profit for Pink Cab on an Average for the three years is around 17-18</a:t>
            </a:r>
          </a:p>
          <a:p>
            <a:pPr algn="l"/>
            <a:r>
              <a:rPr lang="en-US" b="0" i="0" dirty="0">
                <a:solidFill>
                  <a:schemeClr val="tx1"/>
                </a:solidFill>
                <a:effectLst/>
              </a:rPr>
              <a:t>Mean Profit for Yellow Cab on an Average for the three years is around 28-31</a:t>
            </a:r>
          </a:p>
          <a:p>
            <a:pPr algn="l"/>
            <a:r>
              <a:rPr lang="en-US" b="0" i="0" dirty="0">
                <a:solidFill>
                  <a:schemeClr val="tx1"/>
                </a:solidFill>
                <a:effectLst/>
              </a:rPr>
              <a:t>Highest Profit Percentage of Pink Cab was for the months- March and December, lowest for the months- June and July</a:t>
            </a:r>
          </a:p>
          <a:p>
            <a:pPr algn="l"/>
            <a:r>
              <a:rPr lang="en-US" b="0" i="0" dirty="0">
                <a:solidFill>
                  <a:schemeClr val="tx1"/>
                </a:solidFill>
                <a:effectLst/>
              </a:rPr>
              <a:t>Highest Profit Percentage of Yellow Cab was for the months- May, Feb Jan and June, lowest for the months- August and July</a:t>
            </a:r>
          </a:p>
          <a:p>
            <a:endParaRPr lang="en-IN" dirty="0"/>
          </a:p>
        </p:txBody>
      </p:sp>
    </p:spTree>
    <p:extLst>
      <p:ext uri="{BB962C8B-B14F-4D97-AF65-F5344CB8AC3E}">
        <p14:creationId xmlns:p14="http://schemas.microsoft.com/office/powerpoint/2010/main" val="4065505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D8E171-C985-4C3A-2415-78FA2044D89E}"/>
              </a:ext>
            </a:extLst>
          </p:cNvPr>
          <p:cNvSpPr/>
          <p:nvPr/>
        </p:nvSpPr>
        <p:spPr>
          <a:xfrm>
            <a:off x="3765176" y="1819836"/>
            <a:ext cx="4921623"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endParaRPr lang="en-IN"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416528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F80F-D19B-C537-E313-2B81E65E7A6A}"/>
              </a:ext>
            </a:extLst>
          </p:cNvPr>
          <p:cNvSpPr>
            <a:spLocks noGrp="1"/>
          </p:cNvSpPr>
          <p:nvPr>
            <p:ph type="title"/>
          </p:nvPr>
        </p:nvSpPr>
        <p:spPr/>
        <p:txBody>
          <a:bodyPr/>
          <a:lstStyle/>
          <a:p>
            <a:r>
              <a:rPr lang="en-US" dirty="0"/>
              <a:t>AIM &amp;OBJECTIVE</a:t>
            </a:r>
            <a:endParaRPr lang="en-IN" dirty="0"/>
          </a:p>
        </p:txBody>
      </p:sp>
      <p:sp>
        <p:nvSpPr>
          <p:cNvPr id="3" name="Content Placeholder 2">
            <a:extLst>
              <a:ext uri="{FF2B5EF4-FFF2-40B4-BE49-F238E27FC236}">
                <a16:creationId xmlns:a16="http://schemas.microsoft.com/office/drawing/2014/main" id="{1464C6DC-EC5B-1816-AB8E-C4E8E33C083C}"/>
              </a:ext>
            </a:extLst>
          </p:cNvPr>
          <p:cNvSpPr>
            <a:spLocks noGrp="1"/>
          </p:cNvSpPr>
          <p:nvPr>
            <p:ph idx="1"/>
          </p:nvPr>
        </p:nvSpPr>
        <p:spPr/>
        <p:txBody>
          <a:bodyPr/>
          <a:lstStyle/>
          <a:p>
            <a:r>
              <a:rPr lang="en-US" dirty="0"/>
              <a:t>AIM-To Provide actionable insights to assist XYZ firm in picking the best company for investment</a:t>
            </a:r>
          </a:p>
          <a:p>
            <a:endParaRPr lang="en-US" dirty="0"/>
          </a:p>
          <a:p>
            <a:r>
              <a:rPr lang="en-US" dirty="0"/>
              <a:t>To attain the aim different objectives have selected.</a:t>
            </a:r>
          </a:p>
          <a:p>
            <a:r>
              <a:rPr lang="en-US" dirty="0"/>
              <a:t>1.Loading the libraries</a:t>
            </a:r>
          </a:p>
          <a:p>
            <a:r>
              <a:rPr lang="en-US" dirty="0"/>
              <a:t>2.Dataset Understanding</a:t>
            </a:r>
          </a:p>
          <a:p>
            <a:r>
              <a:rPr lang="en-US" dirty="0"/>
              <a:t>3.Data Preprocessing</a:t>
            </a:r>
          </a:p>
          <a:p>
            <a:r>
              <a:rPr lang="en-US" dirty="0"/>
              <a:t>4.Exploratory Data Analysis</a:t>
            </a:r>
            <a:endParaRPr lang="en-IN" dirty="0"/>
          </a:p>
        </p:txBody>
      </p:sp>
    </p:spTree>
    <p:extLst>
      <p:ext uri="{BB962C8B-B14F-4D97-AF65-F5344CB8AC3E}">
        <p14:creationId xmlns:p14="http://schemas.microsoft.com/office/powerpoint/2010/main" val="2071363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5350-0B48-E0AD-4A46-9E44C4200D2A}"/>
              </a:ext>
            </a:extLst>
          </p:cNvPr>
          <p:cNvSpPr>
            <a:spLocks noGrp="1"/>
          </p:cNvSpPr>
          <p:nvPr>
            <p:ph type="title"/>
          </p:nvPr>
        </p:nvSpPr>
        <p:spPr/>
        <p:txBody>
          <a:bodyPr/>
          <a:lstStyle/>
          <a:p>
            <a:r>
              <a:rPr lang="en-US" dirty="0"/>
              <a:t>DATA EXPLORATION</a:t>
            </a:r>
            <a:endParaRPr lang="en-IN" dirty="0"/>
          </a:p>
        </p:txBody>
      </p:sp>
      <p:sp>
        <p:nvSpPr>
          <p:cNvPr id="3" name="Content Placeholder 2">
            <a:extLst>
              <a:ext uri="{FF2B5EF4-FFF2-40B4-BE49-F238E27FC236}">
                <a16:creationId xmlns:a16="http://schemas.microsoft.com/office/drawing/2014/main" id="{73AF4F23-264E-78A6-52B0-CB53613DA684}"/>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24 Features (9 Derived Features Included)</a:t>
            </a:r>
          </a:p>
          <a:p>
            <a:pPr>
              <a:buFont typeface="Wingdings" panose="05000000000000000000" pitchFamily="2" charset="2"/>
              <a:buChar char="Ø"/>
            </a:pPr>
            <a:r>
              <a:rPr lang="en-US" dirty="0"/>
              <a:t>Data was collected from 2016-01-31 to 2018-12-31.</a:t>
            </a:r>
          </a:p>
          <a:p>
            <a:pPr>
              <a:buFont typeface="Wingdings" panose="05000000000000000000" pitchFamily="2" charset="2"/>
              <a:buChar char="Ø"/>
            </a:pPr>
            <a:r>
              <a:rPr lang="en-US" dirty="0"/>
              <a:t>355,032 total data points</a:t>
            </a:r>
          </a:p>
          <a:p>
            <a:pPr>
              <a:buFont typeface="Wingdings" panose="05000000000000000000" pitchFamily="2" charset="2"/>
              <a:buChar char="Ø"/>
            </a:pPr>
            <a:r>
              <a:rPr lang="en-US" dirty="0"/>
              <a:t>4 Datasets including:</a:t>
            </a:r>
          </a:p>
          <a:p>
            <a:pPr marL="457200" indent="-457200">
              <a:buFont typeface="+mj-lt"/>
              <a:buAutoNum type="arabicPeriod"/>
            </a:pPr>
            <a:endParaRPr lang="en-US" dirty="0"/>
          </a:p>
          <a:p>
            <a:pPr marL="457200" indent="-457200">
              <a:buFont typeface="+mj-lt"/>
              <a:buAutoNum type="arabicPeriod"/>
            </a:pPr>
            <a:r>
              <a:rPr lang="en-US" b="1" i="0" dirty="0">
                <a:solidFill>
                  <a:srgbClr val="2D3B45"/>
                </a:solidFill>
                <a:effectLst/>
                <a:latin typeface="Lato Extended"/>
              </a:rPr>
              <a:t>Cab_Data.csv -</a:t>
            </a:r>
            <a:r>
              <a:rPr lang="en-US" b="0" i="0" dirty="0">
                <a:solidFill>
                  <a:srgbClr val="2D3B45"/>
                </a:solidFill>
                <a:effectLst/>
                <a:latin typeface="Lato Extended"/>
              </a:rPr>
              <a:t> file includes details of transaction for 2 cab companies</a:t>
            </a:r>
            <a:endParaRPr lang="en-US" dirty="0"/>
          </a:p>
          <a:p>
            <a:pPr marL="457200" indent="-457200">
              <a:buFont typeface="+mj-lt"/>
              <a:buAutoNum type="arabicPeriod"/>
            </a:pPr>
            <a:r>
              <a:rPr lang="en-US" b="1" i="0" dirty="0">
                <a:solidFill>
                  <a:srgbClr val="2D3B45"/>
                </a:solidFill>
                <a:effectLst/>
                <a:latin typeface="Lato Extended"/>
              </a:rPr>
              <a:t>Customer_ID.csv</a:t>
            </a:r>
            <a:r>
              <a:rPr lang="en-US" b="0" i="0" dirty="0">
                <a:solidFill>
                  <a:srgbClr val="2D3B45"/>
                </a:solidFill>
                <a:effectLst/>
                <a:latin typeface="Lato Extended"/>
              </a:rPr>
              <a:t> - mapping table that contains a unique identifier which links the customer’s demographic details</a:t>
            </a:r>
            <a:endParaRPr lang="en-US" dirty="0"/>
          </a:p>
          <a:p>
            <a:pPr marL="457200" indent="-457200">
              <a:buFont typeface="+mj-lt"/>
              <a:buAutoNum type="arabicPeriod"/>
            </a:pPr>
            <a:r>
              <a:rPr lang="en-US" b="1" i="0" dirty="0">
                <a:solidFill>
                  <a:srgbClr val="2D3B45"/>
                </a:solidFill>
                <a:effectLst/>
                <a:latin typeface="Lato Extended"/>
              </a:rPr>
              <a:t>Transaction_ID.csv -</a:t>
            </a:r>
            <a:r>
              <a:rPr lang="en-US" b="0" i="0" dirty="0">
                <a:solidFill>
                  <a:srgbClr val="2D3B45"/>
                </a:solidFill>
                <a:effectLst/>
                <a:latin typeface="Lato Extended"/>
              </a:rPr>
              <a:t> a mapping table that contains transaction to customer mapping and payment mode</a:t>
            </a:r>
            <a:endParaRPr lang="en-US" dirty="0"/>
          </a:p>
          <a:p>
            <a:pPr marL="457200" indent="-457200" algn="l">
              <a:buFont typeface="+mj-lt"/>
              <a:buAutoNum type="arabicPeriod"/>
            </a:pPr>
            <a:r>
              <a:rPr lang="en-US" b="1" i="0" dirty="0">
                <a:solidFill>
                  <a:srgbClr val="2D3B45"/>
                </a:solidFill>
                <a:effectLst/>
                <a:latin typeface="Lato Extended"/>
              </a:rPr>
              <a:t>City.csv -</a:t>
            </a:r>
            <a:r>
              <a:rPr lang="en-US" b="0" i="0" dirty="0">
                <a:solidFill>
                  <a:srgbClr val="2D3B45"/>
                </a:solidFill>
                <a:effectLst/>
                <a:latin typeface="Lato Extended"/>
              </a:rPr>
              <a:t>file contains list of US cities, their population and number of cab users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8538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5BE5-E76B-7831-758F-38653322FFC5}"/>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7D87A40-9CF9-1E0C-FE16-C385A723FF37}"/>
              </a:ext>
            </a:extLst>
          </p:cNvPr>
          <p:cNvSpPr>
            <a:spLocks noGrp="1"/>
          </p:cNvSpPr>
          <p:nvPr>
            <p:ph idx="1"/>
          </p:nvPr>
        </p:nvSpPr>
        <p:spPr/>
        <p:txBody>
          <a:bodyPr>
            <a:normAutofit fontScale="62500" lnSpcReduction="20000"/>
          </a:bodyPr>
          <a:lstStyle/>
          <a:p>
            <a:pPr>
              <a:buFont typeface="Wingdings" panose="05000000000000000000" pitchFamily="2" charset="2"/>
              <a:buChar char="Ø"/>
            </a:pPr>
            <a:r>
              <a:rPr lang="en-US" sz="2900" dirty="0"/>
              <a:t>First the libraries are  loaded to the google Collab</a:t>
            </a:r>
          </a:p>
          <a:p>
            <a:pPr>
              <a:buFont typeface="Wingdings" panose="05000000000000000000" pitchFamily="2" charset="2"/>
              <a:buChar char="Ø"/>
            </a:pPr>
            <a:r>
              <a:rPr lang="en-US" sz="2900" dirty="0"/>
              <a:t>Then the 4 datasets are loaded and understanding of each dataset</a:t>
            </a:r>
          </a:p>
          <a:p>
            <a:pPr>
              <a:buFont typeface="Wingdings" panose="05000000000000000000" pitchFamily="2" charset="2"/>
              <a:buChar char="Ø"/>
            </a:pPr>
            <a:r>
              <a:rPr lang="en-IN" sz="2900" dirty="0"/>
              <a:t>Data Preprocessing is the third step. The steps include:</a:t>
            </a:r>
          </a:p>
          <a:p>
            <a:pPr marL="457200" indent="-457200">
              <a:buFont typeface="+mj-lt"/>
              <a:buAutoNum type="arabicPeriod"/>
            </a:pPr>
            <a:r>
              <a:rPr lang="en-US" sz="2900" dirty="0"/>
              <a:t>MASTERDATA CREATION </a:t>
            </a:r>
          </a:p>
          <a:p>
            <a:pPr marL="457200" indent="-457200">
              <a:buFont typeface="+mj-lt"/>
              <a:buAutoNum type="arabicPeriod"/>
            </a:pPr>
            <a:r>
              <a:rPr lang="en-US" sz="2900" dirty="0"/>
              <a:t> Data quality assessment </a:t>
            </a:r>
          </a:p>
          <a:p>
            <a:pPr marL="457200" indent="-457200">
              <a:buFont typeface="+mj-lt"/>
              <a:buAutoNum type="arabicPeriod"/>
            </a:pPr>
            <a:r>
              <a:rPr lang="en-US" sz="2900" dirty="0"/>
              <a:t>Data Cleaning </a:t>
            </a:r>
          </a:p>
          <a:p>
            <a:pPr marL="457200" indent="-457200">
              <a:buFont typeface="+mj-lt"/>
              <a:buAutoNum type="arabicPeriod"/>
            </a:pPr>
            <a:r>
              <a:rPr lang="en-US" sz="2900" dirty="0"/>
              <a:t>Checking for Missing Values </a:t>
            </a:r>
          </a:p>
          <a:p>
            <a:pPr marL="457200" indent="-457200">
              <a:buFont typeface="+mj-lt"/>
              <a:buAutoNum type="arabicPeriod"/>
            </a:pPr>
            <a:r>
              <a:rPr lang="en-US" sz="2900" dirty="0"/>
              <a:t>Identifying single-valued columns</a:t>
            </a:r>
          </a:p>
          <a:p>
            <a:pPr marL="457200" indent="-457200">
              <a:buFont typeface="+mj-lt"/>
              <a:buAutoNum type="arabicPeriod"/>
            </a:pPr>
            <a:r>
              <a:rPr lang="en-US" sz="2900" dirty="0"/>
              <a:t>Checking duplicates </a:t>
            </a:r>
          </a:p>
          <a:p>
            <a:pPr marL="457200" indent="-457200">
              <a:buFont typeface="+mj-lt"/>
              <a:buAutoNum type="arabicPeriod"/>
            </a:pPr>
            <a:r>
              <a:rPr lang="en-US" sz="2900" dirty="0"/>
              <a:t> Finding Outliers</a:t>
            </a:r>
          </a:p>
          <a:p>
            <a:pPr marL="457200" indent="-457200">
              <a:buFont typeface="+mj-lt"/>
              <a:buAutoNum type="arabicPeriod"/>
            </a:pPr>
            <a:r>
              <a:rPr lang="en-US" sz="2900" dirty="0"/>
              <a:t> Data transformation</a:t>
            </a:r>
          </a:p>
        </p:txBody>
      </p:sp>
    </p:spTree>
    <p:extLst>
      <p:ext uri="{BB962C8B-B14F-4D97-AF65-F5344CB8AC3E}">
        <p14:creationId xmlns:p14="http://schemas.microsoft.com/office/powerpoint/2010/main" val="2076954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99D6-3131-7EA0-D684-BB160814C5E5}"/>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66CA0DD-FBD5-8A21-04AB-202E95D5ECAB}"/>
              </a:ext>
            </a:extLst>
          </p:cNvPr>
          <p:cNvSpPr>
            <a:spLocks noGrp="1"/>
          </p:cNvSpPr>
          <p:nvPr>
            <p:ph idx="1"/>
          </p:nvPr>
        </p:nvSpPr>
        <p:spPr>
          <a:xfrm>
            <a:off x="986118" y="1845734"/>
            <a:ext cx="10169562" cy="4357842"/>
          </a:xfrm>
        </p:spPr>
        <p:txBody>
          <a:bodyPr>
            <a:normAutofit fontScale="47500" lnSpcReduction="20000"/>
          </a:bodyPr>
          <a:lstStyle/>
          <a:p>
            <a:r>
              <a:rPr lang="en-US" sz="2900" dirty="0"/>
              <a:t> After the data preprocessing Explanatory Data Analysis is done .The Exploratory Data Analysis Include:</a:t>
            </a:r>
          </a:p>
          <a:p>
            <a:pPr marL="514350" indent="-514350">
              <a:buFont typeface="+mj-lt"/>
              <a:buAutoNum type="arabicPeriod"/>
            </a:pPr>
            <a:r>
              <a:rPr lang="en-US" sz="2900" dirty="0"/>
              <a:t> Features Analysis </a:t>
            </a:r>
          </a:p>
          <a:p>
            <a:pPr marL="514350" indent="-514350">
              <a:buFont typeface="+mj-lt"/>
              <a:buAutoNum type="arabicPeriod"/>
            </a:pPr>
            <a:r>
              <a:rPr lang="en-US" sz="2900" dirty="0"/>
              <a:t>Kilometers Travelled Distribution </a:t>
            </a:r>
          </a:p>
          <a:p>
            <a:pPr marL="514350" indent="-514350">
              <a:buFont typeface="+mj-lt"/>
              <a:buAutoNum type="arabicPeriod"/>
            </a:pPr>
            <a:r>
              <a:rPr lang="en-US" sz="2900" dirty="0"/>
              <a:t>Price Distribution </a:t>
            </a:r>
          </a:p>
          <a:p>
            <a:pPr marL="514350" indent="-514350">
              <a:buFont typeface="+mj-lt"/>
              <a:buAutoNum type="arabicPeriod"/>
            </a:pPr>
            <a:r>
              <a:rPr lang="en-US" sz="2900" dirty="0"/>
              <a:t>Cost of Trip Distribution </a:t>
            </a:r>
          </a:p>
          <a:p>
            <a:pPr marL="514350" indent="-514350">
              <a:buFont typeface="+mj-lt"/>
              <a:buAutoNum type="arabicPeriod"/>
            </a:pPr>
            <a:r>
              <a:rPr lang="en-US" sz="2900" dirty="0"/>
              <a:t>Age Distribution </a:t>
            </a:r>
          </a:p>
          <a:p>
            <a:pPr marL="514350" indent="-514350">
              <a:buFont typeface="+mj-lt"/>
              <a:buAutoNum type="arabicPeriod"/>
            </a:pPr>
            <a:r>
              <a:rPr lang="en-US" sz="2900" dirty="0"/>
              <a:t>COST per KM </a:t>
            </a:r>
          </a:p>
          <a:p>
            <a:pPr marL="514350" indent="-514350">
              <a:buFont typeface="+mj-lt"/>
              <a:buAutoNum type="arabicPeriod"/>
            </a:pPr>
            <a:r>
              <a:rPr lang="en-US" sz="2900" dirty="0"/>
              <a:t>Customer Payment Mode preference </a:t>
            </a:r>
          </a:p>
          <a:p>
            <a:pPr marL="514350" indent="-514350">
              <a:buFont typeface="+mj-lt"/>
              <a:buAutoNum type="arabicPeriod"/>
            </a:pPr>
            <a:r>
              <a:rPr lang="en-US" sz="2900" dirty="0"/>
              <a:t>Gender Preference for Cab Booking</a:t>
            </a:r>
          </a:p>
          <a:p>
            <a:pPr marL="514350" indent="-514350">
              <a:buFont typeface="+mj-lt"/>
              <a:buAutoNum type="arabicPeriod"/>
            </a:pPr>
            <a:r>
              <a:rPr lang="en-US" sz="2900" dirty="0"/>
              <a:t>Time series </a:t>
            </a:r>
          </a:p>
          <a:p>
            <a:pPr marL="514350" indent="-514350">
              <a:buFont typeface="+mj-lt"/>
              <a:buAutoNum type="arabicPeriod"/>
            </a:pPr>
            <a:r>
              <a:rPr lang="en-US" sz="2900" dirty="0"/>
              <a:t>Numerical features </a:t>
            </a:r>
          </a:p>
          <a:p>
            <a:pPr marL="514350" indent="-514350">
              <a:buFont typeface="+mj-lt"/>
              <a:buAutoNum type="arabicPeriod"/>
            </a:pPr>
            <a:r>
              <a:rPr lang="en-US" sz="2900" dirty="0"/>
              <a:t>Client Analysis </a:t>
            </a:r>
          </a:p>
          <a:p>
            <a:pPr marL="514350" indent="-514350">
              <a:buFont typeface="+mj-lt"/>
              <a:buAutoNum type="arabicPeriod"/>
            </a:pPr>
            <a:r>
              <a:rPr lang="en-US" sz="2900" dirty="0"/>
              <a:t>Profit Analysis</a:t>
            </a:r>
            <a:endParaRPr lang="en-IN" sz="2900" dirty="0"/>
          </a:p>
          <a:p>
            <a:endParaRPr lang="en-IN" dirty="0"/>
          </a:p>
        </p:txBody>
      </p:sp>
    </p:spTree>
    <p:extLst>
      <p:ext uri="{BB962C8B-B14F-4D97-AF65-F5344CB8AC3E}">
        <p14:creationId xmlns:p14="http://schemas.microsoft.com/office/powerpoint/2010/main" val="3061752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F0A0-3A6A-0F04-4D4A-76E1529997C3}"/>
              </a:ext>
            </a:extLst>
          </p:cNvPr>
          <p:cNvSpPr>
            <a:spLocks noGrp="1"/>
          </p:cNvSpPr>
          <p:nvPr>
            <p:ph type="title"/>
          </p:nvPr>
        </p:nvSpPr>
        <p:spPr/>
        <p:txBody>
          <a:bodyPr/>
          <a:lstStyle/>
          <a:p>
            <a:r>
              <a:rPr lang="en-US" dirty="0"/>
              <a:t>RESULTS</a:t>
            </a:r>
            <a:endParaRPr lang="en-IN" dirty="0"/>
          </a:p>
        </p:txBody>
      </p:sp>
      <p:pic>
        <p:nvPicPr>
          <p:cNvPr id="11" name="Content Placeholder 10">
            <a:extLst>
              <a:ext uri="{FF2B5EF4-FFF2-40B4-BE49-F238E27FC236}">
                <a16:creationId xmlns:a16="http://schemas.microsoft.com/office/drawing/2014/main" id="{9F5856B1-E644-6A43-079F-891852E76E13}"/>
              </a:ext>
            </a:extLst>
          </p:cNvPr>
          <p:cNvPicPr>
            <a:picLocks noGrp="1" noChangeAspect="1"/>
          </p:cNvPicPr>
          <p:nvPr>
            <p:ph idx="1"/>
          </p:nvPr>
        </p:nvPicPr>
        <p:blipFill>
          <a:blip r:embed="rId2"/>
          <a:stretch>
            <a:fillRect/>
          </a:stretch>
        </p:blipFill>
        <p:spPr>
          <a:xfrm>
            <a:off x="2478283" y="1846263"/>
            <a:ext cx="7295759" cy="4022725"/>
          </a:xfrm>
        </p:spPr>
      </p:pic>
      <p:pic>
        <p:nvPicPr>
          <p:cNvPr id="9" name="Picture 8">
            <a:extLst>
              <a:ext uri="{FF2B5EF4-FFF2-40B4-BE49-F238E27FC236}">
                <a16:creationId xmlns:a16="http://schemas.microsoft.com/office/drawing/2014/main" id="{8130A135-7F81-21B2-C2E7-87196CFBD110}"/>
              </a:ext>
            </a:extLst>
          </p:cNvPr>
          <p:cNvPicPr>
            <a:picLocks noChangeAspect="1"/>
          </p:cNvPicPr>
          <p:nvPr/>
        </p:nvPicPr>
        <p:blipFill>
          <a:blip r:embed="rId3"/>
          <a:stretch>
            <a:fillRect/>
          </a:stretch>
        </p:blipFill>
        <p:spPr>
          <a:xfrm>
            <a:off x="3874577" y="5892698"/>
            <a:ext cx="4442845" cy="541067"/>
          </a:xfrm>
          <a:prstGeom prst="rect">
            <a:avLst/>
          </a:prstGeom>
        </p:spPr>
      </p:pic>
    </p:spTree>
    <p:extLst>
      <p:ext uri="{BB962C8B-B14F-4D97-AF65-F5344CB8AC3E}">
        <p14:creationId xmlns:p14="http://schemas.microsoft.com/office/powerpoint/2010/main" val="256311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CAAC-63DD-E34E-4592-C942756EEC7E}"/>
              </a:ext>
            </a:extLst>
          </p:cNvPr>
          <p:cNvSpPr>
            <a:spLocks noGrp="1"/>
          </p:cNvSpPr>
          <p:nvPr>
            <p:ph type="title"/>
          </p:nvPr>
        </p:nvSpPr>
        <p:spPr/>
        <p:txBody>
          <a:bodyPr/>
          <a:lstStyle/>
          <a:p>
            <a:r>
              <a:rPr lang="en-US" dirty="0"/>
              <a:t>RESULTS</a:t>
            </a:r>
            <a:endParaRPr lang="en-IN" dirty="0"/>
          </a:p>
        </p:txBody>
      </p:sp>
      <p:pic>
        <p:nvPicPr>
          <p:cNvPr id="9" name="Picture 8">
            <a:extLst>
              <a:ext uri="{FF2B5EF4-FFF2-40B4-BE49-F238E27FC236}">
                <a16:creationId xmlns:a16="http://schemas.microsoft.com/office/drawing/2014/main" id="{3207C5C6-CEBB-C7B6-4438-7687158F1A12}"/>
              </a:ext>
            </a:extLst>
          </p:cNvPr>
          <p:cNvPicPr>
            <a:picLocks noChangeAspect="1"/>
          </p:cNvPicPr>
          <p:nvPr/>
        </p:nvPicPr>
        <p:blipFill>
          <a:blip r:embed="rId2"/>
          <a:stretch>
            <a:fillRect/>
          </a:stretch>
        </p:blipFill>
        <p:spPr>
          <a:xfrm>
            <a:off x="3893629" y="5865364"/>
            <a:ext cx="4404742" cy="434378"/>
          </a:xfrm>
          <a:prstGeom prst="rect">
            <a:avLst/>
          </a:prstGeom>
        </p:spPr>
      </p:pic>
      <p:pic>
        <p:nvPicPr>
          <p:cNvPr id="11" name="Picture 10">
            <a:extLst>
              <a:ext uri="{FF2B5EF4-FFF2-40B4-BE49-F238E27FC236}">
                <a16:creationId xmlns:a16="http://schemas.microsoft.com/office/drawing/2014/main" id="{9F1C4D6D-70F8-EAED-D626-4F2C97F53036}"/>
              </a:ext>
            </a:extLst>
          </p:cNvPr>
          <p:cNvPicPr>
            <a:picLocks noChangeAspect="1"/>
          </p:cNvPicPr>
          <p:nvPr/>
        </p:nvPicPr>
        <p:blipFill>
          <a:blip r:embed="rId3"/>
          <a:stretch>
            <a:fillRect/>
          </a:stretch>
        </p:blipFill>
        <p:spPr>
          <a:xfrm>
            <a:off x="2119765" y="1948796"/>
            <a:ext cx="6782190" cy="3753195"/>
          </a:xfrm>
          <a:prstGeom prst="rect">
            <a:avLst/>
          </a:prstGeom>
        </p:spPr>
      </p:pic>
    </p:spTree>
    <p:extLst>
      <p:ext uri="{BB962C8B-B14F-4D97-AF65-F5344CB8AC3E}">
        <p14:creationId xmlns:p14="http://schemas.microsoft.com/office/powerpoint/2010/main" val="415666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351A-BBFA-711F-E799-25458281195E}"/>
              </a:ext>
            </a:extLst>
          </p:cNvPr>
          <p:cNvSpPr>
            <a:spLocks noGrp="1"/>
          </p:cNvSpPr>
          <p:nvPr>
            <p:ph type="title"/>
          </p:nvPr>
        </p:nvSpPr>
        <p:spPr/>
        <p:txBody>
          <a:bodyPr/>
          <a:lstStyle/>
          <a:p>
            <a:r>
              <a:rPr lang="en-US" dirty="0"/>
              <a:t>RESULTS</a:t>
            </a:r>
            <a:endParaRPr lang="en-IN" dirty="0"/>
          </a:p>
        </p:txBody>
      </p:sp>
      <p:pic>
        <p:nvPicPr>
          <p:cNvPr id="9" name="Picture 8">
            <a:extLst>
              <a:ext uri="{FF2B5EF4-FFF2-40B4-BE49-F238E27FC236}">
                <a16:creationId xmlns:a16="http://schemas.microsoft.com/office/drawing/2014/main" id="{1DDDA110-0E0D-E36A-F67E-35DC6B6F1B4D}"/>
              </a:ext>
            </a:extLst>
          </p:cNvPr>
          <p:cNvPicPr>
            <a:picLocks noChangeAspect="1"/>
          </p:cNvPicPr>
          <p:nvPr/>
        </p:nvPicPr>
        <p:blipFill>
          <a:blip r:embed="rId2"/>
          <a:stretch>
            <a:fillRect/>
          </a:stretch>
        </p:blipFill>
        <p:spPr>
          <a:xfrm>
            <a:off x="3059167" y="5719006"/>
            <a:ext cx="6073666" cy="655377"/>
          </a:xfrm>
          <a:prstGeom prst="rect">
            <a:avLst/>
          </a:prstGeom>
        </p:spPr>
      </p:pic>
      <p:pic>
        <p:nvPicPr>
          <p:cNvPr id="11" name="Picture 10">
            <a:extLst>
              <a:ext uri="{FF2B5EF4-FFF2-40B4-BE49-F238E27FC236}">
                <a16:creationId xmlns:a16="http://schemas.microsoft.com/office/drawing/2014/main" id="{8FCE1058-AFD4-FFFB-EB16-79A4C3578FBA}"/>
              </a:ext>
            </a:extLst>
          </p:cNvPr>
          <p:cNvPicPr>
            <a:picLocks noChangeAspect="1"/>
          </p:cNvPicPr>
          <p:nvPr/>
        </p:nvPicPr>
        <p:blipFill>
          <a:blip r:embed="rId3"/>
          <a:stretch>
            <a:fillRect/>
          </a:stretch>
        </p:blipFill>
        <p:spPr>
          <a:xfrm>
            <a:off x="2156289" y="1842672"/>
            <a:ext cx="7462842" cy="4101146"/>
          </a:xfrm>
          <a:prstGeom prst="rect">
            <a:avLst/>
          </a:prstGeom>
        </p:spPr>
      </p:pic>
    </p:spTree>
    <p:extLst>
      <p:ext uri="{BB962C8B-B14F-4D97-AF65-F5344CB8AC3E}">
        <p14:creationId xmlns:p14="http://schemas.microsoft.com/office/powerpoint/2010/main" val="6770991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TotalTime>
  <Words>524</Words>
  <Application>Microsoft Office PowerPoint</Application>
  <PresentationFormat>Widescreen</PresentationFormat>
  <Paragraphs>76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Lato Extended</vt:lpstr>
      <vt:lpstr>Wingdings</vt:lpstr>
      <vt:lpstr>Retrospect</vt:lpstr>
      <vt:lpstr>G2M Cab Investment Case Study</vt:lpstr>
      <vt:lpstr>BACKGROUND STUDY</vt:lpstr>
      <vt:lpstr>AIM &amp;OBJECTIVE</vt:lpstr>
      <vt:lpstr>DATA EXPLORATION</vt:lpstr>
      <vt:lpstr>METHODOLOGY</vt:lpstr>
      <vt:lpstr>METHODOLOGY</vt:lpstr>
      <vt:lpstr>RESULTS</vt:lpstr>
      <vt:lpstr>RESULTS</vt:lpstr>
      <vt:lpstr>RESULTS</vt:lpstr>
      <vt:lpstr>RESULTS</vt:lpstr>
      <vt:lpstr>RESULTS</vt:lpstr>
      <vt:lpstr>RESULTS</vt:lpstr>
      <vt:lpstr>RESULTS</vt:lpstr>
      <vt:lpstr>RESULTS</vt:lpstr>
      <vt:lpstr>RESULTS</vt:lpstr>
      <vt:lpstr>RESULTS</vt:lpstr>
      <vt:lpstr>RESULTS</vt:lpstr>
      <vt:lpstr>RESULTS</vt:lpstr>
      <vt:lpstr>PowerPoint Presentation</vt:lpstr>
      <vt:lpstr>RESULTS</vt:lpstr>
      <vt:lpstr>RESULTS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Cab Investment Case Study</dc:title>
  <dc:creator>CHRISTEENA JOHN</dc:creator>
  <cp:lastModifiedBy>CHRISTEENA JOHN</cp:lastModifiedBy>
  <cp:revision>25</cp:revision>
  <dcterms:created xsi:type="dcterms:W3CDTF">2023-09-17T19:05:00Z</dcterms:created>
  <dcterms:modified xsi:type="dcterms:W3CDTF">2023-09-17T20:19:01Z</dcterms:modified>
</cp:coreProperties>
</file>