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F878AB-0AF7-4F8D-AA51-59EB43050490}" type="datetimeFigureOut">
              <a:rPr lang="en-GB" smtClean="0"/>
              <a:t>23/05/2024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183781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878AB-0AF7-4F8D-AA51-59EB43050490}" type="datetimeFigureOut">
              <a:rPr lang="en-GB" smtClean="0"/>
              <a:t>23/05/2024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1246791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878AB-0AF7-4F8D-AA51-59EB43050490}" type="datetimeFigureOut">
              <a:rPr lang="en-GB" smtClean="0"/>
              <a:t>23/05/2024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3010532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878AB-0AF7-4F8D-AA51-59EB43050490}" type="datetimeFigureOut">
              <a:rPr lang="en-GB" smtClean="0"/>
              <a:t>23/05/2024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32C8252A-55BF-42E0-B1D7-AAF52361DDEC}"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7473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878AB-0AF7-4F8D-AA51-59EB43050490}" type="datetimeFigureOut">
              <a:rPr lang="en-GB" smtClean="0"/>
              <a:t>23/05/2024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3095294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F878AB-0AF7-4F8D-AA51-59EB43050490}" type="datetimeFigureOut">
              <a:rPr lang="en-GB" smtClean="0"/>
              <a:t>23/05/2024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2635704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F878AB-0AF7-4F8D-AA51-59EB43050490}" type="datetimeFigureOut">
              <a:rPr lang="en-GB" smtClean="0"/>
              <a:t>23/05/2024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2066572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F878AB-0AF7-4F8D-AA51-59EB43050490}" type="datetimeFigureOut">
              <a:rPr lang="en-GB" smtClean="0"/>
              <a:t>23/05/2024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4043002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FF878AB-0AF7-4F8D-AA51-59EB43050490}" type="datetimeFigureOut">
              <a:rPr lang="en-GB" smtClean="0"/>
              <a:t>23/05/2024</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2C8252A-55BF-42E0-B1D7-AAF52361DDEC}" type="slidenum">
              <a:rPr lang="en-GB" smtClean="0"/>
              <a:t>‹#›</a:t>
            </a:fld>
            <a:endParaRPr lang="en-GB"/>
          </a:p>
        </p:txBody>
      </p:sp>
    </p:spTree>
    <p:extLst>
      <p:ext uri="{BB962C8B-B14F-4D97-AF65-F5344CB8AC3E}">
        <p14:creationId xmlns:p14="http://schemas.microsoft.com/office/powerpoint/2010/main" val="248595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F878AB-0AF7-4F8D-AA51-59EB43050490}" type="datetimeFigureOut">
              <a:rPr lang="en-GB" smtClean="0"/>
              <a:t>23/05/2024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241476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F878AB-0AF7-4F8D-AA51-59EB43050490}" type="datetimeFigureOut">
              <a:rPr lang="en-GB" smtClean="0"/>
              <a:t>23/05/2024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56313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F878AB-0AF7-4F8D-AA51-59EB43050490}" type="datetimeFigureOut">
              <a:rPr lang="en-GB" smtClean="0"/>
              <a:t>23/05/2024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22076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F878AB-0AF7-4F8D-AA51-59EB43050490}" type="datetimeFigureOut">
              <a:rPr lang="en-GB" smtClean="0"/>
              <a:t>23/05/2024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38351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F878AB-0AF7-4F8D-AA51-59EB43050490}" type="datetimeFigureOut">
              <a:rPr lang="en-GB" smtClean="0"/>
              <a:t>23/05/2024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10390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FF878AB-0AF7-4F8D-AA51-59EB43050490}" type="datetimeFigureOut">
              <a:rPr lang="en-GB" smtClean="0"/>
              <a:t>23/05/2024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343322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878AB-0AF7-4F8D-AA51-59EB43050490}" type="datetimeFigureOut">
              <a:rPr lang="en-GB" smtClean="0"/>
              <a:t>23/05/2024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203255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F878AB-0AF7-4F8D-AA51-59EB43050490}" type="datetimeFigureOut">
              <a:rPr lang="en-GB" smtClean="0"/>
              <a:t>23/05/2024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C8252A-55BF-42E0-B1D7-AAF52361DDEC}" type="slidenum">
              <a:rPr lang="en-GB" smtClean="0"/>
              <a:t>‹#›</a:t>
            </a:fld>
            <a:endParaRPr lang="en-GB"/>
          </a:p>
        </p:txBody>
      </p:sp>
    </p:spTree>
    <p:extLst>
      <p:ext uri="{BB962C8B-B14F-4D97-AF65-F5344CB8AC3E}">
        <p14:creationId xmlns:p14="http://schemas.microsoft.com/office/powerpoint/2010/main" val="45433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F878AB-0AF7-4F8D-AA51-59EB43050490}" type="datetimeFigureOut">
              <a:rPr lang="en-GB" smtClean="0"/>
              <a:t>23/05/2024</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2C8252A-55BF-42E0-B1D7-AAF52361DDEC}" type="slidenum">
              <a:rPr lang="en-GB" smtClean="0"/>
              <a:t>‹#›</a:t>
            </a:fld>
            <a:endParaRPr lang="en-GB"/>
          </a:p>
        </p:txBody>
      </p:sp>
    </p:spTree>
    <p:extLst>
      <p:ext uri="{BB962C8B-B14F-4D97-AF65-F5344CB8AC3E}">
        <p14:creationId xmlns:p14="http://schemas.microsoft.com/office/powerpoint/2010/main" val="14574892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maso0dahmed/football-players-data/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3998-247F-ECC7-44A6-680D666CB52B}"/>
              </a:ext>
            </a:extLst>
          </p:cNvPr>
          <p:cNvSpPr>
            <a:spLocks noGrp="1"/>
          </p:cNvSpPr>
          <p:nvPr>
            <p:ph type="ctrTitle"/>
          </p:nvPr>
        </p:nvSpPr>
        <p:spPr/>
        <p:txBody>
          <a:bodyPr/>
          <a:lstStyle/>
          <a:p>
            <a:r>
              <a:rPr lang="en-GB" dirty="0"/>
              <a:t>Football Players Analysis</a:t>
            </a:r>
          </a:p>
        </p:txBody>
      </p:sp>
      <p:sp>
        <p:nvSpPr>
          <p:cNvPr id="3" name="Subtitle 2">
            <a:extLst>
              <a:ext uri="{FF2B5EF4-FFF2-40B4-BE49-F238E27FC236}">
                <a16:creationId xmlns:a16="http://schemas.microsoft.com/office/drawing/2014/main" id="{9B472E57-8B3C-BC33-1AAA-B24BB7FFA8A8}"/>
              </a:ext>
            </a:extLst>
          </p:cNvPr>
          <p:cNvSpPr>
            <a:spLocks noGrp="1"/>
          </p:cNvSpPr>
          <p:nvPr>
            <p:ph type="subTitle" idx="1"/>
          </p:nvPr>
        </p:nvSpPr>
        <p:spPr/>
        <p:txBody>
          <a:bodyPr/>
          <a:lstStyle/>
          <a:p>
            <a:r>
              <a:rPr lang="en-GB" dirty="0"/>
              <a:t>Alaine </a:t>
            </a:r>
            <a:r>
              <a:rPr lang="en-GB" dirty="0" err="1"/>
              <a:t>Sarriegui</a:t>
            </a:r>
            <a:endParaRPr lang="en-GB" dirty="0"/>
          </a:p>
        </p:txBody>
      </p:sp>
    </p:spTree>
    <p:extLst>
      <p:ext uri="{BB962C8B-B14F-4D97-AF65-F5344CB8AC3E}">
        <p14:creationId xmlns:p14="http://schemas.microsoft.com/office/powerpoint/2010/main" val="313497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E778-4849-56FE-258F-804C5F8B58D9}"/>
              </a:ext>
            </a:extLst>
          </p:cNvPr>
          <p:cNvSpPr>
            <a:spLocks noGrp="1"/>
          </p:cNvSpPr>
          <p:nvPr>
            <p:ph type="title"/>
          </p:nvPr>
        </p:nvSpPr>
        <p:spPr/>
        <p:txBody>
          <a:bodyPr/>
          <a:lstStyle/>
          <a:p>
            <a:r>
              <a:rPr lang="en-GB" dirty="0"/>
              <a:t>Top 15 Fastest Sprinters and Accelerations</a:t>
            </a:r>
          </a:p>
        </p:txBody>
      </p:sp>
      <p:pic>
        <p:nvPicPr>
          <p:cNvPr id="6" name="Content Placeholder 5">
            <a:extLst>
              <a:ext uri="{FF2B5EF4-FFF2-40B4-BE49-F238E27FC236}">
                <a16:creationId xmlns:a16="http://schemas.microsoft.com/office/drawing/2014/main" id="{948D269C-6F33-3F34-39AB-67A16F2FB10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980091"/>
            <a:ext cx="6597650" cy="2639059"/>
          </a:xfrm>
        </p:spPr>
      </p:pic>
      <p:pic>
        <p:nvPicPr>
          <p:cNvPr id="8" name="Content Placeholder 7">
            <a:extLst>
              <a:ext uri="{FF2B5EF4-FFF2-40B4-BE49-F238E27FC236}">
                <a16:creationId xmlns:a16="http://schemas.microsoft.com/office/drawing/2014/main" id="{4C23AABB-7EEC-6A4A-CB3A-CF2AA00EE8F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57635" y="4218940"/>
            <a:ext cx="6597650" cy="2639060"/>
          </a:xfrm>
        </p:spPr>
      </p:pic>
      <p:sp>
        <p:nvSpPr>
          <p:cNvPr id="9" name="TextBox 8">
            <a:extLst>
              <a:ext uri="{FF2B5EF4-FFF2-40B4-BE49-F238E27FC236}">
                <a16:creationId xmlns:a16="http://schemas.microsoft.com/office/drawing/2014/main" id="{EA1CD438-40ED-1D16-904D-C5B6F5823AFC}"/>
              </a:ext>
            </a:extLst>
          </p:cNvPr>
          <p:cNvSpPr txBox="1"/>
          <p:nvPr/>
        </p:nvSpPr>
        <p:spPr>
          <a:xfrm>
            <a:off x="6781800" y="1980091"/>
            <a:ext cx="5410200" cy="1754326"/>
          </a:xfrm>
          <a:prstGeom prst="rect">
            <a:avLst/>
          </a:prstGeom>
          <a:noFill/>
        </p:spPr>
        <p:txBody>
          <a:bodyPr wrap="square" rtlCol="0">
            <a:spAutoFit/>
          </a:bodyPr>
          <a:lstStyle/>
          <a:p>
            <a:pPr marL="285750" indent="-285750">
              <a:buFont typeface="Courier New" panose="02070309020205020404" pitchFamily="49" charset="0"/>
              <a:buChar char="o"/>
            </a:pPr>
            <a:endParaRPr lang="en-GB" dirty="0"/>
          </a:p>
          <a:p>
            <a:pPr marL="285750" indent="-285750">
              <a:buFont typeface="Courier New" panose="02070309020205020404" pitchFamily="49" charset="0"/>
              <a:buChar char="o"/>
            </a:pPr>
            <a:r>
              <a:rPr lang="en-GB" dirty="0"/>
              <a:t>Sprint speed scores are slightly lower and more uniform than acceleration, mostly clustering around 94 and 95. This suggests that while top speed is essential, its top performers are tightly packed in performance levels.</a:t>
            </a:r>
          </a:p>
        </p:txBody>
      </p:sp>
      <p:sp>
        <p:nvSpPr>
          <p:cNvPr id="10" name="TextBox 9">
            <a:extLst>
              <a:ext uri="{FF2B5EF4-FFF2-40B4-BE49-F238E27FC236}">
                <a16:creationId xmlns:a16="http://schemas.microsoft.com/office/drawing/2014/main" id="{BE540072-678F-98C1-0117-74E04666D411}"/>
              </a:ext>
            </a:extLst>
          </p:cNvPr>
          <p:cNvSpPr txBox="1"/>
          <p:nvPr/>
        </p:nvSpPr>
        <p:spPr>
          <a:xfrm>
            <a:off x="87086" y="4619150"/>
            <a:ext cx="5670549" cy="2308324"/>
          </a:xfrm>
          <a:prstGeom prst="rect">
            <a:avLst/>
          </a:prstGeom>
          <a:noFill/>
        </p:spPr>
        <p:txBody>
          <a:bodyPr wrap="square" rtlCol="0">
            <a:spAutoFit/>
          </a:bodyPr>
          <a:lstStyle/>
          <a:p>
            <a:pPr marL="285750" indent="-285750">
              <a:buFont typeface="Courier New" panose="02070309020205020404" pitchFamily="49" charset="0"/>
              <a:buChar char="o"/>
            </a:pPr>
            <a:r>
              <a:rPr lang="en-GB" dirty="0"/>
              <a:t>Some players are unique to one list, which can indicate specialization.</a:t>
            </a:r>
          </a:p>
          <a:p>
            <a:pPr marL="285750" indent="-285750">
              <a:buFont typeface="Courier New" panose="02070309020205020404" pitchFamily="49" charset="0"/>
              <a:buChar char="o"/>
            </a:pPr>
            <a:r>
              <a:rPr lang="en-GB" dirty="0"/>
              <a:t>Other players like </a:t>
            </a:r>
            <a:r>
              <a:rPr lang="en-GB" dirty="0" err="1"/>
              <a:t>Adama</a:t>
            </a:r>
            <a:r>
              <a:rPr lang="en-GB" dirty="0"/>
              <a:t> and </a:t>
            </a:r>
            <a:r>
              <a:rPr lang="en-GB" dirty="0" err="1"/>
              <a:t>Mbapee</a:t>
            </a:r>
            <a:r>
              <a:rPr lang="en-GB" dirty="0"/>
              <a:t> appear in both lists, highlighting their exceptional abilities in both starting quickly and maintaining high speeds. This suggests these players have a significant role in counter-attacks or beating defenders.</a:t>
            </a:r>
          </a:p>
        </p:txBody>
      </p:sp>
    </p:spTree>
    <p:extLst>
      <p:ext uri="{BB962C8B-B14F-4D97-AF65-F5344CB8AC3E}">
        <p14:creationId xmlns:p14="http://schemas.microsoft.com/office/powerpoint/2010/main" val="1608936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C56A-F67B-919D-7981-B96BBCB54527}"/>
              </a:ext>
            </a:extLst>
          </p:cNvPr>
          <p:cNvSpPr>
            <a:spLocks noGrp="1"/>
          </p:cNvSpPr>
          <p:nvPr>
            <p:ph type="title"/>
          </p:nvPr>
        </p:nvSpPr>
        <p:spPr/>
        <p:txBody>
          <a:bodyPr/>
          <a:lstStyle/>
          <a:p>
            <a:r>
              <a:rPr lang="en-GB" dirty="0"/>
              <a:t>Overall Rating of Left-Footed Players by Nationality</a:t>
            </a:r>
          </a:p>
        </p:txBody>
      </p:sp>
      <p:pic>
        <p:nvPicPr>
          <p:cNvPr id="6" name="Content Placeholder 5">
            <a:extLst>
              <a:ext uri="{FF2B5EF4-FFF2-40B4-BE49-F238E27FC236}">
                <a16:creationId xmlns:a16="http://schemas.microsoft.com/office/drawing/2014/main" id="{99417BE6-98D4-98E7-CC6B-E190B3E4C8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414" y="1981200"/>
            <a:ext cx="8128001" cy="4876800"/>
          </a:xfrm>
        </p:spPr>
      </p:pic>
      <p:sp>
        <p:nvSpPr>
          <p:cNvPr id="4" name="Text Placeholder 3">
            <a:extLst>
              <a:ext uri="{FF2B5EF4-FFF2-40B4-BE49-F238E27FC236}">
                <a16:creationId xmlns:a16="http://schemas.microsoft.com/office/drawing/2014/main" id="{47F3B879-1F95-2371-CB32-59514DC8E56E}"/>
              </a:ext>
            </a:extLst>
          </p:cNvPr>
          <p:cNvSpPr>
            <a:spLocks noGrp="1"/>
          </p:cNvSpPr>
          <p:nvPr>
            <p:ph type="body" sz="half" idx="2"/>
          </p:nvPr>
        </p:nvSpPr>
        <p:spPr/>
        <p:txBody>
          <a:bodyPr>
            <a:normAutofit/>
          </a:bodyPr>
          <a:lstStyle/>
          <a:p>
            <a:endParaRPr lang="en-GB" dirty="0"/>
          </a:p>
          <a:p>
            <a:pPr marL="285750" indent="-285750">
              <a:buFont typeface="Courier New" panose="02070309020205020404" pitchFamily="49" charset="0"/>
              <a:buChar char="o"/>
            </a:pPr>
            <a:endParaRPr lang="en-GB" dirty="0"/>
          </a:p>
        </p:txBody>
      </p:sp>
    </p:spTree>
    <p:extLst>
      <p:ext uri="{BB962C8B-B14F-4D97-AF65-F5344CB8AC3E}">
        <p14:creationId xmlns:p14="http://schemas.microsoft.com/office/powerpoint/2010/main" val="2938650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B0D7-4D81-D636-29C5-CAEDE01075AB}"/>
              </a:ext>
            </a:extLst>
          </p:cNvPr>
          <p:cNvSpPr>
            <a:spLocks noGrp="1"/>
          </p:cNvSpPr>
          <p:nvPr>
            <p:ph type="title"/>
          </p:nvPr>
        </p:nvSpPr>
        <p:spPr/>
        <p:txBody>
          <a:bodyPr/>
          <a:lstStyle/>
          <a:p>
            <a:r>
              <a:rPr lang="en-GB" dirty="0"/>
              <a:t>Overall Rating of Right-Footed Players by Nationality</a:t>
            </a:r>
          </a:p>
        </p:txBody>
      </p:sp>
      <p:pic>
        <p:nvPicPr>
          <p:cNvPr id="5" name="Content Placeholder 4">
            <a:extLst>
              <a:ext uri="{FF2B5EF4-FFF2-40B4-BE49-F238E27FC236}">
                <a16:creationId xmlns:a16="http://schemas.microsoft.com/office/drawing/2014/main" id="{F4EA0B8B-C9C6-CAD9-D81F-3AB8CEC552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428" y="1981200"/>
            <a:ext cx="8127999" cy="4876800"/>
          </a:xfrm>
        </p:spPr>
      </p:pic>
    </p:spTree>
    <p:extLst>
      <p:ext uri="{BB962C8B-B14F-4D97-AF65-F5344CB8AC3E}">
        <p14:creationId xmlns:p14="http://schemas.microsoft.com/office/powerpoint/2010/main" val="756911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926E-966C-6964-D624-632AD437724A}"/>
              </a:ext>
            </a:extLst>
          </p:cNvPr>
          <p:cNvSpPr>
            <a:spLocks noGrp="1"/>
          </p:cNvSpPr>
          <p:nvPr>
            <p:ph type="title"/>
          </p:nvPr>
        </p:nvSpPr>
        <p:spPr/>
        <p:txBody>
          <a:bodyPr/>
          <a:lstStyle/>
          <a:p>
            <a:r>
              <a:rPr lang="en-GB" dirty="0"/>
              <a:t>Comparison between Left- and Right-Footed Players by Nationality</a:t>
            </a:r>
          </a:p>
        </p:txBody>
      </p:sp>
      <p:sp>
        <p:nvSpPr>
          <p:cNvPr id="3" name="Content Placeholder 2">
            <a:extLst>
              <a:ext uri="{FF2B5EF4-FFF2-40B4-BE49-F238E27FC236}">
                <a16:creationId xmlns:a16="http://schemas.microsoft.com/office/drawing/2014/main" id="{6E5034C9-383E-0FB4-F763-18BA68EA8901}"/>
              </a:ext>
            </a:extLst>
          </p:cNvPr>
          <p:cNvSpPr>
            <a:spLocks noGrp="1"/>
          </p:cNvSpPr>
          <p:nvPr>
            <p:ph idx="1"/>
          </p:nvPr>
        </p:nvSpPr>
        <p:spPr/>
        <p:txBody>
          <a:bodyPr>
            <a:normAutofit lnSpcReduction="10000"/>
          </a:bodyPr>
          <a:lstStyle/>
          <a:p>
            <a:pPr>
              <a:buFont typeface="Courier New" panose="02070309020205020404" pitchFamily="49" charset="0"/>
              <a:buChar char="o"/>
            </a:pPr>
            <a:r>
              <a:rPr lang="en-GB" dirty="0"/>
              <a:t>Right-footed players in countries like Spain, France, and Brazil tend to have similar medians to their left-footed counterparts, suggesting consistent player development regardless of foot preference.</a:t>
            </a:r>
          </a:p>
          <a:p>
            <a:pPr>
              <a:buFont typeface="Courier New" panose="02070309020205020404" pitchFamily="49" charset="0"/>
              <a:buChar char="o"/>
            </a:pPr>
            <a:r>
              <a:rPr lang="en-GB" dirty="0"/>
              <a:t>Some countries like England show significant variability in player ratings regardless of foot preference, which might indicate a broader talent pool from which exceptional talents occasionally emerge.</a:t>
            </a:r>
          </a:p>
          <a:p>
            <a:pPr>
              <a:buFont typeface="Courier New" panose="02070309020205020404" pitchFamily="49" charset="0"/>
              <a:buChar char="o"/>
            </a:pPr>
            <a:r>
              <a:rPr lang="en-GB" dirty="0"/>
              <a:t>The presence of outliers in both left- and right-footed charts for countries like Portugal and Brazil suggests that these countries produce a range of talents, including world-class players.</a:t>
            </a:r>
          </a:p>
        </p:txBody>
      </p:sp>
    </p:spTree>
    <p:extLst>
      <p:ext uri="{BB962C8B-B14F-4D97-AF65-F5344CB8AC3E}">
        <p14:creationId xmlns:p14="http://schemas.microsoft.com/office/powerpoint/2010/main" val="721384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5F1296-F349-BD0F-F8F6-1E0BD875ED10}"/>
              </a:ext>
            </a:extLst>
          </p:cNvPr>
          <p:cNvSpPr txBox="1"/>
          <p:nvPr/>
        </p:nvSpPr>
        <p:spPr>
          <a:xfrm>
            <a:off x="1099457" y="2318657"/>
            <a:ext cx="10003972" cy="1384995"/>
          </a:xfrm>
          <a:prstGeom prst="rect">
            <a:avLst/>
          </a:prstGeom>
          <a:noFill/>
        </p:spPr>
        <p:txBody>
          <a:bodyPr wrap="square" rtlCol="0">
            <a:spAutoFit/>
          </a:bodyPr>
          <a:lstStyle/>
          <a:p>
            <a:r>
              <a:rPr lang="en-GB" sz="2800" dirty="0"/>
              <a:t>I am going to do further analysis and concentrate on Nationalities, Positions of the players on the field and Age Groups.</a:t>
            </a:r>
          </a:p>
        </p:txBody>
      </p:sp>
    </p:spTree>
    <p:extLst>
      <p:ext uri="{BB962C8B-B14F-4D97-AF65-F5344CB8AC3E}">
        <p14:creationId xmlns:p14="http://schemas.microsoft.com/office/powerpoint/2010/main" val="420536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8835-0093-F1CF-9B69-A6D964CFE051}"/>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AE3628F3-AB46-0BC6-B25C-901D031F0242}"/>
              </a:ext>
            </a:extLst>
          </p:cNvPr>
          <p:cNvSpPr>
            <a:spLocks noGrp="1"/>
          </p:cNvSpPr>
          <p:nvPr>
            <p:ph idx="1"/>
          </p:nvPr>
        </p:nvSpPr>
        <p:spPr/>
        <p:txBody>
          <a:bodyPr/>
          <a:lstStyle/>
          <a:p>
            <a:pPr marL="0" indent="0">
              <a:buNone/>
            </a:pPr>
            <a:r>
              <a:rPr lang="en-GB" dirty="0"/>
              <a:t>The data frame I am going to work with to analyse football players is </a:t>
            </a:r>
            <a:r>
              <a:rPr lang="en-GB" dirty="0">
                <a:hlinkClick r:id="rId2"/>
              </a:rPr>
              <a:t>Football Players Data (kaggle.com)</a:t>
            </a:r>
            <a:r>
              <a:rPr lang="en-GB" dirty="0"/>
              <a:t>. The aim of this analysis is to explore the relation between the different qualities and abilities of the football players and the differences between nationalities.</a:t>
            </a:r>
          </a:p>
        </p:txBody>
      </p:sp>
    </p:spTree>
    <p:extLst>
      <p:ext uri="{BB962C8B-B14F-4D97-AF65-F5344CB8AC3E}">
        <p14:creationId xmlns:p14="http://schemas.microsoft.com/office/powerpoint/2010/main" val="32624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7E90-2E52-4322-C3D9-412943D18031}"/>
              </a:ext>
            </a:extLst>
          </p:cNvPr>
          <p:cNvSpPr>
            <a:spLocks noGrp="1"/>
          </p:cNvSpPr>
          <p:nvPr>
            <p:ph type="title"/>
          </p:nvPr>
        </p:nvSpPr>
        <p:spPr/>
        <p:txBody>
          <a:bodyPr/>
          <a:lstStyle/>
          <a:p>
            <a:r>
              <a:rPr lang="en-GB" dirty="0"/>
              <a:t>Data cleaning:</a:t>
            </a:r>
          </a:p>
        </p:txBody>
      </p:sp>
      <p:sp>
        <p:nvSpPr>
          <p:cNvPr id="3" name="Content Placeholder 2">
            <a:extLst>
              <a:ext uri="{FF2B5EF4-FFF2-40B4-BE49-F238E27FC236}">
                <a16:creationId xmlns:a16="http://schemas.microsoft.com/office/drawing/2014/main" id="{92A0F6ED-153C-A282-13A1-2F3D6CD9B9C7}"/>
              </a:ext>
            </a:extLst>
          </p:cNvPr>
          <p:cNvSpPr>
            <a:spLocks noGrp="1"/>
          </p:cNvSpPr>
          <p:nvPr>
            <p:ph idx="1"/>
          </p:nvPr>
        </p:nvSpPr>
        <p:spPr/>
        <p:txBody>
          <a:bodyPr/>
          <a:lstStyle/>
          <a:p>
            <a:pPr marL="0" indent="0">
              <a:buNone/>
            </a:pPr>
            <a:r>
              <a:rPr lang="en-GB" dirty="0"/>
              <a:t>Various data cleaning steps had to be done with the dataset in order for it to be useful:</a:t>
            </a:r>
          </a:p>
          <a:p>
            <a:pPr>
              <a:buFont typeface="Courier New" panose="02070309020205020404" pitchFamily="49" charset="0"/>
              <a:buChar char="o"/>
            </a:pPr>
            <a:r>
              <a:rPr lang="en-GB" dirty="0"/>
              <a:t>Checking for null values and dropping them.</a:t>
            </a:r>
          </a:p>
          <a:p>
            <a:pPr>
              <a:buFont typeface="Courier New" panose="02070309020205020404" pitchFamily="49" charset="0"/>
              <a:buChar char="o"/>
            </a:pPr>
            <a:r>
              <a:rPr lang="en-GB" dirty="0"/>
              <a:t>Dropping non-important columns.</a:t>
            </a:r>
          </a:p>
          <a:p>
            <a:pPr>
              <a:buFont typeface="Courier New" panose="02070309020205020404" pitchFamily="49" charset="0"/>
              <a:buChar char="o"/>
            </a:pPr>
            <a:r>
              <a:rPr lang="en-GB" dirty="0"/>
              <a:t>Creating new columns for the analysis.</a:t>
            </a:r>
          </a:p>
          <a:p>
            <a:pPr>
              <a:buFont typeface="Courier New" panose="02070309020205020404" pitchFamily="49" charset="0"/>
              <a:buChar char="o"/>
            </a:pPr>
            <a:r>
              <a:rPr lang="en-GB" dirty="0"/>
              <a:t>Re-indexing a column of the data frame.</a:t>
            </a:r>
          </a:p>
          <a:p>
            <a:pPr>
              <a:buFont typeface="Courier New" panose="02070309020205020404" pitchFamily="49" charset="0"/>
              <a:buChar char="o"/>
            </a:pPr>
            <a:r>
              <a:rPr lang="en-GB" dirty="0"/>
              <a:t>Creating new data frames for the different parts of the analysis.</a:t>
            </a:r>
          </a:p>
          <a:p>
            <a:pPr>
              <a:buFont typeface="Courier New" panose="02070309020205020404" pitchFamily="49" charset="0"/>
              <a:buChar char="o"/>
            </a:pPr>
            <a:r>
              <a:rPr lang="en-GB" dirty="0" err="1"/>
              <a:t>Concatening</a:t>
            </a:r>
            <a:r>
              <a:rPr lang="en-GB" dirty="0"/>
              <a:t> created new data frames together.</a:t>
            </a:r>
          </a:p>
        </p:txBody>
      </p:sp>
    </p:spTree>
    <p:extLst>
      <p:ext uri="{BB962C8B-B14F-4D97-AF65-F5344CB8AC3E}">
        <p14:creationId xmlns:p14="http://schemas.microsoft.com/office/powerpoint/2010/main" val="319412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3E8F-33C0-A59C-9F40-04AA9BC7EEDB}"/>
              </a:ext>
            </a:extLst>
          </p:cNvPr>
          <p:cNvSpPr>
            <a:spLocks noGrp="1"/>
          </p:cNvSpPr>
          <p:nvPr>
            <p:ph type="title"/>
          </p:nvPr>
        </p:nvSpPr>
        <p:spPr/>
        <p:txBody>
          <a:bodyPr/>
          <a:lstStyle/>
          <a:p>
            <a:r>
              <a:rPr lang="en-GB" dirty="0"/>
              <a:t>Relation between Age and different Abilities</a:t>
            </a:r>
          </a:p>
        </p:txBody>
      </p:sp>
      <p:pic>
        <p:nvPicPr>
          <p:cNvPr id="6" name="Content Placeholder 5">
            <a:extLst>
              <a:ext uri="{FF2B5EF4-FFF2-40B4-BE49-F238E27FC236}">
                <a16:creationId xmlns:a16="http://schemas.microsoft.com/office/drawing/2014/main" id="{85F9EBE5-9EBD-0253-4FB9-69314265E4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0400" y="2143640"/>
            <a:ext cx="7336971" cy="4585605"/>
          </a:xfrm>
        </p:spPr>
      </p:pic>
      <p:sp>
        <p:nvSpPr>
          <p:cNvPr id="4" name="Text Placeholder 3">
            <a:extLst>
              <a:ext uri="{FF2B5EF4-FFF2-40B4-BE49-F238E27FC236}">
                <a16:creationId xmlns:a16="http://schemas.microsoft.com/office/drawing/2014/main" id="{EFE22F52-52F8-9EB8-266F-EB2E3A0446B6}"/>
              </a:ext>
            </a:extLst>
          </p:cNvPr>
          <p:cNvSpPr>
            <a:spLocks noGrp="1"/>
          </p:cNvSpPr>
          <p:nvPr>
            <p:ph type="body" sz="half" idx="2"/>
          </p:nvPr>
        </p:nvSpPr>
        <p:spPr/>
        <p:txBody>
          <a:bodyPr>
            <a:normAutofit/>
          </a:bodyPr>
          <a:lstStyle/>
          <a:p>
            <a:pPr marL="285750" indent="-285750">
              <a:buFont typeface="Courier New" panose="02070309020205020404" pitchFamily="49" charset="0"/>
              <a:buChar char="o"/>
            </a:pPr>
            <a:r>
              <a:rPr lang="en-GB" dirty="0"/>
              <a:t>Abilities like sprint speed, stamina, and acceleration show increasingly blue tones as they intersect with age, indicating a negative correlation. This suggests that these physical attributes tend to decline as players get older.</a:t>
            </a:r>
          </a:p>
          <a:p>
            <a:pPr marL="285750" indent="-285750">
              <a:buFont typeface="Courier New" panose="02070309020205020404" pitchFamily="49" charset="0"/>
              <a:buChar char="o"/>
            </a:pPr>
            <a:r>
              <a:rPr lang="en-GB" dirty="0"/>
              <a:t>Attributes such as vision and composure turn redder where they meet age, suggesting that these abilities improve or remain stable as players age, likely reflecting increased experience and game understanding.</a:t>
            </a:r>
          </a:p>
          <a:p>
            <a:pPr marL="285750" indent="-285750">
              <a:buFont typeface="Courier New" panose="02070309020205020404" pitchFamily="49" charset="0"/>
              <a:buChar char="o"/>
            </a:pPr>
            <a:endParaRPr lang="en-GB" dirty="0"/>
          </a:p>
        </p:txBody>
      </p:sp>
    </p:spTree>
    <p:extLst>
      <p:ext uri="{BB962C8B-B14F-4D97-AF65-F5344CB8AC3E}">
        <p14:creationId xmlns:p14="http://schemas.microsoft.com/office/powerpoint/2010/main" val="22760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14B5-AAB1-63E3-A5A2-452EBE6922B8}"/>
              </a:ext>
            </a:extLst>
          </p:cNvPr>
          <p:cNvSpPr>
            <a:spLocks noGrp="1"/>
          </p:cNvSpPr>
          <p:nvPr>
            <p:ph type="title"/>
          </p:nvPr>
        </p:nvSpPr>
        <p:spPr/>
        <p:txBody>
          <a:bodyPr/>
          <a:lstStyle/>
          <a:p>
            <a:r>
              <a:rPr lang="en-GB" dirty="0"/>
              <a:t>Relation between Dribbling and Ball Control</a:t>
            </a:r>
          </a:p>
        </p:txBody>
      </p:sp>
      <p:pic>
        <p:nvPicPr>
          <p:cNvPr id="9" name="Content Placeholder 8">
            <a:extLst>
              <a:ext uri="{FF2B5EF4-FFF2-40B4-BE49-F238E27FC236}">
                <a16:creationId xmlns:a16="http://schemas.microsoft.com/office/drawing/2014/main" id="{34F91DF2-69DE-3F24-9539-AE2C2271F6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215" y="2795173"/>
            <a:ext cx="11665969" cy="3888656"/>
          </a:xfrm>
        </p:spPr>
      </p:pic>
      <p:sp>
        <p:nvSpPr>
          <p:cNvPr id="4" name="TextBox 3">
            <a:extLst>
              <a:ext uri="{FF2B5EF4-FFF2-40B4-BE49-F238E27FC236}">
                <a16:creationId xmlns:a16="http://schemas.microsoft.com/office/drawing/2014/main" id="{9A95BDF7-2969-AE1C-EF4A-9D8C0138DED2}"/>
              </a:ext>
            </a:extLst>
          </p:cNvPr>
          <p:cNvSpPr txBox="1"/>
          <p:nvPr/>
        </p:nvSpPr>
        <p:spPr>
          <a:xfrm>
            <a:off x="339215" y="2035629"/>
            <a:ext cx="11665969" cy="923330"/>
          </a:xfrm>
          <a:prstGeom prst="rect">
            <a:avLst/>
          </a:prstGeom>
          <a:noFill/>
        </p:spPr>
        <p:txBody>
          <a:bodyPr wrap="square" rtlCol="0">
            <a:spAutoFit/>
          </a:bodyPr>
          <a:lstStyle/>
          <a:p>
            <a:pPr marL="285750" indent="-285750">
              <a:buFont typeface="Courier New" panose="02070309020205020404" pitchFamily="49" charset="0"/>
              <a:buChar char="o"/>
            </a:pPr>
            <a:r>
              <a:rPr lang="en-GB" dirty="0"/>
              <a:t>Clearly, dribbling and ball control are interdependent skills in football, where proficiency in one is likely to coincide with proficiency in the other.</a:t>
            </a:r>
          </a:p>
          <a:p>
            <a:endParaRPr lang="en-GB" dirty="0"/>
          </a:p>
        </p:txBody>
      </p:sp>
    </p:spTree>
    <p:extLst>
      <p:ext uri="{BB962C8B-B14F-4D97-AF65-F5344CB8AC3E}">
        <p14:creationId xmlns:p14="http://schemas.microsoft.com/office/powerpoint/2010/main" val="13184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31C-A280-DA08-A837-DB2456DEFE99}"/>
              </a:ext>
            </a:extLst>
          </p:cNvPr>
          <p:cNvSpPr>
            <a:spLocks noGrp="1"/>
          </p:cNvSpPr>
          <p:nvPr>
            <p:ph type="title"/>
          </p:nvPr>
        </p:nvSpPr>
        <p:spPr/>
        <p:txBody>
          <a:bodyPr/>
          <a:lstStyle/>
          <a:p>
            <a:r>
              <a:rPr lang="en-GB" dirty="0"/>
              <a:t>Relation between Heading Accuracy and Height and Strength</a:t>
            </a:r>
          </a:p>
        </p:txBody>
      </p:sp>
      <p:pic>
        <p:nvPicPr>
          <p:cNvPr id="5" name="Content Placeholder 4">
            <a:extLst>
              <a:ext uri="{FF2B5EF4-FFF2-40B4-BE49-F238E27FC236}">
                <a16:creationId xmlns:a16="http://schemas.microsoft.com/office/drawing/2014/main" id="{CDDB59A6-B6E1-816C-7193-104654518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985" y="2958959"/>
            <a:ext cx="10938029" cy="3788230"/>
          </a:xfrm>
        </p:spPr>
      </p:pic>
      <p:sp>
        <p:nvSpPr>
          <p:cNvPr id="3" name="TextBox 2">
            <a:extLst>
              <a:ext uri="{FF2B5EF4-FFF2-40B4-BE49-F238E27FC236}">
                <a16:creationId xmlns:a16="http://schemas.microsoft.com/office/drawing/2014/main" id="{D1934776-C279-6C9E-1DAA-8F1B6656E0B8}"/>
              </a:ext>
            </a:extLst>
          </p:cNvPr>
          <p:cNvSpPr txBox="1"/>
          <p:nvPr/>
        </p:nvSpPr>
        <p:spPr>
          <a:xfrm>
            <a:off x="680321" y="2035629"/>
            <a:ext cx="10938029" cy="1200329"/>
          </a:xfrm>
          <a:prstGeom prst="rect">
            <a:avLst/>
          </a:prstGeom>
          <a:noFill/>
        </p:spPr>
        <p:txBody>
          <a:bodyPr wrap="square" rtlCol="0">
            <a:spAutoFit/>
          </a:bodyPr>
          <a:lstStyle/>
          <a:p>
            <a:pPr marL="285750" indent="-285750">
              <a:buFont typeface="Courier New" panose="02070309020205020404" pitchFamily="49" charset="0"/>
              <a:buChar char="o"/>
            </a:pPr>
            <a:r>
              <a:rPr lang="en-GB" dirty="0"/>
              <a:t>Height and strength attributes do not have a strong direct correlation with heading accuracy in football. This highlights the importance of considering multiple factors when evaluating or training players for aerial effectiveness, such as tactical knowledge, positional sense, and technical heading. skills.</a:t>
            </a:r>
          </a:p>
        </p:txBody>
      </p:sp>
    </p:spTree>
    <p:extLst>
      <p:ext uri="{BB962C8B-B14F-4D97-AF65-F5344CB8AC3E}">
        <p14:creationId xmlns:p14="http://schemas.microsoft.com/office/powerpoint/2010/main" val="501663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5944-0C98-67A9-D17D-847350E1D007}"/>
              </a:ext>
            </a:extLst>
          </p:cNvPr>
          <p:cNvSpPr>
            <a:spLocks noGrp="1"/>
          </p:cNvSpPr>
          <p:nvPr>
            <p:ph type="title"/>
          </p:nvPr>
        </p:nvSpPr>
        <p:spPr/>
        <p:txBody>
          <a:bodyPr/>
          <a:lstStyle/>
          <a:p>
            <a:r>
              <a:rPr lang="en-GB" dirty="0"/>
              <a:t>Top 10 Attackers</a:t>
            </a:r>
          </a:p>
        </p:txBody>
      </p:sp>
      <p:sp>
        <p:nvSpPr>
          <p:cNvPr id="4" name="Text Placeholder 3">
            <a:extLst>
              <a:ext uri="{FF2B5EF4-FFF2-40B4-BE49-F238E27FC236}">
                <a16:creationId xmlns:a16="http://schemas.microsoft.com/office/drawing/2014/main" id="{668B40C7-57F1-0E37-E755-BF2C342BC375}"/>
              </a:ext>
            </a:extLst>
          </p:cNvPr>
          <p:cNvSpPr>
            <a:spLocks noGrp="1"/>
          </p:cNvSpPr>
          <p:nvPr>
            <p:ph type="body" sz="half" idx="2"/>
          </p:nvPr>
        </p:nvSpPr>
        <p:spPr>
          <a:xfrm>
            <a:off x="680322" y="2336872"/>
            <a:ext cx="3790078" cy="3599317"/>
          </a:xfrm>
        </p:spPr>
        <p:txBody>
          <a:bodyPr>
            <a:normAutofit lnSpcReduction="10000"/>
          </a:bodyPr>
          <a:lstStyle/>
          <a:p>
            <a:pPr marL="285750" indent="-285750">
              <a:buFont typeface="Courier New" panose="02070309020205020404" pitchFamily="49" charset="0"/>
              <a:buChar char="o"/>
            </a:pPr>
            <a:r>
              <a:rPr lang="en-GB" dirty="0"/>
              <a:t>C. Ronaldo and L. Messi show significantly higher attacking scores compared to their defensive scores. This reflects their playing style and roles, which are very skewed towards offensive play.</a:t>
            </a:r>
          </a:p>
          <a:p>
            <a:pPr marL="285750" indent="-285750">
              <a:buFont typeface="Courier New" panose="02070309020205020404" pitchFamily="49" charset="0"/>
              <a:buChar char="o"/>
            </a:pPr>
            <a:r>
              <a:rPr lang="en-GB" dirty="0"/>
              <a:t>G. Bale shows the highest combined scores, indicating his overall effectiveness and importance to his team in multiple facets of the game.</a:t>
            </a:r>
          </a:p>
          <a:p>
            <a:pPr marL="285750" indent="-285750">
              <a:buFont typeface="Courier New" panose="02070309020205020404" pitchFamily="49" charset="0"/>
              <a:buChar char="o"/>
            </a:pPr>
            <a:r>
              <a:rPr lang="en-GB" dirty="0"/>
              <a:t>A. Griezmann exhibits a balanced distribution between both abilities, suggesting he is adaptable and can perform various roles on the field.</a:t>
            </a:r>
          </a:p>
        </p:txBody>
      </p:sp>
      <p:pic>
        <p:nvPicPr>
          <p:cNvPr id="10" name="Content Placeholder 9">
            <a:extLst>
              <a:ext uri="{FF2B5EF4-FFF2-40B4-BE49-F238E27FC236}">
                <a16:creationId xmlns:a16="http://schemas.microsoft.com/office/drawing/2014/main" id="{1082BD7B-22FA-5472-7585-7CB30D12A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0400" y="2336872"/>
            <a:ext cx="7721600" cy="4205442"/>
          </a:xfrm>
        </p:spPr>
      </p:pic>
    </p:spTree>
    <p:extLst>
      <p:ext uri="{BB962C8B-B14F-4D97-AF65-F5344CB8AC3E}">
        <p14:creationId xmlns:p14="http://schemas.microsoft.com/office/powerpoint/2010/main" val="379640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DC0A-9E6D-632F-793B-255F140087FB}"/>
              </a:ext>
            </a:extLst>
          </p:cNvPr>
          <p:cNvSpPr>
            <a:spLocks noGrp="1"/>
          </p:cNvSpPr>
          <p:nvPr>
            <p:ph type="title"/>
          </p:nvPr>
        </p:nvSpPr>
        <p:spPr/>
        <p:txBody>
          <a:bodyPr/>
          <a:lstStyle/>
          <a:p>
            <a:r>
              <a:rPr lang="en-GB" dirty="0"/>
              <a:t>Top 10 Defenders</a:t>
            </a:r>
          </a:p>
        </p:txBody>
      </p:sp>
      <p:pic>
        <p:nvPicPr>
          <p:cNvPr id="5" name="Content Placeholder 4">
            <a:extLst>
              <a:ext uri="{FF2B5EF4-FFF2-40B4-BE49-F238E27FC236}">
                <a16:creationId xmlns:a16="http://schemas.microsoft.com/office/drawing/2014/main" id="{E85053F2-F489-A605-F347-6DCB667DC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7705" y="2173514"/>
            <a:ext cx="8996589" cy="4498295"/>
          </a:xfrm>
        </p:spPr>
      </p:pic>
    </p:spTree>
    <p:extLst>
      <p:ext uri="{BB962C8B-B14F-4D97-AF65-F5344CB8AC3E}">
        <p14:creationId xmlns:p14="http://schemas.microsoft.com/office/powerpoint/2010/main" val="161929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0026-24E5-692A-C4B9-666A219FB318}"/>
              </a:ext>
            </a:extLst>
          </p:cNvPr>
          <p:cNvSpPr>
            <a:spLocks noGrp="1"/>
          </p:cNvSpPr>
          <p:nvPr>
            <p:ph type="title"/>
          </p:nvPr>
        </p:nvSpPr>
        <p:spPr/>
        <p:txBody>
          <a:bodyPr/>
          <a:lstStyle/>
          <a:p>
            <a:r>
              <a:rPr lang="en-GB" dirty="0"/>
              <a:t>Top 10 Goalkeepers</a:t>
            </a:r>
          </a:p>
        </p:txBody>
      </p:sp>
      <p:pic>
        <p:nvPicPr>
          <p:cNvPr id="5" name="Content Placeholder 4">
            <a:extLst>
              <a:ext uri="{FF2B5EF4-FFF2-40B4-BE49-F238E27FC236}">
                <a16:creationId xmlns:a16="http://schemas.microsoft.com/office/drawing/2014/main" id="{79B4F570-DFB8-4012-5403-63DC265BBC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9219" y="2217057"/>
            <a:ext cx="8713561" cy="4356781"/>
          </a:xfrm>
        </p:spPr>
      </p:pic>
    </p:spTree>
    <p:extLst>
      <p:ext uri="{BB962C8B-B14F-4D97-AF65-F5344CB8AC3E}">
        <p14:creationId xmlns:p14="http://schemas.microsoft.com/office/powerpoint/2010/main" val="360961508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609</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Trebuchet MS</vt:lpstr>
      <vt:lpstr>Berlin</vt:lpstr>
      <vt:lpstr>Football Players Analysis</vt:lpstr>
      <vt:lpstr>Introduction:</vt:lpstr>
      <vt:lpstr>Data cleaning:</vt:lpstr>
      <vt:lpstr>Relation between Age and different Abilities</vt:lpstr>
      <vt:lpstr>Relation between Dribbling and Ball Control</vt:lpstr>
      <vt:lpstr>Relation between Heading Accuracy and Height and Strength</vt:lpstr>
      <vt:lpstr>Top 10 Attackers</vt:lpstr>
      <vt:lpstr>Top 10 Defenders</vt:lpstr>
      <vt:lpstr>Top 10 Goalkeepers</vt:lpstr>
      <vt:lpstr>Top 15 Fastest Sprinters and Accelerations</vt:lpstr>
      <vt:lpstr>Overall Rating of Left-Footed Players by Nationality</vt:lpstr>
      <vt:lpstr>Overall Rating of Right-Footed Players by Nationality</vt:lpstr>
      <vt:lpstr>Comparison between Left- and Right-Footed Players by Nationality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Players Analysis</dc:title>
  <dc:creator>alaine sarriegi larrañaga</dc:creator>
  <cp:lastModifiedBy>alaine sarriegi larrañaga</cp:lastModifiedBy>
  <cp:revision>14</cp:revision>
  <dcterms:created xsi:type="dcterms:W3CDTF">2024-05-22T18:48:49Z</dcterms:created>
  <dcterms:modified xsi:type="dcterms:W3CDTF">2024-05-23T22:36:35Z</dcterms:modified>
</cp:coreProperties>
</file>