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4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84" r:id="rId23"/>
    <p:sldId id="285" r:id="rId24"/>
    <p:sldId id="301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2" r:id="rId34"/>
    <p:sldId id="296" r:id="rId35"/>
    <p:sldId id="295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3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8243-6F33-4CE6-9920-400F8D01DF2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5C45-CB70-4ADC-8688-063CF048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BDA8D185-E116-43D5-A4D8-45665C1B6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38" y="2000869"/>
            <a:ext cx="4333723" cy="24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E15999-F77B-4760-A485-D3DEC6F5D50C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C14F5-E1F4-4422-B760-71B654229515}"/>
              </a:ext>
            </a:extLst>
          </p:cNvPr>
          <p:cNvSpPr txBox="1"/>
          <p:nvPr/>
        </p:nvSpPr>
        <p:spPr>
          <a:xfrm>
            <a:off x="2212002" y="423583"/>
            <a:ext cx="7764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document-oriented database 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81D6D-26AF-4623-A593-8CBEFB5704F8}"/>
              </a:ext>
            </a:extLst>
          </p:cNvPr>
          <p:cNvSpPr txBox="1"/>
          <p:nvPr/>
        </p:nvSpPr>
        <p:spPr>
          <a:xfrm>
            <a:off x="738188" y="1411264"/>
            <a:ext cx="83581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Document-oriented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Basically, Storing the data in JSON format such as MongoDB.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87D3890-6957-46E3-902B-A3EA376B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58093"/>
              </p:ext>
            </p:extLst>
          </p:nvPr>
        </p:nvGraphicFramePr>
        <p:xfrm>
          <a:off x="2030475" y="302772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33161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5110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5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4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1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03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F74C2D-3589-49CD-A445-55ECAE73FC6B}"/>
              </a:ext>
            </a:extLst>
          </p:cNvPr>
          <p:cNvSpPr txBox="1"/>
          <p:nvPr/>
        </p:nvSpPr>
        <p:spPr>
          <a:xfrm>
            <a:off x="2030475" y="2658393"/>
            <a:ext cx="24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Naming Differences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70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4F648-0627-4163-BCB4-C7D9A6EC8C38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D33416-8F34-4F9F-8F2B-41E6D93965C7}"/>
              </a:ext>
            </a:extLst>
          </p:cNvPr>
          <p:cNvSpPr txBox="1"/>
          <p:nvPr/>
        </p:nvSpPr>
        <p:spPr>
          <a:xfrm>
            <a:off x="2212002" y="461683"/>
            <a:ext cx="7764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Example document-oriented database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179D0-0458-4F0D-8B8C-47DCD17CAE46}"/>
              </a:ext>
            </a:extLst>
          </p:cNvPr>
          <p:cNvSpPr txBox="1"/>
          <p:nvPr/>
        </p:nvSpPr>
        <p:spPr>
          <a:xfrm>
            <a:off x="2735877" y="1147281"/>
            <a:ext cx="61626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_id: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ObjectId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(7df78ad8902c)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title: 'MongoDB Course’,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tags: ['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mongodb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', 'database', 'NoSQL’],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likes: 100,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comments: [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user: ’Abdulrahman’,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message: ‘Good Video’,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dateCreated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new Date(2011,1,20,2,15),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like: 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user:’Ziyad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message: ‘Give me likes’,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dateCreated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new Date(2011,1,25,7,45),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like: 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]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56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-1524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20DDA-91A5-4A84-A959-DB0D9D68570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B4D991-500C-4901-9077-2C14D3CE4AC2}"/>
              </a:ext>
            </a:extLst>
          </p:cNvPr>
          <p:cNvSpPr txBox="1"/>
          <p:nvPr/>
        </p:nvSpPr>
        <p:spPr>
          <a:xfrm>
            <a:off x="2485051" y="410967"/>
            <a:ext cx="7218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Document-oriented Benefits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0C025-B6EB-4CAE-BDA9-7E7153B34EF3}"/>
              </a:ext>
            </a:extLst>
          </p:cNvPr>
          <p:cNvSpPr txBox="1"/>
          <p:nvPr/>
        </p:nvSpPr>
        <p:spPr>
          <a:xfrm>
            <a:off x="1065826" y="1910188"/>
            <a:ext cx="6100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Fast, and easy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Easier to add, delete and change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E15D7-1D09-4E1A-980B-ED1CF319DA78}"/>
              </a:ext>
            </a:extLst>
          </p:cNvPr>
          <p:cNvSpPr txBox="1"/>
          <p:nvPr/>
        </p:nvSpPr>
        <p:spPr>
          <a:xfrm>
            <a:off x="1065826" y="3336974"/>
            <a:ext cx="7430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Developers usually prefer to work with document-oriented database because it works directly with the objects and arrays.</a:t>
            </a:r>
          </a:p>
        </p:txBody>
      </p:sp>
    </p:spTree>
    <p:extLst>
      <p:ext uri="{BB962C8B-B14F-4D97-AF65-F5344CB8AC3E}">
        <p14:creationId xmlns:p14="http://schemas.microsoft.com/office/powerpoint/2010/main" val="343482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23E4DC-480E-46D6-931D-05C190EB0418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704BBF-385E-4A43-A482-6B49D61607D6}"/>
              </a:ext>
            </a:extLst>
          </p:cNvPr>
          <p:cNvSpPr txBox="1"/>
          <p:nvPr/>
        </p:nvSpPr>
        <p:spPr>
          <a:xfrm>
            <a:off x="1241485" y="473259"/>
            <a:ext cx="85820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Easier to modify the data</a:t>
            </a:r>
          </a:p>
          <a:p>
            <a:pPr algn="ctr"/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9779B-69A6-4240-9838-E10503F3531A}"/>
              </a:ext>
            </a:extLst>
          </p:cNvPr>
          <p:cNvSpPr txBox="1"/>
          <p:nvPr/>
        </p:nvSpPr>
        <p:spPr>
          <a:xfrm>
            <a:off x="309563" y="1550477"/>
            <a:ext cx="7853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 the first example, What if we decide to add a new hobby?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3D8929F-F34B-4EB9-ABA6-8E4AF253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22958"/>
              </p:ext>
            </p:extLst>
          </p:nvPr>
        </p:nvGraphicFramePr>
        <p:xfrm>
          <a:off x="1468500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049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207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510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0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Volleyball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008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772273-D750-43BC-BA38-4E1C4EF728C3}"/>
              </a:ext>
            </a:extLst>
          </p:cNvPr>
          <p:cNvSpPr txBox="1"/>
          <p:nvPr/>
        </p:nvSpPr>
        <p:spPr>
          <a:xfrm>
            <a:off x="1468499" y="2264200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hobbies</a:t>
            </a:r>
            <a:endParaRPr lang="en-US" sz="1800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40A84E4C-3D02-4467-ABC7-C6F476A4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54308"/>
              </p:ext>
            </p:extLst>
          </p:nvPr>
        </p:nvGraphicFramePr>
        <p:xfrm>
          <a:off x="1468499" y="417068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682581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3325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905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Swimming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9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-1524" y="1282"/>
            <a:ext cx="12191980" cy="68567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CED4DA-BEE9-4307-A3E8-9B4A0D5AA96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94C10-20F4-4F1D-B29F-36ED28B2F0C5}"/>
              </a:ext>
            </a:extLst>
          </p:cNvPr>
          <p:cNvSpPr txBox="1"/>
          <p:nvPr/>
        </p:nvSpPr>
        <p:spPr>
          <a:xfrm>
            <a:off x="1798203" y="489367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Easier to modify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EC539-72A0-4B9D-AEE8-922A19B6620D}"/>
              </a:ext>
            </a:extLst>
          </p:cNvPr>
          <p:cNvSpPr txBox="1"/>
          <p:nvPr/>
        </p:nvSpPr>
        <p:spPr>
          <a:xfrm>
            <a:off x="1776068" y="1611286"/>
            <a:ext cx="86367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“_id”: 1,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“first_name”: “Omar”,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“last_name”: “Alajaji”,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“cell”: “0665476”,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“city”: “Riyadh”,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“hobbies”: [“Football”,” Basketball”,” Volleyball”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“Swimming”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57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B889A-4891-4F4B-A39C-84606D039A7E}"/>
              </a:ext>
            </a:extLst>
          </p:cNvPr>
          <p:cNvSpPr txBox="1"/>
          <p:nvPr/>
        </p:nvSpPr>
        <p:spPr>
          <a:xfrm>
            <a:off x="4012406" y="2921168"/>
            <a:ext cx="41671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Replication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0444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-1524" y="-6154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54A016-CE34-4FD8-9316-C42A369A1FCB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3C27FB-7381-473B-84B3-2E876B5C45DE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Replication?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61A4-2382-42F4-8387-69B5C47D331C}"/>
              </a:ext>
            </a:extLst>
          </p:cNvPr>
          <p:cNvSpPr txBox="1"/>
          <p:nvPr/>
        </p:nvSpPr>
        <p:spPr>
          <a:xfrm>
            <a:off x="573881" y="165748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Coping the data across the servers.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BDB30-5099-461B-BE72-91C3F312E98A}"/>
              </a:ext>
            </a:extLst>
          </p:cNvPr>
          <p:cNvSpPr txBox="1"/>
          <p:nvPr/>
        </p:nvSpPr>
        <p:spPr>
          <a:xfrm>
            <a:off x="573881" y="2117028"/>
            <a:ext cx="68746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Mongod</a:t>
            </a:r>
            <a:endParaRPr lang="en-US" sz="2800" b="0" i="0" u="none" strike="noStrike" baseline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 process, that handles the data request and perform background management operations.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C5241-9390-4554-ABAB-D6A8F627FC8A}"/>
              </a:ext>
            </a:extLst>
          </p:cNvPr>
          <p:cNvSpPr txBox="1"/>
          <p:nvPr/>
        </p:nvSpPr>
        <p:spPr>
          <a:xfrm>
            <a:off x="576265" y="3194246"/>
            <a:ext cx="6162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Replica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group of mongod prosses that maintain the same dataset. </a:t>
            </a:r>
          </a:p>
        </p:txBody>
      </p:sp>
    </p:spTree>
    <p:extLst>
      <p:ext uri="{BB962C8B-B14F-4D97-AF65-F5344CB8AC3E}">
        <p14:creationId xmlns:p14="http://schemas.microsoft.com/office/powerpoint/2010/main" val="248773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C1921E-8F85-40DF-A302-68F677FBD63C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EC4745-C974-45DC-A6C7-01EE327CA6E3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Replication? (cont)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C9B59-64CE-4B3D-A8FC-3FD5EE384424}"/>
              </a:ext>
            </a:extLst>
          </p:cNvPr>
          <p:cNvSpPr txBox="1"/>
          <p:nvPr/>
        </p:nvSpPr>
        <p:spPr>
          <a:xfrm>
            <a:off x="614365" y="1469328"/>
            <a:ext cx="68746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Primary (Master)</a:t>
            </a:r>
            <a:endParaRPr lang="en-US" sz="2800" b="0" i="0" u="none" strike="noStrike" baseline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Member of the replica set that receives writing operation.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14029-51BC-47F4-BD13-BA11E1CACF2F}"/>
              </a:ext>
            </a:extLst>
          </p:cNvPr>
          <p:cNvSpPr txBox="1"/>
          <p:nvPr/>
        </p:nvSpPr>
        <p:spPr>
          <a:xfrm>
            <a:off x="614365" y="2641796"/>
            <a:ext cx="61626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Secondary (Slave)</a:t>
            </a:r>
            <a:endParaRPr lang="en-US" sz="2400" b="0" i="0" u="none" strike="noStrike" baseline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copies the oplog and apply the operations on its dataset</a:t>
            </a:r>
          </a:p>
        </p:txBody>
      </p:sp>
    </p:spTree>
    <p:extLst>
      <p:ext uri="{BB962C8B-B14F-4D97-AF65-F5344CB8AC3E}">
        <p14:creationId xmlns:p14="http://schemas.microsoft.com/office/powerpoint/2010/main" val="214766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EEA5A7-734E-4065-8D6A-32DFC7C08EF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3BA98-7B9A-4A59-99AD-CFA7709E1769}"/>
              </a:ext>
            </a:extLst>
          </p:cNvPr>
          <p:cNvSpPr txBox="1"/>
          <p:nvPr/>
        </p:nvSpPr>
        <p:spPr>
          <a:xfrm>
            <a:off x="1523513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Example of a replica-set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6E1A62-CA1C-4855-817F-FD5B0B80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804424"/>
            <a:ext cx="4514850" cy="3687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71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936F29-917A-4C0C-9381-30CC7198178C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4830A-E146-444D-B699-54A038690F4C}"/>
              </a:ext>
            </a:extLst>
          </p:cNvPr>
          <p:cNvSpPr txBox="1"/>
          <p:nvPr/>
        </p:nvSpPr>
        <p:spPr>
          <a:xfrm>
            <a:off x="816620" y="449544"/>
            <a:ext cx="10555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will happen if the primary becomes unavailable? </a:t>
            </a:r>
          </a:p>
        </p:txBody>
      </p:sp>
      <p:pic>
        <p:nvPicPr>
          <p:cNvPr id="6" name="Picture 5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4EFBD179-8FAD-4C55-B0EA-CCF7BD2E6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75" y="1467297"/>
            <a:ext cx="5638802" cy="4268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19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15E5B-DEBF-45AD-93F1-E537496CB627}"/>
              </a:ext>
            </a:extLst>
          </p:cNvPr>
          <p:cNvSpPr txBox="1"/>
          <p:nvPr/>
        </p:nvSpPr>
        <p:spPr>
          <a:xfrm>
            <a:off x="692087" y="585335"/>
            <a:ext cx="2270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Outlines</a:t>
            </a:r>
            <a:endParaRPr lang="en-US" sz="4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7762CA-4C9E-46F5-AA89-8C9FD086CBEC}"/>
              </a:ext>
            </a:extLst>
          </p:cNvPr>
          <p:cNvCxnSpPr>
            <a:cxnSpLocks/>
          </p:cNvCxnSpPr>
          <p:nvPr/>
        </p:nvCxnSpPr>
        <p:spPr>
          <a:xfrm>
            <a:off x="763057" y="1293221"/>
            <a:ext cx="45813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0CAB8B-EDE7-4B05-BF5A-86E1FF1E9F8C}"/>
              </a:ext>
            </a:extLst>
          </p:cNvPr>
          <p:cNvSpPr txBox="1"/>
          <p:nvPr/>
        </p:nvSpPr>
        <p:spPr>
          <a:xfrm>
            <a:off x="2374874" y="1649527"/>
            <a:ext cx="793041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Introduction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MongoDB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Document Oriented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Replication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Sharding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MongoDB Advantages &amp; Disadvantages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MongoDB Users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Summary 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References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96372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32CDF3-ED4C-4942-A14F-EF510B34F2B9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10AC9A-F740-4C6A-A5CC-56336024C0A0}"/>
              </a:ext>
            </a:extLst>
          </p:cNvPr>
          <p:cNvSpPr txBox="1"/>
          <p:nvPr/>
        </p:nvSpPr>
        <p:spPr>
          <a:xfrm>
            <a:off x="1523513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the Arbiter?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7E90F-40B1-427F-A550-2E56D3A9EC0A}"/>
              </a:ext>
            </a:extLst>
          </p:cNvPr>
          <p:cNvSpPr txBox="1"/>
          <p:nvPr/>
        </p:nvSpPr>
        <p:spPr>
          <a:xfrm>
            <a:off x="812006" y="1706546"/>
            <a:ext cx="646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Mongod instance that can only vote and cannot be a primary.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88C7A44-F88C-4C5F-A02D-3DF6DE72A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49" y="2438401"/>
            <a:ext cx="6700652" cy="2533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08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6471D2-3E7A-4DC9-8CBA-B3792964599D}"/>
              </a:ext>
            </a:extLst>
          </p:cNvPr>
          <p:cNvSpPr txBox="1"/>
          <p:nvPr/>
        </p:nvSpPr>
        <p:spPr>
          <a:xfrm>
            <a:off x="4419600" y="2921168"/>
            <a:ext cx="3352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Sharding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289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AE2025-0DC4-410D-9328-416BBEA4492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A9A899-E93E-46E9-ACBB-3656D973E502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Sharding?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B2DB6-3CCB-4A29-8FD0-9FAB180E4B35}"/>
              </a:ext>
            </a:extLst>
          </p:cNvPr>
          <p:cNvSpPr txBox="1"/>
          <p:nvPr/>
        </p:nvSpPr>
        <p:spPr>
          <a:xfrm>
            <a:off x="440530" y="1657485"/>
            <a:ext cx="8532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Sharding</a:t>
            </a:r>
            <a:endParaRPr lang="en-US" sz="2800" b="0" i="0" u="none" strike="noStrike" baseline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Is a method for distributing data across multiple machines.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MongoDB uses Sharding to support deployments with very large data sets and high throughput operations.</a:t>
            </a:r>
          </a:p>
        </p:txBody>
      </p:sp>
    </p:spTree>
    <p:extLst>
      <p:ext uri="{BB962C8B-B14F-4D97-AF65-F5344CB8AC3E}">
        <p14:creationId xmlns:p14="http://schemas.microsoft.com/office/powerpoint/2010/main" val="352836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C11618-D409-4083-9241-F25A3DEBAF92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5988DB-08EE-48FA-9040-4EA9C5CE4C9F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Two methods of 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6554C-C6C8-4E94-A7EE-F4050C7573C5}"/>
              </a:ext>
            </a:extLst>
          </p:cNvPr>
          <p:cNvSpPr txBox="1"/>
          <p:nvPr/>
        </p:nvSpPr>
        <p:spPr>
          <a:xfrm>
            <a:off x="614365" y="1469328"/>
            <a:ext cx="93392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Vertical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works with enhancing single server performance by adding more powerful processors, upgrading RAM or adding more disk space to the system.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04F7E-78E5-4F2F-9B01-BA0D6B139D95}"/>
              </a:ext>
            </a:extLst>
          </p:cNvPr>
          <p:cNvSpPr txBox="1"/>
          <p:nvPr/>
        </p:nvSpPr>
        <p:spPr>
          <a:xfrm>
            <a:off x="614365" y="2800444"/>
            <a:ext cx="7148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Horizontal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works with adding more servers and distribute the load on multiple servers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-1524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C11618-D409-4083-9241-F25A3DEBAF92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5988DB-08EE-48FA-9040-4EA9C5CE4C9F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Sharding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 components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6554C-C6C8-4E94-A7EE-F4050C7573C5}"/>
              </a:ext>
            </a:extLst>
          </p:cNvPr>
          <p:cNvSpPr txBox="1"/>
          <p:nvPr/>
        </p:nvSpPr>
        <p:spPr>
          <a:xfrm>
            <a:off x="614365" y="1226597"/>
            <a:ext cx="93392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Shard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Each shard contains a subset of the sharded data. Each shard can be deployed as a replica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04F7E-78E5-4F2F-9B01-BA0D6B139D95}"/>
              </a:ext>
            </a:extLst>
          </p:cNvPr>
          <p:cNvSpPr txBox="1"/>
          <p:nvPr/>
        </p:nvSpPr>
        <p:spPr>
          <a:xfrm>
            <a:off x="614365" y="2347085"/>
            <a:ext cx="7148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The mongos act as a query router, providing an interface between client applications and the sharded cluster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2CF7-A33A-4385-83EE-169EBB17C2E2}"/>
              </a:ext>
            </a:extLst>
          </p:cNvPr>
          <p:cNvSpPr txBox="1"/>
          <p:nvPr/>
        </p:nvSpPr>
        <p:spPr>
          <a:xfrm>
            <a:off x="614365" y="3467573"/>
            <a:ext cx="6153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Config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Config servers store metadata and configuration settings for the cluster.</a:t>
            </a:r>
          </a:p>
        </p:txBody>
      </p:sp>
    </p:spTree>
    <p:extLst>
      <p:ext uri="{BB962C8B-B14F-4D97-AF65-F5344CB8AC3E}">
        <p14:creationId xmlns:p14="http://schemas.microsoft.com/office/powerpoint/2010/main" val="272831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9450C-BB66-42CF-AEBF-D15CD149105F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6A0495-F03D-4CBA-A47C-D66A38790ED2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Shard key?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A797-56E9-4633-8BA2-6494C1935DEB}"/>
              </a:ext>
            </a:extLst>
          </p:cNvPr>
          <p:cNvSpPr txBox="1"/>
          <p:nvPr/>
        </p:nvSpPr>
        <p:spPr>
          <a:xfrm>
            <a:off x="669130" y="1653215"/>
            <a:ext cx="86463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Shard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shard key is either a single indexed field or multiple fields covered by a compound index that determines the distribution of the collection's documents among the cluster's shards.</a:t>
            </a:r>
          </a:p>
        </p:txBody>
      </p:sp>
    </p:spTree>
    <p:extLst>
      <p:ext uri="{BB962C8B-B14F-4D97-AF65-F5344CB8AC3E}">
        <p14:creationId xmlns:p14="http://schemas.microsoft.com/office/powerpoint/2010/main" val="4163302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AC3495-FA09-4760-83D8-2DFD271CBFC2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E3ADD8-889A-4E2F-AD45-4B9E9582F366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Example of Sharding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FC3A0-7D4C-4594-BE36-A765AC90D7E4}"/>
              </a:ext>
            </a:extLst>
          </p:cNvPr>
          <p:cNvSpPr txBox="1"/>
          <p:nvPr/>
        </p:nvSpPr>
        <p:spPr>
          <a:xfrm>
            <a:off x="1963494" y="2246737"/>
            <a:ext cx="84272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{_id:1, first_name: “Khaled”, last_name: “alradi”, cell: 0521398, city:"Riyadh"}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{_id:2, first_name: “omar”, last_name: “hamad”, cell: 0542393, city:"jeddah "}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{_id:3, first_name: “alex”, last_name: “alali”, cell: 0593849, city:"Riyadh"}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{_id:4, first_name: “john”, last_name: “mohamed”, cell: 0589074, city:"mekkah "}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{_id:5, first_name: “hamad”, last_name: “alkhaledy”, cell: 0538437, city:" jeddah"}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{_id:6, first_name: “mohamed”,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last_name:“Alsalman”,cell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: 0538744, city:"Riyadh"}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{_id:7, first_name: “mostfi”, last_name: “alex”, cell: 0522834, city:"Riyadh"}</a:t>
            </a:r>
          </a:p>
        </p:txBody>
      </p:sp>
    </p:spTree>
    <p:extLst>
      <p:ext uri="{BB962C8B-B14F-4D97-AF65-F5344CB8AC3E}">
        <p14:creationId xmlns:p14="http://schemas.microsoft.com/office/powerpoint/2010/main" val="376204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-1524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361606-43CB-4AAD-9C49-321C2684DB0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073F88-5E71-42CB-92D5-59FE4512F56F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Example of Sharding (cont)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3D8C0-B800-4B5A-8992-4B55FFBA918F}"/>
              </a:ext>
            </a:extLst>
          </p:cNvPr>
          <p:cNvSpPr txBox="1"/>
          <p:nvPr/>
        </p:nvSpPr>
        <p:spPr>
          <a:xfrm>
            <a:off x="-1544" y="2832811"/>
            <a:ext cx="507444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{_id:1, first_name: “Khaled”, last_name: “alradi”, cell: 0521398, city:"Riyadh"}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{_id:2, first_name: “omar”, last_name: “hamad”, cell: 0542393, city:"jeddah "}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{_id:3, first_name: “alex”, last_name: “alali”, cell: 0593849, city:"Riyadh"}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{_id:4, first_name: “john”, last_name: “mohamed”, cell: 0589074, city:"mekkah "}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{_id:5, first_name: “hamad”, last_name: “alkhaledy”, cell: 0538437, city:" jeddah"}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{_id:6, first_name: “mohamed”, </a:t>
            </a:r>
            <a:r>
              <a:rPr lang="en-US" sz="1100" b="1" dirty="0" err="1">
                <a:solidFill>
                  <a:schemeClr val="bg1">
                    <a:lumMod val="85000"/>
                  </a:schemeClr>
                </a:solidFill>
              </a:rPr>
              <a:t>last_name:“Alsalman”,cell</a:t>
            </a:r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: 0538744, city:"Riyadh"}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{_id:7, first_name: “mostfi”, last_name: “alex”, cell: 0522834, city:"Riyadh"}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86E37-385D-4541-8DC1-D18E92F8EF40}"/>
              </a:ext>
            </a:extLst>
          </p:cNvPr>
          <p:cNvSpPr/>
          <p:nvPr/>
        </p:nvSpPr>
        <p:spPr>
          <a:xfrm>
            <a:off x="5886450" y="1160853"/>
            <a:ext cx="3638550" cy="155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000" b="1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1000" b="1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1800" b="1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18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C1F06-1AB4-4FE6-8602-8333004778E9}"/>
              </a:ext>
            </a:extLst>
          </p:cNvPr>
          <p:cNvSpPr/>
          <p:nvPr/>
        </p:nvSpPr>
        <p:spPr>
          <a:xfrm>
            <a:off x="5886450" y="2754665"/>
            <a:ext cx="3638550" cy="155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284DE-4125-4A6C-91AD-B1EDA11AC7AB}"/>
              </a:ext>
            </a:extLst>
          </p:cNvPr>
          <p:cNvSpPr/>
          <p:nvPr/>
        </p:nvSpPr>
        <p:spPr>
          <a:xfrm>
            <a:off x="5886450" y="4348477"/>
            <a:ext cx="3638550" cy="155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90A6A-C45A-48F6-A8A8-21876A27E99A}"/>
              </a:ext>
            </a:extLst>
          </p:cNvPr>
          <p:cNvSpPr txBox="1"/>
          <p:nvPr/>
        </p:nvSpPr>
        <p:spPr>
          <a:xfrm>
            <a:off x="5488781" y="1425632"/>
            <a:ext cx="40362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{_id:1, first_name: “Khaled”, last_name: “alradi”, cell: 0521398, city:"Riyadh"}</a:t>
            </a:r>
          </a:p>
          <a:p>
            <a:pPr lvl="1"/>
            <a:endParaRPr lang="en-US" sz="8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{_id:3, first_name: “alex”, last_name: “alali”, cell: 0593849, city:"Riyadh"}</a:t>
            </a:r>
          </a:p>
          <a:p>
            <a:pPr lvl="1"/>
            <a:endParaRPr lang="en-US" sz="8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{_id:6, first_name: “mohamed”, </a:t>
            </a:r>
            <a:r>
              <a:rPr lang="en-US" sz="800" b="1" dirty="0" err="1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last_name:“Alsalman”,cell</a:t>
            </a: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: 0538744, city:"Riyadh"}’</a:t>
            </a:r>
          </a:p>
          <a:p>
            <a:pPr lvl="1"/>
            <a:endParaRPr lang="en-US" sz="8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{_id:7, first_name: “mostfi”, last_name: “alex”, cell: 0522834, city:"Riyadh"}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11538-A761-4599-AFDC-CE256000A12A}"/>
              </a:ext>
            </a:extLst>
          </p:cNvPr>
          <p:cNvSpPr txBox="1"/>
          <p:nvPr/>
        </p:nvSpPr>
        <p:spPr>
          <a:xfrm>
            <a:off x="7502128" y="1127365"/>
            <a:ext cx="40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S1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A087F-7DC9-417E-A5E9-B705111AF232}"/>
              </a:ext>
            </a:extLst>
          </p:cNvPr>
          <p:cNvSpPr txBox="1"/>
          <p:nvPr/>
        </p:nvSpPr>
        <p:spPr>
          <a:xfrm>
            <a:off x="6094467" y="3093072"/>
            <a:ext cx="3430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{_id:2, first_name: “omar”, last_name: “hamad”, cell: 0542393, city:"jeddah "}</a:t>
            </a:r>
          </a:p>
          <a:p>
            <a:endParaRPr lang="en-US" sz="8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 {_id:5, first_name: “hamad”, last_name: “alkhaledy”, cell: 0538437, city:" jeddah"}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C5AFA-3FA2-4F2C-8C0E-57BCE3B32D2B}"/>
              </a:ext>
            </a:extLst>
          </p:cNvPr>
          <p:cNvSpPr txBox="1"/>
          <p:nvPr/>
        </p:nvSpPr>
        <p:spPr>
          <a:xfrm>
            <a:off x="7483917" y="2687711"/>
            <a:ext cx="40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S2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40645-7E3D-43F3-939B-58473C6A77A2}"/>
              </a:ext>
            </a:extLst>
          </p:cNvPr>
          <p:cNvSpPr txBox="1"/>
          <p:nvPr/>
        </p:nvSpPr>
        <p:spPr>
          <a:xfrm>
            <a:off x="6094466" y="4875657"/>
            <a:ext cx="3430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{_id:4, first_name: “john”, last_name: “mohamed”, cell: 0589074, city:"mekkah "}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12C2BD-F6AF-4D2F-BC22-986600EC82F6}"/>
              </a:ext>
            </a:extLst>
          </p:cNvPr>
          <p:cNvSpPr txBox="1"/>
          <p:nvPr/>
        </p:nvSpPr>
        <p:spPr>
          <a:xfrm>
            <a:off x="7483916" y="4367494"/>
            <a:ext cx="40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S3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18911F3-905E-4E8E-B1F4-A9BF921BABDD}"/>
              </a:ext>
            </a:extLst>
          </p:cNvPr>
          <p:cNvSpPr/>
          <p:nvPr/>
        </p:nvSpPr>
        <p:spPr>
          <a:xfrm>
            <a:off x="4792407" y="2687711"/>
            <a:ext cx="280494" cy="1828800"/>
          </a:xfrm>
          <a:custGeom>
            <a:avLst/>
            <a:gdLst>
              <a:gd name="connsiteX0" fmla="*/ 85725 w 933795"/>
              <a:gd name="connsiteY0" fmla="*/ 0 h 1828800"/>
              <a:gd name="connsiteX1" fmla="*/ 933450 w 933795"/>
              <a:gd name="connsiteY1" fmla="*/ 876300 h 1828800"/>
              <a:gd name="connsiteX2" fmla="*/ 0 w 93379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95" h="1828800">
                <a:moveTo>
                  <a:pt x="85725" y="0"/>
                </a:moveTo>
                <a:cubicBezTo>
                  <a:pt x="516731" y="285750"/>
                  <a:pt x="947737" y="571500"/>
                  <a:pt x="933450" y="876300"/>
                </a:cubicBezTo>
                <a:cubicBezTo>
                  <a:pt x="919163" y="1181100"/>
                  <a:pt x="139700" y="1611313"/>
                  <a:pt x="0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38765-36F0-4030-ABB0-CCFC6AF8D790}"/>
              </a:ext>
            </a:extLst>
          </p:cNvPr>
          <p:cNvCxnSpPr/>
          <p:nvPr/>
        </p:nvCxnSpPr>
        <p:spPr>
          <a:xfrm>
            <a:off x="5072901" y="3429000"/>
            <a:ext cx="813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58EAF-E97F-4942-B224-88E6B51100CC}"/>
              </a:ext>
            </a:extLst>
          </p:cNvPr>
          <p:cNvCxnSpPr>
            <a:cxnSpLocks/>
          </p:cNvCxnSpPr>
          <p:nvPr/>
        </p:nvCxnSpPr>
        <p:spPr>
          <a:xfrm flipV="1">
            <a:off x="5072901" y="2332640"/>
            <a:ext cx="777127" cy="1106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9E74EB-922E-4F3C-9656-473F849266A1}"/>
              </a:ext>
            </a:extLst>
          </p:cNvPr>
          <p:cNvCxnSpPr>
            <a:cxnSpLocks/>
          </p:cNvCxnSpPr>
          <p:nvPr/>
        </p:nvCxnSpPr>
        <p:spPr>
          <a:xfrm>
            <a:off x="5091427" y="3438028"/>
            <a:ext cx="758601" cy="1298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58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B956C-7D39-48F6-880F-91430A154D2B}"/>
              </a:ext>
            </a:extLst>
          </p:cNvPr>
          <p:cNvSpPr txBox="1"/>
          <p:nvPr/>
        </p:nvSpPr>
        <p:spPr>
          <a:xfrm>
            <a:off x="3048699" y="1997839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MongoDB Advantages &amp; Disadvantages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4623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F92CA-C968-4E8E-8730-B57F9E9342EA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3D06ED-F602-42E6-952D-D53A30654BD5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MongoDB Advantages </a:t>
            </a:r>
            <a:endParaRPr lang="en-US" sz="32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06D3D-DEA8-4040-A9B9-F94569975FE5}"/>
              </a:ext>
            </a:extLst>
          </p:cNvPr>
          <p:cNvSpPr txBox="1"/>
          <p:nvPr/>
        </p:nvSpPr>
        <p:spPr>
          <a:xfrm>
            <a:off x="779475" y="1657485"/>
            <a:ext cx="81799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Advantages: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Higher performance compared to any rational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Highly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Easy to store and handle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Faster access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Etc..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7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5EC60-4A64-474E-8213-3244DC84DE87}"/>
              </a:ext>
            </a:extLst>
          </p:cNvPr>
          <p:cNvSpPr txBox="1"/>
          <p:nvPr/>
        </p:nvSpPr>
        <p:spPr>
          <a:xfrm>
            <a:off x="3864769" y="2701409"/>
            <a:ext cx="4462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Introduction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3843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625675-E7A5-4D41-9FC4-654B30A440BE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532743-7106-4FBA-9592-37EA91F3274F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MongoDB Disadvantages </a:t>
            </a:r>
            <a:endParaRPr lang="en-US" sz="3200" b="1" dirty="0">
              <a:solidFill>
                <a:schemeClr val="bg1">
                  <a:lumMod val="8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00F02-EA63-4350-9F3B-E39AB763C8F7}"/>
              </a:ext>
            </a:extLst>
          </p:cNvPr>
          <p:cNvSpPr txBox="1"/>
          <p:nvPr/>
        </p:nvSpPr>
        <p:spPr>
          <a:xfrm>
            <a:off x="752912" y="1657485"/>
            <a:ext cx="61029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Disadvantages: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High memory usage for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No more than 16MB data in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No transaction support </a:t>
            </a:r>
          </a:p>
        </p:txBody>
      </p:sp>
    </p:spTree>
    <p:extLst>
      <p:ext uri="{BB962C8B-B14F-4D97-AF65-F5344CB8AC3E}">
        <p14:creationId xmlns:p14="http://schemas.microsoft.com/office/powerpoint/2010/main" val="301784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8F5D1-F977-40B9-BF2D-4595F014E6A5}"/>
              </a:ext>
            </a:extLst>
          </p:cNvPr>
          <p:cNvSpPr txBox="1"/>
          <p:nvPr/>
        </p:nvSpPr>
        <p:spPr>
          <a:xfrm>
            <a:off x="3048699" y="2782669"/>
            <a:ext cx="609460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MongoDB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B5F1F0-9734-46F5-84DE-D0602DE0B80A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77BD18-4278-4E80-B0D3-11DC964D3BD1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MongoDB 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E56B3-C7EC-4FCF-847E-46437240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97" y="2858461"/>
            <a:ext cx="2112317" cy="1114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203CF-0220-44F5-BF5E-7757DDA2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772" y="1459410"/>
            <a:ext cx="1897977" cy="665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A9782-EFED-4F1D-97EA-79BA17F7D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624" y="2630041"/>
            <a:ext cx="4451416" cy="1571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BC3CA-3FD2-4E28-AAEB-B1BDCD947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283" y="1218150"/>
            <a:ext cx="1315511" cy="1315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71935E-1C95-4DDB-AFBD-27A7ED599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349" y="4546962"/>
            <a:ext cx="2833380" cy="1236062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94203A1-421A-4883-BAEE-C95D51E61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2" y="4662157"/>
            <a:ext cx="2421822" cy="1005672"/>
          </a:xfrm>
          <a:prstGeom prst="rect">
            <a:avLst/>
          </a:prstGeom>
        </p:spPr>
      </p:pic>
      <p:pic>
        <p:nvPicPr>
          <p:cNvPr id="1042" name="Picture 18" descr="Pearson – Logos Download">
            <a:extLst>
              <a:ext uri="{FF2B5EF4-FFF2-40B4-BE49-F238E27FC236}">
                <a16:creationId xmlns:a16="http://schemas.microsoft.com/office/drawing/2014/main" id="{526FE2B5-2BA1-4E47-8DB7-98A89A82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928" y="2533474"/>
            <a:ext cx="2518249" cy="17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18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5788B-C64B-4343-BB73-53CA44195314}"/>
              </a:ext>
            </a:extLst>
          </p:cNvPr>
          <p:cNvSpPr txBox="1"/>
          <p:nvPr/>
        </p:nvSpPr>
        <p:spPr>
          <a:xfrm>
            <a:off x="4326971" y="2921168"/>
            <a:ext cx="35380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8566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DFAAEA-66E2-42A5-BE81-7E116D4FCE48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2F4B0D-13E5-4B24-A555-08F6E641F959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80327-D2C7-4934-ADF8-5E7AF1F97E8C}"/>
              </a:ext>
            </a:extLst>
          </p:cNvPr>
          <p:cNvSpPr txBox="1"/>
          <p:nvPr/>
        </p:nvSpPr>
        <p:spPr>
          <a:xfrm>
            <a:off x="2432682" y="2270865"/>
            <a:ext cx="73235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MongoDB is the most popular NoSQL database.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It’s great for building a data warehouse.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Easy to use and install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-   It’s not replacing RDMBS software</a:t>
            </a:r>
          </a:p>
        </p:txBody>
      </p:sp>
    </p:spTree>
    <p:extLst>
      <p:ext uri="{BB962C8B-B14F-4D97-AF65-F5344CB8AC3E}">
        <p14:creationId xmlns:p14="http://schemas.microsoft.com/office/powerpoint/2010/main" val="240169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A9E8D7-1C83-49E5-AD2D-E4DAD896FAD8}"/>
              </a:ext>
            </a:extLst>
          </p:cNvPr>
          <p:cNvSpPr txBox="1"/>
          <p:nvPr/>
        </p:nvSpPr>
        <p:spPr>
          <a:xfrm>
            <a:off x="4148880" y="2921168"/>
            <a:ext cx="3894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References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077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D52CA4-B95A-4316-ABF2-F444581B6A2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16FC23-50F4-4AF9-909B-41A91876F167}"/>
              </a:ext>
            </a:extLst>
          </p:cNvPr>
          <p:cNvSpPr txBox="1"/>
          <p:nvPr/>
        </p:nvSpPr>
        <p:spPr>
          <a:xfrm>
            <a:off x="1798214" y="536996"/>
            <a:ext cx="85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33F78-7BC8-41C3-90E3-F9319509379D}"/>
              </a:ext>
            </a:extLst>
          </p:cNvPr>
          <p:cNvSpPr txBox="1"/>
          <p:nvPr/>
        </p:nvSpPr>
        <p:spPr>
          <a:xfrm>
            <a:off x="1580150" y="1706546"/>
            <a:ext cx="90286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https://www.mongodb.com/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https://www.openlogic.com/blog/what-sql-database/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https://www.geeksforgeeks.org/what-is-mongodb-working-and-features/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https://ravendb.net/articles/nosql-document-oriented-databases-detailed-overview/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https://www.w3schools.com/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https://www.ibm.com/docs/en/db2/11.5?topic=concepts-json-documents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https://hevodata.com/learn/implementing-mongodb-sharding-6-easy-steps/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https://www.guru99.com/mongodb-sharding-implementation.html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https://www.bmc.com/blogs/mongodb-sharding-explained/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https://geekflare.com/mongodb-sharding/</a:t>
            </a:r>
          </a:p>
          <a:p>
            <a:r>
              <a:rPr lang="en-US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https://www.youtube.com/watch?v=ooF021_Kbck&amp;ab_channel=VeMaRaHub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57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D114-F27B-42F6-B16E-2FF170CE2204}"/>
              </a:ext>
            </a:extLst>
          </p:cNvPr>
          <p:cNvSpPr txBox="1"/>
          <p:nvPr/>
        </p:nvSpPr>
        <p:spPr>
          <a:xfrm>
            <a:off x="3048699" y="2921168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Any Questions?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494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D114-F27B-42F6-B16E-2FF170CE2204}"/>
              </a:ext>
            </a:extLst>
          </p:cNvPr>
          <p:cNvSpPr txBox="1"/>
          <p:nvPr/>
        </p:nvSpPr>
        <p:spPr>
          <a:xfrm>
            <a:off x="3685913" y="2459504"/>
            <a:ext cx="48201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Thank you for your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63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5A80B-FEC0-4AB5-977E-281F4BCFC335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B4AA6C-E288-459F-8D9A-7BD9F6C72CF6}"/>
              </a:ext>
            </a:extLst>
          </p:cNvPr>
          <p:cNvSpPr txBox="1"/>
          <p:nvPr/>
        </p:nvSpPr>
        <p:spPr>
          <a:xfrm>
            <a:off x="852488" y="1540410"/>
            <a:ext cx="587216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database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is collection of tables that stores a specific set of structured data.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8712-318A-49C3-85EC-1970898C15C9}"/>
              </a:ext>
            </a:extLst>
          </p:cNvPr>
          <p:cNvSpPr txBox="1"/>
          <p:nvPr/>
        </p:nvSpPr>
        <p:spPr>
          <a:xfrm>
            <a:off x="2319338" y="404533"/>
            <a:ext cx="7072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SQL database &amp; NoSQL database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F42CEF-BC8A-41EB-8CB6-DA1569D57815}"/>
              </a:ext>
            </a:extLst>
          </p:cNvPr>
          <p:cNvSpPr txBox="1"/>
          <p:nvPr/>
        </p:nvSpPr>
        <p:spPr>
          <a:xfrm>
            <a:off x="852488" y="2980663"/>
            <a:ext cx="7720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NoSQL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it’s non-tabular database and store data in documents.</a:t>
            </a:r>
          </a:p>
        </p:txBody>
      </p:sp>
    </p:spTree>
    <p:extLst>
      <p:ext uri="{BB962C8B-B14F-4D97-AF65-F5344CB8AC3E}">
        <p14:creationId xmlns:p14="http://schemas.microsoft.com/office/powerpoint/2010/main" val="21595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3F8C76-D2E1-431D-852F-F9F5B26E2E9F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545C71-1E05-4DA4-8B30-10A57F18EC44}"/>
              </a:ext>
            </a:extLst>
          </p:cNvPr>
          <p:cNvSpPr txBox="1"/>
          <p:nvPr/>
        </p:nvSpPr>
        <p:spPr>
          <a:xfrm>
            <a:off x="3847004" y="414058"/>
            <a:ext cx="4494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SQL database Example</a:t>
            </a:r>
            <a:endParaRPr lang="en-US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671B7B-0DE8-4DE2-9573-06EC5E1CC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50377"/>
              </p:ext>
            </p:extLst>
          </p:nvPr>
        </p:nvGraphicFramePr>
        <p:xfrm>
          <a:off x="2900425" y="1702482"/>
          <a:ext cx="6388100" cy="8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20">
                  <a:extLst>
                    <a:ext uri="{9D8B030D-6E8A-4147-A177-3AD203B41FA5}">
                      <a16:colId xmlns:a16="http://schemas.microsoft.com/office/drawing/2014/main" val="1632835477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71142706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1372261532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1978982516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3435787198"/>
                    </a:ext>
                  </a:extLst>
                </a:gridCol>
              </a:tblGrid>
              <a:tr h="416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first_name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last_name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22952"/>
                  </a:ext>
                </a:extLst>
              </a:tr>
              <a:tr h="416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Alajaji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066547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Riyadh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4132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99F7E2-2AE4-4263-999D-4B6F671EB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50531"/>
              </p:ext>
            </p:extLst>
          </p:nvPr>
        </p:nvGraphicFramePr>
        <p:xfrm>
          <a:off x="2030475" y="283847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049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207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510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0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Volleyball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008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D66C9B-56C4-40C4-B0BB-769F6E732604}"/>
              </a:ext>
            </a:extLst>
          </p:cNvPr>
          <p:cNvSpPr txBox="1"/>
          <p:nvPr/>
        </p:nvSpPr>
        <p:spPr>
          <a:xfrm>
            <a:off x="3257978" y="4693853"/>
            <a:ext cx="5083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we need retrieve the data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B1F87-4EEE-4F83-A2EB-6BDC45CB940F}"/>
              </a:ext>
            </a:extLst>
          </p:cNvPr>
          <p:cNvSpPr txBox="1"/>
          <p:nvPr/>
        </p:nvSpPr>
        <p:spPr>
          <a:xfrm>
            <a:off x="3257978" y="5214865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Joining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E9810-AFFC-4051-92A4-DF1D949D9B30}"/>
              </a:ext>
            </a:extLst>
          </p:cNvPr>
          <p:cNvSpPr txBox="1"/>
          <p:nvPr/>
        </p:nvSpPr>
        <p:spPr>
          <a:xfrm>
            <a:off x="3013137" y="1333150"/>
            <a:ext cx="95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user</a:t>
            </a:r>
            <a:endParaRPr lang="en-US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73B23-968E-4F57-83BA-B2F74534CB7D}"/>
              </a:ext>
            </a:extLst>
          </p:cNvPr>
          <p:cNvSpPr txBox="1"/>
          <p:nvPr/>
        </p:nvSpPr>
        <p:spPr>
          <a:xfrm>
            <a:off x="2179273" y="2502655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hobbies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779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-1524" y="0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54ABB2-AEB0-4FB8-812E-2FC6B4605B76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939CEC-D948-44B9-A73E-D50601F8789C}"/>
              </a:ext>
            </a:extLst>
          </p:cNvPr>
          <p:cNvSpPr txBox="1"/>
          <p:nvPr/>
        </p:nvSpPr>
        <p:spPr>
          <a:xfrm>
            <a:off x="3388828" y="433108"/>
            <a:ext cx="5411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NoSQL database Example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862B0-60D3-41B5-B87A-4B99A4B8CEBB}"/>
              </a:ext>
            </a:extLst>
          </p:cNvPr>
          <p:cNvSpPr txBox="1"/>
          <p:nvPr/>
        </p:nvSpPr>
        <p:spPr>
          <a:xfrm>
            <a:off x="2622603" y="1444658"/>
            <a:ext cx="67595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“_id”: 1,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“first_name”: “Omar”,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“last_name”: “Alajaji”,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“cell”: “0665476”,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“city”: “Riyadh”,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“hobbies”: [“Football”,” Basketball”,” Volleyball”]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A61F9-DC0C-4E79-9F90-2DDFA65F338D}"/>
              </a:ext>
            </a:extLst>
          </p:cNvPr>
          <p:cNvSpPr txBox="1"/>
          <p:nvPr/>
        </p:nvSpPr>
        <p:spPr>
          <a:xfrm>
            <a:off x="3044085" y="4629866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we need retrieve the data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ACEB2-BA08-4DDC-AA97-3BEF85ADC129}"/>
              </a:ext>
            </a:extLst>
          </p:cNvPr>
          <p:cNvSpPr txBox="1"/>
          <p:nvPr/>
        </p:nvSpPr>
        <p:spPr>
          <a:xfrm>
            <a:off x="3219451" y="5189573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 single document can be retrieve no need fo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 joining.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3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A14BBB-0BF6-4266-96EE-C35F54F27886}"/>
              </a:ext>
            </a:extLst>
          </p:cNvPr>
          <p:cNvSpPr txBox="1"/>
          <p:nvPr/>
        </p:nvSpPr>
        <p:spPr>
          <a:xfrm>
            <a:off x="4252912" y="2921168"/>
            <a:ext cx="3686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MongoDB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187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2FFDA-DD61-4DC7-9D93-539C1A5FA92A}"/>
              </a:ext>
            </a:extLst>
          </p:cNvPr>
          <p:cNvCxnSpPr>
            <a:cxnSpLocks/>
          </p:cNvCxnSpPr>
          <p:nvPr/>
        </p:nvCxnSpPr>
        <p:spPr>
          <a:xfrm>
            <a:off x="-1524" y="1121771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4DDC6-777B-4566-A759-68AAF49E9D29}"/>
              </a:ext>
            </a:extLst>
          </p:cNvPr>
          <p:cNvSpPr txBox="1"/>
          <p:nvPr/>
        </p:nvSpPr>
        <p:spPr>
          <a:xfrm>
            <a:off x="3388828" y="395008"/>
            <a:ext cx="5411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What is MongoDB ?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2FB54-B7D2-44A7-9E6D-D0F84AFB367D}"/>
              </a:ext>
            </a:extLst>
          </p:cNvPr>
          <p:cNvSpPr txBox="1"/>
          <p:nvPr/>
        </p:nvSpPr>
        <p:spPr>
          <a:xfrm>
            <a:off x="1007267" y="2906421"/>
            <a:ext cx="6162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Features of MongoDB: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Document-oriented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Sharding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Etc..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62622-B30B-41A8-BBDA-D2C239D05140}"/>
              </a:ext>
            </a:extLst>
          </p:cNvPr>
          <p:cNvSpPr txBox="1"/>
          <p:nvPr/>
        </p:nvSpPr>
        <p:spPr>
          <a:xfrm>
            <a:off x="1007267" y="1534374"/>
            <a:ext cx="6157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MongoDB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Is an open-source document-oriented database categorized under the NoSQL databases. </a:t>
            </a:r>
          </a:p>
        </p:txBody>
      </p:sp>
    </p:spTree>
    <p:extLst>
      <p:ext uri="{BB962C8B-B14F-4D97-AF65-F5344CB8AC3E}">
        <p14:creationId xmlns:p14="http://schemas.microsoft.com/office/powerpoint/2010/main" val="15659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D195CF6-EC86-4BED-89DA-1E68FD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657D3-D91A-485B-8ECA-5AE2902010B5}"/>
              </a:ext>
            </a:extLst>
          </p:cNvPr>
          <p:cNvSpPr txBox="1"/>
          <p:nvPr/>
        </p:nvSpPr>
        <p:spPr>
          <a:xfrm>
            <a:off x="2532459" y="2921168"/>
            <a:ext cx="7127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Palatino Linotype" panose="02040502050505030304" pitchFamily="18" charset="0"/>
              </a:rPr>
              <a:t>Document-Oriented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388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1541</Words>
  <Application>Microsoft Office PowerPoint</Application>
  <PresentationFormat>Widescreen</PresentationFormat>
  <Paragraphs>237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omar.151.ksa@gmail.com</dc:creator>
  <cp:lastModifiedBy>omar.151.ksa@gmail.com</cp:lastModifiedBy>
  <cp:revision>5</cp:revision>
  <dcterms:created xsi:type="dcterms:W3CDTF">2021-11-27T14:00:56Z</dcterms:created>
  <dcterms:modified xsi:type="dcterms:W3CDTF">2023-01-16T15:53:52Z</dcterms:modified>
</cp:coreProperties>
</file>