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6F024-E491-4FD7-AA37-E9C951B00A40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1F448-31EF-41CB-BBC4-2F4D64EF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7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483B-8C10-495D-B9A9-2ADB88E68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4787D-096E-4781-A38D-0E3B736EC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266A6-86A6-4E25-951B-E7676FFE7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5741-BB1D-4BD0-B2B2-AC9BCCF682ED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40399-AE78-4A19-BF61-C73B74F9C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469BA-E99C-4D10-8071-0F5910D2E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F1A1-CB8C-4285-8602-2F65FEC6B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85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37F4A-4353-4407-9A83-40DEEC83D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98B194-B5AE-4777-9645-37B5C6092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45234-84FB-4B88-BAD9-DD9D51261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5741-BB1D-4BD0-B2B2-AC9BCCF682ED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AF2FD-97D3-4C2A-9B30-E1E8731E2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16A1E-1366-4E40-99BD-B7B6AD427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F1A1-CB8C-4285-8602-2F65FEC6B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85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7E0A49-26E7-4BFF-8B88-A6918C2549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F66543-1A40-4362-A0A7-B33CC04A9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3A38F-DB13-42C0-B356-337329F4C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5741-BB1D-4BD0-B2B2-AC9BCCF682ED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48D13-1861-4D1B-AF91-99445F44E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F736D-5154-42E4-8F35-3DB80DD33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F1A1-CB8C-4285-8602-2F65FEC6B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38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F1A5F-3FC0-47BF-8D34-A88C027E8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C8F69-F29E-49F7-BF41-4C14043B5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7A050-DE4E-4BFB-8A85-0003C3E9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5741-BB1D-4BD0-B2B2-AC9BCCF682ED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2B918-DCD0-4BC1-95B1-E7CD672D8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6427E-98F8-494A-B67D-8E66442D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F1A1-CB8C-4285-8602-2F65FEC6B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71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24C2D-F47D-4921-8BAB-1D2F06FA9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808AA-530C-47DA-8EA8-E28C526A3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B550F-3A3B-45C7-BE2B-86DA2414C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5741-BB1D-4BD0-B2B2-AC9BCCF682ED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71331-CE89-4556-97DD-DC6D88E49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558B2-3D7C-426F-B639-ADAE9FF1C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F1A1-CB8C-4285-8602-2F65FEC6B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63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279F8-0719-4A25-854B-62E94C24E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62840-BF69-48E3-B2FF-E801D02FFC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B0E8D-BE16-4020-8E30-5D33B0D78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720C9-CDB8-4944-8A69-110063DD7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5741-BB1D-4BD0-B2B2-AC9BCCF682ED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C967F-21EF-4340-8444-BB9921363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0CE10-A45A-47B0-A46F-0B7A9C9A5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F1A1-CB8C-4285-8602-2F65FEC6B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0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64395-282A-4083-A6CE-9522C831B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4DDC3-4766-4FDE-8A1C-954533270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3490B7-24C1-4515-A70E-A0AD5D91D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E79898-1B82-4E2C-999D-2D81C6353D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C1FF66-B27C-4B88-9DB2-57D5F35D68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98B44B-02D5-4B87-918B-B8647F72F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5741-BB1D-4BD0-B2B2-AC9BCCF682ED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E71480-5247-4EBA-A903-700829671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63558E-AF69-40D5-9959-7D49B628F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F1A1-CB8C-4285-8602-2F65FEC6B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8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99B57-B433-4355-9253-A495D670D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ECBF9C-CBA3-4466-A5F6-D87215CCB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5741-BB1D-4BD0-B2B2-AC9BCCF682ED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F50AA9-0B10-452C-8E90-ED5047FB3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02F907-AFE3-4183-BD89-4D4639DE0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F1A1-CB8C-4285-8602-2F65FEC6B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32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32C01F-9DDD-4D59-BE99-9100F62A7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5741-BB1D-4BD0-B2B2-AC9BCCF682ED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80E5E-ED52-4D35-9E1B-7A27F879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8A6028-0651-4FAE-8F0A-5A475428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F1A1-CB8C-4285-8602-2F65FEC6B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3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75E05-3B4D-4012-B78F-72FC82E9D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93E83-4FAA-4286-A518-6298FFCB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7688F-32F4-475A-803F-4981301A9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0BD10-3822-4F22-9598-24D916ED7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5741-BB1D-4BD0-B2B2-AC9BCCF682ED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1B183-FBF5-4107-BB80-FB2C8BE64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78DC8-B243-42C5-94B0-B4E4D4C8C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F1A1-CB8C-4285-8602-2F65FEC6B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7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1FBD4-7A45-43F4-A25B-9BCCEB40D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750C5D-FBEA-4C18-B151-FA537E5F8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56A60-F8D4-4935-8A7C-A41107088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ED88AE-4513-4925-A3C9-94C984017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5741-BB1D-4BD0-B2B2-AC9BCCF682ED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30FD5-F82A-4C5B-A169-D3AB2997A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C01F3-D71C-4146-8B25-1703430A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F1A1-CB8C-4285-8602-2F65FEC6B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05B0D1-CB8E-479C-BF17-DA8CF7728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8CF00-7D1A-4F37-BF59-D909544C2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18D5F-883F-45BE-80B1-A4530D02C7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75741-BB1D-4BD0-B2B2-AC9BCCF682ED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96796-11F1-4054-B597-91256E380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5A65F-9B04-4567-A6FC-084FC6EFA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9F1A1-CB8C-4285-8602-2F65FEC6B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74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AA5FD-CA30-4BEF-A082-18A116F914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Increase Market Share and Brand Value of </a:t>
            </a:r>
            <a:r>
              <a:rPr lang="en-US" b="1" dirty="0" err="1"/>
              <a:t>myPhone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1AFAD-0256-429B-B7AB-54B8E35D1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8499"/>
            <a:ext cx="9144000" cy="1655762"/>
          </a:xfrm>
        </p:spPr>
        <p:txBody>
          <a:bodyPr/>
          <a:lstStyle/>
          <a:p>
            <a:r>
              <a:rPr lang="en-US" dirty="0" err="1"/>
              <a:t>Alaknanda</a:t>
            </a:r>
            <a:r>
              <a:rPr lang="en-US" dirty="0"/>
              <a:t> Agarwal</a:t>
            </a:r>
          </a:p>
        </p:txBody>
      </p:sp>
    </p:spTree>
    <p:extLst>
      <p:ext uri="{BB962C8B-B14F-4D97-AF65-F5344CB8AC3E}">
        <p14:creationId xmlns:p14="http://schemas.microsoft.com/office/powerpoint/2010/main" val="2793413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571"/>
    </mc:Choice>
    <mc:Fallback>
      <p:transition spd="slow" advTm="3157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350D8-51B9-459F-A6AB-B3735D87B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5866"/>
          </a:xfrm>
        </p:spPr>
        <p:txBody>
          <a:bodyPr/>
          <a:lstStyle/>
          <a:p>
            <a:r>
              <a:rPr lang="en-US" b="1" dirty="0"/>
              <a:t>Appendix-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BCD39-D6B1-425E-8AB4-DB95AE8FF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about the products from e-commerce site.</a:t>
            </a:r>
          </a:p>
          <a:p>
            <a:pPr lvl="1"/>
            <a:r>
              <a:rPr lang="en-US" dirty="0"/>
              <a:t>Unique listing ID, category, competitors, description and features of product.</a:t>
            </a:r>
          </a:p>
          <a:p>
            <a:r>
              <a:rPr lang="en-US" dirty="0"/>
              <a:t>Data about customer reviews and ratings from e-commerce site.</a:t>
            </a:r>
          </a:p>
          <a:p>
            <a:pPr lvl="1"/>
            <a:r>
              <a:rPr lang="en-US" dirty="0"/>
              <a:t>Customer reviews and ratings.</a:t>
            </a:r>
          </a:p>
          <a:p>
            <a:r>
              <a:rPr lang="en-US" dirty="0" err="1"/>
              <a:t>Stopwords</a:t>
            </a:r>
            <a:r>
              <a:rPr lang="en-US" dirty="0"/>
              <a:t> lists.</a:t>
            </a:r>
          </a:p>
          <a:p>
            <a:pPr lvl="1"/>
            <a:r>
              <a:rPr lang="en-US" dirty="0"/>
              <a:t>One </a:t>
            </a:r>
            <a:r>
              <a:rPr lang="en-US" dirty="0" err="1"/>
              <a:t>stopwords</a:t>
            </a:r>
            <a:r>
              <a:rPr lang="en-US" dirty="0"/>
              <a:t>, positive </a:t>
            </a:r>
            <a:r>
              <a:rPr lang="en-US" dirty="0" err="1"/>
              <a:t>stopwords</a:t>
            </a:r>
            <a:r>
              <a:rPr lang="en-US" dirty="0"/>
              <a:t> and negative </a:t>
            </a:r>
            <a:r>
              <a:rPr lang="en-US" dirty="0" err="1"/>
              <a:t>stopwords</a:t>
            </a:r>
            <a:r>
              <a:rPr lang="en-US" dirty="0"/>
              <a:t> list each.</a:t>
            </a:r>
          </a:p>
        </p:txBody>
      </p:sp>
    </p:spTree>
    <p:extLst>
      <p:ext uri="{BB962C8B-B14F-4D97-AF65-F5344CB8AC3E}">
        <p14:creationId xmlns:p14="http://schemas.microsoft.com/office/powerpoint/2010/main" val="185407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719"/>
    </mc:Choice>
    <mc:Fallback>
      <p:transition spd="slow" advTm="4471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48E52-93FC-48DF-8341-15B1FF483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8875"/>
          </a:xfrm>
        </p:spPr>
        <p:txBody>
          <a:bodyPr/>
          <a:lstStyle/>
          <a:p>
            <a:r>
              <a:rPr lang="en-US" b="1" dirty="0"/>
              <a:t>Appendix- Data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3074C-6A66-4531-AEDB-9604FA7E4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Conducted data cleaning on both datasets.</a:t>
            </a:r>
          </a:p>
          <a:p>
            <a:r>
              <a:rPr lang="en-US" dirty="0"/>
              <a:t>Merging and creation of new datasets from already existing ones.</a:t>
            </a:r>
          </a:p>
          <a:p>
            <a:r>
              <a:rPr lang="en-US" dirty="0"/>
              <a:t>Text analysis on the dataset.</a:t>
            </a:r>
          </a:p>
          <a:p>
            <a:r>
              <a:rPr lang="en-US" dirty="0"/>
              <a:t>Visualization of insights on Tableau.</a:t>
            </a:r>
          </a:p>
          <a:p>
            <a:r>
              <a:rPr lang="en-US" dirty="0"/>
              <a:t>Binomial Naïve Bayes classification applied on review dataset for classification of reviews as positive or negative.</a:t>
            </a:r>
          </a:p>
        </p:txBody>
      </p:sp>
    </p:spTree>
    <p:extLst>
      <p:ext uri="{BB962C8B-B14F-4D97-AF65-F5344CB8AC3E}">
        <p14:creationId xmlns:p14="http://schemas.microsoft.com/office/powerpoint/2010/main" val="3447577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480"/>
    </mc:Choice>
    <mc:Fallback>
      <p:transition spd="slow" advTm="2248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1ACCB-9F02-4142-9F5E-F944EBE03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3097"/>
            <a:ext cx="9144000" cy="1031806"/>
          </a:xfrm>
        </p:spPr>
        <p:txBody>
          <a:bodyPr/>
          <a:lstStyle/>
          <a:p>
            <a:r>
              <a:rPr lang="en-US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87925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82"/>
    </mc:Choice>
    <mc:Fallback>
      <p:transition spd="slow" advTm="268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657AF-6D56-469C-954D-FF5E221F2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0A6DD-829C-4936-B8EB-5C78FDF50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Objective</a:t>
            </a:r>
          </a:p>
          <a:p>
            <a:r>
              <a:rPr lang="en-US" sz="2400" dirty="0"/>
              <a:t>Background</a:t>
            </a:r>
          </a:p>
          <a:p>
            <a:r>
              <a:rPr lang="en-US" sz="2400" dirty="0"/>
              <a:t>Major Insights</a:t>
            </a:r>
          </a:p>
          <a:p>
            <a:r>
              <a:rPr lang="en-US" sz="2400" dirty="0"/>
              <a:t>Customer Preferences</a:t>
            </a:r>
          </a:p>
          <a:p>
            <a:r>
              <a:rPr lang="en-US" sz="2400" dirty="0"/>
              <a:t>Appendix- Data Source</a:t>
            </a:r>
          </a:p>
          <a:p>
            <a:r>
              <a:rPr lang="en-US" sz="2400" dirty="0"/>
              <a:t>Appendix- Data Methodology</a:t>
            </a:r>
          </a:p>
        </p:txBody>
      </p:sp>
    </p:spTree>
    <p:extLst>
      <p:ext uri="{BB962C8B-B14F-4D97-AF65-F5344CB8AC3E}">
        <p14:creationId xmlns:p14="http://schemas.microsoft.com/office/powerpoint/2010/main" val="2887429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908"/>
    </mc:Choice>
    <mc:Fallback>
      <p:transition spd="slow" advTm="3790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8D58E-FA31-421D-87C3-34B28AF95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595AC-2B41-453F-8AB3-9146AD040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Understand competitors in the mobile phone market.</a:t>
            </a:r>
          </a:p>
          <a:p>
            <a:r>
              <a:rPr lang="en-US" sz="2400" dirty="0"/>
              <a:t>Understand preferences and expectations of customers in mobile phones.</a:t>
            </a:r>
          </a:p>
          <a:p>
            <a:r>
              <a:rPr lang="en-US" sz="2400" dirty="0"/>
              <a:t>Provide insights to increase market share and brand value.</a:t>
            </a:r>
          </a:p>
        </p:txBody>
      </p:sp>
    </p:spTree>
    <p:extLst>
      <p:ext uri="{BB962C8B-B14F-4D97-AF65-F5344CB8AC3E}">
        <p14:creationId xmlns:p14="http://schemas.microsoft.com/office/powerpoint/2010/main" val="238893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964"/>
    </mc:Choice>
    <mc:Fallback>
      <p:transition spd="slow" advTm="4396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1EDCC-AFD3-4201-A710-DDD5598DC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FDDB9-8AB2-4A36-AC52-BF722CBE0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myPhone</a:t>
            </a:r>
            <a:r>
              <a:rPr lang="en-US" sz="2400" dirty="0"/>
              <a:t> is a new entrant in the mobile phone market.</a:t>
            </a:r>
          </a:p>
          <a:p>
            <a:r>
              <a:rPr lang="en-US" sz="2400" dirty="0"/>
              <a:t>Want to improve market strategy and brand value.</a:t>
            </a:r>
          </a:p>
          <a:p>
            <a:r>
              <a:rPr lang="en-US" sz="2400" dirty="0"/>
              <a:t>This can be done by understanding customer preferences and market competition.</a:t>
            </a:r>
          </a:p>
        </p:txBody>
      </p:sp>
    </p:spTree>
    <p:extLst>
      <p:ext uri="{BB962C8B-B14F-4D97-AF65-F5344CB8AC3E}">
        <p14:creationId xmlns:p14="http://schemas.microsoft.com/office/powerpoint/2010/main" val="1455175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243"/>
    </mc:Choice>
    <mc:Fallback>
      <p:transition spd="slow" advTm="3324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9127E-66D7-49ED-AA26-FD5AD4B54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1310"/>
          </a:xfrm>
        </p:spPr>
        <p:txBody>
          <a:bodyPr>
            <a:normAutofit/>
          </a:bodyPr>
          <a:lstStyle/>
          <a:p>
            <a:r>
              <a:rPr lang="en-US" b="1" dirty="0"/>
              <a:t>Market Competition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6E1A2-137B-47C1-B26E-8211DAFFB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293"/>
            <a:ext cx="10515600" cy="4772231"/>
          </a:xfrm>
        </p:spPr>
        <p:txBody>
          <a:bodyPr/>
          <a:lstStyle/>
          <a:p>
            <a:r>
              <a:rPr lang="en-US" sz="2400" dirty="0"/>
              <a:t>The top 5 competitors according to no. of reviews are Samsung, LG, Nokia, BlackBerry and Motorola.</a:t>
            </a:r>
          </a:p>
          <a:p>
            <a:endParaRPr lang="en-US" dirty="0"/>
          </a:p>
        </p:txBody>
      </p:sp>
      <p:pic>
        <p:nvPicPr>
          <p:cNvPr id="4" name="Content Placeholder 16">
            <a:extLst>
              <a:ext uri="{FF2B5EF4-FFF2-40B4-BE49-F238E27FC236}">
                <a16:creationId xmlns:a16="http://schemas.microsoft.com/office/drawing/2014/main" id="{882D6DD8-D990-43DB-A448-40FE49E62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353" y="2177298"/>
            <a:ext cx="8673293" cy="431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318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991"/>
    </mc:Choice>
    <mc:Fallback>
      <p:transition spd="slow" advTm="2099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6E9A4-8E33-4D09-A7AA-1C7060479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722"/>
            <a:ext cx="10515600" cy="751944"/>
          </a:xfrm>
        </p:spPr>
        <p:txBody>
          <a:bodyPr/>
          <a:lstStyle/>
          <a:p>
            <a:r>
              <a:rPr lang="en-US" b="1" dirty="0"/>
              <a:t>Market Competition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1A795-622A-4CB6-86E4-8F393B5D2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991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 ratio of Positive-negative reviews is almost the same for each brand, in the range of 75-80% positive and 20-30% negative.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7F3D8A-728B-48D9-83FD-84CDC2DA4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84" y="2296830"/>
            <a:ext cx="10664431" cy="429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271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475"/>
    </mc:Choice>
    <mc:Fallback>
      <p:transition spd="slow" advTm="3147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986E9-FA09-40C5-94C6-480DC4EE4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8300"/>
          </a:xfrm>
        </p:spPr>
        <p:txBody>
          <a:bodyPr/>
          <a:lstStyle/>
          <a:p>
            <a:r>
              <a:rPr lang="en-US" b="1" dirty="0"/>
              <a:t>Customer Preferences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A9FA2-DF1E-43E7-A78B-F6CC35061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Features like price, camera, screen and quality were most important to customers when purchasing mobile phones.</a:t>
            </a:r>
          </a:p>
          <a:p>
            <a:r>
              <a:rPr lang="en-US" sz="2400" dirty="0"/>
              <a:t>These were the features they talked about positively about current mobile phones in the market.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9558BF-CBAB-43AD-BEAC-5CE856542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765" y="2663687"/>
            <a:ext cx="5559345" cy="419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82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946"/>
    </mc:Choice>
    <mc:Fallback>
      <p:transition spd="slow" advTm="5394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285F4-491E-4A4A-A7C4-91B9FE9B6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1310"/>
          </a:xfrm>
        </p:spPr>
        <p:txBody>
          <a:bodyPr/>
          <a:lstStyle/>
          <a:p>
            <a:r>
              <a:rPr lang="en-US" b="1" dirty="0"/>
              <a:t>Customer Preferences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EF47F-74A8-4E71-88D6-2797359E0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Also important were features like battery, service, unlock mechanism and return policy, which they mentioned negatively in their reviews.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B66CCF-7DE0-4E54-B6C1-30D6E95E9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36" y="2521451"/>
            <a:ext cx="7865127" cy="397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609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961"/>
    </mc:Choice>
    <mc:Fallback>
      <p:transition spd="slow" advTm="4296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54ED2-DB4E-465C-AEC4-D719765ED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b="1" dirty="0"/>
              <a:t>Positive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6442D-FF1B-44FE-9618-A3AB7C158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Following features can be implemented:</a:t>
            </a:r>
          </a:p>
          <a:p>
            <a:pPr lvl="1"/>
            <a:r>
              <a:rPr lang="en-US" dirty="0"/>
              <a:t>Price less than 150$.</a:t>
            </a:r>
          </a:p>
          <a:p>
            <a:pPr lvl="1"/>
            <a:r>
              <a:rPr lang="en-US" dirty="0"/>
              <a:t>High megapixel, digital, rear facing camera.</a:t>
            </a:r>
          </a:p>
          <a:p>
            <a:pPr lvl="1"/>
            <a:r>
              <a:rPr lang="en-US" dirty="0"/>
              <a:t>5-7 inch thin film transistor, color display.</a:t>
            </a:r>
          </a:p>
          <a:p>
            <a:pPr lvl="1"/>
            <a:r>
              <a:rPr lang="en-US" dirty="0"/>
              <a:t>Dual core, 800 </a:t>
            </a:r>
            <a:r>
              <a:rPr lang="en-US" dirty="0" err="1"/>
              <a:t>mhz</a:t>
            </a:r>
            <a:r>
              <a:rPr lang="en-US" dirty="0"/>
              <a:t> snapdragon processor.</a:t>
            </a:r>
          </a:p>
          <a:p>
            <a:pPr lvl="1"/>
            <a:r>
              <a:rPr lang="en-US" dirty="0"/>
              <a:t>GSM connectivity with 2g network, but prefer unlocked phones than carrier phones.</a:t>
            </a:r>
          </a:p>
          <a:p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239591-A931-4E3C-804B-A3F75DA38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8" y="3984102"/>
            <a:ext cx="12147092" cy="162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453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1166"/>
    </mc:Choice>
    <mc:Fallback>
      <p:transition spd="slow" advTm="131166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356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Increase Market Share and Brand Value of myPhone</vt:lpstr>
      <vt:lpstr>Agenda</vt:lpstr>
      <vt:lpstr>Objective</vt:lpstr>
      <vt:lpstr>Background</vt:lpstr>
      <vt:lpstr>Market Competition</vt:lpstr>
      <vt:lpstr>Market Competition</vt:lpstr>
      <vt:lpstr>Customer Preferences</vt:lpstr>
      <vt:lpstr>Customer Preferences</vt:lpstr>
      <vt:lpstr>Positive Features</vt:lpstr>
      <vt:lpstr>Appendix- Data Sources</vt:lpstr>
      <vt:lpstr>Appendix- Data Methodology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Increase Phone Sales and Brand Value for Berry</dc:title>
  <dc:creator>sunil pc</dc:creator>
  <cp:lastModifiedBy>sunil pc</cp:lastModifiedBy>
  <cp:revision>34</cp:revision>
  <dcterms:created xsi:type="dcterms:W3CDTF">2021-04-05T13:10:56Z</dcterms:created>
  <dcterms:modified xsi:type="dcterms:W3CDTF">2021-04-05T17:19:03Z</dcterms:modified>
</cp:coreProperties>
</file>