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5"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strRef>
              <c:f>Sheet1!$A$2:$A$7</c:f>
              <c:strCache>
                <c:ptCount val="6"/>
                <c:pt idx="0">
                  <c:v>1st Qtr</c:v>
                </c:pt>
                <c:pt idx="1">
                  <c:v>2nd Qtr</c:v>
                </c:pt>
                <c:pt idx="2">
                  <c:v>3rd Qtr</c:v>
                </c:pt>
                <c:pt idx="3">
                  <c:v>4th Qtr</c:v>
                </c:pt>
                <c:pt idx="4">
                  <c:v>5th Qtr</c:v>
                </c:pt>
                <c:pt idx="5">
                  <c:v>6th Qtr</c:v>
                </c:pt>
              </c:strCache>
            </c:strRef>
          </c:cat>
          <c:val>
            <c:numRef>
              <c:f>Sheet1!$B$2:$B$7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0-B740-4EC6-AC83-AA39F72F9F1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0.36908</cdr:x>
      <cdr:y>0.20577</cdr:y>
    </cdr:from>
    <cdr:to>
      <cdr:x>0.43642</cdr:x>
      <cdr:y>0.31244</cdr:y>
    </cdr:to>
    <cdr:sp macro="" textlink="">
      <cdr:nvSpPr>
        <cdr:cNvPr id="2" name="TextBox 1">
          <a:extLst xmlns:a="http://schemas.openxmlformats.org/drawingml/2006/main">
            <a:ext uri="{FF2B5EF4-FFF2-40B4-BE49-F238E27FC236}">
              <a16:creationId xmlns:a16="http://schemas.microsoft.com/office/drawing/2014/main" id="{D00B5876-6F35-481D-A702-3E805210D225}"/>
            </a:ext>
          </a:extLst>
        </cdr:cNvPr>
        <cdr:cNvSpPr txBox="1"/>
      </cdr:nvSpPr>
      <cdr:spPr>
        <a:xfrm xmlns:a="http://schemas.openxmlformats.org/drawingml/2006/main">
          <a:off x="2296227" y="853439"/>
          <a:ext cx="418947" cy="44245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2000" dirty="0">
              <a:solidFill>
                <a:schemeClr val="bg1"/>
              </a:solidFill>
              <a:latin typeface="Montserrat SemiBold" panose="00000700000000000000" pitchFamily="2" charset="0"/>
            </a:rPr>
            <a:t>1</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A2EB-AE22-42D3-9546-92B0217358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43435E-453D-4A92-9245-B81B2516AF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2214B2-FEDB-406D-9FB7-176BC3D75F41}"/>
              </a:ext>
            </a:extLst>
          </p:cNvPr>
          <p:cNvSpPr>
            <a:spLocks noGrp="1"/>
          </p:cNvSpPr>
          <p:nvPr>
            <p:ph type="dt" sz="half" idx="10"/>
          </p:nvPr>
        </p:nvSpPr>
        <p:spPr/>
        <p:txBody>
          <a:bodyPr/>
          <a:lstStyle/>
          <a:p>
            <a:fld id="{D72D602D-FFFF-4E05-B070-0B533A9D4A79}" type="datetimeFigureOut">
              <a:rPr lang="en-IN" smtClean="0"/>
              <a:t>30-05-2021</a:t>
            </a:fld>
            <a:endParaRPr lang="en-IN"/>
          </a:p>
        </p:txBody>
      </p:sp>
      <p:sp>
        <p:nvSpPr>
          <p:cNvPr id="5" name="Footer Placeholder 4">
            <a:extLst>
              <a:ext uri="{FF2B5EF4-FFF2-40B4-BE49-F238E27FC236}">
                <a16:creationId xmlns:a16="http://schemas.microsoft.com/office/drawing/2014/main" id="{C5D413D1-6C3B-4640-8BA6-7CCE396A4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2E28D2-DF5B-4F68-8959-6A21DBFCD986}"/>
              </a:ext>
            </a:extLst>
          </p:cNvPr>
          <p:cNvSpPr>
            <a:spLocks noGrp="1"/>
          </p:cNvSpPr>
          <p:nvPr>
            <p:ph type="sldNum" sz="quarter" idx="12"/>
          </p:nvPr>
        </p:nvSpPr>
        <p:spPr/>
        <p:txBody>
          <a:bodyPr/>
          <a:lstStyle/>
          <a:p>
            <a:fld id="{C01260AC-384F-4568-8CBB-EB682D06EA5D}" type="slidenum">
              <a:rPr lang="en-IN" smtClean="0"/>
              <a:t>‹#›</a:t>
            </a:fld>
            <a:endParaRPr lang="en-IN"/>
          </a:p>
        </p:txBody>
      </p:sp>
    </p:spTree>
    <p:extLst>
      <p:ext uri="{BB962C8B-B14F-4D97-AF65-F5344CB8AC3E}">
        <p14:creationId xmlns:p14="http://schemas.microsoft.com/office/powerpoint/2010/main" val="341241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063A-32BC-482F-8907-D327B049BC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C80EC6-5EE7-4E07-9BCA-A37D56F781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E2414-409D-4212-B3AC-BEB295B07683}"/>
              </a:ext>
            </a:extLst>
          </p:cNvPr>
          <p:cNvSpPr>
            <a:spLocks noGrp="1"/>
          </p:cNvSpPr>
          <p:nvPr>
            <p:ph type="dt" sz="half" idx="10"/>
          </p:nvPr>
        </p:nvSpPr>
        <p:spPr/>
        <p:txBody>
          <a:bodyPr/>
          <a:lstStyle/>
          <a:p>
            <a:fld id="{D72D602D-FFFF-4E05-B070-0B533A9D4A79}" type="datetimeFigureOut">
              <a:rPr lang="en-IN" smtClean="0"/>
              <a:t>30-05-2021</a:t>
            </a:fld>
            <a:endParaRPr lang="en-IN"/>
          </a:p>
        </p:txBody>
      </p:sp>
      <p:sp>
        <p:nvSpPr>
          <p:cNvPr id="5" name="Footer Placeholder 4">
            <a:extLst>
              <a:ext uri="{FF2B5EF4-FFF2-40B4-BE49-F238E27FC236}">
                <a16:creationId xmlns:a16="http://schemas.microsoft.com/office/drawing/2014/main" id="{171AC874-647D-483B-A349-47A2DD2F0C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6EF867-FBFC-491C-B9E1-76B724FD5CC0}"/>
              </a:ext>
            </a:extLst>
          </p:cNvPr>
          <p:cNvSpPr>
            <a:spLocks noGrp="1"/>
          </p:cNvSpPr>
          <p:nvPr>
            <p:ph type="sldNum" sz="quarter" idx="12"/>
          </p:nvPr>
        </p:nvSpPr>
        <p:spPr/>
        <p:txBody>
          <a:bodyPr/>
          <a:lstStyle/>
          <a:p>
            <a:fld id="{C01260AC-384F-4568-8CBB-EB682D06EA5D}" type="slidenum">
              <a:rPr lang="en-IN" smtClean="0"/>
              <a:t>‹#›</a:t>
            </a:fld>
            <a:endParaRPr lang="en-IN"/>
          </a:p>
        </p:txBody>
      </p:sp>
    </p:spTree>
    <p:extLst>
      <p:ext uri="{BB962C8B-B14F-4D97-AF65-F5344CB8AC3E}">
        <p14:creationId xmlns:p14="http://schemas.microsoft.com/office/powerpoint/2010/main" val="368369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CD2244-0AC6-4FF3-8D5C-3E53F3BD34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AAAAF2-AC4A-4F85-A553-72CB43994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FDB662-38FD-4C7A-B5CD-9F7AC81E9D46}"/>
              </a:ext>
            </a:extLst>
          </p:cNvPr>
          <p:cNvSpPr>
            <a:spLocks noGrp="1"/>
          </p:cNvSpPr>
          <p:nvPr>
            <p:ph type="dt" sz="half" idx="10"/>
          </p:nvPr>
        </p:nvSpPr>
        <p:spPr/>
        <p:txBody>
          <a:bodyPr/>
          <a:lstStyle/>
          <a:p>
            <a:fld id="{D72D602D-FFFF-4E05-B070-0B533A9D4A79}" type="datetimeFigureOut">
              <a:rPr lang="en-IN" smtClean="0"/>
              <a:t>30-05-2021</a:t>
            </a:fld>
            <a:endParaRPr lang="en-IN"/>
          </a:p>
        </p:txBody>
      </p:sp>
      <p:sp>
        <p:nvSpPr>
          <p:cNvPr id="5" name="Footer Placeholder 4">
            <a:extLst>
              <a:ext uri="{FF2B5EF4-FFF2-40B4-BE49-F238E27FC236}">
                <a16:creationId xmlns:a16="http://schemas.microsoft.com/office/drawing/2014/main" id="{6B2EC71D-6FEE-47AB-A79F-0F4CCC11BA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BBB09-A703-4639-B592-31BD357B6809}"/>
              </a:ext>
            </a:extLst>
          </p:cNvPr>
          <p:cNvSpPr>
            <a:spLocks noGrp="1"/>
          </p:cNvSpPr>
          <p:nvPr>
            <p:ph type="sldNum" sz="quarter" idx="12"/>
          </p:nvPr>
        </p:nvSpPr>
        <p:spPr/>
        <p:txBody>
          <a:bodyPr/>
          <a:lstStyle/>
          <a:p>
            <a:fld id="{C01260AC-384F-4568-8CBB-EB682D06EA5D}" type="slidenum">
              <a:rPr lang="en-IN" smtClean="0"/>
              <a:t>‹#›</a:t>
            </a:fld>
            <a:endParaRPr lang="en-IN"/>
          </a:p>
        </p:txBody>
      </p:sp>
    </p:spTree>
    <p:extLst>
      <p:ext uri="{BB962C8B-B14F-4D97-AF65-F5344CB8AC3E}">
        <p14:creationId xmlns:p14="http://schemas.microsoft.com/office/powerpoint/2010/main" val="84539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7D0A-7F32-4AA4-ACA6-E123936D2F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DBD7B5-59C4-48D1-8DAC-F497BA98E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01D2B1-B177-4955-9714-26EA8154F468}"/>
              </a:ext>
            </a:extLst>
          </p:cNvPr>
          <p:cNvSpPr>
            <a:spLocks noGrp="1"/>
          </p:cNvSpPr>
          <p:nvPr>
            <p:ph type="dt" sz="half" idx="10"/>
          </p:nvPr>
        </p:nvSpPr>
        <p:spPr/>
        <p:txBody>
          <a:bodyPr/>
          <a:lstStyle/>
          <a:p>
            <a:fld id="{D72D602D-FFFF-4E05-B070-0B533A9D4A79}" type="datetimeFigureOut">
              <a:rPr lang="en-IN" smtClean="0"/>
              <a:t>30-05-2021</a:t>
            </a:fld>
            <a:endParaRPr lang="en-IN"/>
          </a:p>
        </p:txBody>
      </p:sp>
      <p:sp>
        <p:nvSpPr>
          <p:cNvPr id="5" name="Footer Placeholder 4">
            <a:extLst>
              <a:ext uri="{FF2B5EF4-FFF2-40B4-BE49-F238E27FC236}">
                <a16:creationId xmlns:a16="http://schemas.microsoft.com/office/drawing/2014/main" id="{B8F8C079-B4AB-4B7C-B89D-A18BA589B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C977C-64B2-4AE5-9332-44C2A49DE9C8}"/>
              </a:ext>
            </a:extLst>
          </p:cNvPr>
          <p:cNvSpPr>
            <a:spLocks noGrp="1"/>
          </p:cNvSpPr>
          <p:nvPr>
            <p:ph type="sldNum" sz="quarter" idx="12"/>
          </p:nvPr>
        </p:nvSpPr>
        <p:spPr/>
        <p:txBody>
          <a:bodyPr/>
          <a:lstStyle/>
          <a:p>
            <a:fld id="{C01260AC-384F-4568-8CBB-EB682D06EA5D}" type="slidenum">
              <a:rPr lang="en-IN" smtClean="0"/>
              <a:t>‹#›</a:t>
            </a:fld>
            <a:endParaRPr lang="en-IN"/>
          </a:p>
        </p:txBody>
      </p:sp>
    </p:spTree>
    <p:extLst>
      <p:ext uri="{BB962C8B-B14F-4D97-AF65-F5344CB8AC3E}">
        <p14:creationId xmlns:p14="http://schemas.microsoft.com/office/powerpoint/2010/main" val="129402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1453-4F5F-4BD4-9587-0790CACE64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46461E-7F96-4F38-B7C3-FA9745CB9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B9399-C8FA-418A-9E8F-CE99A5C3EE4D}"/>
              </a:ext>
            </a:extLst>
          </p:cNvPr>
          <p:cNvSpPr>
            <a:spLocks noGrp="1"/>
          </p:cNvSpPr>
          <p:nvPr>
            <p:ph type="dt" sz="half" idx="10"/>
          </p:nvPr>
        </p:nvSpPr>
        <p:spPr/>
        <p:txBody>
          <a:bodyPr/>
          <a:lstStyle/>
          <a:p>
            <a:fld id="{D72D602D-FFFF-4E05-B070-0B533A9D4A79}" type="datetimeFigureOut">
              <a:rPr lang="en-IN" smtClean="0"/>
              <a:t>30-05-2021</a:t>
            </a:fld>
            <a:endParaRPr lang="en-IN"/>
          </a:p>
        </p:txBody>
      </p:sp>
      <p:sp>
        <p:nvSpPr>
          <p:cNvPr id="5" name="Footer Placeholder 4">
            <a:extLst>
              <a:ext uri="{FF2B5EF4-FFF2-40B4-BE49-F238E27FC236}">
                <a16:creationId xmlns:a16="http://schemas.microsoft.com/office/drawing/2014/main" id="{72B6F772-EEE9-4C66-9B03-A6C79FBEF3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1E6EF-4B32-428D-97D0-FD14A16921F4}"/>
              </a:ext>
            </a:extLst>
          </p:cNvPr>
          <p:cNvSpPr>
            <a:spLocks noGrp="1"/>
          </p:cNvSpPr>
          <p:nvPr>
            <p:ph type="sldNum" sz="quarter" idx="12"/>
          </p:nvPr>
        </p:nvSpPr>
        <p:spPr/>
        <p:txBody>
          <a:bodyPr/>
          <a:lstStyle/>
          <a:p>
            <a:fld id="{C01260AC-384F-4568-8CBB-EB682D06EA5D}" type="slidenum">
              <a:rPr lang="en-IN" smtClean="0"/>
              <a:t>‹#›</a:t>
            </a:fld>
            <a:endParaRPr lang="en-IN"/>
          </a:p>
        </p:txBody>
      </p:sp>
    </p:spTree>
    <p:extLst>
      <p:ext uri="{BB962C8B-B14F-4D97-AF65-F5344CB8AC3E}">
        <p14:creationId xmlns:p14="http://schemas.microsoft.com/office/powerpoint/2010/main" val="99770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1336-F957-4A5A-AF27-B050FAB521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FE8F59-6816-4021-92F4-029639B72C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91583E-852D-4C8E-A6A0-67050EA4E3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10F56B-8435-4157-A660-0F4203FCAE10}"/>
              </a:ext>
            </a:extLst>
          </p:cNvPr>
          <p:cNvSpPr>
            <a:spLocks noGrp="1"/>
          </p:cNvSpPr>
          <p:nvPr>
            <p:ph type="dt" sz="half" idx="10"/>
          </p:nvPr>
        </p:nvSpPr>
        <p:spPr/>
        <p:txBody>
          <a:bodyPr/>
          <a:lstStyle/>
          <a:p>
            <a:fld id="{D72D602D-FFFF-4E05-B070-0B533A9D4A79}" type="datetimeFigureOut">
              <a:rPr lang="en-IN" smtClean="0"/>
              <a:t>30-05-2021</a:t>
            </a:fld>
            <a:endParaRPr lang="en-IN"/>
          </a:p>
        </p:txBody>
      </p:sp>
      <p:sp>
        <p:nvSpPr>
          <p:cNvPr id="6" name="Footer Placeholder 5">
            <a:extLst>
              <a:ext uri="{FF2B5EF4-FFF2-40B4-BE49-F238E27FC236}">
                <a16:creationId xmlns:a16="http://schemas.microsoft.com/office/drawing/2014/main" id="{0BA3F77B-5C7E-4910-A0B1-1D51A6DF10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096161-5CFD-4D86-B417-4172D0953EDD}"/>
              </a:ext>
            </a:extLst>
          </p:cNvPr>
          <p:cNvSpPr>
            <a:spLocks noGrp="1"/>
          </p:cNvSpPr>
          <p:nvPr>
            <p:ph type="sldNum" sz="quarter" idx="12"/>
          </p:nvPr>
        </p:nvSpPr>
        <p:spPr/>
        <p:txBody>
          <a:bodyPr/>
          <a:lstStyle/>
          <a:p>
            <a:fld id="{C01260AC-384F-4568-8CBB-EB682D06EA5D}" type="slidenum">
              <a:rPr lang="en-IN" smtClean="0"/>
              <a:t>‹#›</a:t>
            </a:fld>
            <a:endParaRPr lang="en-IN"/>
          </a:p>
        </p:txBody>
      </p:sp>
    </p:spTree>
    <p:extLst>
      <p:ext uri="{BB962C8B-B14F-4D97-AF65-F5344CB8AC3E}">
        <p14:creationId xmlns:p14="http://schemas.microsoft.com/office/powerpoint/2010/main" val="63649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BA7F-F0D2-4BDE-9A74-498DB97989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8FA45A-83D7-40F4-BC99-8CA226E1F0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A91A4B-FC1D-404C-93AC-F428604192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C3E2DB-7363-4F77-82F3-58E0DD843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E19FE-AB01-4389-AF01-1579E6DA45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8F3E52-688C-497E-88C6-13052CC7A366}"/>
              </a:ext>
            </a:extLst>
          </p:cNvPr>
          <p:cNvSpPr>
            <a:spLocks noGrp="1"/>
          </p:cNvSpPr>
          <p:nvPr>
            <p:ph type="dt" sz="half" idx="10"/>
          </p:nvPr>
        </p:nvSpPr>
        <p:spPr/>
        <p:txBody>
          <a:bodyPr/>
          <a:lstStyle/>
          <a:p>
            <a:fld id="{D72D602D-FFFF-4E05-B070-0B533A9D4A79}" type="datetimeFigureOut">
              <a:rPr lang="en-IN" smtClean="0"/>
              <a:t>30-05-2021</a:t>
            </a:fld>
            <a:endParaRPr lang="en-IN"/>
          </a:p>
        </p:txBody>
      </p:sp>
      <p:sp>
        <p:nvSpPr>
          <p:cNvPr id="8" name="Footer Placeholder 7">
            <a:extLst>
              <a:ext uri="{FF2B5EF4-FFF2-40B4-BE49-F238E27FC236}">
                <a16:creationId xmlns:a16="http://schemas.microsoft.com/office/drawing/2014/main" id="{87E30025-AB3A-4B8F-856F-01952D05F3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5CE402-31FE-42BB-BCF3-7D38CBF7FCD6}"/>
              </a:ext>
            </a:extLst>
          </p:cNvPr>
          <p:cNvSpPr>
            <a:spLocks noGrp="1"/>
          </p:cNvSpPr>
          <p:nvPr>
            <p:ph type="sldNum" sz="quarter" idx="12"/>
          </p:nvPr>
        </p:nvSpPr>
        <p:spPr/>
        <p:txBody>
          <a:bodyPr/>
          <a:lstStyle/>
          <a:p>
            <a:fld id="{C01260AC-384F-4568-8CBB-EB682D06EA5D}" type="slidenum">
              <a:rPr lang="en-IN" smtClean="0"/>
              <a:t>‹#›</a:t>
            </a:fld>
            <a:endParaRPr lang="en-IN"/>
          </a:p>
        </p:txBody>
      </p:sp>
    </p:spTree>
    <p:extLst>
      <p:ext uri="{BB962C8B-B14F-4D97-AF65-F5344CB8AC3E}">
        <p14:creationId xmlns:p14="http://schemas.microsoft.com/office/powerpoint/2010/main" val="197110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FE06-A27C-42C8-A9DC-76BD26C0F6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367A28-731E-4713-89FA-988880DDCAB0}"/>
              </a:ext>
            </a:extLst>
          </p:cNvPr>
          <p:cNvSpPr>
            <a:spLocks noGrp="1"/>
          </p:cNvSpPr>
          <p:nvPr>
            <p:ph type="dt" sz="half" idx="10"/>
          </p:nvPr>
        </p:nvSpPr>
        <p:spPr/>
        <p:txBody>
          <a:bodyPr/>
          <a:lstStyle/>
          <a:p>
            <a:fld id="{D72D602D-FFFF-4E05-B070-0B533A9D4A79}" type="datetimeFigureOut">
              <a:rPr lang="en-IN" smtClean="0"/>
              <a:t>30-05-2021</a:t>
            </a:fld>
            <a:endParaRPr lang="en-IN"/>
          </a:p>
        </p:txBody>
      </p:sp>
      <p:sp>
        <p:nvSpPr>
          <p:cNvPr id="4" name="Footer Placeholder 3">
            <a:extLst>
              <a:ext uri="{FF2B5EF4-FFF2-40B4-BE49-F238E27FC236}">
                <a16:creationId xmlns:a16="http://schemas.microsoft.com/office/drawing/2014/main" id="{18F6E5CA-801F-4D2E-A9B0-6A057C8AA2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AEB66A-BF28-472C-AD2B-F06550B1BC09}"/>
              </a:ext>
            </a:extLst>
          </p:cNvPr>
          <p:cNvSpPr>
            <a:spLocks noGrp="1"/>
          </p:cNvSpPr>
          <p:nvPr>
            <p:ph type="sldNum" sz="quarter" idx="12"/>
          </p:nvPr>
        </p:nvSpPr>
        <p:spPr/>
        <p:txBody>
          <a:bodyPr/>
          <a:lstStyle/>
          <a:p>
            <a:fld id="{C01260AC-384F-4568-8CBB-EB682D06EA5D}" type="slidenum">
              <a:rPr lang="en-IN" smtClean="0"/>
              <a:t>‹#›</a:t>
            </a:fld>
            <a:endParaRPr lang="en-IN"/>
          </a:p>
        </p:txBody>
      </p:sp>
    </p:spTree>
    <p:extLst>
      <p:ext uri="{BB962C8B-B14F-4D97-AF65-F5344CB8AC3E}">
        <p14:creationId xmlns:p14="http://schemas.microsoft.com/office/powerpoint/2010/main" val="296822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E20101-F470-4582-B0B4-F9136C49332D}"/>
              </a:ext>
            </a:extLst>
          </p:cNvPr>
          <p:cNvSpPr>
            <a:spLocks noGrp="1"/>
          </p:cNvSpPr>
          <p:nvPr>
            <p:ph type="dt" sz="half" idx="10"/>
          </p:nvPr>
        </p:nvSpPr>
        <p:spPr/>
        <p:txBody>
          <a:bodyPr/>
          <a:lstStyle/>
          <a:p>
            <a:fld id="{D72D602D-FFFF-4E05-B070-0B533A9D4A79}" type="datetimeFigureOut">
              <a:rPr lang="en-IN" smtClean="0"/>
              <a:t>30-05-2021</a:t>
            </a:fld>
            <a:endParaRPr lang="en-IN"/>
          </a:p>
        </p:txBody>
      </p:sp>
      <p:sp>
        <p:nvSpPr>
          <p:cNvPr id="3" name="Footer Placeholder 2">
            <a:extLst>
              <a:ext uri="{FF2B5EF4-FFF2-40B4-BE49-F238E27FC236}">
                <a16:creationId xmlns:a16="http://schemas.microsoft.com/office/drawing/2014/main" id="{99250F45-28CA-44CD-8CB0-CBAC29AB39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0C64E2-C1B8-4B80-90C0-9B89A325DB8F}"/>
              </a:ext>
            </a:extLst>
          </p:cNvPr>
          <p:cNvSpPr>
            <a:spLocks noGrp="1"/>
          </p:cNvSpPr>
          <p:nvPr>
            <p:ph type="sldNum" sz="quarter" idx="12"/>
          </p:nvPr>
        </p:nvSpPr>
        <p:spPr/>
        <p:txBody>
          <a:bodyPr/>
          <a:lstStyle/>
          <a:p>
            <a:fld id="{C01260AC-384F-4568-8CBB-EB682D06EA5D}" type="slidenum">
              <a:rPr lang="en-IN" smtClean="0"/>
              <a:t>‹#›</a:t>
            </a:fld>
            <a:endParaRPr lang="en-IN"/>
          </a:p>
        </p:txBody>
      </p:sp>
    </p:spTree>
    <p:extLst>
      <p:ext uri="{BB962C8B-B14F-4D97-AF65-F5344CB8AC3E}">
        <p14:creationId xmlns:p14="http://schemas.microsoft.com/office/powerpoint/2010/main" val="257337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9A86-116C-4779-BEB9-0404839A7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834D42-B7C4-480C-A712-ACCE39C5CF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CC2B6E-2537-462A-8385-EA9E19F57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0AF08-D8D4-41C2-8738-27BAC0DE8031}"/>
              </a:ext>
            </a:extLst>
          </p:cNvPr>
          <p:cNvSpPr>
            <a:spLocks noGrp="1"/>
          </p:cNvSpPr>
          <p:nvPr>
            <p:ph type="dt" sz="half" idx="10"/>
          </p:nvPr>
        </p:nvSpPr>
        <p:spPr/>
        <p:txBody>
          <a:bodyPr/>
          <a:lstStyle/>
          <a:p>
            <a:fld id="{D72D602D-FFFF-4E05-B070-0B533A9D4A79}" type="datetimeFigureOut">
              <a:rPr lang="en-IN" smtClean="0"/>
              <a:t>30-05-2021</a:t>
            </a:fld>
            <a:endParaRPr lang="en-IN"/>
          </a:p>
        </p:txBody>
      </p:sp>
      <p:sp>
        <p:nvSpPr>
          <p:cNvPr id="6" name="Footer Placeholder 5">
            <a:extLst>
              <a:ext uri="{FF2B5EF4-FFF2-40B4-BE49-F238E27FC236}">
                <a16:creationId xmlns:a16="http://schemas.microsoft.com/office/drawing/2014/main" id="{026D7601-37F0-480B-BDAF-C14BE608A7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5FA83-B0FF-4B95-8879-0B127F2A672A}"/>
              </a:ext>
            </a:extLst>
          </p:cNvPr>
          <p:cNvSpPr>
            <a:spLocks noGrp="1"/>
          </p:cNvSpPr>
          <p:nvPr>
            <p:ph type="sldNum" sz="quarter" idx="12"/>
          </p:nvPr>
        </p:nvSpPr>
        <p:spPr/>
        <p:txBody>
          <a:bodyPr/>
          <a:lstStyle/>
          <a:p>
            <a:fld id="{C01260AC-384F-4568-8CBB-EB682D06EA5D}" type="slidenum">
              <a:rPr lang="en-IN" smtClean="0"/>
              <a:t>‹#›</a:t>
            </a:fld>
            <a:endParaRPr lang="en-IN"/>
          </a:p>
        </p:txBody>
      </p:sp>
    </p:spTree>
    <p:extLst>
      <p:ext uri="{BB962C8B-B14F-4D97-AF65-F5344CB8AC3E}">
        <p14:creationId xmlns:p14="http://schemas.microsoft.com/office/powerpoint/2010/main" val="289702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76B4-837A-4E35-8784-D4FC89E9A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CDDF1-666F-42D2-9737-4052A61BCE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BA1DE9-C729-4B72-8823-B834FCDB3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999F5-C20B-4761-9D26-95EAF7432063}"/>
              </a:ext>
            </a:extLst>
          </p:cNvPr>
          <p:cNvSpPr>
            <a:spLocks noGrp="1"/>
          </p:cNvSpPr>
          <p:nvPr>
            <p:ph type="dt" sz="half" idx="10"/>
          </p:nvPr>
        </p:nvSpPr>
        <p:spPr/>
        <p:txBody>
          <a:bodyPr/>
          <a:lstStyle/>
          <a:p>
            <a:fld id="{D72D602D-FFFF-4E05-B070-0B533A9D4A79}" type="datetimeFigureOut">
              <a:rPr lang="en-IN" smtClean="0"/>
              <a:t>30-05-2021</a:t>
            </a:fld>
            <a:endParaRPr lang="en-IN"/>
          </a:p>
        </p:txBody>
      </p:sp>
      <p:sp>
        <p:nvSpPr>
          <p:cNvPr id="6" name="Footer Placeholder 5">
            <a:extLst>
              <a:ext uri="{FF2B5EF4-FFF2-40B4-BE49-F238E27FC236}">
                <a16:creationId xmlns:a16="http://schemas.microsoft.com/office/drawing/2014/main" id="{31D37A25-ACDB-423D-9756-1981638FB1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4BE5AC-F2D0-489E-A6F7-1A3AB9DBF0BC}"/>
              </a:ext>
            </a:extLst>
          </p:cNvPr>
          <p:cNvSpPr>
            <a:spLocks noGrp="1"/>
          </p:cNvSpPr>
          <p:nvPr>
            <p:ph type="sldNum" sz="quarter" idx="12"/>
          </p:nvPr>
        </p:nvSpPr>
        <p:spPr/>
        <p:txBody>
          <a:bodyPr/>
          <a:lstStyle/>
          <a:p>
            <a:fld id="{C01260AC-384F-4568-8CBB-EB682D06EA5D}" type="slidenum">
              <a:rPr lang="en-IN" smtClean="0"/>
              <a:t>‹#›</a:t>
            </a:fld>
            <a:endParaRPr lang="en-IN"/>
          </a:p>
        </p:txBody>
      </p:sp>
    </p:spTree>
    <p:extLst>
      <p:ext uri="{BB962C8B-B14F-4D97-AF65-F5344CB8AC3E}">
        <p14:creationId xmlns:p14="http://schemas.microsoft.com/office/powerpoint/2010/main" val="226992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D884B2-466D-4DD7-B495-C25EB33D5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EA270C-F2B7-4D61-965B-4527DAFE0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7B88A-A261-457C-8996-217A32091F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D602D-FFFF-4E05-B070-0B533A9D4A79}" type="datetimeFigureOut">
              <a:rPr lang="en-IN" smtClean="0"/>
              <a:t>30-05-2021</a:t>
            </a:fld>
            <a:endParaRPr lang="en-IN"/>
          </a:p>
        </p:txBody>
      </p:sp>
      <p:sp>
        <p:nvSpPr>
          <p:cNvPr id="5" name="Footer Placeholder 4">
            <a:extLst>
              <a:ext uri="{FF2B5EF4-FFF2-40B4-BE49-F238E27FC236}">
                <a16:creationId xmlns:a16="http://schemas.microsoft.com/office/drawing/2014/main" id="{C76F58A6-C41D-4621-8358-66B5861E9D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597412-D6A3-4C76-9A7C-6AA842FC8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260AC-384F-4568-8CBB-EB682D06EA5D}" type="slidenum">
              <a:rPr lang="en-IN" smtClean="0"/>
              <a:t>‹#›</a:t>
            </a:fld>
            <a:endParaRPr lang="en-IN"/>
          </a:p>
        </p:txBody>
      </p:sp>
    </p:spTree>
    <p:extLst>
      <p:ext uri="{BB962C8B-B14F-4D97-AF65-F5344CB8AC3E}">
        <p14:creationId xmlns:p14="http://schemas.microsoft.com/office/powerpoint/2010/main" val="38024702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8925-9ABE-4CC1-9444-637F3D41F1A1}"/>
              </a:ext>
            </a:extLst>
          </p:cNvPr>
          <p:cNvSpPr>
            <a:spLocks noGrp="1"/>
          </p:cNvSpPr>
          <p:nvPr>
            <p:ph type="ctrTitle"/>
          </p:nvPr>
        </p:nvSpPr>
        <p:spPr>
          <a:xfrm>
            <a:off x="1371599" y="365046"/>
            <a:ext cx="9448800" cy="496557"/>
          </a:xfrm>
        </p:spPr>
        <p:txBody>
          <a:bodyPr>
            <a:noAutofit/>
          </a:bodyPr>
          <a:lstStyle/>
          <a:p>
            <a:r>
              <a:rPr lang="en-IN" sz="3600" b="1" dirty="0">
                <a:latin typeface="Times New Roman" panose="02020603050405020304" pitchFamily="18" charset="0"/>
                <a:cs typeface="Times New Roman" panose="02020603050405020304" pitchFamily="18" charset="0"/>
              </a:rPr>
              <a:t>BIRLA INSTITUTE OF TECHNOLOGY</a:t>
            </a:r>
          </a:p>
        </p:txBody>
      </p:sp>
      <p:sp>
        <p:nvSpPr>
          <p:cNvPr id="3" name="Subtitle 2">
            <a:extLst>
              <a:ext uri="{FF2B5EF4-FFF2-40B4-BE49-F238E27FC236}">
                <a16:creationId xmlns:a16="http://schemas.microsoft.com/office/drawing/2014/main" id="{0E62E38C-A3D0-4B3A-BCFC-280CAC55D4E7}"/>
              </a:ext>
            </a:extLst>
          </p:cNvPr>
          <p:cNvSpPr>
            <a:spLocks noGrp="1"/>
          </p:cNvSpPr>
          <p:nvPr>
            <p:ph type="subTitle" idx="1"/>
          </p:nvPr>
        </p:nvSpPr>
        <p:spPr>
          <a:xfrm>
            <a:off x="4291780" y="861603"/>
            <a:ext cx="3608439" cy="483265"/>
          </a:xfrm>
        </p:spPr>
        <p:txBody>
          <a:bodyPr>
            <a:normAutofit fontScale="92500"/>
          </a:bodyPr>
          <a:lstStyle/>
          <a:p>
            <a:r>
              <a:rPr lang="en-IN" dirty="0">
                <a:latin typeface="Times New Roman" panose="02020603050405020304" pitchFamily="18" charset="0"/>
                <a:cs typeface="Times New Roman" panose="02020603050405020304" pitchFamily="18" charset="0"/>
              </a:rPr>
              <a:t>MESRA, RANCHI (835215)</a:t>
            </a:r>
          </a:p>
        </p:txBody>
      </p:sp>
      <p:pic>
        <p:nvPicPr>
          <p:cNvPr id="5" name="Picture 4">
            <a:extLst>
              <a:ext uri="{FF2B5EF4-FFF2-40B4-BE49-F238E27FC236}">
                <a16:creationId xmlns:a16="http://schemas.microsoft.com/office/drawing/2014/main" id="{906CE9B2-FF8D-4BCF-8861-554BFD5AA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1182" y="-1"/>
            <a:ext cx="1340818" cy="1344869"/>
          </a:xfrm>
          <a:prstGeom prst="rect">
            <a:avLst/>
          </a:prstGeom>
        </p:spPr>
      </p:pic>
      <p:pic>
        <p:nvPicPr>
          <p:cNvPr id="7" name="Picture 6">
            <a:extLst>
              <a:ext uri="{FF2B5EF4-FFF2-40B4-BE49-F238E27FC236}">
                <a16:creationId xmlns:a16="http://schemas.microsoft.com/office/drawing/2014/main" id="{BCB5A7DA-D102-4AEE-BE86-BF2BEE19A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06"/>
            <a:ext cx="1474839" cy="1474839"/>
          </a:xfrm>
          <a:prstGeom prst="rect">
            <a:avLst/>
          </a:prstGeom>
        </p:spPr>
      </p:pic>
      <p:sp>
        <p:nvSpPr>
          <p:cNvPr id="8" name="Subtitle 2">
            <a:extLst>
              <a:ext uri="{FF2B5EF4-FFF2-40B4-BE49-F238E27FC236}">
                <a16:creationId xmlns:a16="http://schemas.microsoft.com/office/drawing/2014/main" id="{5B99C1D1-56AE-483D-850E-9DC848FA160C}"/>
              </a:ext>
            </a:extLst>
          </p:cNvPr>
          <p:cNvSpPr txBox="1">
            <a:spLocks/>
          </p:cNvSpPr>
          <p:nvPr/>
        </p:nvSpPr>
        <p:spPr>
          <a:xfrm>
            <a:off x="380999" y="1690339"/>
            <a:ext cx="11430000" cy="49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b="1" dirty="0">
                <a:latin typeface="Times New Roman" panose="02020603050405020304" pitchFamily="18" charset="0"/>
                <a:cs typeface="Times New Roman" panose="02020603050405020304" pitchFamily="18" charset="0"/>
              </a:rPr>
              <a:t>DEPARTMENT OF ELECTRICAL AND ELECTRONICS ENGINEERING</a:t>
            </a:r>
          </a:p>
        </p:txBody>
      </p:sp>
      <p:sp>
        <p:nvSpPr>
          <p:cNvPr id="9" name="TextBox 8">
            <a:extLst>
              <a:ext uri="{FF2B5EF4-FFF2-40B4-BE49-F238E27FC236}">
                <a16:creationId xmlns:a16="http://schemas.microsoft.com/office/drawing/2014/main" id="{76641962-AE97-4087-A075-522A91407AC3}"/>
              </a:ext>
            </a:extLst>
          </p:cNvPr>
          <p:cNvSpPr txBox="1"/>
          <p:nvPr/>
        </p:nvSpPr>
        <p:spPr>
          <a:xfrm>
            <a:off x="559208" y="3332007"/>
            <a:ext cx="3217997" cy="769441"/>
          </a:xfrm>
          <a:prstGeom prst="rect">
            <a:avLst/>
          </a:prstGeom>
          <a:noFill/>
        </p:spPr>
        <p:txBody>
          <a:bodyPr wrap="none" rtlCol="0">
            <a:spAutoFit/>
          </a:bodyPr>
          <a:lstStyle/>
          <a:p>
            <a:r>
              <a:rPr lang="en-IN" sz="2200" dirty="0">
                <a:latin typeface="Times New Roman" panose="02020603050405020304" pitchFamily="18" charset="0"/>
                <a:cs typeface="Times New Roman" panose="02020603050405020304" pitchFamily="18" charset="0"/>
              </a:rPr>
              <a:t>ALAKSHENDRA SINGH</a:t>
            </a:r>
          </a:p>
          <a:p>
            <a:r>
              <a:rPr lang="en-IN" sz="2200" dirty="0">
                <a:latin typeface="Times New Roman" panose="02020603050405020304" pitchFamily="18" charset="0"/>
                <a:cs typeface="Times New Roman" panose="02020603050405020304" pitchFamily="18" charset="0"/>
              </a:rPr>
              <a:t>BTECH/10253/19</a:t>
            </a:r>
          </a:p>
        </p:txBody>
      </p:sp>
      <p:cxnSp>
        <p:nvCxnSpPr>
          <p:cNvPr id="11" name="Straight Connector 10">
            <a:extLst>
              <a:ext uri="{FF2B5EF4-FFF2-40B4-BE49-F238E27FC236}">
                <a16:creationId xmlns:a16="http://schemas.microsoft.com/office/drawing/2014/main" id="{57881E2B-5E65-47E9-9FEB-2E5BF789718C}"/>
              </a:ext>
            </a:extLst>
          </p:cNvPr>
          <p:cNvCxnSpPr/>
          <p:nvPr/>
        </p:nvCxnSpPr>
        <p:spPr>
          <a:xfrm>
            <a:off x="559209" y="4365523"/>
            <a:ext cx="1107358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Subtitle 2">
            <a:extLst>
              <a:ext uri="{FF2B5EF4-FFF2-40B4-BE49-F238E27FC236}">
                <a16:creationId xmlns:a16="http://schemas.microsoft.com/office/drawing/2014/main" id="{E36B4B42-AABD-4387-B90B-53BA064B9E8D}"/>
              </a:ext>
            </a:extLst>
          </p:cNvPr>
          <p:cNvSpPr txBox="1">
            <a:spLocks/>
          </p:cNvSpPr>
          <p:nvPr/>
        </p:nvSpPr>
        <p:spPr>
          <a:xfrm>
            <a:off x="559209" y="4521559"/>
            <a:ext cx="8174295" cy="492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300" b="1" dirty="0">
                <a:latin typeface="Times New Roman" panose="02020603050405020304" pitchFamily="18" charset="0"/>
                <a:cs typeface="Times New Roman" panose="02020603050405020304" pitchFamily="18" charset="0"/>
              </a:rPr>
              <a:t>MODELLING OF BRUSHLESS DC MOTOR IN MATLAB</a:t>
            </a:r>
          </a:p>
        </p:txBody>
      </p:sp>
      <p:sp>
        <p:nvSpPr>
          <p:cNvPr id="13" name="TextBox 12">
            <a:extLst>
              <a:ext uri="{FF2B5EF4-FFF2-40B4-BE49-F238E27FC236}">
                <a16:creationId xmlns:a16="http://schemas.microsoft.com/office/drawing/2014/main" id="{296E32A2-20AF-4461-B1B3-A10D9663BA40}"/>
              </a:ext>
            </a:extLst>
          </p:cNvPr>
          <p:cNvSpPr txBox="1"/>
          <p:nvPr/>
        </p:nvSpPr>
        <p:spPr>
          <a:xfrm>
            <a:off x="559208" y="5361089"/>
            <a:ext cx="2291140" cy="707886"/>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MENTORED BY -</a:t>
            </a:r>
          </a:p>
          <a:p>
            <a:r>
              <a:rPr lang="en-IN" sz="2200" dirty="0">
                <a:latin typeface="Times New Roman" panose="02020603050405020304" pitchFamily="18" charset="0"/>
                <a:cs typeface="Times New Roman" panose="02020603050405020304" pitchFamily="18" charset="0"/>
              </a:rPr>
              <a:t>SAURAV GUPTA</a:t>
            </a:r>
          </a:p>
        </p:txBody>
      </p:sp>
    </p:spTree>
    <p:extLst>
      <p:ext uri="{BB962C8B-B14F-4D97-AF65-F5344CB8AC3E}">
        <p14:creationId xmlns:p14="http://schemas.microsoft.com/office/powerpoint/2010/main" val="162173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1504AC8-C8C2-4BE5-A3B7-BB9BF6604CA7}"/>
              </a:ext>
            </a:extLst>
          </p:cNvPr>
          <p:cNvSpPr txBox="1">
            <a:spLocks/>
          </p:cNvSpPr>
          <p:nvPr/>
        </p:nvSpPr>
        <p:spPr>
          <a:xfrm>
            <a:off x="3656677" y="418397"/>
            <a:ext cx="4878645" cy="492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SIMULATION</a:t>
            </a:r>
          </a:p>
        </p:txBody>
      </p:sp>
      <p:cxnSp>
        <p:nvCxnSpPr>
          <p:cNvPr id="3" name="Straight Connector 2">
            <a:extLst>
              <a:ext uri="{FF2B5EF4-FFF2-40B4-BE49-F238E27FC236}">
                <a16:creationId xmlns:a16="http://schemas.microsoft.com/office/drawing/2014/main" id="{89750DE9-D423-4C8E-AF28-CB3125110E7D}"/>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A95E620B-704C-4865-833B-9B96EB3E2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94" y="1293586"/>
            <a:ext cx="4963048" cy="3505926"/>
          </a:xfrm>
          <a:prstGeom prst="rect">
            <a:avLst/>
          </a:prstGeom>
        </p:spPr>
      </p:pic>
      <p:pic>
        <p:nvPicPr>
          <p:cNvPr id="7" name="Picture 6">
            <a:extLst>
              <a:ext uri="{FF2B5EF4-FFF2-40B4-BE49-F238E27FC236}">
                <a16:creationId xmlns:a16="http://schemas.microsoft.com/office/drawing/2014/main" id="{AF498072-DFE6-4167-9729-209CAA3AD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005" y="2876780"/>
            <a:ext cx="6378524" cy="3505926"/>
          </a:xfrm>
          <a:prstGeom prst="rect">
            <a:avLst/>
          </a:prstGeom>
        </p:spPr>
      </p:pic>
      <p:sp>
        <p:nvSpPr>
          <p:cNvPr id="8" name="TextBox 7">
            <a:extLst>
              <a:ext uri="{FF2B5EF4-FFF2-40B4-BE49-F238E27FC236}">
                <a16:creationId xmlns:a16="http://schemas.microsoft.com/office/drawing/2014/main" id="{B16C5A8E-B4E4-4336-B381-2DB37474ECA0}"/>
              </a:ext>
            </a:extLst>
          </p:cNvPr>
          <p:cNvSpPr txBox="1"/>
          <p:nvPr/>
        </p:nvSpPr>
        <p:spPr>
          <a:xfrm>
            <a:off x="1917902" y="4799512"/>
            <a:ext cx="1874231" cy="369332"/>
          </a:xfrm>
          <a:prstGeom prst="rect">
            <a:avLst/>
          </a:prstGeom>
          <a:noFill/>
        </p:spPr>
        <p:txBody>
          <a:bodyPr wrap="none" rtlCol="0">
            <a:spAutoFit/>
          </a:bodyPr>
          <a:lstStyle/>
          <a:p>
            <a:r>
              <a:rPr lang="en-IN" dirty="0">
                <a:latin typeface="Montserrat Medium" panose="00000600000000000000" pitchFamily="2" charset="0"/>
              </a:rPr>
              <a:t>Phase Voltage</a:t>
            </a:r>
          </a:p>
        </p:txBody>
      </p:sp>
      <p:sp>
        <p:nvSpPr>
          <p:cNvPr id="9" name="TextBox 8">
            <a:extLst>
              <a:ext uri="{FF2B5EF4-FFF2-40B4-BE49-F238E27FC236}">
                <a16:creationId xmlns:a16="http://schemas.microsoft.com/office/drawing/2014/main" id="{870E43C6-17B1-4D6D-A106-D5E536830804}"/>
              </a:ext>
            </a:extLst>
          </p:cNvPr>
          <p:cNvSpPr txBox="1"/>
          <p:nvPr/>
        </p:nvSpPr>
        <p:spPr>
          <a:xfrm>
            <a:off x="7801754" y="2507448"/>
            <a:ext cx="1871025" cy="369332"/>
          </a:xfrm>
          <a:prstGeom prst="rect">
            <a:avLst/>
          </a:prstGeom>
          <a:noFill/>
        </p:spPr>
        <p:txBody>
          <a:bodyPr wrap="none" rtlCol="0">
            <a:spAutoFit/>
          </a:bodyPr>
          <a:lstStyle/>
          <a:p>
            <a:r>
              <a:rPr lang="en-IN" dirty="0">
                <a:latin typeface="Montserrat Medium" panose="00000600000000000000" pitchFamily="2" charset="0"/>
              </a:rPr>
              <a:t>Phase Current</a:t>
            </a:r>
          </a:p>
        </p:txBody>
      </p:sp>
    </p:spTree>
    <p:extLst>
      <p:ext uri="{BB962C8B-B14F-4D97-AF65-F5344CB8AC3E}">
        <p14:creationId xmlns:p14="http://schemas.microsoft.com/office/powerpoint/2010/main" val="95633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A705E6AF-65BE-4E07-982D-76615D903D52}"/>
              </a:ext>
            </a:extLst>
          </p:cNvPr>
          <p:cNvSpPr txBox="1">
            <a:spLocks/>
          </p:cNvSpPr>
          <p:nvPr/>
        </p:nvSpPr>
        <p:spPr>
          <a:xfrm>
            <a:off x="3656677" y="418397"/>
            <a:ext cx="4878645" cy="492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SIMULATION</a:t>
            </a:r>
          </a:p>
        </p:txBody>
      </p:sp>
      <p:cxnSp>
        <p:nvCxnSpPr>
          <p:cNvPr id="3" name="Straight Connector 2">
            <a:extLst>
              <a:ext uri="{FF2B5EF4-FFF2-40B4-BE49-F238E27FC236}">
                <a16:creationId xmlns:a16="http://schemas.microsoft.com/office/drawing/2014/main" id="{B49DFC8A-53AC-4A2F-8D6A-4C939034B295}"/>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CCC57E83-4D5F-4C07-B8D6-093F5D710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679" y="1484362"/>
            <a:ext cx="8249801" cy="4420217"/>
          </a:xfrm>
          <a:prstGeom prst="rect">
            <a:avLst/>
          </a:prstGeom>
        </p:spPr>
      </p:pic>
      <p:sp>
        <p:nvSpPr>
          <p:cNvPr id="6" name="TextBox 5">
            <a:extLst>
              <a:ext uri="{FF2B5EF4-FFF2-40B4-BE49-F238E27FC236}">
                <a16:creationId xmlns:a16="http://schemas.microsoft.com/office/drawing/2014/main" id="{AFBEA4A0-84BE-4776-A109-E14365001410}"/>
              </a:ext>
            </a:extLst>
          </p:cNvPr>
          <p:cNvSpPr txBox="1"/>
          <p:nvPr/>
        </p:nvSpPr>
        <p:spPr>
          <a:xfrm>
            <a:off x="4757866" y="5942975"/>
            <a:ext cx="2725426" cy="369332"/>
          </a:xfrm>
          <a:prstGeom prst="rect">
            <a:avLst/>
          </a:prstGeom>
          <a:noFill/>
        </p:spPr>
        <p:txBody>
          <a:bodyPr wrap="none" rtlCol="0">
            <a:spAutoFit/>
          </a:bodyPr>
          <a:lstStyle/>
          <a:p>
            <a:r>
              <a:rPr lang="en-IN" dirty="0">
                <a:latin typeface="Montserrat Medium" panose="00000600000000000000" pitchFamily="2" charset="0"/>
              </a:rPr>
              <a:t>Phase wise Back EMF</a:t>
            </a:r>
          </a:p>
        </p:txBody>
      </p:sp>
    </p:spTree>
    <p:extLst>
      <p:ext uri="{BB962C8B-B14F-4D97-AF65-F5344CB8AC3E}">
        <p14:creationId xmlns:p14="http://schemas.microsoft.com/office/powerpoint/2010/main" val="386130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C1AC2714-49D6-466E-9D3B-C6086FD3B5B3}"/>
              </a:ext>
            </a:extLst>
          </p:cNvPr>
          <p:cNvSpPr txBox="1">
            <a:spLocks/>
          </p:cNvSpPr>
          <p:nvPr/>
        </p:nvSpPr>
        <p:spPr>
          <a:xfrm>
            <a:off x="3656677" y="418397"/>
            <a:ext cx="4878645" cy="492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SIMULATION</a:t>
            </a:r>
          </a:p>
        </p:txBody>
      </p:sp>
      <p:cxnSp>
        <p:nvCxnSpPr>
          <p:cNvPr id="3" name="Straight Connector 2">
            <a:extLst>
              <a:ext uri="{FF2B5EF4-FFF2-40B4-BE49-F238E27FC236}">
                <a16:creationId xmlns:a16="http://schemas.microsoft.com/office/drawing/2014/main" id="{B3578592-4F8F-4F3A-8EB6-F3B9F99451F1}"/>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9017868A-F43F-4571-85E9-0790CEE81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68" y="1598680"/>
            <a:ext cx="5839396" cy="2811088"/>
          </a:xfrm>
          <a:prstGeom prst="rect">
            <a:avLst/>
          </a:prstGeom>
        </p:spPr>
      </p:pic>
      <p:pic>
        <p:nvPicPr>
          <p:cNvPr id="7" name="Picture 6">
            <a:extLst>
              <a:ext uri="{FF2B5EF4-FFF2-40B4-BE49-F238E27FC236}">
                <a16:creationId xmlns:a16="http://schemas.microsoft.com/office/drawing/2014/main" id="{9E574131-A659-4EA7-A411-A87072A52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238" y="3004224"/>
            <a:ext cx="4993007" cy="3525528"/>
          </a:xfrm>
          <a:prstGeom prst="rect">
            <a:avLst/>
          </a:prstGeom>
        </p:spPr>
      </p:pic>
      <p:sp>
        <p:nvSpPr>
          <p:cNvPr id="8" name="TextBox 7">
            <a:extLst>
              <a:ext uri="{FF2B5EF4-FFF2-40B4-BE49-F238E27FC236}">
                <a16:creationId xmlns:a16="http://schemas.microsoft.com/office/drawing/2014/main" id="{D6DF5D17-DAFD-497E-A93F-A7B33CE3CF14}"/>
              </a:ext>
            </a:extLst>
          </p:cNvPr>
          <p:cNvSpPr txBox="1"/>
          <p:nvPr/>
        </p:nvSpPr>
        <p:spPr>
          <a:xfrm>
            <a:off x="2888755" y="4562482"/>
            <a:ext cx="1015021" cy="369332"/>
          </a:xfrm>
          <a:prstGeom prst="rect">
            <a:avLst/>
          </a:prstGeom>
          <a:noFill/>
        </p:spPr>
        <p:txBody>
          <a:bodyPr wrap="none" rtlCol="0">
            <a:spAutoFit/>
          </a:bodyPr>
          <a:lstStyle/>
          <a:p>
            <a:r>
              <a:rPr lang="en-IN" dirty="0">
                <a:latin typeface="Montserrat Medium" panose="00000600000000000000" pitchFamily="2" charset="0"/>
              </a:rPr>
              <a:t>Torque</a:t>
            </a:r>
          </a:p>
        </p:txBody>
      </p:sp>
      <p:sp>
        <p:nvSpPr>
          <p:cNvPr id="9" name="TextBox 8">
            <a:extLst>
              <a:ext uri="{FF2B5EF4-FFF2-40B4-BE49-F238E27FC236}">
                <a16:creationId xmlns:a16="http://schemas.microsoft.com/office/drawing/2014/main" id="{FDFD4DE7-D154-440C-99BE-8BBE4497618A}"/>
              </a:ext>
            </a:extLst>
          </p:cNvPr>
          <p:cNvSpPr txBox="1"/>
          <p:nvPr/>
        </p:nvSpPr>
        <p:spPr>
          <a:xfrm>
            <a:off x="8515915" y="2634892"/>
            <a:ext cx="923651" cy="369332"/>
          </a:xfrm>
          <a:prstGeom prst="rect">
            <a:avLst/>
          </a:prstGeom>
          <a:noFill/>
        </p:spPr>
        <p:txBody>
          <a:bodyPr wrap="none" rtlCol="0">
            <a:spAutoFit/>
          </a:bodyPr>
          <a:lstStyle/>
          <a:p>
            <a:r>
              <a:rPr lang="en-IN" dirty="0">
                <a:latin typeface="Montserrat Medium" panose="00000600000000000000" pitchFamily="2" charset="0"/>
              </a:rPr>
              <a:t>Speed</a:t>
            </a:r>
          </a:p>
        </p:txBody>
      </p:sp>
    </p:spTree>
    <p:extLst>
      <p:ext uri="{BB962C8B-B14F-4D97-AF65-F5344CB8AC3E}">
        <p14:creationId xmlns:p14="http://schemas.microsoft.com/office/powerpoint/2010/main" val="111823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E3F930-3FDD-4150-BB79-AC42CA85A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441" y="1444705"/>
            <a:ext cx="7821116" cy="4706007"/>
          </a:xfrm>
          <a:prstGeom prst="rect">
            <a:avLst/>
          </a:prstGeom>
        </p:spPr>
      </p:pic>
      <p:sp>
        <p:nvSpPr>
          <p:cNvPr id="4" name="Subtitle 2">
            <a:extLst>
              <a:ext uri="{FF2B5EF4-FFF2-40B4-BE49-F238E27FC236}">
                <a16:creationId xmlns:a16="http://schemas.microsoft.com/office/drawing/2014/main" id="{28EFB611-CE94-4490-A4B4-DAF9217FE6CB}"/>
              </a:ext>
            </a:extLst>
          </p:cNvPr>
          <p:cNvSpPr txBox="1">
            <a:spLocks/>
          </p:cNvSpPr>
          <p:nvPr/>
        </p:nvSpPr>
        <p:spPr>
          <a:xfrm>
            <a:off x="3656677" y="418397"/>
            <a:ext cx="4878645" cy="492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SIMULATION</a:t>
            </a:r>
          </a:p>
        </p:txBody>
      </p:sp>
      <p:cxnSp>
        <p:nvCxnSpPr>
          <p:cNvPr id="5" name="Straight Connector 4">
            <a:extLst>
              <a:ext uri="{FF2B5EF4-FFF2-40B4-BE49-F238E27FC236}">
                <a16:creationId xmlns:a16="http://schemas.microsoft.com/office/drawing/2014/main" id="{4ED731D4-8C1C-41FA-90F2-D1819656AA51}"/>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A6A5DE42-31E1-48D1-9559-57E3D9456A8D}"/>
              </a:ext>
            </a:extLst>
          </p:cNvPr>
          <p:cNvSpPr txBox="1"/>
          <p:nvPr/>
        </p:nvSpPr>
        <p:spPr>
          <a:xfrm>
            <a:off x="5289528" y="6254937"/>
            <a:ext cx="1612942" cy="369332"/>
          </a:xfrm>
          <a:prstGeom prst="rect">
            <a:avLst/>
          </a:prstGeom>
          <a:noFill/>
        </p:spPr>
        <p:txBody>
          <a:bodyPr wrap="none" rtlCol="0">
            <a:spAutoFit/>
          </a:bodyPr>
          <a:lstStyle/>
          <a:p>
            <a:r>
              <a:rPr lang="en-IN" dirty="0">
                <a:latin typeface="Montserrat Medium" panose="00000600000000000000" pitchFamily="2" charset="0"/>
              </a:rPr>
              <a:t>Hall Sensors</a:t>
            </a:r>
          </a:p>
        </p:txBody>
      </p:sp>
    </p:spTree>
    <p:extLst>
      <p:ext uri="{BB962C8B-B14F-4D97-AF65-F5344CB8AC3E}">
        <p14:creationId xmlns:p14="http://schemas.microsoft.com/office/powerpoint/2010/main" val="1253195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7D194D0-4FB0-409E-B26D-9303C8657319}"/>
              </a:ext>
            </a:extLst>
          </p:cNvPr>
          <p:cNvSpPr txBox="1">
            <a:spLocks/>
          </p:cNvSpPr>
          <p:nvPr/>
        </p:nvSpPr>
        <p:spPr>
          <a:xfrm>
            <a:off x="3086867" y="423847"/>
            <a:ext cx="6018265" cy="65822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APPLICATION AND FUTURE SCOPE</a:t>
            </a:r>
          </a:p>
        </p:txBody>
      </p:sp>
      <p:cxnSp>
        <p:nvCxnSpPr>
          <p:cNvPr id="3" name="Straight Connector 2">
            <a:extLst>
              <a:ext uri="{FF2B5EF4-FFF2-40B4-BE49-F238E27FC236}">
                <a16:creationId xmlns:a16="http://schemas.microsoft.com/office/drawing/2014/main" id="{5A594465-2219-483B-AB85-7F33DDC306BA}"/>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5FBA7098-0FC7-4073-948A-3064D6ACE727}"/>
              </a:ext>
            </a:extLst>
          </p:cNvPr>
          <p:cNvSpPr txBox="1"/>
          <p:nvPr/>
        </p:nvSpPr>
        <p:spPr>
          <a:xfrm>
            <a:off x="1079140" y="1505121"/>
            <a:ext cx="10033720" cy="4801314"/>
          </a:xfrm>
          <a:prstGeom prst="rect">
            <a:avLst/>
          </a:prstGeom>
          <a:noFill/>
        </p:spPr>
        <p:txBody>
          <a:bodyPr wrap="square" rtlCol="0">
            <a:spAutoFit/>
          </a:bodyPr>
          <a:lstStyle/>
          <a:p>
            <a:pPr algn="just"/>
            <a:r>
              <a:rPr lang="en-IN" dirty="0">
                <a:latin typeface="Montserrat Medium" panose="00000600000000000000" pitchFamily="2" charset="0"/>
              </a:rPr>
              <a:t>B</a:t>
            </a:r>
            <a:r>
              <a:rPr lang="en-IN" i="0" dirty="0">
                <a:effectLst/>
                <a:latin typeface="Montserrat Medium" panose="00000600000000000000" pitchFamily="2" charset="0"/>
              </a:rPr>
              <a:t>rushless DC motors (BLDC motor) feature high efficiency and excellent controllability, and are widely used in many applications. The BLDC motor has power-saving advantages relative to other motor types. The applications of electrical motor mainly include blowers, fans, machine tools, pumps, turbines, power tools, alternators, compressors, rolling mills, ships, movers, paper mills.</a:t>
            </a:r>
          </a:p>
          <a:p>
            <a:pPr algn="just"/>
            <a:endParaRPr lang="en-IN" dirty="0">
              <a:latin typeface="Montserrat Medium" panose="00000600000000000000" pitchFamily="2" charset="0"/>
              <a:cs typeface="Times New Roman" panose="02020603050405020304" pitchFamily="18" charset="0"/>
            </a:endParaRPr>
          </a:p>
          <a:p>
            <a:pPr algn="just"/>
            <a:r>
              <a:rPr lang="en-IN" i="0" dirty="0">
                <a:effectLst/>
                <a:latin typeface="Montserrat Medium" panose="00000600000000000000" pitchFamily="2" charset="0"/>
              </a:rPr>
              <a:t>Brushless motors offer several other advantages, including:</a:t>
            </a:r>
          </a:p>
          <a:p>
            <a:pPr lvl="1" algn="just">
              <a:buFont typeface="Arial" panose="020B0604020202020204" pitchFamily="34" charset="0"/>
              <a:buChar char="•"/>
            </a:pPr>
            <a:r>
              <a:rPr lang="en-IN" i="0" dirty="0">
                <a:effectLst/>
                <a:latin typeface="Montserrat Medium" panose="00000600000000000000" pitchFamily="2" charset="0"/>
              </a:rPr>
              <a:t>Higher torque to weight ratio.</a:t>
            </a:r>
          </a:p>
          <a:p>
            <a:pPr lvl="1" algn="just">
              <a:buFont typeface="Arial" panose="020B0604020202020204" pitchFamily="34" charset="0"/>
              <a:buChar char="•"/>
            </a:pPr>
            <a:r>
              <a:rPr lang="en-IN" i="0" dirty="0">
                <a:effectLst/>
                <a:latin typeface="Montserrat Medium" panose="00000600000000000000" pitchFamily="2" charset="0"/>
              </a:rPr>
              <a:t>Increased reliability and lower maintenance requirements.</a:t>
            </a:r>
          </a:p>
          <a:p>
            <a:pPr lvl="1" algn="just">
              <a:buFont typeface="Arial" panose="020B0604020202020204" pitchFamily="34" charset="0"/>
              <a:buChar char="•"/>
            </a:pPr>
            <a:r>
              <a:rPr lang="en-IN" i="0" dirty="0">
                <a:effectLst/>
                <a:latin typeface="Montserrat Medium" panose="00000600000000000000" pitchFamily="2" charset="0"/>
              </a:rPr>
              <a:t>Reduced operational and mechanical noise.</a:t>
            </a:r>
          </a:p>
          <a:p>
            <a:pPr lvl="1" algn="just">
              <a:buFont typeface="Arial" panose="020B0604020202020204" pitchFamily="34" charset="0"/>
              <a:buChar char="•"/>
            </a:pPr>
            <a:r>
              <a:rPr lang="en-IN" i="0" dirty="0">
                <a:effectLst/>
                <a:latin typeface="Montserrat Medium" panose="00000600000000000000" pitchFamily="2" charset="0"/>
              </a:rPr>
              <a:t>Longer lifespan (no </a:t>
            </a:r>
            <a:r>
              <a:rPr lang="en-IN" dirty="0">
                <a:latin typeface="Montserrat Medium" panose="00000600000000000000" pitchFamily="2" charset="0"/>
              </a:rPr>
              <a:t>brush</a:t>
            </a:r>
            <a:r>
              <a:rPr lang="en-IN" i="0" dirty="0">
                <a:effectLst/>
                <a:latin typeface="Montserrat Medium" panose="00000600000000000000" pitchFamily="2" charset="0"/>
              </a:rPr>
              <a:t> and commutator erosion).</a:t>
            </a:r>
          </a:p>
          <a:p>
            <a:pPr lvl="1" algn="just">
              <a:buFont typeface="Arial" panose="020B0604020202020204" pitchFamily="34" charset="0"/>
              <a:buChar char="•"/>
            </a:pPr>
            <a:r>
              <a:rPr lang="en-IN" i="0" dirty="0">
                <a:effectLst/>
                <a:latin typeface="Montserrat Medium" panose="00000600000000000000" pitchFamily="2" charset="0"/>
              </a:rPr>
              <a:t>Elimination of ionizing sparks from the commutator.</a:t>
            </a:r>
          </a:p>
          <a:p>
            <a:pPr algn="just"/>
            <a:endParaRPr lang="en-IN" dirty="0">
              <a:latin typeface="Montserrat Medium" panose="00000600000000000000" pitchFamily="2" charset="0"/>
            </a:endParaRPr>
          </a:p>
          <a:p>
            <a:pPr algn="just"/>
            <a:r>
              <a:rPr lang="en-IN" i="0" dirty="0">
                <a:effectLst/>
                <a:latin typeface="Montserrat Medium" panose="00000600000000000000" pitchFamily="2" charset="0"/>
              </a:rPr>
              <a:t>Due to these there is a large scope of BLDC motor in robotics, EV, aeronautics</a:t>
            </a:r>
            <a:r>
              <a:rPr lang="en-IN" dirty="0">
                <a:latin typeface="Montserrat Medium" panose="00000600000000000000" pitchFamily="2" charset="0"/>
              </a:rPr>
              <a:t>,  household appliances, industrial machinery.</a:t>
            </a:r>
            <a:endParaRPr lang="en-IN" i="0" dirty="0">
              <a:effectLst/>
              <a:latin typeface="Montserrat Medium" panose="00000600000000000000" pitchFamily="2" charset="0"/>
            </a:endParaRPr>
          </a:p>
          <a:p>
            <a:pPr algn="just"/>
            <a:endParaRPr lang="en-IN" dirty="0">
              <a:latin typeface="Montserrat Medium" panose="00000600000000000000" pitchFamily="2" charset="0"/>
              <a:cs typeface="Times New Roman" panose="02020603050405020304" pitchFamily="18" charset="0"/>
            </a:endParaRPr>
          </a:p>
          <a:p>
            <a:pPr algn="just"/>
            <a:endParaRPr lang="en-IN" dirty="0">
              <a:latin typeface="Montserrat Medium" panose="00000600000000000000" pitchFamily="2" charset="0"/>
              <a:cs typeface="Times New Roman" panose="02020603050405020304" pitchFamily="18" charset="0"/>
            </a:endParaRPr>
          </a:p>
        </p:txBody>
      </p:sp>
    </p:spTree>
    <p:extLst>
      <p:ext uri="{BB962C8B-B14F-4D97-AF65-F5344CB8AC3E}">
        <p14:creationId xmlns:p14="http://schemas.microsoft.com/office/powerpoint/2010/main" val="26112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3AC589C-B1CE-4036-9872-39396F311237}"/>
              </a:ext>
            </a:extLst>
          </p:cNvPr>
          <p:cNvSpPr txBox="1">
            <a:spLocks/>
          </p:cNvSpPr>
          <p:nvPr/>
        </p:nvSpPr>
        <p:spPr>
          <a:xfrm>
            <a:off x="3656677" y="418397"/>
            <a:ext cx="4878645" cy="492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REFERENCE</a:t>
            </a:r>
          </a:p>
        </p:txBody>
      </p:sp>
      <p:cxnSp>
        <p:nvCxnSpPr>
          <p:cNvPr id="3" name="Straight Connector 2">
            <a:extLst>
              <a:ext uri="{FF2B5EF4-FFF2-40B4-BE49-F238E27FC236}">
                <a16:creationId xmlns:a16="http://schemas.microsoft.com/office/drawing/2014/main" id="{23AD2658-033F-451E-9543-ECD41D73D129}"/>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07097F0F-D78B-4EE8-9833-F5DDAC3B46D1}"/>
              </a:ext>
            </a:extLst>
          </p:cNvPr>
          <p:cNvSpPr txBox="1"/>
          <p:nvPr/>
        </p:nvSpPr>
        <p:spPr>
          <a:xfrm>
            <a:off x="766916" y="2088048"/>
            <a:ext cx="10707330" cy="3693319"/>
          </a:xfrm>
          <a:prstGeom prst="rect">
            <a:avLst/>
          </a:prstGeom>
          <a:noFill/>
        </p:spPr>
        <p:txBody>
          <a:bodyPr wrap="square" rtlCol="0">
            <a:spAutoFit/>
          </a:bodyPr>
          <a:lstStyle/>
          <a:p>
            <a:pPr marL="285750" indent="-285750">
              <a:buFont typeface="Arial" panose="020B0604020202020204" pitchFamily="34" charset="0"/>
              <a:buChar char="•"/>
            </a:pPr>
            <a:r>
              <a:rPr lang="en-IN" sz="1800" i="0" u="none" strike="noStrike" baseline="0" dirty="0">
                <a:solidFill>
                  <a:schemeClr val="tx1">
                    <a:lumMod val="85000"/>
                    <a:lumOff val="15000"/>
                  </a:schemeClr>
                </a:solidFill>
                <a:latin typeface="Montserrat Medium" panose="00000600000000000000" pitchFamily="2" charset="0"/>
              </a:rPr>
              <a:t>ISSN: 2248-9622, Mathematical Modelling And Position Control Of Brushless Dc (</a:t>
            </a:r>
            <a:r>
              <a:rPr lang="en-IN" sz="1800" i="0" u="none" strike="noStrike" baseline="0" dirty="0" err="1">
                <a:solidFill>
                  <a:schemeClr val="tx1">
                    <a:lumMod val="85000"/>
                    <a:lumOff val="15000"/>
                  </a:schemeClr>
                </a:solidFill>
                <a:latin typeface="Montserrat Medium" panose="00000600000000000000" pitchFamily="2" charset="0"/>
              </a:rPr>
              <a:t>Bldc</a:t>
            </a:r>
            <a:r>
              <a:rPr lang="en-IN" sz="1800" i="0" u="none" strike="noStrike" baseline="0" dirty="0">
                <a:solidFill>
                  <a:schemeClr val="tx1">
                    <a:lumMod val="85000"/>
                    <a:lumOff val="15000"/>
                  </a:schemeClr>
                </a:solidFill>
                <a:latin typeface="Montserrat Medium" panose="00000600000000000000" pitchFamily="2" charset="0"/>
              </a:rPr>
              <a:t>) Motor, </a:t>
            </a:r>
            <a:r>
              <a:rPr lang="en-IN" sz="1800" i="0" u="none" strike="noStrike" baseline="0" dirty="0" err="1">
                <a:solidFill>
                  <a:schemeClr val="tx1">
                    <a:lumMod val="85000"/>
                    <a:lumOff val="15000"/>
                  </a:schemeClr>
                </a:solidFill>
                <a:latin typeface="Montserrat Medium" panose="00000600000000000000" pitchFamily="2" charset="0"/>
              </a:rPr>
              <a:t>Hemchand</a:t>
            </a:r>
            <a:r>
              <a:rPr lang="en-IN" dirty="0">
                <a:solidFill>
                  <a:schemeClr val="tx1">
                    <a:lumMod val="85000"/>
                    <a:lumOff val="15000"/>
                  </a:schemeClr>
                </a:solidFill>
                <a:latin typeface="Montserrat Medium" panose="00000600000000000000" pitchFamily="2" charset="0"/>
              </a:rPr>
              <a:t> </a:t>
            </a:r>
            <a:r>
              <a:rPr lang="en-IN" sz="1800" i="0" u="none" strike="noStrike" baseline="0" dirty="0" err="1">
                <a:solidFill>
                  <a:schemeClr val="tx1">
                    <a:lumMod val="85000"/>
                    <a:lumOff val="15000"/>
                  </a:schemeClr>
                </a:solidFill>
                <a:latin typeface="Montserrat Medium" panose="00000600000000000000" pitchFamily="2" charset="0"/>
              </a:rPr>
              <a:t>Immaneni</a:t>
            </a:r>
            <a:r>
              <a:rPr lang="en-IN" sz="1800" i="0" u="none" strike="noStrike" baseline="0" dirty="0">
                <a:solidFill>
                  <a:schemeClr val="tx1">
                    <a:lumMod val="85000"/>
                    <a:lumOff val="15000"/>
                  </a:schemeClr>
                </a:solidFill>
                <a:latin typeface="Montserrat Medium" panose="00000600000000000000" pitchFamily="2" charset="0"/>
              </a:rPr>
              <a:t> </a:t>
            </a:r>
            <a:br>
              <a:rPr lang="en-IN" sz="1800" i="0" u="none" strike="noStrike" baseline="0" dirty="0">
                <a:solidFill>
                  <a:schemeClr val="tx1">
                    <a:lumMod val="85000"/>
                    <a:lumOff val="15000"/>
                  </a:schemeClr>
                </a:solidFill>
                <a:latin typeface="Montserrat Medium" panose="00000600000000000000" pitchFamily="2" charset="0"/>
              </a:rPr>
            </a:br>
            <a:endParaRPr lang="en-IN" sz="1800" i="0" u="none" strike="noStrike" baseline="0" dirty="0">
              <a:solidFill>
                <a:schemeClr val="tx1">
                  <a:lumMod val="85000"/>
                  <a:lumOff val="15000"/>
                </a:schemeClr>
              </a:solidFill>
              <a:latin typeface="Montserrat Medium" panose="00000600000000000000" pitchFamily="2" charset="0"/>
            </a:endParaRPr>
          </a:p>
          <a:p>
            <a:pPr marL="285750" indent="-285750">
              <a:buFont typeface="Arial" panose="020B0604020202020204" pitchFamily="34" charset="0"/>
              <a:buChar char="•"/>
            </a:pPr>
            <a:r>
              <a:rPr lang="en-IN" sz="1800" i="0" u="none" strike="noStrike" baseline="0" dirty="0">
                <a:solidFill>
                  <a:schemeClr val="tx1">
                    <a:lumMod val="85000"/>
                    <a:lumOff val="15000"/>
                  </a:schemeClr>
                </a:solidFill>
                <a:latin typeface="Montserrat Medium" panose="00000600000000000000" pitchFamily="2" charset="0"/>
              </a:rPr>
              <a:t>ISSN: 2278-0181, Mathematical </a:t>
            </a:r>
            <a:r>
              <a:rPr lang="en-IN" sz="1800" i="0" u="none" strike="noStrike" baseline="0" dirty="0" err="1">
                <a:solidFill>
                  <a:schemeClr val="tx1">
                    <a:lumMod val="85000"/>
                    <a:lumOff val="15000"/>
                  </a:schemeClr>
                </a:solidFill>
                <a:latin typeface="Montserrat Medium" panose="00000600000000000000" pitchFamily="2" charset="0"/>
              </a:rPr>
              <a:t>Modeling</a:t>
            </a:r>
            <a:r>
              <a:rPr lang="en-IN" sz="1800" i="0" u="none" strike="noStrike" baseline="0" dirty="0">
                <a:solidFill>
                  <a:schemeClr val="tx1">
                    <a:lumMod val="85000"/>
                    <a:lumOff val="15000"/>
                  </a:schemeClr>
                </a:solidFill>
                <a:latin typeface="Montserrat Medium" panose="00000600000000000000" pitchFamily="2" charset="0"/>
              </a:rPr>
              <a:t> of Brushless DC Motor and its Speed Control using Pi Controller, </a:t>
            </a:r>
            <a:r>
              <a:rPr lang="en-IN" sz="1800" i="0" u="none" strike="noStrike" baseline="0" dirty="0" err="1">
                <a:solidFill>
                  <a:schemeClr val="tx1">
                    <a:lumMod val="85000"/>
                    <a:lumOff val="15000"/>
                  </a:schemeClr>
                </a:solidFill>
                <a:latin typeface="Montserrat Medium" panose="00000600000000000000" pitchFamily="2" charset="0"/>
              </a:rPr>
              <a:t>Mouliswararao</a:t>
            </a:r>
            <a:r>
              <a:rPr lang="en-IN" sz="1800" i="0" u="none" strike="noStrike" baseline="0" dirty="0">
                <a:solidFill>
                  <a:schemeClr val="tx1">
                    <a:lumMod val="85000"/>
                    <a:lumOff val="15000"/>
                  </a:schemeClr>
                </a:solidFill>
                <a:latin typeface="Montserrat Medium" panose="00000600000000000000" pitchFamily="2" charset="0"/>
              </a:rPr>
              <a:t>. R, </a:t>
            </a:r>
            <a:r>
              <a:rPr lang="en-IN" sz="1800" i="0" u="none" strike="noStrike" baseline="0" dirty="0" err="1">
                <a:solidFill>
                  <a:schemeClr val="tx1">
                    <a:lumMod val="85000"/>
                    <a:lumOff val="15000"/>
                  </a:schemeClr>
                </a:solidFill>
                <a:latin typeface="Montserrat Medium" panose="00000600000000000000" pitchFamily="2" charset="0"/>
              </a:rPr>
              <a:t>Bhaskararao</a:t>
            </a:r>
            <a:r>
              <a:rPr lang="en-IN" sz="1800" i="0" u="none" strike="noStrike" baseline="0" dirty="0">
                <a:solidFill>
                  <a:schemeClr val="tx1">
                    <a:lumMod val="85000"/>
                    <a:lumOff val="15000"/>
                  </a:schemeClr>
                </a:solidFill>
                <a:latin typeface="Montserrat Medium" panose="00000600000000000000" pitchFamily="2" charset="0"/>
              </a:rPr>
              <a:t>.</a:t>
            </a:r>
            <a:br>
              <a:rPr lang="en-IN" dirty="0">
                <a:solidFill>
                  <a:schemeClr val="tx1">
                    <a:lumMod val="85000"/>
                    <a:lumOff val="15000"/>
                  </a:schemeClr>
                </a:solidFill>
                <a:latin typeface="Montserrat Medium" panose="00000600000000000000" pitchFamily="2" charset="0"/>
              </a:rPr>
            </a:br>
            <a:endParaRPr lang="en-IN" dirty="0">
              <a:solidFill>
                <a:schemeClr val="tx1">
                  <a:lumMod val="85000"/>
                  <a:lumOff val="15000"/>
                </a:schemeClr>
              </a:solidFill>
              <a:latin typeface="Montserrat Medium" panose="00000600000000000000" pitchFamily="2" charset="0"/>
            </a:endParaRPr>
          </a:p>
          <a:p>
            <a:pPr marL="285750" indent="-285750">
              <a:buFont typeface="Arial" panose="020B0604020202020204" pitchFamily="34" charset="0"/>
              <a:buChar char="•"/>
            </a:pPr>
            <a:r>
              <a:rPr lang="en-IN" sz="1800" i="0" u="none" strike="noStrike" baseline="0" dirty="0">
                <a:solidFill>
                  <a:schemeClr val="tx1">
                    <a:lumMod val="85000"/>
                    <a:lumOff val="15000"/>
                  </a:schemeClr>
                </a:solidFill>
                <a:latin typeface="Montserrat Medium" panose="00000600000000000000" pitchFamily="2" charset="0"/>
              </a:rPr>
              <a:t>https://matlabacademy.mathworks.com/</a:t>
            </a:r>
            <a:br>
              <a:rPr lang="en-IN" sz="1800" i="0" u="none" strike="noStrike" baseline="0" dirty="0">
                <a:solidFill>
                  <a:schemeClr val="tx1">
                    <a:lumMod val="85000"/>
                    <a:lumOff val="15000"/>
                  </a:schemeClr>
                </a:solidFill>
                <a:latin typeface="Montserrat Medium" panose="00000600000000000000" pitchFamily="2" charset="0"/>
              </a:rPr>
            </a:br>
            <a:endParaRPr lang="en-IN" sz="1800" i="0" u="none" strike="noStrike" baseline="0" dirty="0">
              <a:solidFill>
                <a:schemeClr val="tx1">
                  <a:lumMod val="85000"/>
                  <a:lumOff val="15000"/>
                </a:schemeClr>
              </a:solidFill>
              <a:latin typeface="Montserrat Medium" panose="00000600000000000000" pitchFamily="2" charset="0"/>
            </a:endParaRPr>
          </a:p>
          <a:p>
            <a:pPr marL="285750" indent="-285750">
              <a:buFont typeface="Arial" panose="020B0604020202020204" pitchFamily="34" charset="0"/>
              <a:buChar char="•"/>
            </a:pPr>
            <a:r>
              <a:rPr lang="en-IN" dirty="0">
                <a:solidFill>
                  <a:schemeClr val="tx1">
                    <a:lumMod val="85000"/>
                    <a:lumOff val="15000"/>
                  </a:schemeClr>
                </a:solidFill>
                <a:latin typeface="Montserrat Medium" panose="00000600000000000000" pitchFamily="2" charset="0"/>
              </a:rPr>
              <a:t>https://wikipedia.org/</a:t>
            </a:r>
            <a:br>
              <a:rPr lang="en-IN" dirty="0">
                <a:solidFill>
                  <a:schemeClr val="tx1">
                    <a:lumMod val="85000"/>
                    <a:lumOff val="15000"/>
                  </a:schemeClr>
                </a:solidFill>
                <a:latin typeface="Montserrat Medium" panose="00000600000000000000" pitchFamily="2" charset="0"/>
              </a:rPr>
            </a:br>
            <a:endParaRPr lang="en-IN" dirty="0">
              <a:solidFill>
                <a:schemeClr val="tx1">
                  <a:lumMod val="85000"/>
                  <a:lumOff val="15000"/>
                </a:schemeClr>
              </a:solidFill>
              <a:latin typeface="Montserrat Medium" panose="00000600000000000000" pitchFamily="2" charset="0"/>
            </a:endParaRPr>
          </a:p>
          <a:p>
            <a:pPr marL="285750" indent="-285750">
              <a:buFont typeface="Arial" panose="020B0604020202020204" pitchFamily="34" charset="0"/>
              <a:buChar char="•"/>
            </a:pPr>
            <a:r>
              <a:rPr lang="en-IN" dirty="0">
                <a:solidFill>
                  <a:schemeClr val="tx1">
                    <a:lumMod val="85000"/>
                    <a:lumOff val="15000"/>
                  </a:schemeClr>
                </a:solidFill>
                <a:latin typeface="Montserrat Medium" panose="00000600000000000000" pitchFamily="2" charset="0"/>
              </a:rPr>
              <a:t>https://youtube.com/ </a:t>
            </a:r>
            <a:br>
              <a:rPr lang="en-IN" dirty="0">
                <a:solidFill>
                  <a:schemeClr val="tx1">
                    <a:lumMod val="85000"/>
                    <a:lumOff val="15000"/>
                  </a:schemeClr>
                </a:solidFill>
                <a:latin typeface="Montserrat Medium" panose="00000600000000000000" pitchFamily="2" charset="0"/>
              </a:rPr>
            </a:br>
            <a:endParaRPr lang="en-IN" dirty="0">
              <a:solidFill>
                <a:schemeClr val="tx1">
                  <a:lumMod val="85000"/>
                  <a:lumOff val="15000"/>
                </a:schemeClr>
              </a:solidFill>
              <a:latin typeface="Montserrat Medium" panose="00000600000000000000" pitchFamily="2" charset="0"/>
            </a:endParaRPr>
          </a:p>
          <a:p>
            <a:pPr marL="285750" indent="-285750">
              <a:buFont typeface="Arial" panose="020B0604020202020204" pitchFamily="34" charset="0"/>
              <a:buChar char="•"/>
            </a:pPr>
            <a:r>
              <a:rPr lang="en-IN" dirty="0">
                <a:solidFill>
                  <a:schemeClr val="tx1">
                    <a:lumMod val="85000"/>
                    <a:lumOff val="15000"/>
                  </a:schemeClr>
                </a:solidFill>
                <a:latin typeface="Montserrat Medium" panose="00000600000000000000" pitchFamily="2" charset="0"/>
              </a:rPr>
              <a:t>https://google.com/</a:t>
            </a:r>
          </a:p>
        </p:txBody>
      </p:sp>
    </p:spTree>
    <p:extLst>
      <p:ext uri="{BB962C8B-B14F-4D97-AF65-F5344CB8AC3E}">
        <p14:creationId xmlns:p14="http://schemas.microsoft.com/office/powerpoint/2010/main" val="377842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443638A-7B67-43F4-8557-626CDFDF813D}"/>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sp>
        <p:nvSpPr>
          <p:cNvPr id="3" name="Subtitle 2">
            <a:extLst>
              <a:ext uri="{FF2B5EF4-FFF2-40B4-BE49-F238E27FC236}">
                <a16:creationId xmlns:a16="http://schemas.microsoft.com/office/drawing/2014/main" id="{5A515243-FAFA-444A-B5A9-06C93DC1B2F8}"/>
              </a:ext>
            </a:extLst>
          </p:cNvPr>
          <p:cNvSpPr txBox="1">
            <a:spLocks/>
          </p:cNvSpPr>
          <p:nvPr/>
        </p:nvSpPr>
        <p:spPr>
          <a:xfrm>
            <a:off x="3656677" y="418397"/>
            <a:ext cx="4878645" cy="492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BLDC MOTOR</a:t>
            </a:r>
          </a:p>
        </p:txBody>
      </p:sp>
      <p:sp>
        <p:nvSpPr>
          <p:cNvPr id="4" name="TextBox 3">
            <a:extLst>
              <a:ext uri="{FF2B5EF4-FFF2-40B4-BE49-F238E27FC236}">
                <a16:creationId xmlns:a16="http://schemas.microsoft.com/office/drawing/2014/main" id="{918ED303-7598-4C14-808F-9FCA4EEDE66D}"/>
              </a:ext>
            </a:extLst>
          </p:cNvPr>
          <p:cNvSpPr txBox="1"/>
          <p:nvPr/>
        </p:nvSpPr>
        <p:spPr>
          <a:xfrm>
            <a:off x="1051209" y="1504729"/>
            <a:ext cx="6480199" cy="1489171"/>
          </a:xfrm>
          <a:prstGeom prst="rect">
            <a:avLst/>
          </a:prstGeom>
          <a:noFill/>
        </p:spPr>
        <p:txBody>
          <a:bodyPr wrap="square" rtlCol="0">
            <a:spAutoFit/>
          </a:bodyPr>
          <a:lstStyle/>
          <a:p>
            <a:pPr algn="just"/>
            <a:r>
              <a:rPr lang="en-IN" i="0" dirty="0">
                <a:effectLst/>
                <a:latin typeface="Montserrat Medium" panose="00000600000000000000" pitchFamily="2" charset="0"/>
              </a:rPr>
              <a:t>A brushless DC motor (also known as a BLDC motor) is an electronically commuted </a:t>
            </a:r>
            <a:r>
              <a:rPr lang="en-IN" dirty="0">
                <a:latin typeface="Montserrat Medium" panose="00000600000000000000" pitchFamily="2" charset="0"/>
              </a:rPr>
              <a:t>DC motor</a:t>
            </a:r>
            <a:r>
              <a:rPr lang="en-IN" i="0" dirty="0">
                <a:effectLst/>
                <a:latin typeface="Montserrat Medium" panose="00000600000000000000" pitchFamily="2" charset="0"/>
              </a:rPr>
              <a:t> which does not have brushes. The controller provides pulses of </a:t>
            </a:r>
            <a:r>
              <a:rPr lang="en-IN" dirty="0">
                <a:latin typeface="Montserrat Medium" panose="00000600000000000000" pitchFamily="2" charset="0"/>
              </a:rPr>
              <a:t>current</a:t>
            </a:r>
            <a:r>
              <a:rPr lang="en-IN" i="0" dirty="0">
                <a:effectLst/>
                <a:latin typeface="Montserrat Medium" panose="00000600000000000000" pitchFamily="2" charset="0"/>
              </a:rPr>
              <a:t> to the motor windings which </a:t>
            </a:r>
            <a:r>
              <a:rPr lang="en-IN" dirty="0">
                <a:latin typeface="Montserrat Medium" panose="00000600000000000000" pitchFamily="2" charset="0"/>
              </a:rPr>
              <a:t>control the speed</a:t>
            </a:r>
            <a:r>
              <a:rPr lang="en-IN" i="0" dirty="0">
                <a:effectLst/>
                <a:latin typeface="Montserrat Medium" panose="00000600000000000000" pitchFamily="2" charset="0"/>
              </a:rPr>
              <a:t> and torque of the </a:t>
            </a:r>
            <a:r>
              <a:rPr lang="en-IN" dirty="0">
                <a:latin typeface="Montserrat Medium" panose="00000600000000000000" pitchFamily="2" charset="0"/>
              </a:rPr>
              <a:t>synchronous motor</a:t>
            </a:r>
            <a:r>
              <a:rPr lang="en-IN" i="0" dirty="0">
                <a:effectLst/>
                <a:latin typeface="Montserrat Medium" panose="00000600000000000000" pitchFamily="2" charset="0"/>
              </a:rPr>
              <a:t>.</a:t>
            </a:r>
            <a:endParaRPr lang="en-IN" dirty="0">
              <a:latin typeface="Montserrat Medium" panose="00000600000000000000"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4A6C7BFA-0111-4484-BCC6-255D85F58B36}"/>
              </a:ext>
            </a:extLst>
          </p:cNvPr>
          <p:cNvSpPr txBox="1"/>
          <p:nvPr/>
        </p:nvSpPr>
        <p:spPr>
          <a:xfrm>
            <a:off x="1051209" y="3147392"/>
            <a:ext cx="6480200" cy="3179663"/>
          </a:xfrm>
          <a:prstGeom prst="rect">
            <a:avLst/>
          </a:prstGeom>
          <a:noFill/>
        </p:spPr>
        <p:txBody>
          <a:bodyPr wrap="square" rtlCol="0">
            <a:spAutoFit/>
          </a:bodyPr>
          <a:lstStyle/>
          <a:p>
            <a:pPr algn="just"/>
            <a:r>
              <a:rPr lang="en-IN" dirty="0">
                <a:latin typeface="Montserrat Medium" panose="00000600000000000000" pitchFamily="2" charset="0"/>
                <a:cs typeface="Times New Roman" panose="02020603050405020304" pitchFamily="18" charset="0"/>
              </a:rPr>
              <a:t>The BLDC Motor is driven by the AC supply from the 3-phase inverter. This invertor is designed using six switches with appropriate sequence.</a:t>
            </a:r>
          </a:p>
          <a:p>
            <a:pPr algn="just"/>
            <a:endParaRPr lang="en-IN" dirty="0">
              <a:latin typeface="Montserrat Medium" panose="00000600000000000000" pitchFamily="2" charset="0"/>
              <a:cs typeface="Times New Roman" panose="02020603050405020304" pitchFamily="18" charset="0"/>
            </a:endParaRPr>
          </a:p>
          <a:p>
            <a:pPr algn="just"/>
            <a:r>
              <a:rPr lang="en-IN" dirty="0">
                <a:latin typeface="Montserrat Medium" panose="00000600000000000000" pitchFamily="2" charset="0"/>
                <a:cs typeface="Times New Roman" panose="02020603050405020304" pitchFamily="18" charset="0"/>
              </a:rPr>
              <a:t>Stator of the motor consist of six coils kept at 60</a:t>
            </a:r>
            <a:r>
              <a:rPr lang="en-IN" baseline="30000" dirty="0">
                <a:latin typeface="Montserrat Medium" panose="00000600000000000000" pitchFamily="2" charset="0"/>
                <a:cs typeface="Times New Roman" panose="02020603050405020304" pitchFamily="18" charset="0"/>
              </a:rPr>
              <a:t>O</a:t>
            </a:r>
            <a:r>
              <a:rPr lang="en-IN" dirty="0">
                <a:latin typeface="Montserrat Medium" panose="00000600000000000000" pitchFamily="2" charset="0"/>
                <a:cs typeface="Times New Roman" panose="02020603050405020304" pitchFamily="18" charset="0"/>
              </a:rPr>
              <a:t> from each other. The Rotor consist of permanent magnet which is fixed on the axis.</a:t>
            </a:r>
          </a:p>
          <a:p>
            <a:pPr algn="just"/>
            <a:endParaRPr lang="en-IN" dirty="0">
              <a:latin typeface="Montserrat Medium" panose="00000600000000000000" pitchFamily="2" charset="0"/>
              <a:cs typeface="Times New Roman" panose="02020603050405020304" pitchFamily="18" charset="0"/>
            </a:endParaRPr>
          </a:p>
          <a:p>
            <a:pPr algn="just"/>
            <a:r>
              <a:rPr lang="en-IN" dirty="0">
                <a:latin typeface="Montserrat Medium" panose="00000600000000000000" pitchFamily="2" charset="0"/>
                <a:cs typeface="Times New Roman" panose="02020603050405020304" pitchFamily="18" charset="0"/>
              </a:rPr>
              <a:t>The angular position of the rotor can be determined by many methods like back EMF, hall sensors, potentiometer, etc.</a:t>
            </a:r>
          </a:p>
        </p:txBody>
      </p:sp>
      <p:pic>
        <p:nvPicPr>
          <p:cNvPr id="9" name="Picture 8">
            <a:extLst>
              <a:ext uri="{FF2B5EF4-FFF2-40B4-BE49-F238E27FC236}">
                <a16:creationId xmlns:a16="http://schemas.microsoft.com/office/drawing/2014/main" id="{EA0BADB2-28BE-4E57-896C-24C56018F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0274" y="1846085"/>
            <a:ext cx="4123739" cy="3165829"/>
          </a:xfrm>
          <a:prstGeom prst="rect">
            <a:avLst/>
          </a:prstGeom>
        </p:spPr>
      </p:pic>
    </p:spTree>
    <p:extLst>
      <p:ext uri="{BB962C8B-B14F-4D97-AF65-F5344CB8AC3E}">
        <p14:creationId xmlns:p14="http://schemas.microsoft.com/office/powerpoint/2010/main" val="18090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E13BB24-2FE2-4393-8486-4866EADE1C03}"/>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sp>
        <p:nvSpPr>
          <p:cNvPr id="3" name="Subtitle 2">
            <a:extLst>
              <a:ext uri="{FF2B5EF4-FFF2-40B4-BE49-F238E27FC236}">
                <a16:creationId xmlns:a16="http://schemas.microsoft.com/office/drawing/2014/main" id="{71EEA2E2-A9B2-4788-945F-4EDCA4689406}"/>
              </a:ext>
            </a:extLst>
          </p:cNvPr>
          <p:cNvSpPr txBox="1">
            <a:spLocks/>
          </p:cNvSpPr>
          <p:nvPr/>
        </p:nvSpPr>
        <p:spPr>
          <a:xfrm>
            <a:off x="3656677" y="418397"/>
            <a:ext cx="4878645" cy="492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BLDC MOTOR</a:t>
            </a:r>
          </a:p>
        </p:txBody>
      </p:sp>
      <p:grpSp>
        <p:nvGrpSpPr>
          <p:cNvPr id="12" name="Group 11">
            <a:extLst>
              <a:ext uri="{FF2B5EF4-FFF2-40B4-BE49-F238E27FC236}">
                <a16:creationId xmlns:a16="http://schemas.microsoft.com/office/drawing/2014/main" id="{0CF74B2C-F63C-4F98-9C63-62D8D4FD6848}"/>
              </a:ext>
            </a:extLst>
          </p:cNvPr>
          <p:cNvGrpSpPr/>
          <p:nvPr/>
        </p:nvGrpSpPr>
        <p:grpSpPr>
          <a:xfrm>
            <a:off x="5486812" y="2051952"/>
            <a:ext cx="6097020" cy="4024379"/>
            <a:chOff x="5486812" y="2051952"/>
            <a:chExt cx="6097020" cy="4024379"/>
          </a:xfrm>
        </p:grpSpPr>
        <p:pic>
          <p:nvPicPr>
            <p:cNvPr id="5" name="Picture 4">
              <a:extLst>
                <a:ext uri="{FF2B5EF4-FFF2-40B4-BE49-F238E27FC236}">
                  <a16:creationId xmlns:a16="http://schemas.microsoft.com/office/drawing/2014/main" id="{E6532645-0872-48CC-B68B-E84F91B9D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812" y="2051952"/>
              <a:ext cx="6097020" cy="4024379"/>
            </a:xfrm>
            <a:prstGeom prst="rect">
              <a:avLst/>
            </a:prstGeom>
          </p:spPr>
        </p:pic>
        <p:sp>
          <p:nvSpPr>
            <p:cNvPr id="6" name="TextBox 5">
              <a:extLst>
                <a:ext uri="{FF2B5EF4-FFF2-40B4-BE49-F238E27FC236}">
                  <a16:creationId xmlns:a16="http://schemas.microsoft.com/office/drawing/2014/main" id="{083788F3-0731-4538-B829-D18424FE408D}"/>
                </a:ext>
              </a:extLst>
            </p:cNvPr>
            <p:cNvSpPr txBox="1"/>
            <p:nvPr/>
          </p:nvSpPr>
          <p:spPr>
            <a:xfrm>
              <a:off x="6338596" y="2425960"/>
              <a:ext cx="367004" cy="307777"/>
            </a:xfrm>
            <a:prstGeom prst="rect">
              <a:avLst/>
            </a:prstGeom>
            <a:noFill/>
          </p:spPr>
          <p:txBody>
            <a:bodyPr wrap="square" rtlCol="0">
              <a:spAutoFit/>
            </a:bodyPr>
            <a:lstStyle/>
            <a:p>
              <a:r>
                <a:rPr lang="en-IN" sz="1400" dirty="0">
                  <a:latin typeface="Montserrat Medium" panose="00000600000000000000" pitchFamily="2" charset="0"/>
                </a:rPr>
                <a:t>S1</a:t>
              </a:r>
            </a:p>
          </p:txBody>
        </p:sp>
        <p:sp>
          <p:nvSpPr>
            <p:cNvPr id="7" name="TextBox 6">
              <a:extLst>
                <a:ext uri="{FF2B5EF4-FFF2-40B4-BE49-F238E27FC236}">
                  <a16:creationId xmlns:a16="http://schemas.microsoft.com/office/drawing/2014/main" id="{3EAD9BEA-E780-4D62-B72A-63787736DEC4}"/>
                </a:ext>
              </a:extLst>
            </p:cNvPr>
            <p:cNvSpPr txBox="1"/>
            <p:nvPr/>
          </p:nvSpPr>
          <p:spPr>
            <a:xfrm>
              <a:off x="7268547" y="2425960"/>
              <a:ext cx="482082" cy="307777"/>
            </a:xfrm>
            <a:prstGeom prst="rect">
              <a:avLst/>
            </a:prstGeom>
            <a:noFill/>
          </p:spPr>
          <p:txBody>
            <a:bodyPr wrap="square" rtlCol="0">
              <a:spAutoFit/>
            </a:bodyPr>
            <a:lstStyle/>
            <a:p>
              <a:r>
                <a:rPr lang="en-IN" sz="1400" dirty="0">
                  <a:latin typeface="Montserrat Medium" panose="00000600000000000000" pitchFamily="2" charset="0"/>
                </a:rPr>
                <a:t>S2</a:t>
              </a:r>
            </a:p>
          </p:txBody>
        </p:sp>
        <p:sp>
          <p:nvSpPr>
            <p:cNvPr id="8" name="TextBox 7">
              <a:extLst>
                <a:ext uri="{FF2B5EF4-FFF2-40B4-BE49-F238E27FC236}">
                  <a16:creationId xmlns:a16="http://schemas.microsoft.com/office/drawing/2014/main" id="{E1B5D328-6061-45E4-81B3-47467DA77389}"/>
                </a:ext>
              </a:extLst>
            </p:cNvPr>
            <p:cNvSpPr txBox="1"/>
            <p:nvPr/>
          </p:nvSpPr>
          <p:spPr>
            <a:xfrm>
              <a:off x="8140119" y="2435291"/>
              <a:ext cx="482082" cy="307777"/>
            </a:xfrm>
            <a:prstGeom prst="rect">
              <a:avLst/>
            </a:prstGeom>
            <a:noFill/>
          </p:spPr>
          <p:txBody>
            <a:bodyPr wrap="square" rtlCol="0">
              <a:spAutoFit/>
            </a:bodyPr>
            <a:lstStyle/>
            <a:p>
              <a:r>
                <a:rPr lang="en-IN" sz="1400" dirty="0">
                  <a:latin typeface="Montserrat Medium" panose="00000600000000000000" pitchFamily="2" charset="0"/>
                </a:rPr>
                <a:t>S3</a:t>
              </a:r>
            </a:p>
          </p:txBody>
        </p:sp>
        <p:sp>
          <p:nvSpPr>
            <p:cNvPr id="9" name="TextBox 8">
              <a:extLst>
                <a:ext uri="{FF2B5EF4-FFF2-40B4-BE49-F238E27FC236}">
                  <a16:creationId xmlns:a16="http://schemas.microsoft.com/office/drawing/2014/main" id="{97992C43-BDBC-4EC9-93AB-8C27FCA00967}"/>
                </a:ext>
              </a:extLst>
            </p:cNvPr>
            <p:cNvSpPr txBox="1"/>
            <p:nvPr/>
          </p:nvSpPr>
          <p:spPr>
            <a:xfrm>
              <a:off x="6338595" y="3555166"/>
              <a:ext cx="482081" cy="307777"/>
            </a:xfrm>
            <a:prstGeom prst="rect">
              <a:avLst/>
            </a:prstGeom>
            <a:noFill/>
          </p:spPr>
          <p:txBody>
            <a:bodyPr wrap="square" rtlCol="0">
              <a:spAutoFit/>
            </a:bodyPr>
            <a:lstStyle/>
            <a:p>
              <a:r>
                <a:rPr lang="en-IN" sz="1400" dirty="0">
                  <a:latin typeface="Montserrat Medium" panose="00000600000000000000" pitchFamily="2" charset="0"/>
                </a:rPr>
                <a:t>S4</a:t>
              </a:r>
            </a:p>
          </p:txBody>
        </p:sp>
        <p:sp>
          <p:nvSpPr>
            <p:cNvPr id="10" name="TextBox 9">
              <a:extLst>
                <a:ext uri="{FF2B5EF4-FFF2-40B4-BE49-F238E27FC236}">
                  <a16:creationId xmlns:a16="http://schemas.microsoft.com/office/drawing/2014/main" id="{691723DC-844D-4575-9A09-12E9610CB28A}"/>
                </a:ext>
              </a:extLst>
            </p:cNvPr>
            <p:cNvSpPr txBox="1"/>
            <p:nvPr/>
          </p:nvSpPr>
          <p:spPr>
            <a:xfrm>
              <a:off x="7268547" y="3555166"/>
              <a:ext cx="482082" cy="307777"/>
            </a:xfrm>
            <a:prstGeom prst="rect">
              <a:avLst/>
            </a:prstGeom>
            <a:noFill/>
          </p:spPr>
          <p:txBody>
            <a:bodyPr wrap="square" rtlCol="0">
              <a:spAutoFit/>
            </a:bodyPr>
            <a:lstStyle/>
            <a:p>
              <a:r>
                <a:rPr lang="en-IN" sz="1400" dirty="0">
                  <a:latin typeface="Montserrat Medium" panose="00000600000000000000" pitchFamily="2" charset="0"/>
                </a:rPr>
                <a:t>S5</a:t>
              </a:r>
            </a:p>
          </p:txBody>
        </p:sp>
        <p:sp>
          <p:nvSpPr>
            <p:cNvPr id="11" name="TextBox 10">
              <a:extLst>
                <a:ext uri="{FF2B5EF4-FFF2-40B4-BE49-F238E27FC236}">
                  <a16:creationId xmlns:a16="http://schemas.microsoft.com/office/drawing/2014/main" id="{95D5B018-F92C-48DE-B8DA-D31DAB765B4D}"/>
                </a:ext>
              </a:extLst>
            </p:cNvPr>
            <p:cNvSpPr txBox="1"/>
            <p:nvPr/>
          </p:nvSpPr>
          <p:spPr>
            <a:xfrm>
              <a:off x="8140119" y="3564497"/>
              <a:ext cx="482082" cy="307777"/>
            </a:xfrm>
            <a:prstGeom prst="rect">
              <a:avLst/>
            </a:prstGeom>
            <a:noFill/>
          </p:spPr>
          <p:txBody>
            <a:bodyPr wrap="square" rtlCol="0">
              <a:spAutoFit/>
            </a:bodyPr>
            <a:lstStyle/>
            <a:p>
              <a:r>
                <a:rPr lang="en-IN" sz="1400" dirty="0">
                  <a:latin typeface="Montserrat Medium" panose="00000600000000000000" pitchFamily="2" charset="0"/>
                </a:rPr>
                <a:t>S6</a:t>
              </a:r>
            </a:p>
          </p:txBody>
        </p:sp>
      </p:grpSp>
      <p:sp>
        <p:nvSpPr>
          <p:cNvPr id="13" name="TextBox 12">
            <a:extLst>
              <a:ext uri="{FF2B5EF4-FFF2-40B4-BE49-F238E27FC236}">
                <a16:creationId xmlns:a16="http://schemas.microsoft.com/office/drawing/2014/main" id="{278457B6-901E-4F14-8690-9814AA88C423}"/>
              </a:ext>
            </a:extLst>
          </p:cNvPr>
          <p:cNvSpPr txBox="1"/>
          <p:nvPr/>
        </p:nvSpPr>
        <p:spPr>
          <a:xfrm>
            <a:off x="608168" y="2632980"/>
            <a:ext cx="4979938" cy="2862322"/>
          </a:xfrm>
          <a:prstGeom prst="rect">
            <a:avLst/>
          </a:prstGeom>
          <a:noFill/>
        </p:spPr>
        <p:txBody>
          <a:bodyPr wrap="square" rtlCol="0">
            <a:spAutoFit/>
          </a:bodyPr>
          <a:lstStyle/>
          <a:p>
            <a:pPr algn="just"/>
            <a:r>
              <a:rPr lang="en-IN" dirty="0">
                <a:latin typeface="Montserrat Medium" panose="00000600000000000000" pitchFamily="2" charset="0"/>
                <a:cs typeface="Times New Roman" panose="02020603050405020304" pitchFamily="18" charset="0"/>
              </a:rPr>
              <a:t>The angular position of the rotor is determined using the sensors like hall sensor. These sensor gives the data to the control unit. Based on the position it triggers the appropriate sequence of switches and the current flows through the coil accordingly.</a:t>
            </a:r>
          </a:p>
          <a:p>
            <a:pPr algn="just"/>
            <a:endParaRPr lang="en-IN" dirty="0">
              <a:latin typeface="Montserrat Medium" panose="00000600000000000000" pitchFamily="2" charset="0"/>
              <a:cs typeface="Times New Roman" panose="02020603050405020304" pitchFamily="18" charset="0"/>
            </a:endParaRPr>
          </a:p>
          <a:p>
            <a:pPr algn="just"/>
            <a:r>
              <a:rPr lang="en-IN" dirty="0">
                <a:latin typeface="Montserrat Medium" panose="00000600000000000000" pitchFamily="2" charset="0"/>
                <a:cs typeface="Times New Roman" panose="02020603050405020304" pitchFamily="18" charset="0"/>
              </a:rPr>
              <a:t>That’s way BLDC motor has a close loop control system.</a:t>
            </a:r>
          </a:p>
        </p:txBody>
      </p:sp>
    </p:spTree>
    <p:extLst>
      <p:ext uri="{BB962C8B-B14F-4D97-AF65-F5344CB8AC3E}">
        <p14:creationId xmlns:p14="http://schemas.microsoft.com/office/powerpoint/2010/main" val="313330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16A214-241F-4768-8626-F924C8EB25C7}"/>
              </a:ext>
            </a:extLst>
          </p:cNvPr>
          <p:cNvSpPr txBox="1">
            <a:spLocks/>
          </p:cNvSpPr>
          <p:nvPr/>
        </p:nvSpPr>
        <p:spPr>
          <a:xfrm>
            <a:off x="3656677" y="418397"/>
            <a:ext cx="4878645" cy="492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BLDC MOTOR</a:t>
            </a:r>
          </a:p>
        </p:txBody>
      </p:sp>
      <p:grpSp>
        <p:nvGrpSpPr>
          <p:cNvPr id="17" name="Group 16">
            <a:extLst>
              <a:ext uri="{FF2B5EF4-FFF2-40B4-BE49-F238E27FC236}">
                <a16:creationId xmlns:a16="http://schemas.microsoft.com/office/drawing/2014/main" id="{DD0CA0A2-A3AE-44E9-94C3-220424BDA456}"/>
              </a:ext>
            </a:extLst>
          </p:cNvPr>
          <p:cNvGrpSpPr/>
          <p:nvPr/>
        </p:nvGrpSpPr>
        <p:grpSpPr>
          <a:xfrm>
            <a:off x="5970581" y="2020532"/>
            <a:ext cx="6221419" cy="4168154"/>
            <a:chOff x="5970581" y="2020532"/>
            <a:chExt cx="6221419" cy="4168154"/>
          </a:xfrm>
        </p:grpSpPr>
        <p:grpSp>
          <p:nvGrpSpPr>
            <p:cNvPr id="11" name="Group 10">
              <a:extLst>
                <a:ext uri="{FF2B5EF4-FFF2-40B4-BE49-F238E27FC236}">
                  <a16:creationId xmlns:a16="http://schemas.microsoft.com/office/drawing/2014/main" id="{AB3AB25D-9403-4C87-AAE3-2974CF543D7B}"/>
                </a:ext>
              </a:extLst>
            </p:cNvPr>
            <p:cNvGrpSpPr/>
            <p:nvPr/>
          </p:nvGrpSpPr>
          <p:grpSpPr>
            <a:xfrm>
              <a:off x="5970581" y="2020532"/>
              <a:ext cx="6221419" cy="4168154"/>
              <a:chOff x="2031999" y="1215131"/>
              <a:chExt cx="8128000" cy="5445503"/>
            </a:xfrm>
          </p:grpSpPr>
          <p:graphicFrame>
            <p:nvGraphicFramePr>
              <p:cNvPr id="7" name="Chart 6">
                <a:extLst>
                  <a:ext uri="{FF2B5EF4-FFF2-40B4-BE49-F238E27FC236}">
                    <a16:creationId xmlns:a16="http://schemas.microsoft.com/office/drawing/2014/main" id="{A629E1C9-1BD7-42F5-A6B2-90C55D9D242D}"/>
                  </a:ext>
                </a:extLst>
              </p:cNvPr>
              <p:cNvGraphicFramePr/>
              <p:nvPr>
                <p:extLst>
                  <p:ext uri="{D42A27DB-BD31-4B8C-83A1-F6EECF244321}">
                    <p14:modId xmlns:p14="http://schemas.microsoft.com/office/powerpoint/2010/main" val="336336343"/>
                  </p:ext>
                </p:extLst>
              </p:nvPr>
            </p:nvGraphicFramePr>
            <p:xfrm>
              <a:off x="2031999" y="1241967"/>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6B64015A-E2E9-4465-BAC6-BE83BA5E327A}"/>
                  </a:ext>
                </a:extLst>
              </p:cNvPr>
              <p:cNvSpPr/>
              <p:nvPr/>
            </p:nvSpPr>
            <p:spPr>
              <a:xfrm rot="19774600">
                <a:off x="4276109" y="1215131"/>
                <a:ext cx="679349" cy="4866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H1</a:t>
                </a:r>
              </a:p>
            </p:txBody>
          </p:sp>
          <p:sp>
            <p:nvSpPr>
              <p:cNvPr id="9" name="Rectangle 8">
                <a:extLst>
                  <a:ext uri="{FF2B5EF4-FFF2-40B4-BE49-F238E27FC236}">
                    <a16:creationId xmlns:a16="http://schemas.microsoft.com/office/drawing/2014/main" id="{FC968E0C-795E-4AB4-A9B0-52F6104ABB42}"/>
                  </a:ext>
                </a:extLst>
              </p:cNvPr>
              <p:cNvSpPr/>
              <p:nvPr/>
            </p:nvSpPr>
            <p:spPr>
              <a:xfrm rot="5400000">
                <a:off x="8646549" y="3707951"/>
                <a:ext cx="679349" cy="4866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H2</a:t>
                </a:r>
              </a:p>
            </p:txBody>
          </p:sp>
          <p:sp>
            <p:nvSpPr>
              <p:cNvPr id="10" name="Rectangle 9">
                <a:extLst>
                  <a:ext uri="{FF2B5EF4-FFF2-40B4-BE49-F238E27FC236}">
                    <a16:creationId xmlns:a16="http://schemas.microsoft.com/office/drawing/2014/main" id="{469BD525-4691-4D5D-A0DA-3105D3CDBAE3}"/>
                  </a:ext>
                </a:extLst>
              </p:cNvPr>
              <p:cNvSpPr/>
              <p:nvPr/>
            </p:nvSpPr>
            <p:spPr>
              <a:xfrm rot="13130632">
                <a:off x="4005722" y="5945990"/>
                <a:ext cx="679349" cy="4866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H3</a:t>
                </a:r>
              </a:p>
            </p:txBody>
          </p:sp>
        </p:grpSp>
        <p:sp>
          <p:nvSpPr>
            <p:cNvPr id="12" name="TextBox 11">
              <a:extLst>
                <a:ext uri="{FF2B5EF4-FFF2-40B4-BE49-F238E27FC236}">
                  <a16:creationId xmlns:a16="http://schemas.microsoft.com/office/drawing/2014/main" id="{E1C61B90-E1C4-41F1-BB9B-4425133DF8FE}"/>
                </a:ext>
              </a:extLst>
            </p:cNvPr>
            <p:cNvSpPr txBox="1"/>
            <p:nvPr/>
          </p:nvSpPr>
          <p:spPr>
            <a:xfrm>
              <a:off x="9497961" y="2890684"/>
              <a:ext cx="319318" cy="369332"/>
            </a:xfrm>
            <a:prstGeom prst="rect">
              <a:avLst/>
            </a:prstGeom>
            <a:noFill/>
          </p:spPr>
          <p:txBody>
            <a:bodyPr wrap="none" rtlCol="0">
              <a:spAutoFit/>
            </a:bodyPr>
            <a:lstStyle/>
            <a:p>
              <a:r>
                <a:rPr lang="en-IN" dirty="0">
                  <a:solidFill>
                    <a:schemeClr val="bg1"/>
                  </a:solidFill>
                  <a:latin typeface="Montserrat SemiBold" panose="00000700000000000000" pitchFamily="2" charset="0"/>
                </a:rPr>
                <a:t>2</a:t>
              </a:r>
            </a:p>
          </p:txBody>
        </p:sp>
        <p:sp>
          <p:nvSpPr>
            <p:cNvPr id="13" name="TextBox 12">
              <a:extLst>
                <a:ext uri="{FF2B5EF4-FFF2-40B4-BE49-F238E27FC236}">
                  <a16:creationId xmlns:a16="http://schemas.microsoft.com/office/drawing/2014/main" id="{C96182FA-70B6-49EE-A4B9-954E7FF28C00}"/>
                </a:ext>
              </a:extLst>
            </p:cNvPr>
            <p:cNvSpPr txBox="1"/>
            <p:nvPr/>
          </p:nvSpPr>
          <p:spPr>
            <a:xfrm>
              <a:off x="10228239" y="3854881"/>
              <a:ext cx="333746" cy="400110"/>
            </a:xfrm>
            <a:prstGeom prst="rect">
              <a:avLst/>
            </a:prstGeom>
            <a:noFill/>
          </p:spPr>
          <p:txBody>
            <a:bodyPr wrap="none" rtlCol="0">
              <a:spAutoFit/>
            </a:bodyPr>
            <a:lstStyle/>
            <a:p>
              <a:r>
                <a:rPr lang="en-IN" sz="2000" dirty="0">
                  <a:solidFill>
                    <a:schemeClr val="bg1"/>
                  </a:solidFill>
                  <a:latin typeface="Montserrat SemiBold" panose="00000700000000000000" pitchFamily="2" charset="0"/>
                </a:rPr>
                <a:t>3</a:t>
              </a:r>
            </a:p>
          </p:txBody>
        </p:sp>
        <p:sp>
          <p:nvSpPr>
            <p:cNvPr id="14" name="TextBox 13">
              <a:extLst>
                <a:ext uri="{FF2B5EF4-FFF2-40B4-BE49-F238E27FC236}">
                  <a16:creationId xmlns:a16="http://schemas.microsoft.com/office/drawing/2014/main" id="{ABC6B608-E9FE-4987-9748-E80A262C006D}"/>
                </a:ext>
              </a:extLst>
            </p:cNvPr>
            <p:cNvSpPr txBox="1"/>
            <p:nvPr/>
          </p:nvSpPr>
          <p:spPr>
            <a:xfrm>
              <a:off x="9657620" y="5102942"/>
              <a:ext cx="359394" cy="400110"/>
            </a:xfrm>
            <a:prstGeom prst="rect">
              <a:avLst/>
            </a:prstGeom>
            <a:noFill/>
          </p:spPr>
          <p:txBody>
            <a:bodyPr wrap="none" rtlCol="0">
              <a:spAutoFit/>
            </a:bodyPr>
            <a:lstStyle/>
            <a:p>
              <a:r>
                <a:rPr lang="en-IN" sz="2000" dirty="0">
                  <a:solidFill>
                    <a:schemeClr val="bg1"/>
                  </a:solidFill>
                  <a:latin typeface="Montserrat SemiBold" panose="00000700000000000000" pitchFamily="2" charset="0"/>
                </a:rPr>
                <a:t>4</a:t>
              </a:r>
            </a:p>
          </p:txBody>
        </p:sp>
        <p:sp>
          <p:nvSpPr>
            <p:cNvPr id="15" name="TextBox 14">
              <a:extLst>
                <a:ext uri="{FF2B5EF4-FFF2-40B4-BE49-F238E27FC236}">
                  <a16:creationId xmlns:a16="http://schemas.microsoft.com/office/drawing/2014/main" id="{48B3F73A-5AFB-4629-B895-878F7FA2CE20}"/>
                </a:ext>
              </a:extLst>
            </p:cNvPr>
            <p:cNvSpPr txBox="1"/>
            <p:nvPr/>
          </p:nvSpPr>
          <p:spPr>
            <a:xfrm>
              <a:off x="8271324" y="5102942"/>
              <a:ext cx="333746" cy="400110"/>
            </a:xfrm>
            <a:prstGeom prst="rect">
              <a:avLst/>
            </a:prstGeom>
            <a:noFill/>
          </p:spPr>
          <p:txBody>
            <a:bodyPr wrap="none" rtlCol="0">
              <a:spAutoFit/>
            </a:bodyPr>
            <a:lstStyle/>
            <a:p>
              <a:r>
                <a:rPr lang="en-IN" sz="2000" dirty="0">
                  <a:solidFill>
                    <a:schemeClr val="bg1"/>
                  </a:solidFill>
                  <a:latin typeface="Montserrat SemiBold" panose="00000700000000000000" pitchFamily="2" charset="0"/>
                </a:rPr>
                <a:t>5</a:t>
              </a:r>
            </a:p>
          </p:txBody>
        </p:sp>
        <p:sp>
          <p:nvSpPr>
            <p:cNvPr id="16" name="TextBox 15">
              <a:extLst>
                <a:ext uri="{FF2B5EF4-FFF2-40B4-BE49-F238E27FC236}">
                  <a16:creationId xmlns:a16="http://schemas.microsoft.com/office/drawing/2014/main" id="{E81A85C8-7615-4516-92BD-79295B92F09F}"/>
                </a:ext>
              </a:extLst>
            </p:cNvPr>
            <p:cNvSpPr txBox="1"/>
            <p:nvPr/>
          </p:nvSpPr>
          <p:spPr>
            <a:xfrm>
              <a:off x="7581961" y="3854881"/>
              <a:ext cx="344966" cy="400110"/>
            </a:xfrm>
            <a:prstGeom prst="rect">
              <a:avLst/>
            </a:prstGeom>
            <a:noFill/>
          </p:spPr>
          <p:txBody>
            <a:bodyPr wrap="none" rtlCol="0">
              <a:spAutoFit/>
            </a:bodyPr>
            <a:lstStyle/>
            <a:p>
              <a:r>
                <a:rPr lang="en-IN" sz="2000" dirty="0">
                  <a:solidFill>
                    <a:schemeClr val="bg1"/>
                  </a:solidFill>
                  <a:latin typeface="Montserrat SemiBold" panose="00000700000000000000" pitchFamily="2" charset="0"/>
                </a:rPr>
                <a:t>6</a:t>
              </a:r>
            </a:p>
          </p:txBody>
        </p:sp>
      </p:grpSp>
      <p:cxnSp>
        <p:nvCxnSpPr>
          <p:cNvPr id="18" name="Straight Connector 17">
            <a:extLst>
              <a:ext uri="{FF2B5EF4-FFF2-40B4-BE49-F238E27FC236}">
                <a16:creationId xmlns:a16="http://schemas.microsoft.com/office/drawing/2014/main" id="{5099C214-4630-4336-9FC9-9BDC6F6A6F97}"/>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864F8BD-5CE8-4B99-86A1-C7BB383493F1}"/>
              </a:ext>
            </a:extLst>
          </p:cNvPr>
          <p:cNvSpPr txBox="1"/>
          <p:nvPr/>
        </p:nvSpPr>
        <p:spPr>
          <a:xfrm>
            <a:off x="943897" y="1358797"/>
            <a:ext cx="5095690" cy="646331"/>
          </a:xfrm>
          <a:prstGeom prst="rect">
            <a:avLst/>
          </a:prstGeom>
          <a:noFill/>
        </p:spPr>
        <p:txBody>
          <a:bodyPr wrap="square" rtlCol="0">
            <a:spAutoFit/>
          </a:bodyPr>
          <a:lstStyle/>
          <a:p>
            <a:r>
              <a:rPr lang="en-IN" dirty="0">
                <a:latin typeface="Montserrat Medium" panose="00000600000000000000" pitchFamily="2" charset="0"/>
              </a:rPr>
              <a:t>3 hall sensors are mounted at 120O apart. The switching is done as follows.</a:t>
            </a:r>
          </a:p>
        </p:txBody>
      </p:sp>
      <p:graphicFrame>
        <p:nvGraphicFramePr>
          <p:cNvPr id="20" name="Table 20">
            <a:extLst>
              <a:ext uri="{FF2B5EF4-FFF2-40B4-BE49-F238E27FC236}">
                <a16:creationId xmlns:a16="http://schemas.microsoft.com/office/drawing/2014/main" id="{54E2E973-8412-49F2-A450-25354DE7177A}"/>
              </a:ext>
            </a:extLst>
          </p:cNvPr>
          <p:cNvGraphicFramePr>
            <a:graphicFrameLocks noGrp="1"/>
          </p:cNvGraphicFramePr>
          <p:nvPr>
            <p:extLst>
              <p:ext uri="{D42A27DB-BD31-4B8C-83A1-F6EECF244321}">
                <p14:modId xmlns:p14="http://schemas.microsoft.com/office/powerpoint/2010/main" val="644397885"/>
              </p:ext>
            </p:extLst>
          </p:nvPr>
        </p:nvGraphicFramePr>
        <p:xfrm>
          <a:off x="887483" y="2286270"/>
          <a:ext cx="5152104" cy="4219873"/>
        </p:xfrm>
        <a:graphic>
          <a:graphicData uri="http://schemas.openxmlformats.org/drawingml/2006/table">
            <a:tbl>
              <a:tblPr firstRow="1" bandRow="1">
                <a:tableStyleId>{073A0DAA-6AF3-43AB-8588-CEC1D06C72B9}</a:tableStyleId>
              </a:tblPr>
              <a:tblGrid>
                <a:gridCol w="1076633">
                  <a:extLst>
                    <a:ext uri="{9D8B030D-6E8A-4147-A177-3AD203B41FA5}">
                      <a16:colId xmlns:a16="http://schemas.microsoft.com/office/drawing/2014/main" val="275914384"/>
                    </a:ext>
                  </a:extLst>
                </a:gridCol>
                <a:gridCol w="1061884">
                  <a:extLst>
                    <a:ext uri="{9D8B030D-6E8A-4147-A177-3AD203B41FA5}">
                      <a16:colId xmlns:a16="http://schemas.microsoft.com/office/drawing/2014/main" val="1134612160"/>
                    </a:ext>
                  </a:extLst>
                </a:gridCol>
                <a:gridCol w="1120877">
                  <a:extLst>
                    <a:ext uri="{9D8B030D-6E8A-4147-A177-3AD203B41FA5}">
                      <a16:colId xmlns:a16="http://schemas.microsoft.com/office/drawing/2014/main" val="4013024338"/>
                    </a:ext>
                  </a:extLst>
                </a:gridCol>
                <a:gridCol w="1892710">
                  <a:extLst>
                    <a:ext uri="{9D8B030D-6E8A-4147-A177-3AD203B41FA5}">
                      <a16:colId xmlns:a16="http://schemas.microsoft.com/office/drawing/2014/main" val="2001179642"/>
                    </a:ext>
                  </a:extLst>
                </a:gridCol>
              </a:tblGrid>
              <a:tr h="602839">
                <a:tc>
                  <a:txBody>
                    <a:bodyPr/>
                    <a:lstStyle/>
                    <a:p>
                      <a:pPr algn="ctr"/>
                      <a:r>
                        <a:rPr lang="en-IN" dirty="0"/>
                        <a:t>H1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dirty="0"/>
                        <a:t>H2</a:t>
                      </a:r>
                    </a:p>
                  </a:txBody>
                  <a:tcPr anchor="ctr">
                    <a:lnT w="12700" cap="flat" cmpd="sng" algn="ctr">
                      <a:solidFill>
                        <a:schemeClr val="tx1"/>
                      </a:solidFill>
                      <a:prstDash val="solid"/>
                      <a:round/>
                      <a:headEnd type="none" w="med" len="med"/>
                      <a:tailEnd type="none" w="med" len="med"/>
                    </a:lnT>
                  </a:tcPr>
                </a:tc>
                <a:tc>
                  <a:txBody>
                    <a:bodyPr/>
                    <a:lstStyle/>
                    <a:p>
                      <a:pPr algn="ctr"/>
                      <a:r>
                        <a:rPr lang="en-IN" dirty="0"/>
                        <a:t>H3</a:t>
                      </a:r>
                    </a:p>
                  </a:txBody>
                  <a:tcPr anchor="ctr">
                    <a:lnT w="12700" cap="flat" cmpd="sng" algn="ctr">
                      <a:solidFill>
                        <a:schemeClr val="tx1"/>
                      </a:solidFill>
                      <a:prstDash val="solid"/>
                      <a:round/>
                      <a:headEnd type="none" w="med" len="med"/>
                      <a:tailEnd type="none" w="med" len="med"/>
                    </a:lnT>
                  </a:tcPr>
                </a:tc>
                <a:tc>
                  <a:txBody>
                    <a:bodyPr/>
                    <a:lstStyle/>
                    <a:p>
                      <a:pPr algn="ctr"/>
                      <a:r>
                        <a:rPr lang="en-IN" dirty="0"/>
                        <a:t>Switches ON</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10931611"/>
                  </a:ext>
                </a:extLst>
              </a:tr>
              <a:tr h="602839">
                <a:tc>
                  <a:txBody>
                    <a:bodyPr/>
                    <a:lstStyle/>
                    <a:p>
                      <a:pPr algn="ctr"/>
                      <a:r>
                        <a:rPr lang="en-IN"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S1 And S6</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1507231"/>
                  </a:ext>
                </a:extLst>
              </a:tr>
              <a:tr h="602839">
                <a:tc>
                  <a:txBody>
                    <a:bodyPr/>
                    <a:lstStyle/>
                    <a:p>
                      <a:pPr algn="ctr"/>
                      <a:r>
                        <a:rPr lang="en-IN"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IN" dirty="0"/>
                        <a:t>1</a:t>
                      </a:r>
                    </a:p>
                  </a:txBody>
                  <a:tcPr anchor="ctr"/>
                </a:tc>
                <a:tc>
                  <a:txBody>
                    <a:bodyPr/>
                    <a:lstStyle/>
                    <a:p>
                      <a:pPr algn="ctr"/>
                      <a:r>
                        <a:rPr lang="en-IN" dirty="0"/>
                        <a:t>0</a:t>
                      </a:r>
                    </a:p>
                  </a:txBody>
                  <a:tcPr anchor="ctr"/>
                </a:tc>
                <a:tc>
                  <a:txBody>
                    <a:bodyPr/>
                    <a:lstStyle/>
                    <a:p>
                      <a:pPr algn="ctr"/>
                      <a:r>
                        <a:rPr lang="en-IN" dirty="0"/>
                        <a:t>S2 And S6</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10092719"/>
                  </a:ext>
                </a:extLst>
              </a:tr>
              <a:tr h="602839">
                <a:tc>
                  <a:txBody>
                    <a:bodyPr/>
                    <a:lstStyle/>
                    <a:p>
                      <a:pPr algn="ctr"/>
                      <a:r>
                        <a:rPr lang="en-IN" dirty="0"/>
                        <a:t>0</a:t>
                      </a:r>
                    </a:p>
                  </a:txBody>
                  <a:tcPr anchor="ctr">
                    <a:lnL w="12700" cap="flat" cmpd="sng" algn="ctr">
                      <a:solidFill>
                        <a:schemeClr val="tx1"/>
                      </a:solidFill>
                      <a:prstDash val="solid"/>
                      <a:round/>
                      <a:headEnd type="none" w="med" len="med"/>
                      <a:tailEnd type="none" w="med" len="med"/>
                    </a:lnL>
                  </a:tcPr>
                </a:tc>
                <a:tc>
                  <a:txBody>
                    <a:bodyPr/>
                    <a:lstStyle/>
                    <a:p>
                      <a:pPr algn="ctr"/>
                      <a:r>
                        <a:rPr lang="en-IN" dirty="0"/>
                        <a:t>1</a:t>
                      </a:r>
                    </a:p>
                  </a:txBody>
                  <a:tcPr anchor="ctr"/>
                </a:tc>
                <a:tc>
                  <a:txBody>
                    <a:bodyPr/>
                    <a:lstStyle/>
                    <a:p>
                      <a:pPr algn="ctr"/>
                      <a:r>
                        <a:rPr lang="en-IN" dirty="0"/>
                        <a:t>0</a:t>
                      </a:r>
                    </a:p>
                  </a:txBody>
                  <a:tcPr anchor="ctr"/>
                </a:tc>
                <a:tc>
                  <a:txBody>
                    <a:bodyPr/>
                    <a:lstStyle/>
                    <a:p>
                      <a:pPr algn="ctr"/>
                      <a:r>
                        <a:rPr lang="en-IN" dirty="0"/>
                        <a:t>S2 And S4</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4677718"/>
                  </a:ext>
                </a:extLst>
              </a:tr>
              <a:tr h="602839">
                <a:tc>
                  <a:txBody>
                    <a:bodyPr/>
                    <a:lstStyle/>
                    <a:p>
                      <a:pPr algn="ctr"/>
                      <a:r>
                        <a:rPr lang="en-IN" dirty="0"/>
                        <a:t>0</a:t>
                      </a:r>
                    </a:p>
                  </a:txBody>
                  <a:tcPr anchor="ctr">
                    <a:lnL w="12700" cap="flat" cmpd="sng" algn="ctr">
                      <a:solidFill>
                        <a:schemeClr val="tx1"/>
                      </a:solidFill>
                      <a:prstDash val="solid"/>
                      <a:round/>
                      <a:headEnd type="none" w="med" len="med"/>
                      <a:tailEnd type="none" w="med" len="med"/>
                    </a:lnL>
                  </a:tcPr>
                </a:tc>
                <a:tc>
                  <a:txBody>
                    <a:bodyPr/>
                    <a:lstStyle/>
                    <a:p>
                      <a:pPr algn="ctr"/>
                      <a:r>
                        <a:rPr lang="en-IN" dirty="0"/>
                        <a:t>1</a:t>
                      </a:r>
                    </a:p>
                  </a:txBody>
                  <a:tcPr anchor="ctr"/>
                </a:tc>
                <a:tc>
                  <a:txBody>
                    <a:bodyPr/>
                    <a:lstStyle/>
                    <a:p>
                      <a:pPr algn="ctr"/>
                      <a:r>
                        <a:rPr lang="en-IN" dirty="0"/>
                        <a:t>1</a:t>
                      </a:r>
                    </a:p>
                  </a:txBody>
                  <a:tcPr anchor="ctr"/>
                </a:tc>
                <a:tc>
                  <a:txBody>
                    <a:bodyPr/>
                    <a:lstStyle/>
                    <a:p>
                      <a:pPr algn="ctr"/>
                      <a:r>
                        <a:rPr lang="en-IN" dirty="0"/>
                        <a:t>S3 And S4</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23806109"/>
                  </a:ext>
                </a:extLst>
              </a:tr>
              <a:tr h="602839">
                <a:tc>
                  <a:txBody>
                    <a:bodyPr/>
                    <a:lstStyle/>
                    <a:p>
                      <a:pPr algn="ctr"/>
                      <a:r>
                        <a:rPr lang="en-IN" dirty="0"/>
                        <a:t>0</a:t>
                      </a:r>
                    </a:p>
                  </a:txBody>
                  <a:tcPr anchor="ctr">
                    <a:lnL w="12700" cap="flat" cmpd="sng" algn="ctr">
                      <a:solidFill>
                        <a:schemeClr val="tx1"/>
                      </a:solidFill>
                      <a:prstDash val="solid"/>
                      <a:round/>
                      <a:headEnd type="none" w="med" len="med"/>
                      <a:tailEnd type="none" w="med" len="med"/>
                    </a:lnL>
                  </a:tcPr>
                </a:tc>
                <a:tc>
                  <a:txBody>
                    <a:bodyPr/>
                    <a:lstStyle/>
                    <a:p>
                      <a:pPr algn="ctr"/>
                      <a:r>
                        <a:rPr lang="en-IN" dirty="0"/>
                        <a:t>0</a:t>
                      </a:r>
                    </a:p>
                  </a:txBody>
                  <a:tcPr anchor="ctr"/>
                </a:tc>
                <a:tc>
                  <a:txBody>
                    <a:bodyPr/>
                    <a:lstStyle/>
                    <a:p>
                      <a:pPr algn="ctr"/>
                      <a:r>
                        <a:rPr lang="en-IN" dirty="0"/>
                        <a:t>1</a:t>
                      </a:r>
                    </a:p>
                  </a:txBody>
                  <a:tcPr anchor="ctr"/>
                </a:tc>
                <a:tc>
                  <a:txBody>
                    <a:bodyPr/>
                    <a:lstStyle/>
                    <a:p>
                      <a:pPr algn="ctr"/>
                      <a:r>
                        <a:rPr lang="en-IN" dirty="0"/>
                        <a:t>S3 And S5</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64252020"/>
                  </a:ext>
                </a:extLst>
              </a:tr>
              <a:tr h="602839">
                <a:tc>
                  <a:txBody>
                    <a:bodyPr/>
                    <a:lstStyle/>
                    <a:p>
                      <a:pPr algn="ctr"/>
                      <a:r>
                        <a:rPr lang="en-IN" dirty="0"/>
                        <a:t>1</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dirty="0"/>
                        <a:t>0</a:t>
                      </a:r>
                    </a:p>
                  </a:txBody>
                  <a:tcPr anchor="ctr">
                    <a:lnB w="12700" cap="flat" cmpd="sng" algn="ctr">
                      <a:solidFill>
                        <a:schemeClr val="tx1"/>
                      </a:solidFill>
                      <a:prstDash val="solid"/>
                      <a:round/>
                      <a:headEnd type="none" w="med" len="med"/>
                      <a:tailEnd type="none" w="med" len="med"/>
                    </a:lnB>
                  </a:tcPr>
                </a:tc>
                <a:tc>
                  <a:txBody>
                    <a:bodyPr/>
                    <a:lstStyle/>
                    <a:p>
                      <a:pPr algn="ctr"/>
                      <a:r>
                        <a:rPr lang="en-IN" dirty="0"/>
                        <a:t>1</a:t>
                      </a:r>
                    </a:p>
                  </a:txBody>
                  <a:tcPr anchor="ctr">
                    <a:lnB w="12700" cap="flat" cmpd="sng" algn="ctr">
                      <a:solidFill>
                        <a:schemeClr val="tx1"/>
                      </a:solidFill>
                      <a:prstDash val="solid"/>
                      <a:round/>
                      <a:headEnd type="none" w="med" len="med"/>
                      <a:tailEnd type="none" w="med" len="med"/>
                    </a:lnB>
                  </a:tcPr>
                </a:tc>
                <a:tc>
                  <a:txBody>
                    <a:bodyPr/>
                    <a:lstStyle/>
                    <a:p>
                      <a:pPr algn="ctr"/>
                      <a:r>
                        <a:rPr lang="en-IN" dirty="0"/>
                        <a:t>S1 And S5</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1962265"/>
                  </a:ext>
                </a:extLst>
              </a:tr>
            </a:tbl>
          </a:graphicData>
        </a:graphic>
      </p:graphicFrame>
    </p:spTree>
    <p:extLst>
      <p:ext uri="{BB962C8B-B14F-4D97-AF65-F5344CB8AC3E}">
        <p14:creationId xmlns:p14="http://schemas.microsoft.com/office/powerpoint/2010/main" val="187528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3D897247-C016-4C7F-955F-EC019BBD347B}"/>
              </a:ext>
            </a:extLst>
          </p:cNvPr>
          <p:cNvSpPr txBox="1">
            <a:spLocks/>
          </p:cNvSpPr>
          <p:nvPr/>
        </p:nvSpPr>
        <p:spPr>
          <a:xfrm>
            <a:off x="3656677" y="418397"/>
            <a:ext cx="4878645" cy="492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BLDC MOTOR</a:t>
            </a:r>
          </a:p>
        </p:txBody>
      </p:sp>
      <p:cxnSp>
        <p:nvCxnSpPr>
          <p:cNvPr id="3" name="Straight Connector 2">
            <a:extLst>
              <a:ext uri="{FF2B5EF4-FFF2-40B4-BE49-F238E27FC236}">
                <a16:creationId xmlns:a16="http://schemas.microsoft.com/office/drawing/2014/main" id="{A7C5BEAD-FB24-4A2B-A912-58BC21B5225D}"/>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33" name="Group 32">
            <a:extLst>
              <a:ext uri="{FF2B5EF4-FFF2-40B4-BE49-F238E27FC236}">
                <a16:creationId xmlns:a16="http://schemas.microsoft.com/office/drawing/2014/main" id="{6D4297C5-2389-4C82-BC69-032A16B306D2}"/>
              </a:ext>
            </a:extLst>
          </p:cNvPr>
          <p:cNvGrpSpPr/>
          <p:nvPr/>
        </p:nvGrpSpPr>
        <p:grpSpPr>
          <a:xfrm>
            <a:off x="377990" y="1405369"/>
            <a:ext cx="11323318" cy="5305958"/>
            <a:chOff x="377990" y="1405369"/>
            <a:chExt cx="11323318" cy="5305958"/>
          </a:xfrm>
        </p:grpSpPr>
        <p:sp>
          <p:nvSpPr>
            <p:cNvPr id="4" name="Rectangle 3">
              <a:extLst>
                <a:ext uri="{FF2B5EF4-FFF2-40B4-BE49-F238E27FC236}">
                  <a16:creationId xmlns:a16="http://schemas.microsoft.com/office/drawing/2014/main" id="{10D8CC88-61E3-4AB4-9D57-FD9BA37EC08E}"/>
                </a:ext>
              </a:extLst>
            </p:cNvPr>
            <p:cNvSpPr/>
            <p:nvPr/>
          </p:nvSpPr>
          <p:spPr>
            <a:xfrm>
              <a:off x="3052917" y="2022345"/>
              <a:ext cx="2492477" cy="12683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ontserrat SemiBold" panose="00000700000000000000" pitchFamily="2" charset="0"/>
                </a:rPr>
                <a:t>INVERTOR</a:t>
              </a:r>
            </a:p>
          </p:txBody>
        </p:sp>
        <p:sp>
          <p:nvSpPr>
            <p:cNvPr id="5" name="Oval 4">
              <a:extLst>
                <a:ext uri="{FF2B5EF4-FFF2-40B4-BE49-F238E27FC236}">
                  <a16:creationId xmlns:a16="http://schemas.microsoft.com/office/drawing/2014/main" id="{9DA9C8E0-36D2-4DC4-9674-703E0BD2DA4F}"/>
                </a:ext>
              </a:extLst>
            </p:cNvPr>
            <p:cNvSpPr/>
            <p:nvPr/>
          </p:nvSpPr>
          <p:spPr>
            <a:xfrm>
              <a:off x="7919884" y="1405369"/>
              <a:ext cx="2502309" cy="250230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Montserrat SemiBold" panose="00000700000000000000" pitchFamily="2" charset="0"/>
                </a:rPr>
                <a:t>BLDC MOTOR</a:t>
              </a:r>
            </a:p>
          </p:txBody>
        </p:sp>
        <p:cxnSp>
          <p:nvCxnSpPr>
            <p:cNvPr id="7" name="Straight Arrow Connector 6">
              <a:extLst>
                <a:ext uri="{FF2B5EF4-FFF2-40B4-BE49-F238E27FC236}">
                  <a16:creationId xmlns:a16="http://schemas.microsoft.com/office/drawing/2014/main" id="{5FD7771D-F463-47BC-A053-B7677D5D0521}"/>
                </a:ext>
              </a:extLst>
            </p:cNvPr>
            <p:cNvCxnSpPr>
              <a:cxnSpLocks/>
              <a:stCxn id="4" idx="3"/>
              <a:endCxn id="5" idx="2"/>
            </p:cNvCxnSpPr>
            <p:nvPr/>
          </p:nvCxnSpPr>
          <p:spPr>
            <a:xfrm>
              <a:off x="5545394" y="2656523"/>
              <a:ext cx="237449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DC9440E-9CF4-4204-BE72-ED5C70CBEA67}"/>
                </a:ext>
              </a:extLst>
            </p:cNvPr>
            <p:cNvCxnSpPr>
              <a:cxnSpLocks/>
            </p:cNvCxnSpPr>
            <p:nvPr/>
          </p:nvCxnSpPr>
          <p:spPr>
            <a:xfrm>
              <a:off x="5545394" y="2389238"/>
              <a:ext cx="23744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4DD783B-2661-4EFE-B4FE-68874A1CE46E}"/>
                </a:ext>
              </a:extLst>
            </p:cNvPr>
            <p:cNvCxnSpPr>
              <a:cxnSpLocks/>
            </p:cNvCxnSpPr>
            <p:nvPr/>
          </p:nvCxnSpPr>
          <p:spPr>
            <a:xfrm>
              <a:off x="5545394" y="2895599"/>
              <a:ext cx="23744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AFF9A7CA-F601-4940-83A8-57C54394D30E}"/>
                </a:ext>
              </a:extLst>
            </p:cNvPr>
            <p:cNvSpPr/>
            <p:nvPr/>
          </p:nvSpPr>
          <p:spPr>
            <a:xfrm>
              <a:off x="8298886" y="4374001"/>
              <a:ext cx="1744304" cy="174430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ontserrat SemiBold" panose="00000700000000000000" pitchFamily="2" charset="0"/>
                </a:rPr>
                <a:t>HALL SENSOR</a:t>
              </a:r>
            </a:p>
          </p:txBody>
        </p:sp>
        <p:cxnSp>
          <p:nvCxnSpPr>
            <p:cNvPr id="15" name="Straight Arrow Connector 14">
              <a:extLst>
                <a:ext uri="{FF2B5EF4-FFF2-40B4-BE49-F238E27FC236}">
                  <a16:creationId xmlns:a16="http://schemas.microsoft.com/office/drawing/2014/main" id="{9311D673-07AA-4D7B-BFD7-BC4C9BBB7C62}"/>
                </a:ext>
              </a:extLst>
            </p:cNvPr>
            <p:cNvCxnSpPr>
              <a:stCxn id="5" idx="4"/>
              <a:endCxn id="13" idx="0"/>
            </p:cNvCxnSpPr>
            <p:nvPr/>
          </p:nvCxnSpPr>
          <p:spPr>
            <a:xfrm flipH="1">
              <a:off x="9171038" y="3907678"/>
              <a:ext cx="1" cy="466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60A20935-4734-46FC-9A14-4A010E01C970}"/>
                </a:ext>
              </a:extLst>
            </p:cNvPr>
            <p:cNvSpPr/>
            <p:nvPr/>
          </p:nvSpPr>
          <p:spPr>
            <a:xfrm>
              <a:off x="4896464" y="4611975"/>
              <a:ext cx="2654710" cy="126835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Montserrat SemiBold" panose="00000700000000000000" pitchFamily="2" charset="0"/>
                </a:rPr>
                <a:t>MOTOR CONTROL</a:t>
              </a:r>
            </a:p>
          </p:txBody>
        </p:sp>
        <p:sp>
          <p:nvSpPr>
            <p:cNvPr id="17" name="TextBox 16">
              <a:extLst>
                <a:ext uri="{FF2B5EF4-FFF2-40B4-BE49-F238E27FC236}">
                  <a16:creationId xmlns:a16="http://schemas.microsoft.com/office/drawing/2014/main" id="{103E26C2-E00A-4EB7-82EB-663162439170}"/>
                </a:ext>
              </a:extLst>
            </p:cNvPr>
            <p:cNvSpPr txBox="1"/>
            <p:nvPr/>
          </p:nvSpPr>
          <p:spPr>
            <a:xfrm>
              <a:off x="2823090" y="3280608"/>
              <a:ext cx="3100848" cy="825006"/>
            </a:xfrm>
            <a:prstGeom prst="rect">
              <a:avLst/>
            </a:prstGeom>
            <a:noFill/>
          </p:spPr>
          <p:txBody>
            <a:bodyPr wrap="square" rtlCol="0">
              <a:spAutoFit/>
            </a:bodyPr>
            <a:lstStyle/>
            <a:p>
              <a:pPr algn="just"/>
              <a:r>
                <a:rPr lang="en-IN" sz="1600" dirty="0">
                  <a:latin typeface="Montserrat Medium" panose="00000600000000000000" pitchFamily="2" charset="0"/>
                </a:rPr>
                <a:t>The battery DC voltage is converted into AC signal using sequential switching.</a:t>
              </a:r>
            </a:p>
          </p:txBody>
        </p:sp>
        <p:sp>
          <p:nvSpPr>
            <p:cNvPr id="18" name="TextBox 17">
              <a:extLst>
                <a:ext uri="{FF2B5EF4-FFF2-40B4-BE49-F238E27FC236}">
                  <a16:creationId xmlns:a16="http://schemas.microsoft.com/office/drawing/2014/main" id="{9BAADAEF-5D30-4CB6-8FF7-B324775666E9}"/>
                </a:ext>
              </a:extLst>
            </p:cNvPr>
            <p:cNvSpPr txBox="1"/>
            <p:nvPr/>
          </p:nvSpPr>
          <p:spPr>
            <a:xfrm>
              <a:off x="5832987" y="2050684"/>
              <a:ext cx="1799303" cy="338554"/>
            </a:xfrm>
            <a:prstGeom prst="rect">
              <a:avLst/>
            </a:prstGeom>
            <a:noFill/>
          </p:spPr>
          <p:txBody>
            <a:bodyPr wrap="square" rtlCol="0">
              <a:spAutoFit/>
            </a:bodyPr>
            <a:lstStyle/>
            <a:p>
              <a:pPr algn="just"/>
              <a:r>
                <a:rPr lang="en-IN" sz="1600" dirty="0">
                  <a:latin typeface="Montserrat Medium" panose="00000600000000000000" pitchFamily="2" charset="0"/>
                </a:rPr>
                <a:t>3-Phase Signal</a:t>
              </a:r>
            </a:p>
          </p:txBody>
        </p:sp>
        <p:cxnSp>
          <p:nvCxnSpPr>
            <p:cNvPr id="20" name="Connector: Elbow 19">
              <a:extLst>
                <a:ext uri="{FF2B5EF4-FFF2-40B4-BE49-F238E27FC236}">
                  <a16:creationId xmlns:a16="http://schemas.microsoft.com/office/drawing/2014/main" id="{9075DC61-E812-4F94-BDB7-F2C8B6EBD9B3}"/>
                </a:ext>
              </a:extLst>
            </p:cNvPr>
            <p:cNvCxnSpPr>
              <a:stCxn id="16" idx="1"/>
              <a:endCxn id="17" idx="2"/>
            </p:cNvCxnSpPr>
            <p:nvPr/>
          </p:nvCxnSpPr>
          <p:spPr>
            <a:xfrm rot="10800000">
              <a:off x="4373514" y="4105615"/>
              <a:ext cx="522950" cy="114053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D6FCA6D-8250-4A7B-951C-6CC3DE3FEE58}"/>
                </a:ext>
              </a:extLst>
            </p:cNvPr>
            <p:cNvCxnSpPr>
              <a:cxnSpLocks/>
            </p:cNvCxnSpPr>
            <p:nvPr/>
          </p:nvCxnSpPr>
          <p:spPr>
            <a:xfrm>
              <a:off x="1607574" y="2529678"/>
              <a:ext cx="14453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379835F-6F23-4E04-A4B9-59C902B12415}"/>
                </a:ext>
              </a:extLst>
            </p:cNvPr>
            <p:cNvCxnSpPr>
              <a:cxnSpLocks/>
            </p:cNvCxnSpPr>
            <p:nvPr/>
          </p:nvCxnSpPr>
          <p:spPr>
            <a:xfrm>
              <a:off x="1607574" y="2834476"/>
              <a:ext cx="14453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51B631A-F772-4875-A885-DEB4713DB376}"/>
                </a:ext>
              </a:extLst>
            </p:cNvPr>
            <p:cNvSpPr txBox="1"/>
            <p:nvPr/>
          </p:nvSpPr>
          <p:spPr>
            <a:xfrm>
              <a:off x="377990" y="2512801"/>
              <a:ext cx="1289135" cy="338554"/>
            </a:xfrm>
            <a:prstGeom prst="rect">
              <a:avLst/>
            </a:prstGeom>
            <a:noFill/>
          </p:spPr>
          <p:txBody>
            <a:bodyPr wrap="none" rtlCol="0">
              <a:spAutoFit/>
            </a:bodyPr>
            <a:lstStyle/>
            <a:p>
              <a:r>
                <a:rPr lang="en-IN" sz="1600" dirty="0">
                  <a:latin typeface="Montserrat SemiBold" panose="00000700000000000000" pitchFamily="2" charset="0"/>
                </a:rPr>
                <a:t>DC Supply</a:t>
              </a:r>
            </a:p>
          </p:txBody>
        </p:sp>
        <p:sp>
          <p:nvSpPr>
            <p:cNvPr id="27" name="TextBox 26">
              <a:extLst>
                <a:ext uri="{FF2B5EF4-FFF2-40B4-BE49-F238E27FC236}">
                  <a16:creationId xmlns:a16="http://schemas.microsoft.com/office/drawing/2014/main" id="{E7623EAE-EB97-4F4F-A9F9-0CE76729B125}"/>
                </a:ext>
              </a:extLst>
            </p:cNvPr>
            <p:cNvSpPr txBox="1"/>
            <p:nvPr/>
          </p:nvSpPr>
          <p:spPr>
            <a:xfrm>
              <a:off x="1575304" y="2219961"/>
              <a:ext cx="300082" cy="369332"/>
            </a:xfrm>
            <a:prstGeom prst="rect">
              <a:avLst/>
            </a:prstGeom>
            <a:noFill/>
          </p:spPr>
          <p:txBody>
            <a:bodyPr wrap="none" rtlCol="0">
              <a:spAutoFit/>
            </a:bodyPr>
            <a:lstStyle/>
            <a:p>
              <a:r>
                <a:rPr lang="en-IN" dirty="0"/>
                <a:t>+</a:t>
              </a:r>
            </a:p>
          </p:txBody>
        </p:sp>
        <p:sp>
          <p:nvSpPr>
            <p:cNvPr id="28" name="TextBox 27">
              <a:extLst>
                <a:ext uri="{FF2B5EF4-FFF2-40B4-BE49-F238E27FC236}">
                  <a16:creationId xmlns:a16="http://schemas.microsoft.com/office/drawing/2014/main" id="{2CA4E5A3-5F29-4FA0-B460-C4A41A6F4B6E}"/>
                </a:ext>
              </a:extLst>
            </p:cNvPr>
            <p:cNvSpPr txBox="1"/>
            <p:nvPr/>
          </p:nvSpPr>
          <p:spPr>
            <a:xfrm>
              <a:off x="1596870" y="2791740"/>
              <a:ext cx="255198" cy="369332"/>
            </a:xfrm>
            <a:prstGeom prst="rect">
              <a:avLst/>
            </a:prstGeom>
            <a:noFill/>
          </p:spPr>
          <p:txBody>
            <a:bodyPr wrap="none" rtlCol="0">
              <a:spAutoFit/>
            </a:bodyPr>
            <a:lstStyle/>
            <a:p>
              <a:r>
                <a:rPr lang="en-IN" dirty="0"/>
                <a:t>-</a:t>
              </a:r>
            </a:p>
          </p:txBody>
        </p:sp>
        <p:cxnSp>
          <p:nvCxnSpPr>
            <p:cNvPr id="30" name="Straight Arrow Connector 29">
              <a:extLst>
                <a:ext uri="{FF2B5EF4-FFF2-40B4-BE49-F238E27FC236}">
                  <a16:creationId xmlns:a16="http://schemas.microsoft.com/office/drawing/2014/main" id="{D9E86AB7-B841-4B41-8C38-E0D18DC4CB64}"/>
                </a:ext>
              </a:extLst>
            </p:cNvPr>
            <p:cNvCxnSpPr>
              <a:stCxn id="13" idx="2"/>
              <a:endCxn id="16" idx="3"/>
            </p:cNvCxnSpPr>
            <p:nvPr/>
          </p:nvCxnSpPr>
          <p:spPr>
            <a:xfrm flipH="1">
              <a:off x="7551174" y="5246153"/>
              <a:ext cx="7477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0EC76038-9C8B-4858-A79B-1A0900358AFB}"/>
                </a:ext>
              </a:extLst>
            </p:cNvPr>
            <p:cNvSpPr txBox="1"/>
            <p:nvPr/>
          </p:nvSpPr>
          <p:spPr>
            <a:xfrm>
              <a:off x="10205884" y="4853122"/>
              <a:ext cx="1495424" cy="1077218"/>
            </a:xfrm>
            <a:prstGeom prst="rect">
              <a:avLst/>
            </a:prstGeom>
            <a:noFill/>
          </p:spPr>
          <p:txBody>
            <a:bodyPr wrap="square" rtlCol="0">
              <a:spAutoFit/>
            </a:bodyPr>
            <a:lstStyle/>
            <a:p>
              <a:pPr algn="just"/>
              <a:r>
                <a:rPr lang="en-IN" sz="1600" dirty="0">
                  <a:latin typeface="Montserrat Medium" panose="00000600000000000000" pitchFamily="2" charset="0"/>
                </a:rPr>
                <a:t>Hall Sensors sense the position of rotor.</a:t>
              </a:r>
            </a:p>
          </p:txBody>
        </p:sp>
        <p:sp>
          <p:nvSpPr>
            <p:cNvPr id="32" name="TextBox 31">
              <a:extLst>
                <a:ext uri="{FF2B5EF4-FFF2-40B4-BE49-F238E27FC236}">
                  <a16:creationId xmlns:a16="http://schemas.microsoft.com/office/drawing/2014/main" id="{EA1C3DE6-BEB2-4C6E-B58A-AFA479572EAA}"/>
                </a:ext>
              </a:extLst>
            </p:cNvPr>
            <p:cNvSpPr txBox="1"/>
            <p:nvPr/>
          </p:nvSpPr>
          <p:spPr>
            <a:xfrm>
              <a:off x="4206981" y="5880330"/>
              <a:ext cx="3929211" cy="830997"/>
            </a:xfrm>
            <a:prstGeom prst="rect">
              <a:avLst/>
            </a:prstGeom>
            <a:noFill/>
          </p:spPr>
          <p:txBody>
            <a:bodyPr wrap="square" rtlCol="0">
              <a:spAutoFit/>
            </a:bodyPr>
            <a:lstStyle/>
            <a:p>
              <a:pPr algn="just"/>
              <a:r>
                <a:rPr lang="en-IN" sz="1600" dirty="0">
                  <a:latin typeface="Montserrat Medium" panose="00000600000000000000" pitchFamily="2" charset="0"/>
                </a:rPr>
                <a:t>The position data is processed and accordingly switching pattern is relayed to invertor.</a:t>
              </a:r>
            </a:p>
          </p:txBody>
        </p:sp>
      </p:grpSp>
    </p:spTree>
    <p:extLst>
      <p:ext uri="{BB962C8B-B14F-4D97-AF65-F5344CB8AC3E}">
        <p14:creationId xmlns:p14="http://schemas.microsoft.com/office/powerpoint/2010/main" val="15364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C4FC18C6-4EB9-4E55-9B95-3816F921AE4A}"/>
              </a:ext>
            </a:extLst>
          </p:cNvPr>
          <p:cNvSpPr txBox="1">
            <a:spLocks/>
          </p:cNvSpPr>
          <p:nvPr/>
        </p:nvSpPr>
        <p:spPr>
          <a:xfrm>
            <a:off x="3656677" y="418397"/>
            <a:ext cx="4878645" cy="492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MATLAB SIMULINK</a:t>
            </a:r>
          </a:p>
        </p:txBody>
      </p:sp>
      <p:cxnSp>
        <p:nvCxnSpPr>
          <p:cNvPr id="3" name="Straight Connector 2">
            <a:extLst>
              <a:ext uri="{FF2B5EF4-FFF2-40B4-BE49-F238E27FC236}">
                <a16:creationId xmlns:a16="http://schemas.microsoft.com/office/drawing/2014/main" id="{F36C7C3C-F79F-4C83-8A3E-DD6F346A4023}"/>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73B254C7-9418-45BC-9A94-4B30ACCFA7A1}"/>
              </a:ext>
            </a:extLst>
          </p:cNvPr>
          <p:cNvSpPr txBox="1"/>
          <p:nvPr/>
        </p:nvSpPr>
        <p:spPr>
          <a:xfrm>
            <a:off x="766916" y="2352760"/>
            <a:ext cx="6471057" cy="2585323"/>
          </a:xfrm>
          <a:prstGeom prst="rect">
            <a:avLst/>
          </a:prstGeom>
          <a:noFill/>
        </p:spPr>
        <p:txBody>
          <a:bodyPr wrap="square" rtlCol="0">
            <a:spAutoFit/>
          </a:bodyPr>
          <a:lstStyle/>
          <a:p>
            <a:pPr algn="just"/>
            <a:r>
              <a:rPr lang="en-IN" dirty="0">
                <a:latin typeface="Montserrat SemiBold" panose="00000700000000000000" pitchFamily="2" charset="0"/>
              </a:rPr>
              <a:t>MATLAB is a software package intended for use by engineers and scientists in solving complex problems using matrices. </a:t>
            </a:r>
          </a:p>
          <a:p>
            <a:pPr algn="just"/>
            <a:endParaRPr lang="en-IN" dirty="0">
              <a:latin typeface="Montserrat SemiBold" panose="00000700000000000000" pitchFamily="2" charset="0"/>
              <a:cs typeface="Times New Roman" panose="02020603050405020304" pitchFamily="18" charset="0"/>
            </a:endParaRPr>
          </a:p>
          <a:p>
            <a:pPr algn="just"/>
            <a:r>
              <a:rPr lang="en-IN" b="0" i="0" dirty="0">
                <a:effectLst/>
                <a:latin typeface="Montserrat SemiBold" panose="00000700000000000000" pitchFamily="2" charset="0"/>
              </a:rPr>
              <a:t>Simulink is a MATLAB-based graphical programming environment for modelling, simulating and analyzing multidomain dynamical systems. Its primary interface is a graphical block diagramming tool and a customizable set of block libraries.</a:t>
            </a:r>
            <a:endParaRPr lang="en-IN" dirty="0">
              <a:latin typeface="Montserrat SemiBold" panose="00000700000000000000" pitchFamily="2" charset="0"/>
              <a:cs typeface="Times New Roman" panose="02020603050405020304" pitchFamily="18" charset="0"/>
            </a:endParaRPr>
          </a:p>
        </p:txBody>
      </p:sp>
      <p:pic>
        <p:nvPicPr>
          <p:cNvPr id="6" name="Picture 5">
            <a:extLst>
              <a:ext uri="{FF2B5EF4-FFF2-40B4-BE49-F238E27FC236}">
                <a16:creationId xmlns:a16="http://schemas.microsoft.com/office/drawing/2014/main" id="{97BC51B2-6D41-433F-B68A-CD7F36940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865" y="2369104"/>
            <a:ext cx="4262898" cy="2552634"/>
          </a:xfrm>
          <a:prstGeom prst="rect">
            <a:avLst/>
          </a:prstGeom>
        </p:spPr>
      </p:pic>
    </p:spTree>
    <p:extLst>
      <p:ext uri="{BB962C8B-B14F-4D97-AF65-F5344CB8AC3E}">
        <p14:creationId xmlns:p14="http://schemas.microsoft.com/office/powerpoint/2010/main" val="337712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0A5ECCE1-A978-48D1-9052-F4E855FC0372}"/>
              </a:ext>
            </a:extLst>
          </p:cNvPr>
          <p:cNvSpPr txBox="1">
            <a:spLocks/>
          </p:cNvSpPr>
          <p:nvPr/>
        </p:nvSpPr>
        <p:spPr>
          <a:xfrm>
            <a:off x="3656677" y="418397"/>
            <a:ext cx="4878645" cy="49290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MATHEMATICAL MODELLING</a:t>
            </a:r>
          </a:p>
        </p:txBody>
      </p:sp>
      <p:cxnSp>
        <p:nvCxnSpPr>
          <p:cNvPr id="3" name="Straight Connector 2">
            <a:extLst>
              <a:ext uri="{FF2B5EF4-FFF2-40B4-BE49-F238E27FC236}">
                <a16:creationId xmlns:a16="http://schemas.microsoft.com/office/drawing/2014/main" id="{F9254FA9-84CA-47FF-ACC4-34C61CA46738}"/>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7" name="Group 6">
            <a:extLst>
              <a:ext uri="{FF2B5EF4-FFF2-40B4-BE49-F238E27FC236}">
                <a16:creationId xmlns:a16="http://schemas.microsoft.com/office/drawing/2014/main" id="{6AED68F6-CCE7-40F6-892B-DA9EC65BA375}"/>
              </a:ext>
            </a:extLst>
          </p:cNvPr>
          <p:cNvGrpSpPr/>
          <p:nvPr/>
        </p:nvGrpSpPr>
        <p:grpSpPr>
          <a:xfrm>
            <a:off x="1152272" y="1421865"/>
            <a:ext cx="2607689" cy="1702639"/>
            <a:chOff x="1152272" y="1659194"/>
            <a:chExt cx="2607689" cy="1702639"/>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3DDDB77-AB49-42C6-AFEB-0F06223B4A9B}"/>
                    </a:ext>
                  </a:extLst>
                </p:cNvPr>
                <p:cNvSpPr txBox="1"/>
                <p:nvPr/>
              </p:nvSpPr>
              <p:spPr>
                <a:xfrm>
                  <a:off x="1152272" y="1659194"/>
                  <a:ext cx="2607689" cy="53751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𝑉</m:t>
                        </m:r>
                        <m:r>
                          <a:rPr lang="en-IN" b="0" i="1" baseline="-25000"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𝑖𝑎</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𝐿</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d>
                              <m:dPr>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baseline="-25000" smtClean="0">
                                    <a:latin typeface="Cambria Math" panose="02040503050406030204" pitchFamily="18" charset="0"/>
                                  </a:rPr>
                                  <m:t>𝑎</m:t>
                                </m:r>
                              </m:e>
                            </m:d>
                          </m:num>
                          <m:den>
                            <m:r>
                              <a:rPr lang="en-IN" b="0" i="1" smtClean="0">
                                <a:latin typeface="Cambria Math" panose="02040503050406030204" pitchFamily="18" charset="0"/>
                              </a:rPr>
                              <m:t>𝑑𝑡</m:t>
                            </m:r>
                          </m:den>
                        </m:f>
                        <m:r>
                          <a:rPr lang="en-IN" b="0" i="1" smtClean="0">
                            <a:latin typeface="Cambria Math" panose="02040503050406030204" pitchFamily="18" charset="0"/>
                          </a:rPr>
                          <m:t>+</m:t>
                        </m:r>
                        <m:r>
                          <a:rPr lang="en-IN" b="0" i="1" smtClean="0">
                            <a:latin typeface="Cambria Math" panose="02040503050406030204" pitchFamily="18" charset="0"/>
                          </a:rPr>
                          <m:t>𝑒𝑎</m:t>
                        </m:r>
                      </m:oMath>
                    </m:oMathPara>
                  </a14:m>
                  <a:endParaRPr lang="en-IN" baseline="-25000" dirty="0"/>
                </a:p>
              </p:txBody>
            </p:sp>
          </mc:Choice>
          <mc:Fallback>
            <p:sp>
              <p:nvSpPr>
                <p:cNvPr id="4" name="TextBox 3">
                  <a:extLst>
                    <a:ext uri="{FF2B5EF4-FFF2-40B4-BE49-F238E27FC236}">
                      <a16:creationId xmlns:a16="http://schemas.microsoft.com/office/drawing/2014/main" id="{83DDDB77-AB49-42C6-AFEB-0F06223B4A9B}"/>
                    </a:ext>
                  </a:extLst>
                </p:cNvPr>
                <p:cNvSpPr txBox="1">
                  <a:spLocks noRot="1" noChangeAspect="1" noMove="1" noResize="1" noEditPoints="1" noAdjustHandles="1" noChangeArrowheads="1" noChangeShapeType="1" noTextEdit="1"/>
                </p:cNvSpPr>
                <p:nvPr/>
              </p:nvSpPr>
              <p:spPr>
                <a:xfrm>
                  <a:off x="1152272" y="1659194"/>
                  <a:ext cx="2607689" cy="53751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0B4297D-5BA4-4370-B39B-6AA383A6EDEB}"/>
                    </a:ext>
                  </a:extLst>
                </p:cNvPr>
                <p:cNvSpPr txBox="1"/>
                <p:nvPr/>
              </p:nvSpPr>
              <p:spPr>
                <a:xfrm>
                  <a:off x="1152272" y="2241754"/>
                  <a:ext cx="2607689" cy="53751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𝑉</m:t>
                        </m:r>
                        <m:r>
                          <a:rPr lang="en-IN" b="0" i="1" baseline="-25000"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𝑖𝑏</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𝐿</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d>
                              <m:dPr>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baseline="-25000" smtClean="0">
                                    <a:latin typeface="Cambria Math" panose="02040503050406030204" pitchFamily="18" charset="0"/>
                                  </a:rPr>
                                  <m:t>𝑏</m:t>
                                </m:r>
                              </m:e>
                            </m:d>
                          </m:num>
                          <m:den>
                            <m:r>
                              <a:rPr lang="en-IN" b="0" i="1" smtClean="0">
                                <a:latin typeface="Cambria Math" panose="02040503050406030204" pitchFamily="18" charset="0"/>
                              </a:rPr>
                              <m:t>𝑑𝑡</m:t>
                            </m:r>
                          </m:den>
                        </m:f>
                        <m:r>
                          <a:rPr lang="en-IN" b="0" i="1" smtClean="0">
                            <a:latin typeface="Cambria Math" panose="02040503050406030204" pitchFamily="18" charset="0"/>
                          </a:rPr>
                          <m:t>+</m:t>
                        </m:r>
                        <m:r>
                          <a:rPr lang="en-IN" b="0" i="1" smtClean="0">
                            <a:latin typeface="Cambria Math" panose="02040503050406030204" pitchFamily="18" charset="0"/>
                          </a:rPr>
                          <m:t>𝑒𝑏</m:t>
                        </m:r>
                      </m:oMath>
                    </m:oMathPara>
                  </a14:m>
                  <a:endParaRPr lang="en-IN" baseline="-25000" dirty="0"/>
                </a:p>
              </p:txBody>
            </p:sp>
          </mc:Choice>
          <mc:Fallback>
            <p:sp>
              <p:nvSpPr>
                <p:cNvPr id="5" name="TextBox 4">
                  <a:extLst>
                    <a:ext uri="{FF2B5EF4-FFF2-40B4-BE49-F238E27FC236}">
                      <a16:creationId xmlns:a16="http://schemas.microsoft.com/office/drawing/2014/main" id="{00B4297D-5BA4-4370-B39B-6AA383A6EDEB}"/>
                    </a:ext>
                  </a:extLst>
                </p:cNvPr>
                <p:cNvSpPr txBox="1">
                  <a:spLocks noRot="1" noChangeAspect="1" noMove="1" noResize="1" noEditPoints="1" noAdjustHandles="1" noChangeArrowheads="1" noChangeShapeType="1" noTextEdit="1"/>
                </p:cNvSpPr>
                <p:nvPr/>
              </p:nvSpPr>
              <p:spPr>
                <a:xfrm>
                  <a:off x="1152272" y="2241754"/>
                  <a:ext cx="2607689" cy="53751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FF0480D-7AAE-49C3-9F44-CCC270F20279}"/>
                    </a:ext>
                  </a:extLst>
                </p:cNvPr>
                <p:cNvSpPr txBox="1"/>
                <p:nvPr/>
              </p:nvSpPr>
              <p:spPr>
                <a:xfrm>
                  <a:off x="1152273" y="2824314"/>
                  <a:ext cx="2607688" cy="53751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𝑉</m:t>
                        </m:r>
                        <m:r>
                          <a:rPr lang="en-IN" b="0" i="1" baseline="-25000"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𝑖𝑐</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𝐿</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d>
                              <m:dPr>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baseline="-25000" smtClean="0">
                                    <a:latin typeface="Cambria Math" panose="02040503050406030204" pitchFamily="18" charset="0"/>
                                  </a:rPr>
                                  <m:t>𝑐</m:t>
                                </m:r>
                              </m:e>
                            </m:d>
                          </m:num>
                          <m:den>
                            <m:r>
                              <a:rPr lang="en-IN" b="0" i="1" smtClean="0">
                                <a:latin typeface="Cambria Math" panose="02040503050406030204" pitchFamily="18" charset="0"/>
                              </a:rPr>
                              <m:t>𝑑𝑡</m:t>
                            </m:r>
                          </m:den>
                        </m:f>
                        <m:r>
                          <a:rPr lang="en-IN" b="0" i="1" smtClean="0">
                            <a:latin typeface="Cambria Math" panose="02040503050406030204" pitchFamily="18" charset="0"/>
                          </a:rPr>
                          <m:t>+</m:t>
                        </m:r>
                        <m:r>
                          <a:rPr lang="en-IN" b="0" i="1" smtClean="0">
                            <a:latin typeface="Cambria Math" panose="02040503050406030204" pitchFamily="18" charset="0"/>
                          </a:rPr>
                          <m:t>𝑒𝑐</m:t>
                        </m:r>
                      </m:oMath>
                    </m:oMathPara>
                  </a14:m>
                  <a:endParaRPr lang="en-IN" baseline="-25000" dirty="0"/>
                </a:p>
              </p:txBody>
            </p:sp>
          </mc:Choice>
          <mc:Fallback>
            <p:sp>
              <p:nvSpPr>
                <p:cNvPr id="6" name="TextBox 5">
                  <a:extLst>
                    <a:ext uri="{FF2B5EF4-FFF2-40B4-BE49-F238E27FC236}">
                      <a16:creationId xmlns:a16="http://schemas.microsoft.com/office/drawing/2014/main" id="{BFF0480D-7AAE-49C3-9F44-CCC270F20279}"/>
                    </a:ext>
                  </a:extLst>
                </p:cNvPr>
                <p:cNvSpPr txBox="1">
                  <a:spLocks noRot="1" noChangeAspect="1" noMove="1" noResize="1" noEditPoints="1" noAdjustHandles="1" noChangeArrowheads="1" noChangeShapeType="1" noTextEdit="1"/>
                </p:cNvSpPr>
                <p:nvPr/>
              </p:nvSpPr>
              <p:spPr>
                <a:xfrm>
                  <a:off x="1152273" y="2824314"/>
                  <a:ext cx="2607688" cy="537519"/>
                </a:xfrm>
                <a:prstGeom prst="rect">
                  <a:avLst/>
                </a:prstGeom>
                <a:blipFill>
                  <a:blip r:embed="rId4"/>
                  <a:stretch>
                    <a:fillRect/>
                  </a:stretch>
                </a:blipFill>
              </p:spPr>
              <p:txBody>
                <a:bodyPr/>
                <a:lstStyle/>
                <a:p>
                  <a:r>
                    <a:rPr lang="en-IN">
                      <a:noFill/>
                    </a:rPr>
                    <a:t> </a:t>
                  </a:r>
                </a:p>
              </p:txBody>
            </p:sp>
          </mc:Fallback>
        </mc:AlternateContent>
      </p:grpSp>
      <p:grpSp>
        <p:nvGrpSpPr>
          <p:cNvPr id="11" name="Group 10">
            <a:extLst>
              <a:ext uri="{FF2B5EF4-FFF2-40B4-BE49-F238E27FC236}">
                <a16:creationId xmlns:a16="http://schemas.microsoft.com/office/drawing/2014/main" id="{82391637-7DA4-4DBD-9D3F-C6652CBB2C56}"/>
              </a:ext>
            </a:extLst>
          </p:cNvPr>
          <p:cNvGrpSpPr/>
          <p:nvPr/>
        </p:nvGrpSpPr>
        <p:grpSpPr>
          <a:xfrm>
            <a:off x="5878155" y="3968748"/>
            <a:ext cx="2210477" cy="1577168"/>
            <a:chOff x="1152272" y="4108541"/>
            <a:chExt cx="2210477" cy="1008874"/>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0DCDE95-4318-42CB-89AF-DC315F194BC8}"/>
                    </a:ext>
                  </a:extLst>
                </p:cNvPr>
                <p:cNvSpPr txBox="1"/>
                <p:nvPr/>
              </p:nvSpPr>
              <p:spPr>
                <a:xfrm>
                  <a:off x="1152272" y="4108541"/>
                  <a:ext cx="161621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𝑒</m:t>
                        </m:r>
                        <m:r>
                          <a:rPr lang="en-IN" b="0" i="1" baseline="-25000"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𝐾𝑏</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𝜔</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𝑓</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𝜃</m:t>
                        </m:r>
                        <m:r>
                          <a:rPr lang="en-IN" b="0" i="1" smtClean="0">
                            <a:latin typeface="Cambria Math" panose="02040503050406030204" pitchFamily="18" charset="0"/>
                            <a:ea typeface="Cambria Math" panose="02040503050406030204" pitchFamily="18" charset="0"/>
                          </a:rPr>
                          <m:t>)</m:t>
                        </m:r>
                      </m:oMath>
                    </m:oMathPara>
                  </a14:m>
                  <a:endParaRPr lang="en-IN" dirty="0"/>
                </a:p>
              </p:txBody>
            </p:sp>
          </mc:Choice>
          <mc:Fallback>
            <p:sp>
              <p:nvSpPr>
                <p:cNvPr id="8" name="TextBox 7">
                  <a:extLst>
                    <a:ext uri="{FF2B5EF4-FFF2-40B4-BE49-F238E27FC236}">
                      <a16:creationId xmlns:a16="http://schemas.microsoft.com/office/drawing/2014/main" id="{C0DCDE95-4318-42CB-89AF-DC315F194BC8}"/>
                    </a:ext>
                  </a:extLst>
                </p:cNvPr>
                <p:cNvSpPr txBox="1">
                  <a:spLocks noRot="1" noChangeAspect="1" noMove="1" noResize="1" noEditPoints="1" noAdjustHandles="1" noChangeArrowheads="1" noChangeShapeType="1" noTextEdit="1"/>
                </p:cNvSpPr>
                <p:nvPr/>
              </p:nvSpPr>
              <p:spPr>
                <a:xfrm>
                  <a:off x="1152272" y="4108541"/>
                  <a:ext cx="1616212" cy="276999"/>
                </a:xfrm>
                <a:prstGeom prst="rect">
                  <a:avLst/>
                </a:prstGeom>
                <a:blipFill>
                  <a:blip r:embed="rId5"/>
                  <a:stretch>
                    <a:fillRect l="-1509" t="-1408" r="-490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55994ED-8C01-4D80-BB23-16B9F5C4862E}"/>
                    </a:ext>
                  </a:extLst>
                </p:cNvPr>
                <p:cNvSpPr txBox="1"/>
                <p:nvPr/>
              </p:nvSpPr>
              <p:spPr>
                <a:xfrm>
                  <a:off x="1152272" y="4385540"/>
                  <a:ext cx="2210477" cy="520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𝑒</m:t>
                        </m:r>
                        <m:r>
                          <a:rPr lang="en-IN" b="0" i="1" baseline="-25000"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𝐾𝑏</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𝜔</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𝑓</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𝜃</m:t>
                        </m:r>
                        <m:r>
                          <a:rPr lang="en-IN" b="0" i="1" smtClean="0">
                            <a:latin typeface="Cambria Math" panose="02040503050406030204" pitchFamily="18" charset="0"/>
                            <a:ea typeface="Cambria Math" panose="02040503050406030204" pitchFamily="18" charset="0"/>
                          </a:rPr>
                          <m:t> −</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𝜋</m:t>
                            </m:r>
                          </m:num>
                          <m:den>
                            <m:r>
                              <a:rPr lang="en-IN" b="0" i="1" smtClean="0">
                                <a:latin typeface="Cambria Math" panose="02040503050406030204" pitchFamily="18" charset="0"/>
                                <a:ea typeface="Cambria Math" panose="02040503050406030204" pitchFamily="18" charset="0"/>
                              </a:rPr>
                              <m:t>3</m:t>
                            </m:r>
                          </m:den>
                        </m:f>
                        <m:r>
                          <a:rPr lang="en-IN" b="0" i="1" smtClean="0">
                            <a:latin typeface="Cambria Math" panose="02040503050406030204" pitchFamily="18" charset="0"/>
                            <a:ea typeface="Cambria Math" panose="02040503050406030204" pitchFamily="18" charset="0"/>
                          </a:rPr>
                          <m:t>)</m:t>
                        </m:r>
                      </m:oMath>
                    </m:oMathPara>
                  </a14:m>
                  <a:endParaRPr lang="en-IN" dirty="0"/>
                </a:p>
              </p:txBody>
            </p:sp>
          </mc:Choice>
          <mc:Fallback>
            <p:sp>
              <p:nvSpPr>
                <p:cNvPr id="9" name="TextBox 8">
                  <a:extLst>
                    <a:ext uri="{FF2B5EF4-FFF2-40B4-BE49-F238E27FC236}">
                      <a16:creationId xmlns:a16="http://schemas.microsoft.com/office/drawing/2014/main" id="{855994ED-8C01-4D80-BB23-16B9F5C4862E}"/>
                    </a:ext>
                  </a:extLst>
                </p:cNvPr>
                <p:cNvSpPr txBox="1">
                  <a:spLocks noRot="1" noChangeAspect="1" noMove="1" noResize="1" noEditPoints="1" noAdjustHandles="1" noChangeArrowheads="1" noChangeShapeType="1" noTextEdit="1"/>
                </p:cNvSpPr>
                <p:nvPr/>
              </p:nvSpPr>
              <p:spPr>
                <a:xfrm>
                  <a:off x="1152272" y="4385540"/>
                  <a:ext cx="2210477" cy="520399"/>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F39CAD1-354C-457D-9D1B-5CD3986E0842}"/>
                    </a:ext>
                  </a:extLst>
                </p:cNvPr>
                <p:cNvSpPr txBox="1"/>
                <p:nvPr/>
              </p:nvSpPr>
              <p:spPr>
                <a:xfrm>
                  <a:off x="1152272" y="4785185"/>
                  <a:ext cx="2199897" cy="33223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𝑒</m:t>
                        </m:r>
                        <m:r>
                          <a:rPr lang="en-IN" b="0" i="1" baseline="-25000"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𝐾𝑏</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𝜔</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𝑓</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𝜃</m:t>
                        </m:r>
                        <m:r>
                          <a:rPr lang="en-IN" b="0" i="1" smtClean="0">
                            <a:latin typeface="Cambria Math" panose="02040503050406030204" pitchFamily="18" charset="0"/>
                            <a:ea typeface="Cambria Math" panose="02040503050406030204" pitchFamily="18" charset="0"/>
                          </a:rPr>
                          <m:t> −</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4</m:t>
                            </m:r>
                            <m:r>
                              <a:rPr lang="en-IN" b="0" i="1" smtClean="0">
                                <a:latin typeface="Cambria Math" panose="02040503050406030204" pitchFamily="18" charset="0"/>
                                <a:ea typeface="Cambria Math" panose="02040503050406030204" pitchFamily="18" charset="0"/>
                              </a:rPr>
                              <m:t>𝜋</m:t>
                            </m:r>
                          </m:num>
                          <m:den>
                            <m:r>
                              <a:rPr lang="en-IN" b="0" i="1" smtClean="0">
                                <a:latin typeface="Cambria Math" panose="02040503050406030204" pitchFamily="18" charset="0"/>
                                <a:ea typeface="Cambria Math" panose="02040503050406030204" pitchFamily="18" charset="0"/>
                              </a:rPr>
                              <m:t>3</m:t>
                            </m:r>
                          </m:den>
                        </m:f>
                        <m:r>
                          <a:rPr lang="en-IN" b="0" i="1" smtClean="0">
                            <a:latin typeface="Cambria Math" panose="02040503050406030204" pitchFamily="18" charset="0"/>
                            <a:ea typeface="Cambria Math" panose="02040503050406030204" pitchFamily="18" charset="0"/>
                          </a:rPr>
                          <m:t>)</m:t>
                        </m:r>
                      </m:oMath>
                    </m:oMathPara>
                  </a14:m>
                  <a:endParaRPr lang="en-IN" dirty="0"/>
                </a:p>
              </p:txBody>
            </p:sp>
          </mc:Choice>
          <mc:Fallback>
            <p:sp>
              <p:nvSpPr>
                <p:cNvPr id="10" name="TextBox 9">
                  <a:extLst>
                    <a:ext uri="{FF2B5EF4-FFF2-40B4-BE49-F238E27FC236}">
                      <a16:creationId xmlns:a16="http://schemas.microsoft.com/office/drawing/2014/main" id="{2F39CAD1-354C-457D-9D1B-5CD3986E0842}"/>
                    </a:ext>
                  </a:extLst>
                </p:cNvPr>
                <p:cNvSpPr txBox="1">
                  <a:spLocks noRot="1" noChangeAspect="1" noMove="1" noResize="1" noEditPoints="1" noAdjustHandles="1" noChangeArrowheads="1" noChangeShapeType="1" noTextEdit="1"/>
                </p:cNvSpPr>
                <p:nvPr/>
              </p:nvSpPr>
              <p:spPr>
                <a:xfrm>
                  <a:off x="1152272" y="4785185"/>
                  <a:ext cx="2199897" cy="332230"/>
                </a:xfrm>
                <a:prstGeom prst="rect">
                  <a:avLst/>
                </a:prstGeom>
                <a:blipFill>
                  <a:blip r:embed="rId7"/>
                  <a:stretch>
                    <a:fillRect/>
                  </a:stretch>
                </a:blipFill>
              </p:spPr>
              <p:txBody>
                <a:bodyPr/>
                <a:lstStyle/>
                <a:p>
                  <a:r>
                    <a:rPr lang="en-IN">
                      <a:noFill/>
                    </a:rPr>
                    <a:t> </a:t>
                  </a:r>
                </a:p>
              </p:txBody>
            </p:sp>
          </mc:Fallback>
        </mc:AlternateContent>
      </p:grpSp>
      <p:grpSp>
        <p:nvGrpSpPr>
          <p:cNvPr id="19" name="Group 18">
            <a:extLst>
              <a:ext uri="{FF2B5EF4-FFF2-40B4-BE49-F238E27FC236}">
                <a16:creationId xmlns:a16="http://schemas.microsoft.com/office/drawing/2014/main" id="{60DC6DC0-8731-4542-AAD5-16792D725A1D}"/>
              </a:ext>
            </a:extLst>
          </p:cNvPr>
          <p:cNvGrpSpPr/>
          <p:nvPr/>
        </p:nvGrpSpPr>
        <p:grpSpPr>
          <a:xfrm>
            <a:off x="5878155" y="1421865"/>
            <a:ext cx="2203039" cy="1916494"/>
            <a:chOff x="5878155" y="1612300"/>
            <a:chExt cx="2203039" cy="1916494"/>
          </a:xfrm>
        </p:grpSpPr>
        <p:grpSp>
          <p:nvGrpSpPr>
            <p:cNvPr id="15" name="Group 14">
              <a:extLst>
                <a:ext uri="{FF2B5EF4-FFF2-40B4-BE49-F238E27FC236}">
                  <a16:creationId xmlns:a16="http://schemas.microsoft.com/office/drawing/2014/main" id="{8AC2F474-8243-4B84-B1CB-6A7AFE66B105}"/>
                </a:ext>
              </a:extLst>
            </p:cNvPr>
            <p:cNvGrpSpPr/>
            <p:nvPr/>
          </p:nvGrpSpPr>
          <p:grpSpPr>
            <a:xfrm>
              <a:off x="5878155" y="1612300"/>
              <a:ext cx="2203039" cy="1522868"/>
              <a:chOff x="6777807" y="1944472"/>
              <a:chExt cx="2203039" cy="1522868"/>
            </a:xfrm>
          </p:grpSpPr>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1A7261A-292E-4D57-B8F7-65BE7D4F1498}"/>
                      </a:ext>
                    </a:extLst>
                  </p:cNvPr>
                  <p:cNvSpPr txBox="1"/>
                  <p:nvPr/>
                </p:nvSpPr>
                <p:spPr>
                  <a:xfrm>
                    <a:off x="6777807" y="1944472"/>
                    <a:ext cx="1578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𝜏</m:t>
                          </m:r>
                          <m:r>
                            <a:rPr lang="en-IN" b="0" i="1" baseline="-25000"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𝐾𝑡</m:t>
                          </m:r>
                          <m:r>
                            <a:rPr lang="en-IN" b="0" i="1" smtClean="0">
                              <a:latin typeface="Cambria Math" panose="02040503050406030204" pitchFamily="18" charset="0"/>
                            </a:rPr>
                            <m:t>.</m:t>
                          </m:r>
                          <m:r>
                            <a:rPr lang="en-IN" b="0" i="1" smtClean="0">
                              <a:latin typeface="Cambria Math" panose="02040503050406030204" pitchFamily="18" charset="0"/>
                            </a:rPr>
                            <m:t>𝑖𝑎</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𝜃</m:t>
                          </m:r>
                          <m:r>
                            <a:rPr lang="en-IN" b="0" i="1" smtClean="0">
                              <a:latin typeface="Cambria Math" panose="02040503050406030204" pitchFamily="18" charset="0"/>
                              <a:ea typeface="Cambria Math" panose="02040503050406030204" pitchFamily="18" charset="0"/>
                            </a:rPr>
                            <m:t>)</m:t>
                          </m:r>
                        </m:oMath>
                      </m:oMathPara>
                    </a14:m>
                    <a:endParaRPr lang="en-IN" dirty="0"/>
                  </a:p>
                </p:txBody>
              </p:sp>
            </mc:Choice>
            <mc:Fallback>
              <p:sp>
                <p:nvSpPr>
                  <p:cNvPr id="12" name="TextBox 11">
                    <a:extLst>
                      <a:ext uri="{FF2B5EF4-FFF2-40B4-BE49-F238E27FC236}">
                        <a16:creationId xmlns:a16="http://schemas.microsoft.com/office/drawing/2014/main" id="{91A7261A-292E-4D57-B8F7-65BE7D4F1498}"/>
                      </a:ext>
                    </a:extLst>
                  </p:cNvPr>
                  <p:cNvSpPr txBox="1">
                    <a:spLocks noRot="1" noChangeAspect="1" noMove="1" noResize="1" noEditPoints="1" noAdjustHandles="1" noChangeArrowheads="1" noChangeShapeType="1" noTextEdit="1"/>
                  </p:cNvSpPr>
                  <p:nvPr/>
                </p:nvSpPr>
                <p:spPr>
                  <a:xfrm>
                    <a:off x="6777807" y="1944472"/>
                    <a:ext cx="1578894" cy="276999"/>
                  </a:xfrm>
                  <a:prstGeom prst="rect">
                    <a:avLst/>
                  </a:prstGeom>
                  <a:blipFill>
                    <a:blip r:embed="rId8"/>
                    <a:stretch>
                      <a:fillRect l="-1931" t="-2174" r="-5019" b="-3260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04D5A95-C018-4DEC-9A39-367417526455}"/>
                      </a:ext>
                    </a:extLst>
                  </p:cNvPr>
                  <p:cNvSpPr txBox="1"/>
                  <p:nvPr/>
                </p:nvSpPr>
                <p:spPr>
                  <a:xfrm>
                    <a:off x="6777807" y="2349603"/>
                    <a:ext cx="2203039" cy="520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𝜏</m:t>
                          </m:r>
                          <m:r>
                            <a:rPr lang="en-IN" b="0" i="1" baseline="-25000"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𝐾𝑡</m:t>
                          </m:r>
                          <m:r>
                            <a:rPr lang="en-IN" b="0" i="1" smtClean="0">
                              <a:latin typeface="Cambria Math" panose="02040503050406030204" pitchFamily="18" charset="0"/>
                            </a:rPr>
                            <m:t>.</m:t>
                          </m:r>
                          <m:r>
                            <a:rPr lang="en-IN" b="0" i="1" smtClean="0">
                              <a:latin typeface="Cambria Math" panose="02040503050406030204" pitchFamily="18" charset="0"/>
                            </a:rPr>
                            <m:t>𝑖𝑏</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𝜃</m:t>
                          </m:r>
                          <m:r>
                            <a:rPr lang="en-IN" b="0" i="1" smtClean="0">
                              <a:latin typeface="Cambria Math" panose="02040503050406030204" pitchFamily="18" charset="0"/>
                              <a:ea typeface="Cambria Math" panose="02040503050406030204" pitchFamily="18" charset="0"/>
                            </a:rPr>
                            <m:t> −</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𝜋</m:t>
                              </m:r>
                            </m:num>
                            <m:den>
                              <m:r>
                                <a:rPr lang="en-IN" b="0" i="1" smtClean="0">
                                  <a:latin typeface="Cambria Math" panose="02040503050406030204" pitchFamily="18" charset="0"/>
                                  <a:ea typeface="Cambria Math" panose="02040503050406030204" pitchFamily="18" charset="0"/>
                                </a:rPr>
                                <m:t>3</m:t>
                              </m:r>
                            </m:den>
                          </m:f>
                          <m:r>
                            <a:rPr lang="en-IN" b="0" i="1" smtClean="0">
                              <a:latin typeface="Cambria Math" panose="02040503050406030204" pitchFamily="18" charset="0"/>
                              <a:ea typeface="Cambria Math" panose="02040503050406030204" pitchFamily="18" charset="0"/>
                            </a:rPr>
                            <m:t>)</m:t>
                          </m:r>
                        </m:oMath>
                      </m:oMathPara>
                    </a14:m>
                    <a:endParaRPr lang="en-IN" dirty="0"/>
                  </a:p>
                </p:txBody>
              </p:sp>
            </mc:Choice>
            <mc:Fallback>
              <p:sp>
                <p:nvSpPr>
                  <p:cNvPr id="13" name="TextBox 12">
                    <a:extLst>
                      <a:ext uri="{FF2B5EF4-FFF2-40B4-BE49-F238E27FC236}">
                        <a16:creationId xmlns:a16="http://schemas.microsoft.com/office/drawing/2014/main" id="{E04D5A95-C018-4DEC-9A39-367417526455}"/>
                      </a:ext>
                    </a:extLst>
                  </p:cNvPr>
                  <p:cNvSpPr txBox="1">
                    <a:spLocks noRot="1" noChangeAspect="1" noMove="1" noResize="1" noEditPoints="1" noAdjustHandles="1" noChangeArrowheads="1" noChangeShapeType="1" noTextEdit="1"/>
                  </p:cNvSpPr>
                  <p:nvPr/>
                </p:nvSpPr>
                <p:spPr>
                  <a:xfrm>
                    <a:off x="6777807" y="2349603"/>
                    <a:ext cx="2203039" cy="520399"/>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DF5A8AE-A5CD-45EC-BCAE-6E5D947D3AF0}"/>
                      </a:ext>
                    </a:extLst>
                  </p:cNvPr>
                  <p:cNvSpPr txBox="1"/>
                  <p:nvPr/>
                </p:nvSpPr>
                <p:spPr>
                  <a:xfrm>
                    <a:off x="6777807" y="2947967"/>
                    <a:ext cx="2203039" cy="5193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𝜏</m:t>
                          </m:r>
                          <m:r>
                            <a:rPr lang="en-IN" b="0" i="1" baseline="-25000"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𝐾𝑡</m:t>
                          </m:r>
                          <m:r>
                            <a:rPr lang="en-IN" b="0" i="1" smtClean="0">
                              <a:latin typeface="Cambria Math" panose="02040503050406030204" pitchFamily="18" charset="0"/>
                            </a:rPr>
                            <m:t>.</m:t>
                          </m:r>
                          <m:r>
                            <a:rPr lang="en-IN" b="0" i="1" smtClean="0">
                              <a:latin typeface="Cambria Math" panose="02040503050406030204" pitchFamily="18" charset="0"/>
                            </a:rPr>
                            <m:t>𝑖𝑐</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𝜃</m:t>
                          </m:r>
                          <m:r>
                            <a:rPr lang="en-IN" b="0" i="1" smtClean="0">
                              <a:latin typeface="Cambria Math" panose="02040503050406030204" pitchFamily="18" charset="0"/>
                              <a:ea typeface="Cambria Math" panose="02040503050406030204" pitchFamily="18" charset="0"/>
                            </a:rPr>
                            <m:t> −</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4</m:t>
                              </m:r>
                              <m:r>
                                <a:rPr lang="en-IN" b="0" i="1" smtClean="0">
                                  <a:latin typeface="Cambria Math" panose="02040503050406030204" pitchFamily="18" charset="0"/>
                                  <a:ea typeface="Cambria Math" panose="02040503050406030204" pitchFamily="18" charset="0"/>
                                </a:rPr>
                                <m:t>𝜋</m:t>
                              </m:r>
                            </m:num>
                            <m:den>
                              <m:r>
                                <a:rPr lang="en-IN" b="0" i="1" smtClean="0">
                                  <a:latin typeface="Cambria Math" panose="02040503050406030204" pitchFamily="18" charset="0"/>
                                  <a:ea typeface="Cambria Math" panose="02040503050406030204" pitchFamily="18" charset="0"/>
                                </a:rPr>
                                <m:t>3</m:t>
                              </m:r>
                            </m:den>
                          </m:f>
                          <m:r>
                            <a:rPr lang="en-IN" b="0" i="1" smtClean="0">
                              <a:latin typeface="Cambria Math" panose="02040503050406030204" pitchFamily="18" charset="0"/>
                              <a:ea typeface="Cambria Math" panose="02040503050406030204" pitchFamily="18" charset="0"/>
                            </a:rPr>
                            <m:t>)</m:t>
                          </m:r>
                        </m:oMath>
                      </m:oMathPara>
                    </a14:m>
                    <a:endParaRPr lang="en-IN" dirty="0"/>
                  </a:p>
                </p:txBody>
              </p:sp>
            </mc:Choice>
            <mc:Fallback>
              <p:sp>
                <p:nvSpPr>
                  <p:cNvPr id="14" name="TextBox 13">
                    <a:extLst>
                      <a:ext uri="{FF2B5EF4-FFF2-40B4-BE49-F238E27FC236}">
                        <a16:creationId xmlns:a16="http://schemas.microsoft.com/office/drawing/2014/main" id="{0DF5A8AE-A5CD-45EC-BCAE-6E5D947D3AF0}"/>
                      </a:ext>
                    </a:extLst>
                  </p:cNvPr>
                  <p:cNvSpPr txBox="1">
                    <a:spLocks noRot="1" noChangeAspect="1" noMove="1" noResize="1" noEditPoints="1" noAdjustHandles="1" noChangeArrowheads="1" noChangeShapeType="1" noTextEdit="1"/>
                  </p:cNvSpPr>
                  <p:nvPr/>
                </p:nvSpPr>
                <p:spPr>
                  <a:xfrm>
                    <a:off x="6777807" y="2947967"/>
                    <a:ext cx="2203039" cy="519373"/>
                  </a:xfrm>
                  <a:prstGeom prst="rect">
                    <a:avLst/>
                  </a:prstGeom>
                  <a:blipFill>
                    <a:blip r:embed="rId10"/>
                    <a:stretch>
                      <a:fillRect/>
                    </a:stretch>
                  </a:blipFill>
                </p:spPr>
                <p:txBody>
                  <a:bodyPr/>
                  <a:lstStyle/>
                  <a:p>
                    <a:r>
                      <a:rPr lang="en-IN">
                        <a:noFill/>
                      </a:rPr>
                      <a:t> </a:t>
                    </a:r>
                  </a:p>
                </p:txBody>
              </p:sp>
            </mc:Fallback>
          </mc:AlternateContent>
        </p:gr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5A2BE1C7-C783-4F83-B55B-A36F0414289C}"/>
                    </a:ext>
                  </a:extLst>
                </p:cNvPr>
                <p:cNvSpPr txBox="1"/>
                <p:nvPr/>
              </p:nvSpPr>
              <p:spPr>
                <a:xfrm>
                  <a:off x="5966031" y="3251795"/>
                  <a:ext cx="1403141" cy="276999"/>
                </a:xfrm>
                <a:prstGeom prst="rect">
                  <a:avLst/>
                </a:prstGeom>
                <a:noFill/>
              </p:spPr>
              <p:txBody>
                <a:bodyPr wrap="none" lIns="0" tIns="0" rIns="0" bIns="0" rtlCol="0">
                  <a:spAutoFit/>
                </a:bodyPr>
                <a:lstStyle/>
                <a:p>
                  <a14:m>
                    <m:oMath xmlns:m="http://schemas.openxmlformats.org/officeDocument/2006/math">
                      <m:r>
                        <a:rPr lang="en-IN" b="0" i="1" smtClean="0">
                          <a:latin typeface="Cambria Math" panose="02040503050406030204" pitchFamily="18" charset="0"/>
                          <a:ea typeface="Cambria Math" panose="02040503050406030204" pitchFamily="18" charset="0"/>
                        </a:rPr>
                        <m:t>𝜏</m:t>
                      </m:r>
                    </m:oMath>
                  </a14:m>
                  <a:r>
                    <a:rPr lang="en-IN" baseline="-25000" dirty="0"/>
                    <a:t>e</a:t>
                  </a:r>
                  <a:r>
                    <a:rPr lang="en-IN" dirty="0"/>
                    <a:t> = </a:t>
                  </a:r>
                  <a14:m>
                    <m:oMath xmlns:m="http://schemas.openxmlformats.org/officeDocument/2006/math">
                      <m:r>
                        <a:rPr lang="en-IN" b="0" i="1" smtClean="0">
                          <a:latin typeface="Cambria Math" panose="02040503050406030204" pitchFamily="18" charset="0"/>
                          <a:ea typeface="Cambria Math" panose="02040503050406030204" pitchFamily="18" charset="0"/>
                        </a:rPr>
                        <m:t>𝜏</m:t>
                      </m:r>
                    </m:oMath>
                  </a14:m>
                  <a:r>
                    <a:rPr lang="en-IN" baseline="-25000" dirty="0"/>
                    <a:t>a</a:t>
                  </a:r>
                  <a:r>
                    <a:rPr lang="en-IN" dirty="0"/>
                    <a:t> + </a:t>
                  </a:r>
                  <a14:m>
                    <m:oMath xmlns:m="http://schemas.openxmlformats.org/officeDocument/2006/math">
                      <m:r>
                        <a:rPr lang="en-IN" b="0" i="1" smtClean="0">
                          <a:latin typeface="Cambria Math" panose="02040503050406030204" pitchFamily="18" charset="0"/>
                          <a:ea typeface="Cambria Math" panose="02040503050406030204" pitchFamily="18" charset="0"/>
                        </a:rPr>
                        <m:t>𝜏</m:t>
                      </m:r>
                    </m:oMath>
                  </a14:m>
                  <a:r>
                    <a:rPr lang="en-IN" baseline="-25000" dirty="0"/>
                    <a:t>b</a:t>
                  </a:r>
                  <a:r>
                    <a:rPr lang="en-IN" dirty="0"/>
                    <a:t> + </a:t>
                  </a:r>
                  <a14:m>
                    <m:oMath xmlns:m="http://schemas.openxmlformats.org/officeDocument/2006/math">
                      <m:r>
                        <a:rPr lang="en-IN" b="0" i="1" smtClean="0">
                          <a:latin typeface="Cambria Math" panose="02040503050406030204" pitchFamily="18" charset="0"/>
                          <a:ea typeface="Cambria Math" panose="02040503050406030204" pitchFamily="18" charset="0"/>
                        </a:rPr>
                        <m:t>𝜏</m:t>
                      </m:r>
                    </m:oMath>
                  </a14:m>
                  <a:r>
                    <a:rPr lang="en-IN" baseline="-25000" dirty="0"/>
                    <a:t>c</a:t>
                  </a:r>
                </a:p>
              </p:txBody>
            </p:sp>
          </mc:Choice>
          <mc:Fallback>
            <p:sp>
              <p:nvSpPr>
                <p:cNvPr id="16" name="TextBox 15">
                  <a:extLst>
                    <a:ext uri="{FF2B5EF4-FFF2-40B4-BE49-F238E27FC236}">
                      <a16:creationId xmlns:a16="http://schemas.microsoft.com/office/drawing/2014/main" id="{5A2BE1C7-C783-4F83-B55B-A36F0414289C}"/>
                    </a:ext>
                  </a:extLst>
                </p:cNvPr>
                <p:cNvSpPr txBox="1">
                  <a:spLocks noRot="1" noChangeAspect="1" noMove="1" noResize="1" noEditPoints="1" noAdjustHandles="1" noChangeArrowheads="1" noChangeShapeType="1" noTextEdit="1"/>
                </p:cNvSpPr>
                <p:nvPr/>
              </p:nvSpPr>
              <p:spPr>
                <a:xfrm>
                  <a:off x="5966031" y="3251795"/>
                  <a:ext cx="1403141" cy="276999"/>
                </a:xfrm>
                <a:prstGeom prst="rect">
                  <a:avLst/>
                </a:prstGeom>
                <a:blipFill>
                  <a:blip r:embed="rId11"/>
                  <a:stretch>
                    <a:fillRect l="-4348" t="-28261" r="-5652" b="-50000"/>
                  </a:stretch>
                </a:blipFill>
              </p:spPr>
              <p:txBody>
                <a:bodyPr/>
                <a:lstStyle/>
                <a:p>
                  <a:r>
                    <a:rPr lang="en-IN">
                      <a:noFill/>
                    </a:rPr>
                    <a:t> </a:t>
                  </a:r>
                </a:p>
              </p:txBody>
            </p:sp>
          </mc:Fallback>
        </mc:AlternateContent>
      </p:grpSp>
      <p:sp>
        <p:nvSpPr>
          <p:cNvPr id="17" name="TextBox 16">
            <a:extLst>
              <a:ext uri="{FF2B5EF4-FFF2-40B4-BE49-F238E27FC236}">
                <a16:creationId xmlns:a16="http://schemas.microsoft.com/office/drawing/2014/main" id="{795E18EB-1272-4E5D-99C7-2B93AEB976EC}"/>
              </a:ext>
            </a:extLst>
          </p:cNvPr>
          <p:cNvSpPr txBox="1"/>
          <p:nvPr/>
        </p:nvSpPr>
        <p:spPr>
          <a:xfrm>
            <a:off x="1152272" y="3169545"/>
            <a:ext cx="3130985" cy="1169551"/>
          </a:xfrm>
          <a:prstGeom prst="rect">
            <a:avLst/>
          </a:prstGeom>
          <a:noFill/>
        </p:spPr>
        <p:txBody>
          <a:bodyPr wrap="none" rtlCol="0">
            <a:spAutoFit/>
          </a:bodyPr>
          <a:lstStyle/>
          <a:p>
            <a:r>
              <a:rPr lang="en-IN" sz="1400" dirty="0">
                <a:latin typeface="Montserrat Medium" panose="00000600000000000000" pitchFamily="2" charset="0"/>
              </a:rPr>
              <a:t>Here,</a:t>
            </a:r>
          </a:p>
          <a:p>
            <a:r>
              <a:rPr lang="en-IN" sz="1400" dirty="0">
                <a:latin typeface="Montserrat Medium" panose="00000600000000000000" pitchFamily="2" charset="0"/>
              </a:rPr>
              <a:t>  R = Resistance per phase.</a:t>
            </a:r>
          </a:p>
          <a:p>
            <a:r>
              <a:rPr lang="en-IN" sz="1400" dirty="0">
                <a:latin typeface="Montserrat Medium" panose="00000600000000000000" pitchFamily="2" charset="0"/>
              </a:rPr>
              <a:t>  L = Self Inductance per phase.</a:t>
            </a:r>
          </a:p>
          <a:p>
            <a:r>
              <a:rPr lang="en-IN" sz="1400" dirty="0">
                <a:latin typeface="Montserrat Medium" panose="00000600000000000000" pitchFamily="2" charset="0"/>
              </a:rPr>
              <a:t>  </a:t>
            </a:r>
            <a:r>
              <a:rPr lang="en-IN" sz="1400" dirty="0" err="1">
                <a:latin typeface="Montserrat Medium" panose="00000600000000000000" pitchFamily="2" charset="0"/>
              </a:rPr>
              <a:t>V</a:t>
            </a:r>
            <a:r>
              <a:rPr lang="en-IN" sz="1400" baseline="-25000" dirty="0" err="1">
                <a:latin typeface="Montserrat Medium" panose="00000600000000000000" pitchFamily="2" charset="0"/>
              </a:rPr>
              <a:t>a</a:t>
            </a:r>
            <a:r>
              <a:rPr lang="en-IN" sz="1400" dirty="0">
                <a:latin typeface="Montserrat Medium" panose="00000600000000000000" pitchFamily="2" charset="0"/>
              </a:rPr>
              <a:t>, </a:t>
            </a:r>
            <a:r>
              <a:rPr lang="en-IN" sz="1400" dirty="0" err="1">
                <a:latin typeface="Montserrat Medium" panose="00000600000000000000" pitchFamily="2" charset="0"/>
              </a:rPr>
              <a:t>V</a:t>
            </a:r>
            <a:r>
              <a:rPr lang="en-IN" sz="1400" baseline="-25000" dirty="0" err="1">
                <a:latin typeface="Montserrat Medium" panose="00000600000000000000" pitchFamily="2" charset="0"/>
              </a:rPr>
              <a:t>b</a:t>
            </a:r>
            <a:r>
              <a:rPr lang="en-IN" sz="1400" dirty="0">
                <a:latin typeface="Montserrat Medium" panose="00000600000000000000" pitchFamily="2" charset="0"/>
              </a:rPr>
              <a:t> and </a:t>
            </a:r>
            <a:r>
              <a:rPr lang="en-IN" sz="1400" dirty="0" err="1">
                <a:latin typeface="Montserrat Medium" panose="00000600000000000000" pitchFamily="2" charset="0"/>
              </a:rPr>
              <a:t>V</a:t>
            </a:r>
            <a:r>
              <a:rPr lang="en-IN" sz="1400" baseline="-25000" dirty="0" err="1">
                <a:latin typeface="Montserrat Medium" panose="00000600000000000000" pitchFamily="2" charset="0"/>
              </a:rPr>
              <a:t>c</a:t>
            </a:r>
            <a:r>
              <a:rPr lang="en-IN" sz="1400" dirty="0">
                <a:latin typeface="Montserrat Medium" panose="00000600000000000000" pitchFamily="2" charset="0"/>
              </a:rPr>
              <a:t> are phase voltage.</a:t>
            </a:r>
            <a:br>
              <a:rPr lang="en-IN" sz="1400" dirty="0">
                <a:latin typeface="Montserrat Medium" panose="00000600000000000000" pitchFamily="2" charset="0"/>
              </a:rPr>
            </a:br>
            <a:r>
              <a:rPr lang="en-IN" sz="1400" dirty="0">
                <a:latin typeface="Montserrat Medium" panose="00000600000000000000" pitchFamily="2" charset="0"/>
              </a:rPr>
              <a:t>  </a:t>
            </a:r>
            <a:r>
              <a:rPr lang="en-IN" sz="1400" dirty="0" err="1">
                <a:latin typeface="Montserrat Medium" panose="00000600000000000000" pitchFamily="2" charset="0"/>
              </a:rPr>
              <a:t>i</a:t>
            </a:r>
            <a:r>
              <a:rPr lang="en-IN" sz="1400" baseline="-25000" dirty="0" err="1">
                <a:latin typeface="Montserrat Medium" panose="00000600000000000000" pitchFamily="2" charset="0"/>
              </a:rPr>
              <a:t>a</a:t>
            </a:r>
            <a:r>
              <a:rPr lang="en-IN" sz="1400" dirty="0">
                <a:latin typeface="Montserrat Medium" panose="00000600000000000000" pitchFamily="2" charset="0"/>
              </a:rPr>
              <a:t>, </a:t>
            </a:r>
            <a:r>
              <a:rPr lang="en-IN" sz="1400" dirty="0" err="1">
                <a:latin typeface="Montserrat Medium" panose="00000600000000000000" pitchFamily="2" charset="0"/>
              </a:rPr>
              <a:t>i</a:t>
            </a:r>
            <a:r>
              <a:rPr lang="en-IN" sz="1400" baseline="-25000" dirty="0" err="1">
                <a:latin typeface="Montserrat Medium" panose="00000600000000000000" pitchFamily="2" charset="0"/>
              </a:rPr>
              <a:t>b</a:t>
            </a:r>
            <a:r>
              <a:rPr lang="en-IN" sz="1400" dirty="0">
                <a:latin typeface="Montserrat Medium" panose="00000600000000000000" pitchFamily="2" charset="0"/>
              </a:rPr>
              <a:t> and </a:t>
            </a:r>
            <a:r>
              <a:rPr lang="en-IN" sz="1400" dirty="0" err="1">
                <a:latin typeface="Montserrat Medium" panose="00000600000000000000" pitchFamily="2" charset="0"/>
              </a:rPr>
              <a:t>i</a:t>
            </a:r>
            <a:r>
              <a:rPr lang="en-IN" sz="1400" baseline="-25000" dirty="0" err="1">
                <a:latin typeface="Montserrat Medium" panose="00000600000000000000" pitchFamily="2" charset="0"/>
              </a:rPr>
              <a:t>c</a:t>
            </a:r>
            <a:r>
              <a:rPr lang="en-IN" sz="1400" dirty="0">
                <a:latin typeface="Montserrat Medium" panose="00000600000000000000" pitchFamily="2" charset="0"/>
              </a:rPr>
              <a:t> are phase current.</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2061336-FA1A-40CF-BC5E-7A860486D853}"/>
                  </a:ext>
                </a:extLst>
              </p:cNvPr>
              <p:cNvSpPr txBox="1"/>
              <p:nvPr/>
            </p:nvSpPr>
            <p:spPr>
              <a:xfrm>
                <a:off x="8636287" y="4376365"/>
                <a:ext cx="3294492" cy="1169551"/>
              </a:xfrm>
              <a:prstGeom prst="rect">
                <a:avLst/>
              </a:prstGeom>
              <a:noFill/>
            </p:spPr>
            <p:txBody>
              <a:bodyPr wrap="none" rtlCol="0">
                <a:spAutoFit/>
              </a:bodyPr>
              <a:lstStyle/>
              <a:p>
                <a:r>
                  <a:rPr lang="en-IN" sz="1400" dirty="0">
                    <a:latin typeface="Montserrat Medium" panose="00000600000000000000" pitchFamily="2" charset="0"/>
                  </a:rPr>
                  <a:t>Here,</a:t>
                </a:r>
              </a:p>
              <a:p>
                <a:r>
                  <a:rPr lang="en-IN" sz="1400" dirty="0">
                    <a:latin typeface="Montserrat Medium" panose="00000600000000000000" pitchFamily="2" charset="0"/>
                  </a:rPr>
                  <a:t>  </a:t>
                </a:r>
                <a:r>
                  <a:rPr lang="en-IN" sz="1400" dirty="0" err="1">
                    <a:latin typeface="Montserrat Medium" panose="00000600000000000000" pitchFamily="2" charset="0"/>
                  </a:rPr>
                  <a:t>K</a:t>
                </a:r>
                <a:r>
                  <a:rPr lang="en-IN" sz="1400" baseline="-25000" dirty="0" err="1">
                    <a:latin typeface="Montserrat Medium" panose="00000600000000000000" pitchFamily="2" charset="0"/>
                  </a:rPr>
                  <a:t>b</a:t>
                </a:r>
                <a:r>
                  <a:rPr lang="en-IN" sz="1400" dirty="0">
                    <a:latin typeface="Montserrat Medium" panose="00000600000000000000" pitchFamily="2" charset="0"/>
                  </a:rPr>
                  <a:t> = Back EMF Constant.</a:t>
                </a:r>
              </a:p>
              <a:p>
                <a:r>
                  <a:rPr lang="en-IN" sz="1400" dirty="0">
                    <a:latin typeface="Montserrat Medium" panose="00000600000000000000" pitchFamily="2" charset="0"/>
                  </a:rPr>
                  <a:t> </a:t>
                </a:r>
                <a14:m>
                  <m:oMath xmlns:m="http://schemas.openxmlformats.org/officeDocument/2006/math">
                    <m:r>
                      <a:rPr lang="en-IN" sz="1400" b="0" i="0" smtClean="0">
                        <a:latin typeface="Cambria Math" panose="02040503050406030204" pitchFamily="18" charset="0"/>
                        <a:ea typeface="Cambria Math" panose="02040503050406030204" pitchFamily="18" charset="0"/>
                      </a:rPr>
                      <m:t> </m:t>
                    </m:r>
                    <m:r>
                      <a:rPr lang="en-IN" sz="1400" b="0" i="1" smtClean="0">
                        <a:latin typeface="Cambria Math" panose="02040503050406030204" pitchFamily="18" charset="0"/>
                        <a:ea typeface="Cambria Math" panose="02040503050406030204" pitchFamily="18" charset="0"/>
                      </a:rPr>
                      <m:t>𝜔</m:t>
                    </m:r>
                    <m:r>
                      <a:rPr lang="en-IN" sz="1400" b="0" i="1" smtClean="0">
                        <a:latin typeface="Cambria Math" panose="02040503050406030204" pitchFamily="18" charset="0"/>
                        <a:ea typeface="Cambria Math" panose="02040503050406030204" pitchFamily="18" charset="0"/>
                      </a:rPr>
                      <m:t> </m:t>
                    </m:r>
                  </m:oMath>
                </a14:m>
                <a:r>
                  <a:rPr lang="en-IN" sz="1400" dirty="0">
                    <a:latin typeface="Montserrat Medium" panose="00000600000000000000" pitchFamily="2" charset="0"/>
                  </a:rPr>
                  <a:t>= Speed of motor.</a:t>
                </a:r>
              </a:p>
              <a:p>
                <a:r>
                  <a:rPr lang="en-IN" sz="1400" dirty="0">
                    <a:latin typeface="Montserrat Medium" panose="00000600000000000000" pitchFamily="2" charset="0"/>
                  </a:rPr>
                  <a:t>  </a:t>
                </a:r>
                <a:r>
                  <a:rPr lang="en-IN" sz="1400" dirty="0" err="1">
                    <a:latin typeface="Montserrat Medium" panose="00000600000000000000" pitchFamily="2" charset="0"/>
                  </a:rPr>
                  <a:t>e</a:t>
                </a:r>
                <a:r>
                  <a:rPr lang="en-IN" sz="1400" baseline="-25000" dirty="0" err="1">
                    <a:latin typeface="Montserrat Medium" panose="00000600000000000000" pitchFamily="2" charset="0"/>
                  </a:rPr>
                  <a:t>a</a:t>
                </a:r>
                <a:r>
                  <a:rPr lang="en-IN" sz="1400" dirty="0">
                    <a:latin typeface="Montserrat Medium" panose="00000600000000000000" pitchFamily="2" charset="0"/>
                  </a:rPr>
                  <a:t>, e</a:t>
                </a:r>
                <a:r>
                  <a:rPr lang="en-IN" sz="1400" baseline="-25000" dirty="0">
                    <a:latin typeface="Montserrat Medium" panose="00000600000000000000" pitchFamily="2" charset="0"/>
                  </a:rPr>
                  <a:t>b</a:t>
                </a:r>
                <a:r>
                  <a:rPr lang="en-IN" sz="1400" dirty="0">
                    <a:latin typeface="Montserrat Medium" panose="00000600000000000000" pitchFamily="2" charset="0"/>
                  </a:rPr>
                  <a:t> and </a:t>
                </a:r>
                <a:r>
                  <a:rPr lang="en-IN" sz="1400" dirty="0" err="1">
                    <a:latin typeface="Montserrat Medium" panose="00000600000000000000" pitchFamily="2" charset="0"/>
                  </a:rPr>
                  <a:t>e</a:t>
                </a:r>
                <a:r>
                  <a:rPr lang="en-IN" sz="1400" baseline="-25000" dirty="0" err="1">
                    <a:latin typeface="Montserrat Medium" panose="00000600000000000000" pitchFamily="2" charset="0"/>
                  </a:rPr>
                  <a:t>c</a:t>
                </a:r>
                <a:r>
                  <a:rPr lang="en-IN" sz="1400" dirty="0">
                    <a:latin typeface="Montserrat Medium" panose="00000600000000000000" pitchFamily="2" charset="0"/>
                  </a:rPr>
                  <a:t> are phase back EMF.</a:t>
                </a:r>
                <a:br>
                  <a:rPr lang="en-IN" sz="1400" dirty="0">
                    <a:latin typeface="Montserrat Medium" panose="00000600000000000000" pitchFamily="2" charset="0"/>
                  </a:rPr>
                </a:br>
                <a:r>
                  <a:rPr lang="en-IN" sz="1400" dirty="0">
                    <a:latin typeface="Montserrat Medium" panose="00000600000000000000" pitchFamily="2" charset="0"/>
                  </a:rPr>
                  <a:t> </a:t>
                </a:r>
                <a14:m>
                  <m:oMath xmlns:m="http://schemas.openxmlformats.org/officeDocument/2006/math">
                    <m:r>
                      <a:rPr lang="en-IN" sz="1400" b="0" i="1" smtClean="0">
                        <a:latin typeface="Cambria Math" panose="02040503050406030204" pitchFamily="18" charset="0"/>
                        <a:ea typeface="Cambria Math" panose="02040503050406030204" pitchFamily="18" charset="0"/>
                      </a:rPr>
                      <m:t>𝑓</m:t>
                    </m:r>
                    <m:r>
                      <a:rPr lang="en-IN" sz="1400" b="0" i="1" smtClean="0">
                        <a:latin typeface="Cambria Math" panose="02040503050406030204" pitchFamily="18" charset="0"/>
                        <a:ea typeface="Cambria Math" panose="02040503050406030204" pitchFamily="18" charset="0"/>
                      </a:rPr>
                      <m:t>(</m:t>
                    </m:r>
                    <m:r>
                      <a:rPr lang="en-IN" sz="1400" b="0" i="1" smtClean="0">
                        <a:latin typeface="Cambria Math" panose="02040503050406030204" pitchFamily="18" charset="0"/>
                        <a:ea typeface="Cambria Math" panose="02040503050406030204" pitchFamily="18" charset="0"/>
                      </a:rPr>
                      <m:t>𝜃</m:t>
                    </m:r>
                    <m:r>
                      <a:rPr lang="en-IN" sz="1400" b="0" i="1" smtClean="0">
                        <a:latin typeface="Cambria Math" panose="02040503050406030204" pitchFamily="18" charset="0"/>
                        <a:ea typeface="Cambria Math" panose="02040503050406030204" pitchFamily="18" charset="0"/>
                      </a:rPr>
                      <m:t>)</m:t>
                    </m:r>
                  </m:oMath>
                </a14:m>
                <a:r>
                  <a:rPr lang="en-IN" sz="1400" dirty="0">
                    <a:latin typeface="Montserrat Medium" panose="00000600000000000000" pitchFamily="2" charset="0"/>
                  </a:rPr>
                  <a:t> = Back EMF function.</a:t>
                </a:r>
              </a:p>
            </p:txBody>
          </p:sp>
        </mc:Choice>
        <mc:Fallback>
          <p:sp>
            <p:nvSpPr>
              <p:cNvPr id="18" name="TextBox 17">
                <a:extLst>
                  <a:ext uri="{FF2B5EF4-FFF2-40B4-BE49-F238E27FC236}">
                    <a16:creationId xmlns:a16="http://schemas.microsoft.com/office/drawing/2014/main" id="{D2061336-FA1A-40CF-BC5E-7A860486D853}"/>
                  </a:ext>
                </a:extLst>
              </p:cNvPr>
              <p:cNvSpPr txBox="1">
                <a:spLocks noRot="1" noChangeAspect="1" noMove="1" noResize="1" noEditPoints="1" noAdjustHandles="1" noChangeArrowheads="1" noChangeShapeType="1" noTextEdit="1"/>
              </p:cNvSpPr>
              <p:nvPr/>
            </p:nvSpPr>
            <p:spPr>
              <a:xfrm>
                <a:off x="8636287" y="4376365"/>
                <a:ext cx="3294492" cy="1169551"/>
              </a:xfrm>
              <a:prstGeom prst="rect">
                <a:avLst/>
              </a:prstGeom>
              <a:blipFill>
                <a:blip r:embed="rId12"/>
                <a:stretch>
                  <a:fillRect l="-556" t="-1042" b="-41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15D47BE-5037-4444-9EA4-3CFCC71629AB}"/>
                  </a:ext>
                </a:extLst>
              </p:cNvPr>
              <p:cNvSpPr txBox="1"/>
              <p:nvPr/>
            </p:nvSpPr>
            <p:spPr>
              <a:xfrm>
                <a:off x="8432041" y="1686193"/>
                <a:ext cx="3028714" cy="1169551"/>
              </a:xfrm>
              <a:prstGeom prst="rect">
                <a:avLst/>
              </a:prstGeom>
              <a:noFill/>
            </p:spPr>
            <p:txBody>
              <a:bodyPr wrap="none" rtlCol="0">
                <a:spAutoFit/>
              </a:bodyPr>
              <a:lstStyle/>
              <a:p>
                <a:r>
                  <a:rPr lang="en-IN" sz="1400" dirty="0">
                    <a:latin typeface="Montserrat Medium" panose="00000600000000000000" pitchFamily="2" charset="0"/>
                  </a:rPr>
                  <a:t>Here,</a:t>
                </a:r>
              </a:p>
              <a:p>
                <a:r>
                  <a:rPr lang="en-IN" sz="1400" dirty="0">
                    <a:latin typeface="Montserrat Medium" panose="00000600000000000000" pitchFamily="2" charset="0"/>
                  </a:rPr>
                  <a:t>  K</a:t>
                </a:r>
                <a:r>
                  <a:rPr lang="en-IN" sz="1400" baseline="-25000" dirty="0">
                    <a:latin typeface="Montserrat Medium" panose="00000600000000000000" pitchFamily="2" charset="0"/>
                  </a:rPr>
                  <a:t>t</a:t>
                </a:r>
                <a:r>
                  <a:rPr lang="en-IN" sz="1400" dirty="0">
                    <a:latin typeface="Montserrat Medium" panose="00000600000000000000" pitchFamily="2" charset="0"/>
                  </a:rPr>
                  <a:t> = Torque constant..</a:t>
                </a:r>
              </a:p>
              <a:p>
                <a:r>
                  <a:rPr lang="en-IN" sz="1400" dirty="0">
                    <a:latin typeface="Montserrat Medium" panose="00000600000000000000" pitchFamily="2" charset="0"/>
                  </a:rPr>
                  <a:t>  </a:t>
                </a:r>
                <a14:m>
                  <m:oMath xmlns:m="http://schemas.openxmlformats.org/officeDocument/2006/math">
                    <m:r>
                      <a:rPr lang="en-IN" sz="1400" b="0" i="1" smtClean="0">
                        <a:latin typeface="Cambria Math" panose="02040503050406030204" pitchFamily="18" charset="0"/>
                        <a:ea typeface="Cambria Math" panose="02040503050406030204" pitchFamily="18" charset="0"/>
                      </a:rPr>
                      <m:t>𝜏</m:t>
                    </m:r>
                  </m:oMath>
                </a14:m>
                <a:r>
                  <a:rPr lang="en-IN" sz="1400" baseline="-25000" dirty="0" err="1">
                    <a:latin typeface="Montserrat Medium" panose="00000600000000000000" pitchFamily="2" charset="0"/>
                  </a:rPr>
                  <a:t>a</a:t>
                </a:r>
                <a:r>
                  <a:rPr lang="en-IN" sz="1400" dirty="0">
                    <a:latin typeface="Montserrat Medium" panose="00000600000000000000" pitchFamily="2" charset="0"/>
                  </a:rPr>
                  <a:t>, </a:t>
                </a:r>
                <a14:m>
                  <m:oMath xmlns:m="http://schemas.openxmlformats.org/officeDocument/2006/math">
                    <m:r>
                      <a:rPr lang="en-IN" sz="1400" b="0" i="1" smtClean="0">
                        <a:latin typeface="Cambria Math" panose="02040503050406030204" pitchFamily="18" charset="0"/>
                        <a:ea typeface="Cambria Math" panose="02040503050406030204" pitchFamily="18" charset="0"/>
                      </a:rPr>
                      <m:t>𝜏</m:t>
                    </m:r>
                  </m:oMath>
                </a14:m>
                <a:r>
                  <a:rPr lang="en-IN" sz="1400" baseline="-25000" dirty="0">
                    <a:latin typeface="Montserrat Medium" panose="00000600000000000000" pitchFamily="2" charset="0"/>
                  </a:rPr>
                  <a:t>b</a:t>
                </a:r>
                <a:r>
                  <a:rPr lang="en-IN" sz="1400" dirty="0">
                    <a:latin typeface="Montserrat Medium" panose="00000600000000000000" pitchFamily="2" charset="0"/>
                  </a:rPr>
                  <a:t> and </a:t>
                </a:r>
                <a14:m>
                  <m:oMath xmlns:m="http://schemas.openxmlformats.org/officeDocument/2006/math">
                    <m:r>
                      <a:rPr lang="en-IN" sz="1400" b="0" i="1" smtClean="0">
                        <a:latin typeface="Cambria Math" panose="02040503050406030204" pitchFamily="18" charset="0"/>
                        <a:ea typeface="Cambria Math" panose="02040503050406030204" pitchFamily="18" charset="0"/>
                      </a:rPr>
                      <m:t>𝜏</m:t>
                    </m:r>
                  </m:oMath>
                </a14:m>
                <a:r>
                  <a:rPr lang="en-IN" sz="1400" baseline="-25000" dirty="0">
                    <a:latin typeface="Montserrat Medium" panose="00000600000000000000" pitchFamily="2" charset="0"/>
                  </a:rPr>
                  <a:t>c</a:t>
                </a:r>
                <a:r>
                  <a:rPr lang="en-IN" sz="1400" dirty="0">
                    <a:latin typeface="Montserrat Medium" panose="00000600000000000000" pitchFamily="2" charset="0"/>
                  </a:rPr>
                  <a:t> are phase torques.</a:t>
                </a:r>
              </a:p>
              <a:p>
                <a:r>
                  <a:rPr lang="en-IN" sz="1400" dirty="0">
                    <a:latin typeface="Montserrat Medium" panose="00000600000000000000" pitchFamily="2" charset="0"/>
                  </a:rPr>
                  <a:t>  </a:t>
                </a:r>
                <a14:m>
                  <m:oMath xmlns:m="http://schemas.openxmlformats.org/officeDocument/2006/math">
                    <m:r>
                      <a:rPr lang="en-IN" sz="1400" b="0" i="1" smtClean="0">
                        <a:latin typeface="Cambria Math" panose="02040503050406030204" pitchFamily="18" charset="0"/>
                        <a:ea typeface="Cambria Math" panose="02040503050406030204" pitchFamily="18" charset="0"/>
                      </a:rPr>
                      <m:t>𝜏</m:t>
                    </m:r>
                  </m:oMath>
                </a14:m>
                <a:r>
                  <a:rPr lang="en-IN" sz="1400" baseline="-25000" dirty="0">
                    <a:latin typeface="Montserrat Medium" panose="00000600000000000000" pitchFamily="2" charset="0"/>
                  </a:rPr>
                  <a:t>e</a:t>
                </a:r>
                <a:r>
                  <a:rPr lang="en-IN" sz="1400" dirty="0">
                    <a:latin typeface="Montserrat Medium" panose="00000600000000000000" pitchFamily="2" charset="0"/>
                  </a:rPr>
                  <a:t> is total electrical torque</a:t>
                </a:r>
                <a:br>
                  <a:rPr lang="en-IN" sz="1400" dirty="0">
                    <a:latin typeface="Montserrat Medium" panose="00000600000000000000" pitchFamily="2" charset="0"/>
                  </a:rPr>
                </a:br>
                <a:endParaRPr lang="en-IN" sz="1400" dirty="0">
                  <a:latin typeface="Montserrat Medium" panose="00000600000000000000" pitchFamily="2" charset="0"/>
                </a:endParaRPr>
              </a:p>
            </p:txBody>
          </p:sp>
        </mc:Choice>
        <mc:Fallback>
          <p:sp>
            <p:nvSpPr>
              <p:cNvPr id="20" name="TextBox 19">
                <a:extLst>
                  <a:ext uri="{FF2B5EF4-FFF2-40B4-BE49-F238E27FC236}">
                    <a16:creationId xmlns:a16="http://schemas.microsoft.com/office/drawing/2014/main" id="{C15D47BE-5037-4444-9EA4-3CFCC71629AB}"/>
                  </a:ext>
                </a:extLst>
              </p:cNvPr>
              <p:cNvSpPr txBox="1">
                <a:spLocks noRot="1" noChangeAspect="1" noMove="1" noResize="1" noEditPoints="1" noAdjustHandles="1" noChangeArrowheads="1" noChangeShapeType="1" noTextEdit="1"/>
              </p:cNvSpPr>
              <p:nvPr/>
            </p:nvSpPr>
            <p:spPr>
              <a:xfrm>
                <a:off x="8432041" y="1686193"/>
                <a:ext cx="3028714" cy="1169551"/>
              </a:xfrm>
              <a:prstGeom prst="rect">
                <a:avLst/>
              </a:prstGeom>
              <a:blipFill>
                <a:blip r:embed="rId13"/>
                <a:stretch>
                  <a:fillRect l="-604" t="-104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096881F-CAF5-45F8-8818-427ED8AAE3CB}"/>
                  </a:ext>
                </a:extLst>
              </p:cNvPr>
              <p:cNvSpPr txBox="1"/>
              <p:nvPr/>
            </p:nvSpPr>
            <p:spPr>
              <a:xfrm>
                <a:off x="1152272" y="4919047"/>
                <a:ext cx="2034338" cy="5375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𝜏</m:t>
                      </m:r>
                      <m:r>
                        <a:rPr lang="en-IN" b="0" i="1" baseline="-25000" smtClean="0">
                          <a:latin typeface="Cambria Math" panose="02040503050406030204" pitchFamily="18" charset="0"/>
                          <a:ea typeface="Cambria Math" panose="02040503050406030204" pitchFamily="18" charset="0"/>
                        </a:rPr>
                        <m:t>𝑛𝑒𝑡</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𝐵</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𝜔</m:t>
                      </m:r>
                      <m:r>
                        <a:rPr lang="en-IN" b="0" i="0"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J</m:t>
                      </m:r>
                      <m:r>
                        <a:rPr lang="en-IN" b="0" i="0"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m:rPr>
                              <m:sty m:val="p"/>
                            </m:rPr>
                            <a:rPr lang="en-IN" b="0" i="0" smtClean="0">
                              <a:latin typeface="Cambria Math" panose="02040503050406030204" pitchFamily="18" charset="0"/>
                              <a:ea typeface="Cambria Math" panose="02040503050406030204" pitchFamily="18" charset="0"/>
                            </a:rPr>
                            <m:t>d</m:t>
                          </m:r>
                          <m:d>
                            <m:dPr>
                              <m:ctrlPr>
                                <a:rPr lang="en-IN" b="0" i="0" smtClean="0">
                                  <a:latin typeface="Cambria Math" panose="02040503050406030204" pitchFamily="18" charset="0"/>
                                  <a:ea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ω</m:t>
                              </m:r>
                            </m:e>
                          </m:d>
                        </m:num>
                        <m:den>
                          <m:r>
                            <a:rPr lang="en-IN" b="0" i="1" smtClean="0">
                              <a:latin typeface="Cambria Math" panose="02040503050406030204" pitchFamily="18" charset="0"/>
                              <a:ea typeface="Cambria Math" panose="02040503050406030204" pitchFamily="18" charset="0"/>
                            </a:rPr>
                            <m:t>𝑑𝑡</m:t>
                          </m:r>
                        </m:den>
                      </m:f>
                    </m:oMath>
                  </m:oMathPara>
                </a14:m>
                <a:endParaRPr lang="en-IN" dirty="0"/>
              </a:p>
            </p:txBody>
          </p:sp>
        </mc:Choice>
        <mc:Fallback>
          <p:sp>
            <p:nvSpPr>
              <p:cNvPr id="21" name="TextBox 20">
                <a:extLst>
                  <a:ext uri="{FF2B5EF4-FFF2-40B4-BE49-F238E27FC236}">
                    <a16:creationId xmlns:a16="http://schemas.microsoft.com/office/drawing/2014/main" id="{E096881F-CAF5-45F8-8818-427ED8AAE3CB}"/>
                  </a:ext>
                </a:extLst>
              </p:cNvPr>
              <p:cNvSpPr txBox="1">
                <a:spLocks noRot="1" noChangeAspect="1" noMove="1" noResize="1" noEditPoints="1" noAdjustHandles="1" noChangeArrowheads="1" noChangeShapeType="1" noTextEdit="1"/>
              </p:cNvSpPr>
              <p:nvPr/>
            </p:nvSpPr>
            <p:spPr>
              <a:xfrm>
                <a:off x="1152272" y="4919047"/>
                <a:ext cx="2034338" cy="537519"/>
              </a:xfrm>
              <a:prstGeom prst="rect">
                <a:avLst/>
              </a:prstGeom>
              <a:blipFill>
                <a:blip r:embed="rId14"/>
                <a:stretch>
                  <a:fillRect/>
                </a:stretch>
              </a:blipFill>
            </p:spPr>
            <p:txBody>
              <a:bodyPr/>
              <a:lstStyle/>
              <a:p>
                <a:r>
                  <a:rPr lang="en-IN">
                    <a:noFill/>
                  </a:rPr>
                  <a:t> </a:t>
                </a:r>
              </a:p>
            </p:txBody>
          </p:sp>
        </mc:Fallback>
      </mc:AlternateContent>
      <p:sp>
        <p:nvSpPr>
          <p:cNvPr id="22" name="TextBox 21">
            <a:extLst>
              <a:ext uri="{FF2B5EF4-FFF2-40B4-BE49-F238E27FC236}">
                <a16:creationId xmlns:a16="http://schemas.microsoft.com/office/drawing/2014/main" id="{2AB8D991-0E46-47B6-9EA2-D853949F35B4}"/>
              </a:ext>
            </a:extLst>
          </p:cNvPr>
          <p:cNvSpPr txBox="1"/>
          <p:nvPr/>
        </p:nvSpPr>
        <p:spPr>
          <a:xfrm>
            <a:off x="1152272" y="5545916"/>
            <a:ext cx="2064989" cy="738664"/>
          </a:xfrm>
          <a:prstGeom prst="rect">
            <a:avLst/>
          </a:prstGeom>
          <a:noFill/>
        </p:spPr>
        <p:txBody>
          <a:bodyPr wrap="none" rtlCol="0">
            <a:spAutoFit/>
          </a:bodyPr>
          <a:lstStyle/>
          <a:p>
            <a:r>
              <a:rPr lang="en-IN" sz="1400" dirty="0">
                <a:latin typeface="Montserrat Medium" panose="00000600000000000000" pitchFamily="2" charset="0"/>
              </a:rPr>
              <a:t>Here,</a:t>
            </a:r>
          </a:p>
          <a:p>
            <a:r>
              <a:rPr lang="en-IN" sz="1400" dirty="0">
                <a:latin typeface="Montserrat Medium" panose="00000600000000000000" pitchFamily="2" charset="0"/>
              </a:rPr>
              <a:t>  J = Motor Inertia.</a:t>
            </a:r>
          </a:p>
          <a:p>
            <a:r>
              <a:rPr lang="en-IN" sz="1400" dirty="0">
                <a:latin typeface="Montserrat Medium" panose="00000600000000000000" pitchFamily="2" charset="0"/>
              </a:rPr>
              <a:t>  B = Damp Constant</a:t>
            </a:r>
          </a:p>
        </p:txBody>
      </p:sp>
    </p:spTree>
    <p:extLst>
      <p:ext uri="{BB962C8B-B14F-4D97-AF65-F5344CB8AC3E}">
        <p14:creationId xmlns:p14="http://schemas.microsoft.com/office/powerpoint/2010/main" val="1095111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7BA2121-C3C2-4625-A1E3-028A00C4E17A}"/>
              </a:ext>
            </a:extLst>
          </p:cNvPr>
          <p:cNvSpPr txBox="1">
            <a:spLocks/>
          </p:cNvSpPr>
          <p:nvPr/>
        </p:nvSpPr>
        <p:spPr>
          <a:xfrm>
            <a:off x="3656677" y="418397"/>
            <a:ext cx="4878645" cy="492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SIMULATION</a:t>
            </a:r>
          </a:p>
        </p:txBody>
      </p:sp>
      <p:cxnSp>
        <p:nvCxnSpPr>
          <p:cNvPr id="3" name="Straight Connector 2">
            <a:extLst>
              <a:ext uri="{FF2B5EF4-FFF2-40B4-BE49-F238E27FC236}">
                <a16:creationId xmlns:a16="http://schemas.microsoft.com/office/drawing/2014/main" id="{47CECAD5-8E58-45C3-9815-89E0200F0593}"/>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96C112CB-9515-4ADF-B773-878F092B7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190" y="1463193"/>
            <a:ext cx="10979620" cy="4539400"/>
          </a:xfrm>
          <a:prstGeom prst="rect">
            <a:avLst/>
          </a:prstGeom>
        </p:spPr>
      </p:pic>
    </p:spTree>
    <p:extLst>
      <p:ext uri="{BB962C8B-B14F-4D97-AF65-F5344CB8AC3E}">
        <p14:creationId xmlns:p14="http://schemas.microsoft.com/office/powerpoint/2010/main" val="224217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F60DBE4E-CB59-4F64-9D40-C02617E1601D}"/>
              </a:ext>
            </a:extLst>
          </p:cNvPr>
          <p:cNvSpPr txBox="1">
            <a:spLocks/>
          </p:cNvSpPr>
          <p:nvPr/>
        </p:nvSpPr>
        <p:spPr>
          <a:xfrm>
            <a:off x="3656677" y="418397"/>
            <a:ext cx="4878645" cy="492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600" b="1" dirty="0">
                <a:latin typeface="Montserrat SemiBold" panose="00000700000000000000" pitchFamily="2" charset="0"/>
                <a:cs typeface="Times New Roman" panose="02020603050405020304" pitchFamily="18" charset="0"/>
              </a:rPr>
              <a:t>SIMULATION</a:t>
            </a:r>
          </a:p>
        </p:txBody>
      </p:sp>
      <p:cxnSp>
        <p:nvCxnSpPr>
          <p:cNvPr id="3" name="Straight Connector 2">
            <a:extLst>
              <a:ext uri="{FF2B5EF4-FFF2-40B4-BE49-F238E27FC236}">
                <a16:creationId xmlns:a16="http://schemas.microsoft.com/office/drawing/2014/main" id="{02C489C0-6699-44E0-84B3-5ACA6C18E0A3}"/>
              </a:ext>
            </a:extLst>
          </p:cNvPr>
          <p:cNvCxnSpPr>
            <a:cxnSpLocks/>
          </p:cNvCxnSpPr>
          <p:nvPr/>
        </p:nvCxnSpPr>
        <p:spPr>
          <a:xfrm>
            <a:off x="766916" y="1076633"/>
            <a:ext cx="10707329" cy="0"/>
          </a:xfrm>
          <a:prstGeom prst="line">
            <a:avLst/>
          </a:prstGeom>
          <a:ln w="12700"/>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78D42989-B991-4D3D-A924-757DCA013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15" y="1539457"/>
            <a:ext cx="5546563" cy="2319472"/>
          </a:xfrm>
          <a:prstGeom prst="rect">
            <a:avLst/>
          </a:prstGeom>
          <a:ln>
            <a:solidFill>
              <a:schemeClr val="tx1"/>
            </a:solidFill>
          </a:ln>
        </p:spPr>
      </p:pic>
      <p:pic>
        <p:nvPicPr>
          <p:cNvPr id="7" name="Picture 6">
            <a:extLst>
              <a:ext uri="{FF2B5EF4-FFF2-40B4-BE49-F238E27FC236}">
                <a16:creationId xmlns:a16="http://schemas.microsoft.com/office/drawing/2014/main" id="{3ABCF4F0-D412-4474-B0FF-8D36DBC9A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73" y="4002143"/>
            <a:ext cx="5513646" cy="2319474"/>
          </a:xfrm>
          <a:prstGeom prst="rect">
            <a:avLst/>
          </a:prstGeom>
          <a:ln>
            <a:solidFill>
              <a:schemeClr val="tx1"/>
            </a:solidFill>
          </a:ln>
        </p:spPr>
      </p:pic>
      <p:pic>
        <p:nvPicPr>
          <p:cNvPr id="13" name="Picture 12">
            <a:extLst>
              <a:ext uri="{FF2B5EF4-FFF2-40B4-BE49-F238E27FC236}">
                <a16:creationId xmlns:a16="http://schemas.microsoft.com/office/drawing/2014/main" id="{875C5C2C-D5AB-4FD5-A1FB-8190F5B81DED}"/>
              </a:ext>
            </a:extLst>
          </p:cNvPr>
          <p:cNvPicPr>
            <a:picLocks noChangeAspect="1"/>
          </p:cNvPicPr>
          <p:nvPr/>
        </p:nvPicPr>
        <p:blipFill rotWithShape="1">
          <a:blip r:embed="rId4">
            <a:extLst>
              <a:ext uri="{28A0092B-C50C-407E-A947-70E740481C1C}">
                <a14:useLocalDpi xmlns:a14="http://schemas.microsoft.com/office/drawing/2010/main" val="0"/>
              </a:ext>
            </a:extLst>
          </a:blip>
          <a:srcRect l="13905" r="14594"/>
          <a:stretch/>
        </p:blipFill>
        <p:spPr>
          <a:xfrm>
            <a:off x="6278284" y="2229323"/>
            <a:ext cx="5557025" cy="3259211"/>
          </a:xfrm>
          <a:prstGeom prst="rect">
            <a:avLst/>
          </a:prstGeom>
          <a:ln>
            <a:solidFill>
              <a:schemeClr val="tx1"/>
            </a:solidFill>
          </a:ln>
        </p:spPr>
      </p:pic>
    </p:spTree>
    <p:extLst>
      <p:ext uri="{BB962C8B-B14F-4D97-AF65-F5344CB8AC3E}">
        <p14:creationId xmlns:p14="http://schemas.microsoft.com/office/powerpoint/2010/main" val="3637078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869</Words>
  <Application>Microsoft Office PowerPoint</Application>
  <PresentationFormat>Widescreen</PresentationFormat>
  <Paragraphs>137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Montserrat Medium</vt:lpstr>
      <vt:lpstr>Montserrat SemiBold</vt:lpstr>
      <vt:lpstr>Times New Roman</vt:lpstr>
      <vt:lpstr>Office Theme</vt:lpstr>
      <vt:lpstr>BIRLA INSTITUTE OF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c:title>
  <dc:creator>ALAKSHENDRA SINGH</dc:creator>
  <cp:lastModifiedBy>ALAKSHENDRA SINGH</cp:lastModifiedBy>
  <cp:revision>25</cp:revision>
  <dcterms:created xsi:type="dcterms:W3CDTF">2021-05-29T19:16:35Z</dcterms:created>
  <dcterms:modified xsi:type="dcterms:W3CDTF">2021-05-30T00:03:05Z</dcterms:modified>
</cp:coreProperties>
</file>