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73" r:id="rId5"/>
    <p:sldId id="281" r:id="rId6"/>
    <p:sldId id="265" r:id="rId7"/>
    <p:sldId id="282" r:id="rId8"/>
    <p:sldId id="283" r:id="rId9"/>
    <p:sldId id="284" r:id="rId10"/>
    <p:sldId id="285" r:id="rId11"/>
    <p:sldId id="266" r:id="rId12"/>
    <p:sldId id="275" r:id="rId13"/>
    <p:sldId id="271" r:id="rId14"/>
    <p:sldId id="276" r:id="rId15"/>
    <p:sldId id="280" r:id="rId16"/>
    <p:sldId id="277" r:id="rId17"/>
    <p:sldId id="278" r:id="rId18"/>
    <p:sldId id="279" r:id="rId19"/>
  </p:sldIdLst>
  <p:sldSz cx="18288000" cy="10287000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 Italics" panose="020B0604020202020204" charset="0"/>
      <p:regular r:id="rId25"/>
    </p:embeddedFont>
    <p:embeddedFont>
      <p:font typeface="Poppins Heavy" panose="020B0604020202020204" charset="0"/>
      <p:regular r:id="rId26"/>
    </p:embeddedFont>
    <p:embeddedFont>
      <p:font typeface="Poppins Ultra-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220" autoAdjust="0"/>
  </p:normalViewPr>
  <p:slideViewPr>
    <p:cSldViewPr>
      <p:cViewPr>
        <p:scale>
          <a:sx n="50" d="100"/>
          <a:sy n="50" d="100"/>
        </p:scale>
        <p:origin x="1493" y="-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E692B-449E-43C9-9206-88A3C868EA7F}" type="datetimeFigureOut">
              <a:rPr lang="es-ES" smtClean="0"/>
              <a:t>06/03/2024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9299-42ED-41D3-8D3F-15BDB4D29E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50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B9299-42ED-41D3-8D3F-15BDB4D29E2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14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B9299-42ED-41D3-8D3F-15BDB4D29E2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51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B9299-42ED-41D3-8D3F-15BDB4D29E2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2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56755FE-721E-3D5D-298B-92B145BCD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41276"/>
            <a:ext cx="18584435" cy="10328275"/>
          </a:xfrm>
          <a:prstGeom prst="rect">
            <a:avLst/>
          </a:prstGeom>
          <a:blipFill dpi="0" rotWithShape="1">
            <a:blip r:embed="rId4">
              <a:alphaModFix amt="54000"/>
            </a:blip>
            <a:srcRect/>
            <a:tile tx="0" ty="0" sx="100000" sy="100000" flip="none" algn="tl"/>
          </a:blipFill>
          <a:effectLst>
            <a:glow rad="127000">
              <a:schemeClr val="accent1">
                <a:alpha val="0"/>
              </a:schemeClr>
            </a:glow>
            <a:outerShdw blurRad="50800" dist="50800" dir="5400000" sx="88000" sy="88000" algn="ctr" rotWithShape="0">
              <a:srgbClr val="000000"/>
            </a:outerShdw>
          </a:effectLst>
        </p:spPr>
      </p:pic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24837" y="3701213"/>
            <a:ext cx="12616379" cy="1368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600" spc="999" dirty="0">
                <a:solidFill>
                  <a:srgbClr val="5271FF"/>
                </a:solidFill>
                <a:latin typeface="Poppins Heavy"/>
              </a:rPr>
              <a:t>PREPARACIÓN</a:t>
            </a:r>
            <a:endParaRPr lang="en-US" sz="9999" spc="999" dirty="0">
              <a:solidFill>
                <a:srgbClr val="5271FF"/>
              </a:solidFill>
              <a:latin typeface="Poppins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24837" y="5041183"/>
            <a:ext cx="12616379" cy="164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10000" spc="600" dirty="0">
                <a:solidFill>
                  <a:srgbClr val="2B4A9D"/>
                </a:solidFill>
                <a:latin typeface="Poppins Heavy"/>
              </a:rPr>
              <a:t>DE DATOS</a:t>
            </a:r>
            <a:r>
              <a:rPr lang="en-US" sz="12000" spc="600" dirty="0">
                <a:solidFill>
                  <a:srgbClr val="2B4A9D"/>
                </a:solidFill>
                <a:latin typeface="Poppins Heavy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24837" y="7260387"/>
            <a:ext cx="12616379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PROYECTO DE DATOS I</a:t>
            </a:r>
          </a:p>
        </p:txBody>
      </p:sp>
      <p:sp>
        <p:nvSpPr>
          <p:cNvPr id="13" name="Freeform 13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14" name="Group 14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70D16C12-CD57-F49B-2604-F7515F4B66CA}"/>
              </a:ext>
            </a:extLst>
          </p:cNvPr>
          <p:cNvSpPr txBox="1"/>
          <p:nvPr/>
        </p:nvSpPr>
        <p:spPr>
          <a:xfrm>
            <a:off x="1028700" y="9345790"/>
            <a:ext cx="12616379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Oscar Marín, Carlos Mantilla y Álvaro Alonso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C280B-A6A5-ADEB-1E9C-E2D4CE5F8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4041BDD5-F0AB-32A8-26FC-940740CF9C95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BBEE605-0FEB-2667-BFA1-324A3AD05938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655C4FE-0BFE-9AE1-6EBA-52E71E3C9EC2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258FAE3-979E-2CA2-C120-D9DA8A923F9F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D23694F-B04B-0B3B-5E66-3670BA4C85C3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D3862FC-FEAF-A75C-8F5F-AA86D4499E8D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1282E8-B060-ED19-2472-3B86C7D70169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7195B45-AA20-F617-543C-608631A157EF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4E97B93-CF55-48FB-BAA8-FED22474C8A5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1273301-059A-3561-0D7D-04EAD772B59C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BCB254C-13EF-2C5B-DE51-2CB185302AA9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BB294CB-FE40-BDC3-29FE-71A406624D6E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5D601196-F89B-6099-E628-F96B54EFB4A2}"/>
              </a:ext>
            </a:extLst>
          </p:cNvPr>
          <p:cNvSpPr txBox="1"/>
          <p:nvPr/>
        </p:nvSpPr>
        <p:spPr>
          <a:xfrm>
            <a:off x="4390417" y="770110"/>
            <a:ext cx="10917350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TRANSFORMACIÓN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B5760EE-9CD4-70ED-86E3-CBB44F2C949F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F0E437-523D-2854-1116-1A6BCB1B75CA}"/>
              </a:ext>
            </a:extLst>
          </p:cNvPr>
          <p:cNvSpPr txBox="1"/>
          <p:nvPr/>
        </p:nvSpPr>
        <p:spPr>
          <a:xfrm>
            <a:off x="4138612" y="2095500"/>
            <a:ext cx="13692188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Creación de nuevas variables: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Separación de apps en titularidades y suplencias.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Variables adicionales: Variables específicas que benefician más a unos jugadores que a otros. </a:t>
            </a: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Tasas y estadísticas específicas como distancia desde la que se marcan los goles, con qué parte del cuerpo, etc.</a:t>
            </a: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No presentes: No son útiles para muchos jugadores, no son fáciles de agregar a las demás por diferencias y redundancias.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En caso de ser necesarias para la modelización, serán agregadas las más importantes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51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7834" y="2425592"/>
            <a:ext cx="9968424" cy="1259922"/>
            <a:chOff x="0" y="0"/>
            <a:chExt cx="3636508" cy="459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6508" cy="459623"/>
            </a:xfrm>
            <a:custGeom>
              <a:avLst/>
              <a:gdLst/>
              <a:ahLst/>
              <a:cxnLst/>
              <a:rect l="l" t="t" r="r" b="b"/>
              <a:pathLst>
                <a:path w="3636508" h="459623">
                  <a:moveTo>
                    <a:pt x="0" y="0"/>
                  </a:moveTo>
                  <a:lnTo>
                    <a:pt x="3636508" y="0"/>
                  </a:lnTo>
                  <a:lnTo>
                    <a:pt x="3636508" y="459623"/>
                  </a:lnTo>
                  <a:lnTo>
                    <a:pt x="0" y="459623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95350" y="4982535"/>
            <a:ext cx="9233976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¿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Cómo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almacenar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estos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datos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5350" y="3742663"/>
            <a:ext cx="9233976" cy="1001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5400" spc="400" dirty="0">
                <a:solidFill>
                  <a:srgbClr val="2B4A9D"/>
                </a:solidFill>
                <a:latin typeface="Poppins Ultra-Bold"/>
              </a:rPr>
              <a:t>CARGA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129326" y="0"/>
            <a:ext cx="8158674" cy="10287000"/>
            <a:chOff x="0" y="0"/>
            <a:chExt cx="2976306" cy="375272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76306" cy="3752726"/>
            </a:xfrm>
            <a:custGeom>
              <a:avLst/>
              <a:gdLst/>
              <a:ahLst/>
              <a:cxnLst/>
              <a:rect l="l" t="t" r="r" b="b"/>
              <a:pathLst>
                <a:path w="2976306" h="3752726">
                  <a:moveTo>
                    <a:pt x="0" y="0"/>
                  </a:moveTo>
                  <a:lnTo>
                    <a:pt x="2976306" y="0"/>
                  </a:lnTo>
                  <a:lnTo>
                    <a:pt x="29763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3</a:t>
            </a: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14B075F7-338C-E4F0-610E-CB513E7A38EB}"/>
              </a:ext>
            </a:extLst>
          </p:cNvPr>
          <p:cNvSpPr/>
          <p:nvPr/>
        </p:nvSpPr>
        <p:spPr>
          <a:xfrm>
            <a:off x="11988014" y="3011677"/>
            <a:ext cx="4441299" cy="4263647"/>
          </a:xfrm>
          <a:custGeom>
            <a:avLst/>
            <a:gdLst/>
            <a:ahLst/>
            <a:cxnLst/>
            <a:rect l="l" t="t" r="r" b="b"/>
            <a:pathLst>
              <a:path w="4441299" h="4263647">
                <a:moveTo>
                  <a:pt x="0" y="0"/>
                </a:moveTo>
                <a:lnTo>
                  <a:pt x="4441298" y="0"/>
                </a:lnTo>
                <a:lnTo>
                  <a:pt x="4441298" y="4263646"/>
                </a:lnTo>
                <a:lnTo>
                  <a:pt x="0" y="426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97B5-61E5-3339-C6CC-FF292CB3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971555A-0CB7-CA84-AE33-10BF28E7DE17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EDD6A94-80F9-0F19-D811-EE92B07C9550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85427D1-085A-5D5B-AD4F-A778AC2FFCF5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A42A48C-5D1F-A903-14E0-83486EB44EE4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09D47B-0750-50EC-9877-38F5C920F1B3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3E522A-33B5-EF13-1A97-845A7745C670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36FDC34-8A28-3323-8082-88D4DCC510E3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AF665D6-DCC7-801E-F385-9752E9795434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9D721808-3287-3E96-CBD8-3F0DCC9562B5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24339E9-A056-0A10-ACB1-1221F9B06197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0DD51EC3-36D0-8741-708C-AEEE709011F9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13AF849-1033-38D4-CB82-D0F53CE6916F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7F708DC8-DE70-A42B-0549-5161E070FAC6}"/>
              </a:ext>
            </a:extLst>
          </p:cNvPr>
          <p:cNvSpPr txBox="1"/>
          <p:nvPr/>
        </p:nvSpPr>
        <p:spPr>
          <a:xfrm>
            <a:off x="4390417" y="770110"/>
            <a:ext cx="7268183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CARGA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2C79A260-D80F-7877-3FC3-2056A6D3F836}"/>
              </a:ext>
            </a:extLst>
          </p:cNvPr>
          <p:cNvSpPr txBox="1"/>
          <p:nvPr/>
        </p:nvSpPr>
        <p:spPr>
          <a:xfrm>
            <a:off x="4572000" y="1876482"/>
            <a:ext cx="11734800" cy="7369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Datos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juntos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para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hacer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un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modelo</a:t>
            </a:r>
            <a:endParaRPr lang="en-U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pPr>
              <a:lnSpc>
                <a:spcPts val="8400"/>
              </a:lnSpc>
            </a:pP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Problema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de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hacer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multiples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modelos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: </a:t>
            </a:r>
          </a:p>
          <a:p>
            <a:pPr>
              <a:lnSpc>
                <a:spcPts val="8400"/>
              </a:lnSpc>
            </a:pP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Falta de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columnas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útiles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y de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jugadores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aplicables</a:t>
            </a:r>
            <a:endParaRPr lang="en-U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pPr>
              <a:lnSpc>
                <a:spcPts val="8400"/>
              </a:lnSpc>
            </a:pP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En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caso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de no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poder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aplicar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un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único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modelo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:</a:t>
            </a:r>
            <a:b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</a:b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-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Comprobación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de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eficacia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según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el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número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de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modelos</a:t>
            </a:r>
            <a:endParaRPr lang="en-U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pPr>
              <a:lnSpc>
                <a:spcPts val="8400"/>
              </a:lnSpc>
            </a:pP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-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Nuevas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variables: Variables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específicas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  <a:r>
              <a:rPr lang="en-U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mencionadas</a:t>
            </a: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antes</a:t>
            </a:r>
          </a:p>
          <a:p>
            <a:pPr>
              <a:lnSpc>
                <a:spcPts val="8400"/>
              </a:lnSpc>
            </a:pPr>
            <a:r>
              <a:rPr lang="en-U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7195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F8DDA-2C55-DF07-C1BF-F1DB58C7A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62A7458-23A8-E4B0-54D3-A253A53D02D0}"/>
              </a:ext>
            </a:extLst>
          </p:cNvPr>
          <p:cNvGrpSpPr/>
          <p:nvPr/>
        </p:nvGrpSpPr>
        <p:grpSpPr>
          <a:xfrm>
            <a:off x="277834" y="2425592"/>
            <a:ext cx="9968424" cy="1259922"/>
            <a:chOff x="0" y="0"/>
            <a:chExt cx="3636508" cy="45962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F119889-C647-2AE0-3A44-7A3B26F2E025}"/>
                </a:ext>
              </a:extLst>
            </p:cNvPr>
            <p:cNvSpPr/>
            <p:nvPr/>
          </p:nvSpPr>
          <p:spPr>
            <a:xfrm>
              <a:off x="0" y="0"/>
              <a:ext cx="3636508" cy="459623"/>
            </a:xfrm>
            <a:custGeom>
              <a:avLst/>
              <a:gdLst/>
              <a:ahLst/>
              <a:cxnLst/>
              <a:rect l="l" t="t" r="r" b="b"/>
              <a:pathLst>
                <a:path w="3636508" h="459623">
                  <a:moveTo>
                    <a:pt x="0" y="0"/>
                  </a:moveTo>
                  <a:lnTo>
                    <a:pt x="3636508" y="0"/>
                  </a:lnTo>
                  <a:lnTo>
                    <a:pt x="3636508" y="459623"/>
                  </a:lnTo>
                  <a:lnTo>
                    <a:pt x="0" y="459623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E201E44-FC1F-27E4-674B-F2581B28BCB8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BF682C-947A-693B-4B10-964702521D28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1AB7A8F-7CDE-5AEB-25C3-96B76F12A297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4EB46F8-1C91-3617-8829-E0ED58F3F769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22305EF-6A33-1976-4627-B290DA9893A7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4261D21-69FD-A411-0638-3DCC2527F505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9FCBF5D-FD17-D69C-FEF1-09E185217FB7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6ED6907-472A-C034-9D3A-0A1C32F88079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4FABA919-EB6B-67F9-CF39-98FEFA8493D1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2DFC411-45C4-F07A-EEB3-B248EA0759BC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5275FE27-938D-D15E-2AFE-E141EF4FB787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6FF0280-4B42-3ADB-1DB2-D816334C8F12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84AD5673-E706-669D-A7DF-D71DF6E1780A}"/>
              </a:ext>
            </a:extLst>
          </p:cNvPr>
          <p:cNvSpPr txBox="1"/>
          <p:nvPr/>
        </p:nvSpPr>
        <p:spPr>
          <a:xfrm>
            <a:off x="895350" y="4982535"/>
            <a:ext cx="9233976" cy="102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¿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Qué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conclusiones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podemos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sacar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tras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un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análisis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inicial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?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8112ECAB-8913-F1FF-85CD-AE0F92B9BFCF}"/>
              </a:ext>
            </a:extLst>
          </p:cNvPr>
          <p:cNvSpPr txBox="1"/>
          <p:nvPr/>
        </p:nvSpPr>
        <p:spPr>
          <a:xfrm>
            <a:off x="895350" y="3742663"/>
            <a:ext cx="9233976" cy="951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000" spc="400" dirty="0">
                <a:solidFill>
                  <a:srgbClr val="2B4A9D"/>
                </a:solidFill>
                <a:latin typeface="Poppins Ultra-Bold"/>
              </a:rPr>
              <a:t>EXPLORACIÓN DE LOS DATOS</a:t>
            </a:r>
            <a:endParaRPr lang="en-US" sz="6000" spc="4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3CA4232-399E-D25A-F60D-CF9D86FF6DF1}"/>
              </a:ext>
            </a:extLst>
          </p:cNvPr>
          <p:cNvGrpSpPr/>
          <p:nvPr/>
        </p:nvGrpSpPr>
        <p:grpSpPr>
          <a:xfrm>
            <a:off x="10129326" y="0"/>
            <a:ext cx="8158674" cy="10287000"/>
            <a:chOff x="0" y="0"/>
            <a:chExt cx="2976306" cy="3752725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39972EB-AC33-8F5F-B890-5708C222F445}"/>
                </a:ext>
              </a:extLst>
            </p:cNvPr>
            <p:cNvSpPr/>
            <p:nvPr/>
          </p:nvSpPr>
          <p:spPr>
            <a:xfrm>
              <a:off x="0" y="0"/>
              <a:ext cx="2976306" cy="3752726"/>
            </a:xfrm>
            <a:custGeom>
              <a:avLst/>
              <a:gdLst/>
              <a:ahLst/>
              <a:cxnLst/>
              <a:rect l="l" t="t" r="r" b="b"/>
              <a:pathLst>
                <a:path w="2976306" h="3752726">
                  <a:moveTo>
                    <a:pt x="0" y="0"/>
                  </a:moveTo>
                  <a:lnTo>
                    <a:pt x="2976306" y="0"/>
                  </a:lnTo>
                  <a:lnTo>
                    <a:pt x="29763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Freeform 20">
            <a:extLst>
              <a:ext uri="{FF2B5EF4-FFF2-40B4-BE49-F238E27FC236}">
                <a16:creationId xmlns:a16="http://schemas.microsoft.com/office/drawing/2014/main" id="{ECDB399F-B1A9-2F71-FE1A-658C49CF6141}"/>
              </a:ext>
            </a:extLst>
          </p:cNvPr>
          <p:cNvSpPr/>
          <p:nvPr/>
        </p:nvSpPr>
        <p:spPr>
          <a:xfrm>
            <a:off x="12134128" y="3121771"/>
            <a:ext cx="4149071" cy="4043458"/>
          </a:xfrm>
          <a:custGeom>
            <a:avLst/>
            <a:gdLst/>
            <a:ahLst/>
            <a:cxnLst/>
            <a:rect l="l" t="t" r="r" b="b"/>
            <a:pathLst>
              <a:path w="4149071" h="4043458">
                <a:moveTo>
                  <a:pt x="0" y="0"/>
                </a:moveTo>
                <a:lnTo>
                  <a:pt x="4149070" y="0"/>
                </a:lnTo>
                <a:lnTo>
                  <a:pt x="4149070" y="4043458"/>
                </a:lnTo>
                <a:lnTo>
                  <a:pt x="0" y="4043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17F364B5-3915-EA3A-CE99-6DB1067E1637}"/>
              </a:ext>
            </a:extLst>
          </p:cNvPr>
          <p:cNvSpPr txBox="1"/>
          <p:nvPr/>
        </p:nvSpPr>
        <p:spPr>
          <a:xfrm>
            <a:off x="3997858" y="2523496"/>
            <a:ext cx="2528376" cy="1095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 dirty="0">
                <a:solidFill>
                  <a:srgbClr val="FFFFFF"/>
                </a:solidFill>
                <a:latin typeface="Poppins Heavy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5169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B4F65-4C85-68F4-9A61-7DA0D6AE3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0AA0BCE0-0079-28B8-B423-0962C37FFC32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911C162-C320-1035-CC3B-8841CA5CFAA6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348B111-3D67-F57F-2848-A4A672D72F15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4909E78-4D77-22D5-ADD4-C1B75682F80E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072FB71-0480-4506-F843-A4533112A663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8232D35-F03C-B261-CB9A-7831B02784AF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A330B48-2D43-529E-9594-27743B4C3762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5E4E772-B614-F9D8-B7E0-F9D2B6E746E4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5219F67E-2E2F-6EFC-C636-70FCF242BB5F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8BA7B2D-A5CE-1DA9-6D73-E6B1C054C739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0E1B72EE-2817-D712-DC5B-D24F34A17787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F06C40D-E049-6DC9-51A4-BBA40558002D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26F4F944-4D79-07E4-6A39-918395C1D3B9}"/>
              </a:ext>
            </a:extLst>
          </p:cNvPr>
          <p:cNvSpPr txBox="1"/>
          <p:nvPr/>
        </p:nvSpPr>
        <p:spPr>
          <a:xfrm>
            <a:off x="4390416" y="770110"/>
            <a:ext cx="9477983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EXPLORACIÓN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C414104-90DA-67EE-6024-CE71F46ADC5A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1811F4-BF0D-08DB-53BA-9F7AB003C7F6}"/>
              </a:ext>
            </a:extLst>
          </p:cNvPr>
          <p:cNvSpPr txBox="1"/>
          <p:nvPr/>
        </p:nvSpPr>
        <p:spPr>
          <a:xfrm>
            <a:off x="3581400" y="2553575"/>
            <a:ext cx="14097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Outliers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: Inexistentes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Valores marcados como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outliers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no suelen serlo. 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Ejemplo: Goles en propia. Al ser habitualmente 0, un gol en propia aparece como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outlier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.</a:t>
            </a: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BE8F9D9-C932-263C-78DA-9F97BB47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36" y="6430231"/>
            <a:ext cx="2802864" cy="377627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C0A4FF3-9C18-9446-421D-25D0851C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6424140"/>
            <a:ext cx="2590800" cy="374690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820E2F4-A10B-778C-0CAF-3AE5BD06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282" y="6389805"/>
            <a:ext cx="2440511" cy="37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3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48FE-A62C-A028-9E63-BBA4D06A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7A8D2EB2-366B-AB50-A228-3AF93502813D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6F8AD8A-73CB-3F3A-24D2-B67A5831C8FD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0D32838-BC96-139A-6308-EEE46E2C3C04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D5D8B1E-B3C4-8987-80C6-24EF62CBA44B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DE1F16F-9239-CCD5-9E72-153C354B24B8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D6A1F20-47C3-6D55-0DCC-A039B79BF2A1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06A98CE-17E1-342C-DC50-239B3C934D6D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6C34014-D175-03FE-2E6B-0CEC6E89DA9C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A63EBCA-9499-6290-AFF3-156B068EF03D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D9E9933-485B-1D5D-2104-750BCBEDDC9B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12976B6-572D-E084-D8AC-2ACD527744A2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F586573-982D-D3F2-9EE9-70A6E2C18A2F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CE812EED-FB48-3307-0FFE-32F71BE3A3F9}"/>
              </a:ext>
            </a:extLst>
          </p:cNvPr>
          <p:cNvSpPr txBox="1"/>
          <p:nvPr/>
        </p:nvSpPr>
        <p:spPr>
          <a:xfrm>
            <a:off x="4390416" y="770110"/>
            <a:ext cx="9477983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EXPLORACIÓN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663873E2-56BF-5945-B468-0A13DAEABD4F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0B779A5-7CC4-050D-9B0E-DB86017F78F3}"/>
              </a:ext>
            </a:extLst>
          </p:cNvPr>
          <p:cNvSpPr txBox="1"/>
          <p:nvPr/>
        </p:nvSpPr>
        <p:spPr>
          <a:xfrm>
            <a:off x="3581400" y="2553575"/>
            <a:ext cx="14097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Gráficas: En la mayoría de los casos conforme el eje x avanza el y baja, esto es porque por ejemplo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Similar a los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outliers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, los valores aparentemente atípicos afectan mucho a nuestros datos. </a:t>
            </a: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Ejemplo: Lo normal es recibir pocas tarjetas amarillas.</a:t>
            </a: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En ocasiones, hay jugadores que han recibido muchas (15 tarjetas)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9CC4DC-7B45-BA61-F9CA-514A046D2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42"/>
          <a:stretch/>
        </p:blipFill>
        <p:spPr bwMode="auto">
          <a:xfrm>
            <a:off x="4664351" y="6740895"/>
            <a:ext cx="2365965" cy="35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53072C-FFE7-4FF9-88FE-0DDB7CEFD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6"/>
          <a:stretch/>
        </p:blipFill>
        <p:spPr bwMode="auto">
          <a:xfrm>
            <a:off x="13645080" y="6757445"/>
            <a:ext cx="2592064" cy="351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F3E5C6-9DC4-9DA1-8A82-4C59030CA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2"/>
          <a:stretch/>
        </p:blipFill>
        <p:spPr bwMode="auto">
          <a:xfrm>
            <a:off x="7914170" y="6763789"/>
            <a:ext cx="2459660" cy="35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930E595-C072-0D84-A2FB-70C1BA88B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9900" y="6718035"/>
            <a:ext cx="2710442" cy="34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85017-976F-3E56-8884-5814ADCC4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70493A94-6BD4-19ED-09F4-388B12F4F880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D03978-79F7-7B3F-A3BF-D77E643CA9B7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4C87963-D1D9-C054-A5D9-9F8A2030E9BD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DF17008-672E-5ECE-9AAF-21B08FFC969C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A0F9B54-D612-C3C6-BCD6-5B46935A3BC2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71C9929-7180-791A-075B-48508ADC0BDE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85D06CF-2B10-F3A5-19EC-7C30DCB487DE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313CCC0-8E02-6191-C62D-D869237B080B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BA00D07-5102-08CD-E751-B8A7B09B82EC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CF79C1-62E5-E9E8-3E37-6FB9BA12F2DA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1E4ED8C-29F2-2D32-59E9-1F47DC85A234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3380425-9681-88A8-2334-FEED6B4406BE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A9C9F9D4-9013-645E-8D8B-2D98C3DC5B89}"/>
              </a:ext>
            </a:extLst>
          </p:cNvPr>
          <p:cNvSpPr txBox="1"/>
          <p:nvPr/>
        </p:nvSpPr>
        <p:spPr>
          <a:xfrm>
            <a:off x="4390416" y="770110"/>
            <a:ext cx="9477983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EXPLORACIÓN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A89188FB-3DB8-BE41-96B6-357DD2D4594A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2F9F3A-6DD2-6369-DBA7-7D9E6227092D}"/>
              </a:ext>
            </a:extLst>
          </p:cNvPr>
          <p:cNvSpPr txBox="1"/>
          <p:nvPr/>
        </p:nvSpPr>
        <p:spPr>
          <a:xfrm>
            <a:off x="3581400" y="2384896"/>
            <a:ext cx="14097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Distribución normal y derivados: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Solo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height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cumple normalidad.</a:t>
            </a: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Muchos datos se acercan, pero cuentan con ciertos valores algo especiales: alto número de goles.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No podemos aplicar muchas transformaciones: deforman la realidad  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D904349-A3B2-0826-C449-CF354852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932" y="6568643"/>
            <a:ext cx="4892948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0A0125A-2145-B3DA-E35B-CD08B2D91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84" y="6658588"/>
            <a:ext cx="4892948" cy="377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3778A2D-2AD8-42D3-80B5-66B54165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27" y="6658588"/>
            <a:ext cx="4892949" cy="386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9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5AC5-9763-50C9-4201-F338F430D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165CDD9E-FFDD-5584-C5F1-936BBE9BE914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5BEE701-0892-C0D9-393F-873FE43F58FD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5FF4F3A-B417-851D-4BCF-CB44AEAA5769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E8A6B5F-6BEC-2317-985A-E8E9C869BC18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759CF9C-63D9-2F59-42AD-92F00605F97F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A6E760B-E469-A4CB-C5C2-2740EF8ACB3A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9F115CD-C4FA-1546-2109-FC85B088EEC5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6A7B90B-BF1B-9600-D92C-54A8BEB28D74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DBC4F91-4AEE-286B-A4CD-D90E934102D8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2AFD1F6-3EA8-C90E-E3A8-523960102BA9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0184932-320A-2CB0-CB9A-C0AF4B2EC2A6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A0C9E81-704F-E80F-AA07-1BE33E44F190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41EB1DE9-4C2A-3C7A-3E93-BA54A3AE1181}"/>
              </a:ext>
            </a:extLst>
          </p:cNvPr>
          <p:cNvSpPr txBox="1"/>
          <p:nvPr/>
        </p:nvSpPr>
        <p:spPr>
          <a:xfrm>
            <a:off x="4390416" y="770110"/>
            <a:ext cx="9477983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EXPLORACIÓN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29BA9DD0-027C-19E0-1772-8041C7C58712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47FB43-4F78-19F2-8473-48E3AB0B860A}"/>
              </a:ext>
            </a:extLst>
          </p:cNvPr>
          <p:cNvSpPr txBox="1"/>
          <p:nvPr/>
        </p:nvSpPr>
        <p:spPr>
          <a:xfrm>
            <a:off x="9829800" y="2742843"/>
            <a:ext cx="8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Correlaciones: 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Correlaciones significativas: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SpG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x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Goals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,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KeyP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x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Assists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, Posiciones de equipos en diferentes años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C15BCB-A7D6-AEB1-9A92-29289C66D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0323"/>
            <a:ext cx="9450575" cy="80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08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7910B-2453-5BDF-EA22-3A827488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AF16AD49-5724-7770-0DBA-CC76A3EA7D40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3A63836-8C90-E1B3-2151-BDFE9B0883BB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72A0634-40CA-79AA-7133-FD046FB71342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DCBEE5E-A8CD-66AA-927C-F4A2F52608A5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9A8320B-15BE-5FEC-FB49-E5D07EB7FA97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D6C8968-22C9-01A3-EFF7-6A849375B6C8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A4D58BB-F2A7-2923-76D0-361F653A342C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C45B9E4-EB1D-AB85-F7F8-EB90ADB2A5A2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DC7AE130-07CE-04D9-FB0C-2AEA33FD52E8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2BABDA4-9DF4-04AD-86E7-CF44434477DF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F4B26152-E265-9E09-A31E-7E35BC56B71C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2434497-A35C-BFF4-8668-F0F800053C71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21635806-95A9-96EF-A59D-055CD266C7FF}"/>
              </a:ext>
            </a:extLst>
          </p:cNvPr>
          <p:cNvSpPr txBox="1"/>
          <p:nvPr/>
        </p:nvSpPr>
        <p:spPr>
          <a:xfrm>
            <a:off x="4390416" y="770110"/>
            <a:ext cx="9477983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EXPLORACIÓN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51460FB-E998-7F50-766F-90B5BE9B5606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E6B947-D416-8BDD-C3BD-98354E7F5F88}"/>
              </a:ext>
            </a:extLst>
          </p:cNvPr>
          <p:cNvSpPr txBox="1"/>
          <p:nvPr/>
        </p:nvSpPr>
        <p:spPr>
          <a:xfrm>
            <a:off x="3581400" y="2553575"/>
            <a:ext cx="14097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Variable Respuesta: Precio de mercado.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Similar a ejemplo tarjetas amarillas, hay algunos valores atípicos pero asemeja normalidad.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Correlaciones altas comprobadas con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tests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con: Minutos, Goles, Asistencias, Número de Tiros, Jugador del Partido, Pases Clave,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offdrb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o Media de Pases.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Son variables que suponíamos que serían útiles en la parte de transformación, seguramente no serán las únicas que se utilicen. 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0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236" y="8221801"/>
            <a:ext cx="4068375" cy="1563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indent="-323852" algn="ctr">
              <a:lnSpc>
                <a:spcPts val="4200"/>
              </a:lnSpc>
              <a:buFont typeface="Arial"/>
              <a:buChar char="•"/>
            </a:pP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Extracción</a:t>
            </a:r>
            <a:endParaRPr lang="en-US" sz="3000" spc="300" dirty="0">
              <a:solidFill>
                <a:srgbClr val="000000"/>
              </a:solidFill>
              <a:latin typeface="Lato"/>
            </a:endParaRPr>
          </a:p>
          <a:p>
            <a:pPr marL="647703" lvl="1" indent="-323852" algn="ctr">
              <a:lnSpc>
                <a:spcPts val="4200"/>
              </a:lnSpc>
              <a:buFont typeface="Arial"/>
              <a:buChar char="•"/>
            </a:pPr>
            <a:endParaRPr lang="en-US" sz="3000" spc="300" dirty="0">
              <a:solidFill>
                <a:srgbClr val="000000"/>
              </a:solidFill>
              <a:latin typeface="Lato"/>
            </a:endParaRPr>
          </a:p>
          <a:p>
            <a:pPr marL="647703" lvl="1" indent="-323852" algn="ctr">
              <a:lnSpc>
                <a:spcPts val="4200"/>
              </a:lnSpc>
              <a:buFont typeface="Arial"/>
              <a:buChar char="•"/>
            </a:pPr>
            <a:endParaRPr lang="en-US" sz="3000" spc="30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940963" y="8195409"/>
            <a:ext cx="4926638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Transformación</a:t>
            </a:r>
            <a:endParaRPr lang="en-US" sz="3000" spc="30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97484" y="8194938"/>
            <a:ext cx="4470455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indent="-323852" algn="ctr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Carga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8288000" cy="6350625"/>
            <a:chOff x="0" y="0"/>
            <a:chExt cx="6671512" cy="2316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1512" cy="2316725"/>
            </a:xfrm>
            <a:custGeom>
              <a:avLst/>
              <a:gdLst/>
              <a:ahLst/>
              <a:cxnLst/>
              <a:rect l="l" t="t" r="r" b="b"/>
              <a:pathLst>
                <a:path w="6671512" h="2316725">
                  <a:moveTo>
                    <a:pt x="0" y="0"/>
                  </a:moveTo>
                  <a:lnTo>
                    <a:pt x="6671512" y="0"/>
                  </a:lnTo>
                  <a:lnTo>
                    <a:pt x="6671512" y="2316725"/>
                  </a:lnTo>
                  <a:lnTo>
                    <a:pt x="0" y="2316725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AutoShape 9"/>
          <p:cNvSpPr/>
          <p:nvPr/>
        </p:nvSpPr>
        <p:spPr>
          <a:xfrm rot="-5400000">
            <a:off x="3543687" y="8438361"/>
            <a:ext cx="2209027" cy="0"/>
          </a:xfrm>
          <a:prstGeom prst="line">
            <a:avLst/>
          </a:prstGeom>
          <a:ln w="9525" cap="flat">
            <a:solidFill>
              <a:srgbClr val="2B4A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1" name="AutoShape 11"/>
          <p:cNvSpPr/>
          <p:nvPr/>
        </p:nvSpPr>
        <p:spPr>
          <a:xfrm rot="-5400000">
            <a:off x="8300992" y="8438360"/>
            <a:ext cx="2209027" cy="0"/>
          </a:xfrm>
          <a:prstGeom prst="line">
            <a:avLst/>
          </a:prstGeom>
          <a:ln w="9525" cap="flat">
            <a:solidFill>
              <a:srgbClr val="2B4A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3" name="TextBox 13"/>
          <p:cNvSpPr txBox="1"/>
          <p:nvPr/>
        </p:nvSpPr>
        <p:spPr>
          <a:xfrm>
            <a:off x="299537" y="2764622"/>
            <a:ext cx="4967830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FFFFFF"/>
                </a:solidFill>
                <a:latin typeface="Poppins Heavy"/>
              </a:rPr>
              <a:t>PROCESO</a:t>
            </a: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2E9E7D31-DB97-0CA6-0CB8-D8FB2E4FD3F0}"/>
              </a:ext>
            </a:extLst>
          </p:cNvPr>
          <p:cNvSpPr/>
          <p:nvPr/>
        </p:nvSpPr>
        <p:spPr>
          <a:xfrm rot="16200000">
            <a:off x="13112398" y="8438360"/>
            <a:ext cx="2209027" cy="0"/>
          </a:xfrm>
          <a:prstGeom prst="line">
            <a:avLst/>
          </a:prstGeom>
          <a:ln w="9525" cap="flat">
            <a:solidFill>
              <a:srgbClr val="2B4A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FFB5B00-1236-D829-8556-EAA2C09C4CED}"/>
              </a:ext>
            </a:extLst>
          </p:cNvPr>
          <p:cNvSpPr txBox="1"/>
          <p:nvPr/>
        </p:nvSpPr>
        <p:spPr>
          <a:xfrm>
            <a:off x="14683017" y="8221801"/>
            <a:ext cx="4811406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 err="1">
                <a:solidFill>
                  <a:srgbClr val="000000"/>
                </a:solidFill>
                <a:latin typeface="Lato"/>
              </a:rPr>
              <a:t>Exploración</a:t>
            </a:r>
            <a:endParaRPr lang="en-US" sz="3000" spc="300" dirty="0">
              <a:solidFill>
                <a:srgbClr val="000000"/>
              </a:solidFill>
              <a:latin typeface="Lato"/>
            </a:endParaRPr>
          </a:p>
        </p:txBody>
      </p:sp>
      <p:pic>
        <p:nvPicPr>
          <p:cNvPr id="1026" name="Picture 2" descr="ETL: Extraer, Transformar y Cargar - Jarroba">
            <a:extLst>
              <a:ext uri="{FF2B5EF4-FFF2-40B4-BE49-F238E27FC236}">
                <a16:creationId xmlns:a16="http://schemas.microsoft.com/office/drawing/2014/main" id="{A161C5A6-6CD7-A636-3521-0AF2E8C9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23" y="546411"/>
            <a:ext cx="119919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7834" y="2425592"/>
            <a:ext cx="9968424" cy="1259922"/>
            <a:chOff x="0" y="0"/>
            <a:chExt cx="3636508" cy="459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6508" cy="459623"/>
            </a:xfrm>
            <a:custGeom>
              <a:avLst/>
              <a:gdLst/>
              <a:ahLst/>
              <a:cxnLst/>
              <a:rect l="l" t="t" r="r" b="b"/>
              <a:pathLst>
                <a:path w="3636508" h="459623">
                  <a:moveTo>
                    <a:pt x="0" y="0"/>
                  </a:moveTo>
                  <a:lnTo>
                    <a:pt x="3636508" y="0"/>
                  </a:lnTo>
                  <a:lnTo>
                    <a:pt x="3636508" y="459623"/>
                  </a:lnTo>
                  <a:lnTo>
                    <a:pt x="0" y="459623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95350" y="4982535"/>
            <a:ext cx="9233976" cy="102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Explicaremos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librerías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y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el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código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para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sacar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los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datos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de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todas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nuestras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fuentes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5350" y="3742663"/>
            <a:ext cx="9233976" cy="96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EXTRACCIÓN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129326" y="0"/>
            <a:ext cx="8158674" cy="10287000"/>
            <a:chOff x="0" y="0"/>
            <a:chExt cx="2976306" cy="375272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976306" cy="3752726"/>
            </a:xfrm>
            <a:custGeom>
              <a:avLst/>
              <a:gdLst/>
              <a:ahLst/>
              <a:cxnLst/>
              <a:rect l="l" t="t" r="r" b="b"/>
              <a:pathLst>
                <a:path w="2976306" h="3752726">
                  <a:moveTo>
                    <a:pt x="0" y="0"/>
                  </a:moveTo>
                  <a:lnTo>
                    <a:pt x="2976306" y="0"/>
                  </a:lnTo>
                  <a:lnTo>
                    <a:pt x="29763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" name="Freeform 21"/>
          <p:cNvSpPr/>
          <p:nvPr/>
        </p:nvSpPr>
        <p:spPr>
          <a:xfrm>
            <a:off x="11988014" y="3011677"/>
            <a:ext cx="4441299" cy="4263647"/>
          </a:xfrm>
          <a:custGeom>
            <a:avLst/>
            <a:gdLst/>
            <a:ahLst/>
            <a:cxnLst/>
            <a:rect l="l" t="t" r="r" b="b"/>
            <a:pathLst>
              <a:path w="4441299" h="4263647">
                <a:moveTo>
                  <a:pt x="0" y="0"/>
                </a:moveTo>
                <a:lnTo>
                  <a:pt x="4441298" y="0"/>
                </a:lnTo>
                <a:lnTo>
                  <a:pt x="4441298" y="4263646"/>
                </a:lnTo>
                <a:lnTo>
                  <a:pt x="0" y="4263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E7519-AA9A-92F8-6208-3F53D232A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D63E964D-B029-EAA4-9B62-468168928095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BBFDCAF-AEA9-AC55-C28B-A9CA3EA86B30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ADBA5E7-4B23-46C3-BCD9-B91083DC0811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E0ECD45-0AD1-ED65-6CDB-C087DB98372D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F494B20-959D-1D7C-4C00-FBACA53B81E0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4087A-3D73-FEAC-8E7A-84EE7A0EACB1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8DDC1CD-98E2-A9C6-2AA0-9F4B82AE78FE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BFA3D4D-0578-7C5A-4A3A-E5C05F8B6763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D6808D4-C108-1595-2235-273B3FEB3A21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EB2F03A-1AFA-4478-EA12-2DC027B9E784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A1B5C0C-FA8E-3278-062E-CC95CC5A3EEC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E62FBB6-993E-3353-37E8-3C38D59F89DD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F5C240D4-DFB4-734F-C60C-9CCC2C5B293D}"/>
              </a:ext>
            </a:extLst>
          </p:cNvPr>
          <p:cNvSpPr txBox="1"/>
          <p:nvPr/>
        </p:nvSpPr>
        <p:spPr>
          <a:xfrm>
            <a:off x="4390417" y="770110"/>
            <a:ext cx="9233976" cy="96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EXTRACCIÓN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0B768E67-65AF-937E-EC7C-AABB08367E8B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6C314F-81BB-AABC-F2CF-868B408DBB2C}"/>
              </a:ext>
            </a:extLst>
          </p:cNvPr>
          <p:cNvSpPr txBox="1"/>
          <p:nvPr/>
        </p:nvSpPr>
        <p:spPr>
          <a:xfrm>
            <a:off x="3505200" y="2171700"/>
            <a:ext cx="14478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Fuente 1: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Whoscored</a:t>
            </a:r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Información: Estadísticas de los partidos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Herramientas: Librerías Pandas,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Selenium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y Time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Código: Inicializar el Driver, aceptar cookies, sacar toda la información de la tabla página por página.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Información de 5 temporadas de diferentes aspectos:</a:t>
            </a:r>
          </a:p>
          <a:p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Summary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 (Generales),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Deffensive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,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Offensive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, Passing.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46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57276-7653-3F1E-0DA2-0CDBA793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B35AF820-731C-B221-FAB7-ED244E575521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00A9A66-3BE5-FA99-7B2E-7F5D022835CD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B524A3E-60A9-41E0-A1CD-AB698A119219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E1F8B28-37BD-46DD-7FBA-ECF5A507C480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EE428BC-9626-D952-8942-78CCFED2D199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78D0650-B4A5-5461-754D-04109998EFAE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2949C0D-10B3-54EE-2AC8-44290A014843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6FD93B2-037F-1C87-F2C0-FEB690C140D4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18CA331-6F78-D22E-1384-F136B9CB3E7C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01FA6F8-2687-B3FF-E51F-642A708E43A9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D44D1D3-B03D-0E17-5F6A-8BD9BD1F7170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272E49F-5106-E022-F0C6-7E4A06FD2905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73ECAE03-3C17-CC94-E395-57884DA28FCC}"/>
              </a:ext>
            </a:extLst>
          </p:cNvPr>
          <p:cNvSpPr txBox="1"/>
          <p:nvPr/>
        </p:nvSpPr>
        <p:spPr>
          <a:xfrm>
            <a:off x="4390417" y="770110"/>
            <a:ext cx="9233976" cy="96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EXTRACCIÓN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C62758EB-1187-3A28-BA67-F26770FB1F78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FFBB1D-9331-D573-5D1E-5E78A29CCF4B}"/>
              </a:ext>
            </a:extLst>
          </p:cNvPr>
          <p:cNvSpPr txBox="1"/>
          <p:nvPr/>
        </p:nvSpPr>
        <p:spPr>
          <a:xfrm>
            <a:off x="3505200" y="2171700"/>
            <a:ext cx="14478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Fuente 2: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Transfermarket</a:t>
            </a:r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Información: Datos personales y estadísticas subjetivas.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Herramientas: API de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Transfermarket</a:t>
            </a:r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Código: La API facilita la obtención de información. 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Información de cada año según el club: se toma toda la información de los jugadores a través de su equipo.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30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7834" y="2425592"/>
            <a:ext cx="9968424" cy="1259922"/>
            <a:chOff x="0" y="0"/>
            <a:chExt cx="3636508" cy="459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6508" cy="459623"/>
            </a:xfrm>
            <a:custGeom>
              <a:avLst/>
              <a:gdLst/>
              <a:ahLst/>
              <a:cxnLst/>
              <a:rect l="l" t="t" r="r" b="b"/>
              <a:pathLst>
                <a:path w="3636508" h="459623">
                  <a:moveTo>
                    <a:pt x="0" y="0"/>
                  </a:moveTo>
                  <a:lnTo>
                    <a:pt x="3636508" y="0"/>
                  </a:lnTo>
                  <a:lnTo>
                    <a:pt x="3636508" y="459623"/>
                  </a:lnTo>
                  <a:lnTo>
                    <a:pt x="0" y="459623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95350" y="4982535"/>
            <a:ext cx="9233976" cy="102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Explicaremos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todo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lo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relacionado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con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el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proceso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Italics"/>
              </a:rPr>
              <a:t>transformación</a:t>
            </a:r>
            <a:r>
              <a:rPr lang="en-US" sz="3000" spc="300" dirty="0">
                <a:solidFill>
                  <a:srgbClr val="000000"/>
                </a:solidFill>
                <a:latin typeface="Lato Italics"/>
              </a:rPr>
              <a:t> de variables.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5350" y="3742663"/>
            <a:ext cx="9233976" cy="93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3600" spc="400" dirty="0">
                <a:solidFill>
                  <a:srgbClr val="2B4A9D"/>
                </a:solidFill>
                <a:latin typeface="Poppins Ultra-Bold"/>
              </a:rPr>
              <a:t>TRANSFORMACIÓN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2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129326" y="0"/>
            <a:ext cx="8158674" cy="10287000"/>
            <a:chOff x="0" y="0"/>
            <a:chExt cx="2976306" cy="375272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976306" cy="3752726"/>
            </a:xfrm>
            <a:custGeom>
              <a:avLst/>
              <a:gdLst/>
              <a:ahLst/>
              <a:cxnLst/>
              <a:rect l="l" t="t" r="r" b="b"/>
              <a:pathLst>
                <a:path w="2976306" h="3752726">
                  <a:moveTo>
                    <a:pt x="0" y="0"/>
                  </a:moveTo>
                  <a:lnTo>
                    <a:pt x="2976306" y="0"/>
                  </a:lnTo>
                  <a:lnTo>
                    <a:pt x="29763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" name="Freeform 21"/>
          <p:cNvSpPr/>
          <p:nvPr/>
        </p:nvSpPr>
        <p:spPr>
          <a:xfrm>
            <a:off x="12069485" y="3358259"/>
            <a:ext cx="4278356" cy="3570483"/>
          </a:xfrm>
          <a:custGeom>
            <a:avLst/>
            <a:gdLst/>
            <a:ahLst/>
            <a:cxnLst/>
            <a:rect l="l" t="t" r="r" b="b"/>
            <a:pathLst>
              <a:path w="4278356" h="3570483">
                <a:moveTo>
                  <a:pt x="0" y="0"/>
                </a:moveTo>
                <a:lnTo>
                  <a:pt x="4278356" y="0"/>
                </a:lnTo>
                <a:lnTo>
                  <a:pt x="4278356" y="3570482"/>
                </a:lnTo>
                <a:lnTo>
                  <a:pt x="0" y="3570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11278-CE6F-0339-5091-E00895B98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B97418C7-6B9E-7C43-F144-6AB394458C19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5FF6C2C-BBFA-6CB0-5BA5-E7ED2E651BAC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0C0CF10-37CC-1B6A-8056-AF590B2C0D47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F22BF6B-B675-6EDE-A729-9260DC1F6A32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8BFEBB0-1BB9-8B0E-E0DC-11D9D0CFE423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960927-E086-4509-A25C-A1733199F399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275D047-A72A-F651-B52A-D413DE860702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5B00931-2CA1-C0AB-1090-2AE1CEB8F8B5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8A9D49BA-D784-F7BB-866B-70761CA40381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D5DCF62-5B48-C7E4-42E9-9224DF672B95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A462549-2CC6-774E-5605-D4A6B24BE787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724F443-01CA-B8FA-6E45-BB9E54718C5A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5E637AD9-294F-D09A-0D27-D8EAD619536C}"/>
              </a:ext>
            </a:extLst>
          </p:cNvPr>
          <p:cNvSpPr txBox="1"/>
          <p:nvPr/>
        </p:nvSpPr>
        <p:spPr>
          <a:xfrm>
            <a:off x="4390417" y="770110"/>
            <a:ext cx="10917350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TRANSFORMACIÓN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6CDADC82-D171-57C4-4FB3-5F696A4F9D83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14884F-2DE9-CCD1-0F7E-A1E88CFC1B8B}"/>
              </a:ext>
            </a:extLst>
          </p:cNvPr>
          <p:cNvSpPr txBox="1"/>
          <p:nvPr/>
        </p:nvSpPr>
        <p:spPr>
          <a:xfrm>
            <a:off x="4138612" y="2095500"/>
            <a:ext cx="1369218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Variables I: Números, tasas y porcentajes. Las clasificamos según su utilidad</a:t>
            </a:r>
          </a:p>
          <a:p>
            <a:endParaRPr lang="es-ES" b="1" u="sng" dirty="0"/>
          </a:p>
          <a:p>
            <a:r>
              <a:rPr lang="es-ES" sz="2400" b="1" u="sng" dirty="0"/>
              <a:t>Útiles: </a:t>
            </a:r>
            <a:r>
              <a:rPr lang="es-ES" sz="2400" b="1" dirty="0"/>
              <a:t>Apps, </a:t>
            </a:r>
            <a:r>
              <a:rPr lang="es-ES" sz="2400" b="1" dirty="0" err="1"/>
              <a:t>Goals</a:t>
            </a:r>
            <a:r>
              <a:rPr lang="es-ES" sz="2400" b="1" dirty="0"/>
              <a:t>, </a:t>
            </a:r>
            <a:r>
              <a:rPr lang="es-ES" sz="2400" b="1" dirty="0" err="1"/>
              <a:t>Assists</a:t>
            </a:r>
            <a:r>
              <a:rPr lang="es-ES" sz="2400" b="1" dirty="0"/>
              <a:t>, </a:t>
            </a:r>
            <a:r>
              <a:rPr lang="es-ES" sz="2400" b="1" dirty="0" err="1"/>
              <a:t>SpG</a:t>
            </a:r>
            <a:r>
              <a:rPr lang="es-ES" sz="2400" b="1" dirty="0"/>
              <a:t>, </a:t>
            </a:r>
            <a:r>
              <a:rPr lang="es-ES" sz="2400" b="1" dirty="0" err="1"/>
              <a:t>MotM</a:t>
            </a:r>
            <a:r>
              <a:rPr lang="es-ES" sz="2400" b="1" dirty="0"/>
              <a:t>, </a:t>
            </a:r>
            <a:r>
              <a:rPr lang="es-ES" sz="2400" b="1" dirty="0" err="1"/>
              <a:t>Tackles</a:t>
            </a:r>
            <a:r>
              <a:rPr lang="es-ES" sz="2400" b="1" dirty="0"/>
              <a:t>, Inter, Clear, </a:t>
            </a:r>
            <a:r>
              <a:rPr lang="es-ES" sz="2400" b="1" dirty="0" err="1"/>
              <a:t>Drb_defensive</a:t>
            </a:r>
            <a:r>
              <a:rPr lang="es-ES" sz="2400" b="1" dirty="0"/>
              <a:t>, Blocks, </a:t>
            </a:r>
            <a:r>
              <a:rPr lang="es-ES" sz="2400" b="1" dirty="0" err="1"/>
              <a:t>KeyP</a:t>
            </a:r>
            <a:r>
              <a:rPr lang="es-ES" sz="2400" b="1" dirty="0"/>
              <a:t>, </a:t>
            </a:r>
            <a:r>
              <a:rPr lang="es-ES" sz="2400" b="1" dirty="0" err="1"/>
              <a:t>Mins</a:t>
            </a:r>
            <a:endParaRPr lang="es-ES" sz="2400" b="1" dirty="0"/>
          </a:p>
          <a:p>
            <a:endParaRPr lang="es-ES" sz="2400" b="1" u="sng" dirty="0"/>
          </a:p>
          <a:p>
            <a:r>
              <a:rPr lang="es-ES" sz="2400" b="1" u="sng" dirty="0"/>
              <a:t>Tal vez útiles: </a:t>
            </a:r>
            <a:r>
              <a:rPr lang="es-ES" sz="2400" b="1" dirty="0" err="1"/>
              <a:t>Fouls</a:t>
            </a:r>
            <a:r>
              <a:rPr lang="es-ES" sz="2400" b="1" dirty="0"/>
              <a:t>, </a:t>
            </a:r>
            <a:r>
              <a:rPr lang="es-ES" sz="2400" b="1" dirty="0" err="1"/>
              <a:t>Fouled</a:t>
            </a:r>
            <a:r>
              <a:rPr lang="es-ES" sz="2400" b="1" dirty="0"/>
              <a:t>, </a:t>
            </a:r>
            <a:r>
              <a:rPr lang="es-ES" sz="2400" b="1" dirty="0" err="1"/>
              <a:t>Disp</a:t>
            </a:r>
            <a:r>
              <a:rPr lang="es-ES" sz="2400" b="1" dirty="0"/>
              <a:t>, </a:t>
            </a:r>
            <a:r>
              <a:rPr lang="es-ES" sz="2400" b="1" dirty="0" err="1"/>
              <a:t>Foot</a:t>
            </a:r>
            <a:r>
              <a:rPr lang="es-ES" sz="2400" b="1" dirty="0"/>
              <a:t>, </a:t>
            </a:r>
            <a:r>
              <a:rPr lang="es-ES" sz="2400" b="1" dirty="0" err="1"/>
              <a:t>AerialsWon</a:t>
            </a:r>
            <a:r>
              <a:rPr lang="es-ES" sz="2400" b="1" dirty="0"/>
              <a:t>, </a:t>
            </a:r>
            <a:r>
              <a:rPr lang="es-ES" sz="2400" b="1" dirty="0" err="1"/>
              <a:t>Drb_offensive</a:t>
            </a:r>
            <a:endParaRPr lang="es-ES" sz="2400" b="1" u="sng" dirty="0"/>
          </a:p>
          <a:p>
            <a:endParaRPr lang="es-ES" sz="2400" dirty="0"/>
          </a:p>
          <a:p>
            <a:r>
              <a:rPr lang="es-ES" sz="2400" b="1" u="sng" dirty="0"/>
              <a:t>No útiles: </a:t>
            </a:r>
            <a:r>
              <a:rPr lang="es-ES" sz="2400" b="1" dirty="0" err="1"/>
              <a:t>Yel</a:t>
            </a:r>
            <a:r>
              <a:rPr lang="es-ES" sz="2400" b="1" dirty="0"/>
              <a:t>, Red, </a:t>
            </a:r>
            <a:r>
              <a:rPr lang="es-ES" sz="2400" b="1" dirty="0" err="1"/>
              <a:t>Offsides_won</a:t>
            </a:r>
            <a:r>
              <a:rPr lang="es-ES" sz="2400" b="1" dirty="0"/>
              <a:t>, </a:t>
            </a:r>
            <a:r>
              <a:rPr lang="es-ES" sz="2400" b="1" dirty="0" err="1"/>
              <a:t>OwnG</a:t>
            </a:r>
            <a:r>
              <a:rPr lang="es-ES" sz="2400" b="1" dirty="0"/>
              <a:t>, </a:t>
            </a:r>
            <a:r>
              <a:rPr lang="es-ES" sz="2400" b="1" dirty="0" err="1"/>
              <a:t>Offsides</a:t>
            </a:r>
            <a:r>
              <a:rPr lang="es-ES" sz="2400" b="1" dirty="0"/>
              <a:t>, </a:t>
            </a:r>
            <a:r>
              <a:rPr lang="es-ES" sz="2400" b="1" dirty="0" err="1"/>
              <a:t>UnsTch</a:t>
            </a:r>
            <a:r>
              <a:rPr lang="es-ES" sz="2400" b="1" dirty="0"/>
              <a:t>, </a:t>
            </a:r>
            <a:r>
              <a:rPr lang="es-ES" sz="2400" b="1" dirty="0" err="1"/>
              <a:t>AvgP</a:t>
            </a:r>
            <a:r>
              <a:rPr lang="es-ES" sz="2400" b="1" dirty="0"/>
              <a:t>, </a:t>
            </a:r>
            <a:r>
              <a:rPr lang="es-ES" sz="2400" b="1" dirty="0" err="1"/>
              <a:t>Crosses</a:t>
            </a:r>
            <a:endParaRPr lang="es-ES" sz="2400" b="1" u="sng" dirty="0"/>
          </a:p>
          <a:p>
            <a:endParaRPr lang="es-ES" dirty="0"/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Variables II: Tenemos tres variables imprescindibles: Position, Age y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MarketValue</a:t>
            </a:r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2400" b="1" u="sng" dirty="0"/>
              <a:t>Transformaciones: </a:t>
            </a:r>
            <a:r>
              <a:rPr lang="es-ES" sz="2400" b="1" dirty="0"/>
              <a:t>Juntamos el equipo del jugador (cualitativa) con su posición en esa temporada para obtener más variables.</a:t>
            </a:r>
            <a:endParaRPr lang="es-ES" sz="2400" b="1" u="sng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72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440BE-9E82-68FB-C74C-74C21499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0E8B9DB6-8F19-275A-65C0-A56FB06DA0EC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62090E2-8485-228B-2DF8-32A4C809DDC3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25E35B3-D550-C49C-20FB-438750763598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56203BA-9869-222E-2758-0863FC7DE173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85D4A5E-4BFA-2E61-B1DC-B284D4E2E2EF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9DF8AF6-8207-4445-EE25-CD4A51C4EAE9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3C0415D-B396-AAE8-538E-FDFBE1694716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7BBF6AE-6446-0C8D-42BC-F09F33D30F5E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6C05313-0BA2-AE8F-B585-A04AADC5FAE2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493C75E-4EDE-270A-2FF5-1671D6464576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0621AED7-1B60-B150-B25D-DBF2A3791F8F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6D38D1D-382B-3FC5-2A56-0BB0E06C7F1E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4EBCA3BF-843B-AD26-E3C8-229F047D223D}"/>
              </a:ext>
            </a:extLst>
          </p:cNvPr>
          <p:cNvSpPr txBox="1"/>
          <p:nvPr/>
        </p:nvSpPr>
        <p:spPr>
          <a:xfrm>
            <a:off x="4390417" y="770110"/>
            <a:ext cx="10917350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TRANSFORMACIÓN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ACF8E3D1-CD2D-2C2A-629D-20F72D9FF762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2A6179-2544-04DD-F327-6A24DCCE6FEE}"/>
              </a:ext>
            </a:extLst>
          </p:cNvPr>
          <p:cNvSpPr txBox="1"/>
          <p:nvPr/>
        </p:nvSpPr>
        <p:spPr>
          <a:xfrm>
            <a:off x="4138612" y="2095500"/>
            <a:ext cx="1369218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Limpieza de los datos: Datos en buen estado que no requerían de limpieza extensiva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Datos vacíos = Datos con valor 0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Tomamos todos los jugadores en lugar de aquellos con un mínimo de partidos jugados. </a:t>
            </a: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Consecuencia: Filas casi vacías que no aportan a nuestro proyecto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97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07454-9138-3098-D0E3-3CB2D37A0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A35D3E7A-D40A-1D62-E457-2F5A9906D35B}"/>
              </a:ext>
            </a:extLst>
          </p:cNvPr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0D0677B-E7F5-47A0-0F21-AC319FC62E15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8AED02C-45F0-A1CD-8215-3E5039BC830D}"/>
              </a:ext>
            </a:extLst>
          </p:cNvPr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A621D57-BEE5-1FCA-6485-0FDB93690E1C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777EB3B-4884-CFAA-B53E-1F42DE380547}"/>
              </a:ext>
            </a:extLst>
          </p:cNvPr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F69C964-19AC-8EE7-0345-3D2F3E9B9F4A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805B560-FA1C-4CDB-A328-0493F798DC5F}"/>
              </a:ext>
            </a:extLst>
          </p:cNvPr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09E1A32-0479-F154-29C2-2DA016758586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53CCE75-3E23-CBAF-DC1F-AA73D772B797}"/>
              </a:ext>
            </a:extLst>
          </p:cNvPr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8346F07-3E6B-C526-A1D5-0E954FA6BE8C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BED81CC-BA23-0490-FB40-99C9ECDA9B6E}"/>
              </a:ext>
            </a:extLst>
          </p:cNvPr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EA0C3CE-F7D8-9B96-D7B0-EF45D4F80A9B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8E706ACA-B75D-B0A5-A5CE-25C1E041B26E}"/>
              </a:ext>
            </a:extLst>
          </p:cNvPr>
          <p:cNvSpPr txBox="1"/>
          <p:nvPr/>
        </p:nvSpPr>
        <p:spPr>
          <a:xfrm>
            <a:off x="4390417" y="770110"/>
            <a:ext cx="10917350" cy="96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400" dirty="0">
                <a:solidFill>
                  <a:srgbClr val="2B4A9D"/>
                </a:solidFill>
                <a:latin typeface="Poppins Ultra-Bold"/>
              </a:rPr>
              <a:t>TRANSFORMACIÓN DE LOS DATOS</a:t>
            </a:r>
            <a:endParaRPr lang="en-US" sz="8000" spc="400" dirty="0">
              <a:solidFill>
                <a:srgbClr val="2B4A9D"/>
              </a:solidFill>
              <a:latin typeface="Poppins Ultra-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0B16DDB4-5361-9B1C-F82D-6B9FF51769F7}"/>
              </a:ext>
            </a:extLst>
          </p:cNvPr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FFFFFF"/>
                </a:solidFill>
                <a:latin typeface="Poppins Heavy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0D982C-DD52-8962-8845-2C3805B3E13C}"/>
              </a:ext>
            </a:extLst>
          </p:cNvPr>
          <p:cNvSpPr txBox="1"/>
          <p:nvPr/>
        </p:nvSpPr>
        <p:spPr>
          <a:xfrm>
            <a:off x="4138612" y="2095500"/>
            <a:ext cx="1369218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Integración de los datos: Datos de dos páginas distintas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Las incongruencias entre las páginas web nos pasan factura: Pérdida de unos 500 datos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Herramientas: Unicode y </a:t>
            </a:r>
            <a:r>
              <a:rPr lang="es-ES" sz="3600" dirty="0" err="1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Fuzzywuzzy</a:t>
            </a:r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. En caso de pequeñas alteraciones entre los nombres (Tildes o letras diferentes). </a:t>
            </a: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80% de coincidencia en el nombre es suficiente para nosotros.</a:t>
            </a:r>
          </a:p>
          <a:p>
            <a:endParaRPr lang="es-ES" sz="3600" dirty="0">
              <a:latin typeface="Lato Italics" panose="020B0604020202020204" charset="0"/>
              <a:ea typeface="Lato Italics" panose="020B0604020202020204" charset="0"/>
              <a:cs typeface="Lato Italics" panose="020B0604020202020204" charset="0"/>
            </a:endParaRPr>
          </a:p>
          <a:p>
            <a:r>
              <a:rPr lang="es-ES" sz="3600" dirty="0">
                <a:latin typeface="Lato Italics" panose="020B0604020202020204" charset="0"/>
                <a:ea typeface="Lato Italics" panose="020B0604020202020204" charset="0"/>
                <a:cs typeface="Lato Italics" panose="020B0604020202020204" charset="0"/>
              </a:rPr>
              <a:t>Eliminación de columnas repetidas: Minutos o partidos jugados.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97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831</Words>
  <Application>Microsoft Office PowerPoint</Application>
  <PresentationFormat>Personalizado</PresentationFormat>
  <Paragraphs>168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Lato Italics</vt:lpstr>
      <vt:lpstr>Calibri</vt:lpstr>
      <vt:lpstr>Lato</vt:lpstr>
      <vt:lpstr>Poppins Heavy</vt:lpstr>
      <vt:lpstr>Poppins Ultra-Bold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and Professional Company Business Proposal Presentation</dc:title>
  <dc:creator>oscar</dc:creator>
  <cp:lastModifiedBy>Álvaro Enol Alonso Ortega</cp:lastModifiedBy>
  <cp:revision>5</cp:revision>
  <dcterms:created xsi:type="dcterms:W3CDTF">2006-08-16T00:00:00Z</dcterms:created>
  <dcterms:modified xsi:type="dcterms:W3CDTF">2024-03-06T12:19:22Z</dcterms:modified>
  <dc:identifier>DAF-psweBT8</dc:identifier>
</cp:coreProperties>
</file>