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51" r:id="rId5"/>
    <p:sldMasterId id="2147483654" r:id="rId6"/>
  </p:sldMasterIdLst>
  <p:notesMasterIdLst>
    <p:notesMasterId r:id="rId27"/>
  </p:notesMasterIdLst>
  <p:handoutMasterIdLst>
    <p:handoutMasterId r:id="rId28"/>
  </p:handoutMasterIdLst>
  <p:sldIdLst>
    <p:sldId id="338" r:id="rId7"/>
    <p:sldId id="372" r:id="rId8"/>
    <p:sldId id="494" r:id="rId9"/>
    <p:sldId id="534" r:id="rId10"/>
    <p:sldId id="542" r:id="rId11"/>
    <p:sldId id="537" r:id="rId12"/>
    <p:sldId id="536" r:id="rId13"/>
    <p:sldId id="538" r:id="rId14"/>
    <p:sldId id="540" r:id="rId15"/>
    <p:sldId id="543" r:id="rId16"/>
    <p:sldId id="505" r:id="rId17"/>
    <p:sldId id="496" r:id="rId18"/>
    <p:sldId id="501" r:id="rId19"/>
    <p:sldId id="513" r:id="rId20"/>
    <p:sldId id="502" r:id="rId21"/>
    <p:sldId id="544" r:id="rId22"/>
    <p:sldId id="545" r:id="rId23"/>
    <p:sldId id="546" r:id="rId24"/>
    <p:sldId id="541" r:id="rId25"/>
    <p:sldId id="504" r:id="rId26"/>
  </p:sldIdLst>
  <p:sldSz cx="9144000" cy="6858000" type="screen4x3"/>
  <p:notesSz cx="9939338" cy="6807200"/>
  <p:custDataLst>
    <p:tags r:id="rId29"/>
  </p:custDataLst>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charset="-128"/>
        <a:cs typeface="+mn-cs"/>
      </a:defRPr>
    </a:lvl9pPr>
  </p:defaultTextStyle>
  <p:extLst>
    <p:ext uri="{EFAFB233-063F-42B5-8137-9DF3F51BA10A}">
      <p15:sldGuideLst xmlns:p15="http://schemas.microsoft.com/office/powerpoint/2012/main">
        <p15:guide id="1" orient="horz" pos="2614">
          <p15:clr>
            <a:srgbClr val="A4A3A4"/>
          </p15:clr>
        </p15:guide>
        <p15:guide id="2" pos="22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a:srgbClr val="D0D8E8"/>
    <a:srgbClr val="CAD9EC"/>
    <a:srgbClr val="E7CFCF"/>
    <a:srgbClr val="F7FCE0"/>
    <a:srgbClr val="E9F7A3"/>
    <a:srgbClr val="93176C"/>
    <a:srgbClr val="FFCF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65" autoAdjust="0"/>
    <p:restoredTop sz="94699"/>
  </p:normalViewPr>
  <p:slideViewPr>
    <p:cSldViewPr snapToObjects="1" showGuides="1">
      <p:cViewPr varScale="1">
        <p:scale>
          <a:sx n="62" d="100"/>
          <a:sy n="62" d="100"/>
        </p:scale>
        <p:origin x="1244" y="56"/>
      </p:cViewPr>
      <p:guideLst>
        <p:guide orient="horz" pos="2614"/>
        <p:guide pos="2200"/>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03604F-02DC-482D-AFEE-5BDBA002C04A}"/>
              </a:ext>
            </a:extLst>
          </p:cNvPr>
          <p:cNvSpPr>
            <a:spLocks noGrp="1"/>
          </p:cNvSpPr>
          <p:nvPr>
            <p:ph type="hdr" sz="quarter"/>
          </p:nvPr>
        </p:nvSpPr>
        <p:spPr>
          <a:xfrm>
            <a:off x="0" y="0"/>
            <a:ext cx="4306888" cy="341313"/>
          </a:xfrm>
          <a:prstGeom prst="rect">
            <a:avLst/>
          </a:prstGeom>
        </p:spPr>
        <p:txBody>
          <a:bodyPr vert="horz" lIns="91440" tIns="45720" rIns="91440" bIns="45720" rtlCol="0"/>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3" name="Date Placeholder 2">
            <a:extLst>
              <a:ext uri="{FF2B5EF4-FFF2-40B4-BE49-F238E27FC236}">
                <a16:creationId xmlns:a16="http://schemas.microsoft.com/office/drawing/2014/main" id="{A8AD8BAF-504F-489F-B142-D79120DD46B9}"/>
              </a:ext>
            </a:extLst>
          </p:cNvPr>
          <p:cNvSpPr>
            <a:spLocks noGrp="1"/>
          </p:cNvSpPr>
          <p:nvPr>
            <p:ph type="dt" sz="quarter" idx="1"/>
          </p:nvPr>
        </p:nvSpPr>
        <p:spPr>
          <a:xfrm>
            <a:off x="5630863" y="0"/>
            <a:ext cx="4306887" cy="341313"/>
          </a:xfrm>
          <a:prstGeom prst="rect">
            <a:avLst/>
          </a:prstGeom>
        </p:spPr>
        <p:txBody>
          <a:bodyPr vert="horz" wrap="square" lIns="91440" tIns="45720" rIns="91440" bIns="45720" numCol="1" anchor="t" anchorCtr="0" compatLnSpc="1">
            <a:prstTxWarp prst="textNoShape">
              <a:avLst/>
            </a:prstTxWarp>
          </a:bodyPr>
          <a:lstStyle>
            <a:lvl1pPr algn="r">
              <a:defRPr sz="1200">
                <a:ea typeface="ヒラギノ角ゴ Pro W3" pitchFamily="1" charset="-128"/>
              </a:defRPr>
            </a:lvl1pPr>
          </a:lstStyle>
          <a:p>
            <a:pPr>
              <a:defRPr/>
            </a:pPr>
            <a:fld id="{7D0E23B5-E032-41A0-A9E8-F318D9478D12}" type="datetimeFigureOut">
              <a:rPr lang="en-US" altLang="en-US"/>
              <a:pPr>
                <a:defRPr/>
              </a:pPr>
              <a:t>7/28/2023</a:t>
            </a:fld>
            <a:endParaRPr lang="en-US" altLang="en-US"/>
          </a:p>
        </p:txBody>
      </p:sp>
      <p:sp>
        <p:nvSpPr>
          <p:cNvPr id="4" name="Footer Placeholder 3">
            <a:extLst>
              <a:ext uri="{FF2B5EF4-FFF2-40B4-BE49-F238E27FC236}">
                <a16:creationId xmlns:a16="http://schemas.microsoft.com/office/drawing/2014/main" id="{9ABF372D-7742-458B-887F-126A48255DAC}"/>
              </a:ext>
            </a:extLst>
          </p:cNvPr>
          <p:cNvSpPr>
            <a:spLocks noGrp="1"/>
          </p:cNvSpPr>
          <p:nvPr>
            <p:ph type="ftr" sz="quarter" idx="2"/>
          </p:nvPr>
        </p:nvSpPr>
        <p:spPr>
          <a:xfrm>
            <a:off x="0" y="6465888"/>
            <a:ext cx="4306888" cy="341312"/>
          </a:xfrm>
          <a:prstGeom prst="rect">
            <a:avLst/>
          </a:prstGeom>
        </p:spPr>
        <p:txBody>
          <a:bodyPr vert="horz" lIns="91440" tIns="45720" rIns="91440" bIns="45720" rtlCol="0" anchor="b"/>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5" name="Slide Number Placeholder 4">
            <a:extLst>
              <a:ext uri="{FF2B5EF4-FFF2-40B4-BE49-F238E27FC236}">
                <a16:creationId xmlns:a16="http://schemas.microsoft.com/office/drawing/2014/main" id="{9BEC907A-1B62-49FB-962A-1ADE5F31CE0D}"/>
              </a:ext>
            </a:extLst>
          </p:cNvPr>
          <p:cNvSpPr>
            <a:spLocks noGrp="1"/>
          </p:cNvSpPr>
          <p:nvPr>
            <p:ph type="sldNum" sz="quarter" idx="3"/>
          </p:nvPr>
        </p:nvSpPr>
        <p:spPr>
          <a:xfrm>
            <a:off x="5630863" y="6465888"/>
            <a:ext cx="4306887" cy="341312"/>
          </a:xfrm>
          <a:prstGeom prst="rect">
            <a:avLst/>
          </a:prstGeom>
        </p:spPr>
        <p:txBody>
          <a:bodyPr vert="horz" wrap="square" lIns="91440" tIns="45720" rIns="91440" bIns="45720" numCol="1" anchor="b" anchorCtr="0" compatLnSpc="1">
            <a:prstTxWarp prst="textNoShape">
              <a:avLst/>
            </a:prstTxWarp>
          </a:bodyPr>
          <a:lstStyle>
            <a:lvl1pPr algn="r">
              <a:defRPr sz="1200">
                <a:ea typeface="ヒラギノ角ゴ Pro W3" pitchFamily="2" charset="-128"/>
              </a:defRPr>
            </a:lvl1pPr>
          </a:lstStyle>
          <a:p>
            <a:pPr>
              <a:defRPr/>
            </a:pPr>
            <a:fld id="{4B13ACCF-08E0-430C-9A9D-1845EB7725C1}"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C99510-02CE-4AD1-A9E9-7C68FAA6CC4B}"/>
              </a:ext>
            </a:extLst>
          </p:cNvPr>
          <p:cNvSpPr>
            <a:spLocks noGrp="1"/>
          </p:cNvSpPr>
          <p:nvPr>
            <p:ph type="hdr" sz="quarter"/>
          </p:nvPr>
        </p:nvSpPr>
        <p:spPr>
          <a:xfrm>
            <a:off x="0" y="0"/>
            <a:ext cx="4306888" cy="33972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3" name="Date Placeholder 2">
            <a:extLst>
              <a:ext uri="{FF2B5EF4-FFF2-40B4-BE49-F238E27FC236}">
                <a16:creationId xmlns:a16="http://schemas.microsoft.com/office/drawing/2014/main" id="{3BD59BC2-A268-4048-892D-C2165FB61C36}"/>
              </a:ext>
            </a:extLst>
          </p:cNvPr>
          <p:cNvSpPr>
            <a:spLocks noGrp="1"/>
          </p:cNvSpPr>
          <p:nvPr>
            <p:ph type="dt" idx="1"/>
          </p:nvPr>
        </p:nvSpPr>
        <p:spPr>
          <a:xfrm>
            <a:off x="5630863" y="0"/>
            <a:ext cx="4306887" cy="33972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ヒラギノ角ゴ Pro W3" pitchFamily="1" charset="-128"/>
              </a:defRPr>
            </a:lvl1pPr>
          </a:lstStyle>
          <a:p>
            <a:pPr>
              <a:defRPr/>
            </a:pPr>
            <a:fld id="{D2EE04E8-31F4-42C2-B95E-BFDAFD2674DA}" type="datetimeFigureOut">
              <a:rPr lang="en-US" altLang="en-US"/>
              <a:pPr>
                <a:defRPr/>
              </a:pPr>
              <a:t>7/28/2023</a:t>
            </a:fld>
            <a:endParaRPr lang="en-US" altLang="en-US"/>
          </a:p>
        </p:txBody>
      </p:sp>
      <p:sp>
        <p:nvSpPr>
          <p:cNvPr id="4" name="Slide Image Placeholder 3">
            <a:extLst>
              <a:ext uri="{FF2B5EF4-FFF2-40B4-BE49-F238E27FC236}">
                <a16:creationId xmlns:a16="http://schemas.microsoft.com/office/drawing/2014/main" id="{D456ECF8-1E2B-455B-9DC0-85BB74547141}"/>
              </a:ext>
            </a:extLst>
          </p:cNvPr>
          <p:cNvSpPr>
            <a:spLocks noGrp="1" noRot="1" noChangeAspect="1"/>
          </p:cNvSpPr>
          <p:nvPr>
            <p:ph type="sldImg" idx="2"/>
          </p:nvPr>
        </p:nvSpPr>
        <p:spPr>
          <a:xfrm>
            <a:off x="3268663" y="511175"/>
            <a:ext cx="3402012" cy="2551113"/>
          </a:xfrm>
          <a:prstGeom prst="rect">
            <a:avLst/>
          </a:prstGeom>
          <a:noFill/>
          <a:ln w="12700">
            <a:solidFill>
              <a:prstClr val="black"/>
            </a:solidFill>
          </a:ln>
        </p:spPr>
        <p:txBody>
          <a:bodyPr vert="horz" lIns="91440" tIns="45720" rIns="91440" bIns="45720" rtlCol="0" anchor="ctr"/>
          <a:lstStyle/>
          <a:p>
            <a:pPr lvl="0"/>
            <a:endParaRPr lang="en-SG" noProof="0"/>
          </a:p>
        </p:txBody>
      </p:sp>
      <p:sp>
        <p:nvSpPr>
          <p:cNvPr id="5" name="Notes Placeholder 4">
            <a:extLst>
              <a:ext uri="{FF2B5EF4-FFF2-40B4-BE49-F238E27FC236}">
                <a16:creationId xmlns:a16="http://schemas.microsoft.com/office/drawing/2014/main" id="{7089C99F-EA2B-4EE6-B715-31A1319F021A}"/>
              </a:ext>
            </a:extLst>
          </p:cNvPr>
          <p:cNvSpPr>
            <a:spLocks noGrp="1"/>
          </p:cNvSpPr>
          <p:nvPr>
            <p:ph type="body" sz="quarter" idx="3"/>
          </p:nvPr>
        </p:nvSpPr>
        <p:spPr>
          <a:xfrm>
            <a:off x="993775" y="3232150"/>
            <a:ext cx="7951788" cy="3063875"/>
          </a:xfrm>
          <a:prstGeom prst="rect">
            <a:avLst/>
          </a:prstGeom>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SG" noProof="0"/>
          </a:p>
        </p:txBody>
      </p:sp>
      <p:sp>
        <p:nvSpPr>
          <p:cNvPr id="6" name="Footer Placeholder 5">
            <a:extLst>
              <a:ext uri="{FF2B5EF4-FFF2-40B4-BE49-F238E27FC236}">
                <a16:creationId xmlns:a16="http://schemas.microsoft.com/office/drawing/2014/main" id="{13C3C1ED-1BF8-4E8B-B031-126FB30D8B9A}"/>
              </a:ext>
            </a:extLst>
          </p:cNvPr>
          <p:cNvSpPr>
            <a:spLocks noGrp="1"/>
          </p:cNvSpPr>
          <p:nvPr>
            <p:ph type="ftr" sz="quarter" idx="4"/>
          </p:nvPr>
        </p:nvSpPr>
        <p:spPr>
          <a:xfrm>
            <a:off x="0" y="6465888"/>
            <a:ext cx="4306888" cy="33972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7" name="Slide Number Placeholder 6">
            <a:extLst>
              <a:ext uri="{FF2B5EF4-FFF2-40B4-BE49-F238E27FC236}">
                <a16:creationId xmlns:a16="http://schemas.microsoft.com/office/drawing/2014/main" id="{18951131-2388-4048-9ABA-5F914F9F9AC2}"/>
              </a:ext>
            </a:extLst>
          </p:cNvPr>
          <p:cNvSpPr>
            <a:spLocks noGrp="1"/>
          </p:cNvSpPr>
          <p:nvPr>
            <p:ph type="sldNum" sz="quarter" idx="5"/>
          </p:nvPr>
        </p:nvSpPr>
        <p:spPr>
          <a:xfrm>
            <a:off x="5630863" y="6465888"/>
            <a:ext cx="4306887" cy="3397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ヒラギノ角ゴ Pro W3" pitchFamily="2" charset="-128"/>
              </a:defRPr>
            </a:lvl1pPr>
          </a:lstStyle>
          <a:p>
            <a:pPr>
              <a:defRPr/>
            </a:pPr>
            <a:fld id="{BAAEEC78-BEC1-4E73-AE9E-66766B2988D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E0B277C-17CB-432A-8C2F-5443911898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D43299A5-2104-4241-807A-73BE69A2EF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172" name="Slide Number Placeholder 3">
            <a:extLst>
              <a:ext uri="{FF2B5EF4-FFF2-40B4-BE49-F238E27FC236}">
                <a16:creationId xmlns:a16="http://schemas.microsoft.com/office/drawing/2014/main" id="{2C8B8FC2-0C9A-462D-A65B-0B241A10AC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5C141B1B-7171-4450-B1E9-45D1BE64481E}" type="slidenum">
              <a:rPr lang="en-US" altLang="en-US" smtClean="0"/>
              <a:pPr/>
              <a:t>2</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74DBE464-4812-4717-B861-8E652505AB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4EB7A2B0-A247-4E81-8DB1-8014294EC1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20" name="Slide Number Placeholder 3">
            <a:extLst>
              <a:ext uri="{FF2B5EF4-FFF2-40B4-BE49-F238E27FC236}">
                <a16:creationId xmlns:a16="http://schemas.microsoft.com/office/drawing/2014/main" id="{177E92BE-F11F-4CBB-88F4-0AF0ADF8A3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D8B69888-EF38-425B-96E7-358D72E6EDFE}" type="slidenum">
              <a:rPr lang="en-US" altLang="en-US" smtClean="0"/>
              <a:pPr/>
              <a:t>3</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pPr>
              <a:defRPr/>
            </a:pPr>
            <a:fld id="{BAAEEC78-BEC1-4E73-AE9E-66766B2988D1}" type="slidenum">
              <a:rPr lang="en-US" altLang="en-US" smtClean="0"/>
              <a:pPr>
                <a:defRPr/>
              </a:pPr>
              <a:t>4</a:t>
            </a:fld>
            <a:endParaRPr lang="en-US" altLang="en-US"/>
          </a:p>
        </p:txBody>
      </p:sp>
    </p:spTree>
    <p:extLst>
      <p:ext uri="{BB962C8B-B14F-4D97-AF65-F5344CB8AC3E}">
        <p14:creationId xmlns:p14="http://schemas.microsoft.com/office/powerpoint/2010/main" val="149182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2517BC44-6A78-4136-BE04-8FD8FC847F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71CCECFB-0CDB-4AA3-8795-9447CE9A54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484" name="Slide Number Placeholder 3">
            <a:extLst>
              <a:ext uri="{FF2B5EF4-FFF2-40B4-BE49-F238E27FC236}">
                <a16:creationId xmlns:a16="http://schemas.microsoft.com/office/drawing/2014/main" id="{D1835A97-158B-4169-920D-CEDF92C4C3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70A7864A-2CA0-4139-ADA5-7C435F860913}" type="slidenum">
              <a:rPr lang="en-US" altLang="en-US" smtClean="0">
                <a:solidFill>
                  <a:srgbClr val="000000"/>
                </a:solidFill>
              </a:rPr>
              <a:pPr/>
              <a:t>11</a:t>
            </a:fld>
            <a:endParaRPr lang="en-US" altLang="en-US">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BE1DBCDE-A288-427C-A944-074E0AE949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7DACFE1E-8280-4CC5-A69E-1AEB920168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9700" name="Slide Number Placeholder 3">
            <a:extLst>
              <a:ext uri="{FF2B5EF4-FFF2-40B4-BE49-F238E27FC236}">
                <a16:creationId xmlns:a16="http://schemas.microsoft.com/office/drawing/2014/main" id="{F0DE737C-8BC5-4758-9BCE-E701F0FC47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634DB49E-AA0E-46D7-9352-E3A300B8E8C6}" type="slidenum">
              <a:rPr lang="en-US" altLang="en-US" smtClean="0">
                <a:solidFill>
                  <a:srgbClr val="000000"/>
                </a:solidFill>
              </a:rPr>
              <a:pPr/>
              <a:t>12</a:t>
            </a:fld>
            <a:endParaRPr lang="en-US" altLang="en-US">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0666F4D4-82BA-4492-A54E-91E11B65D3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BE879E88-B410-441F-9859-D77264522A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3796" name="Slide Number Placeholder 3">
            <a:extLst>
              <a:ext uri="{FF2B5EF4-FFF2-40B4-BE49-F238E27FC236}">
                <a16:creationId xmlns:a16="http://schemas.microsoft.com/office/drawing/2014/main" id="{A75F97AA-0C2D-4C04-A715-C038F289341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521F76DF-9AFC-4138-B158-A3996032228C}" type="slidenum">
              <a:rPr lang="en-US" altLang="en-US" smtClean="0">
                <a:solidFill>
                  <a:srgbClr val="000000"/>
                </a:solidFill>
              </a:rPr>
              <a:pPr/>
              <a:t>13</a:t>
            </a:fld>
            <a:endParaRPr lang="en-US" altLang="en-US">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83128059-7841-4BD6-BB80-F52422BC74F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B8BCBCC6-6713-4FC3-8868-2E4906BF5B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6868" name="Slide Number Placeholder 3">
            <a:extLst>
              <a:ext uri="{FF2B5EF4-FFF2-40B4-BE49-F238E27FC236}">
                <a16:creationId xmlns:a16="http://schemas.microsoft.com/office/drawing/2014/main" id="{BB86AA2F-F8AA-4D81-88D4-F744437ED89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EB850B30-BB0F-4867-8806-ADEA3534A677}" type="slidenum">
              <a:rPr lang="en-US" altLang="en-US" smtClean="0">
                <a:solidFill>
                  <a:srgbClr val="000000"/>
                </a:solidFill>
              </a:rPr>
              <a:pPr/>
              <a:t>15</a:t>
            </a:fld>
            <a:endParaRPr lang="en-US" altLang="en-US">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F64E1642-CBF8-4B98-B948-921CE0185E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6EF03B1E-CB2B-47EE-A944-E65E192F7C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8916" name="Slide Number Placeholder 3">
            <a:extLst>
              <a:ext uri="{FF2B5EF4-FFF2-40B4-BE49-F238E27FC236}">
                <a16:creationId xmlns:a16="http://schemas.microsoft.com/office/drawing/2014/main" id="{804829CB-1C5B-4443-944F-4E118684A30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11DFFAE4-DBB8-425A-A86B-2CD7B54AD074}" type="slidenum">
              <a:rPr lang="en-US" altLang="en-US" smtClean="0">
                <a:solidFill>
                  <a:srgbClr val="000000"/>
                </a:solidFill>
              </a:rPr>
              <a:pPr/>
              <a:t>20</a:t>
            </a:fld>
            <a:endParaRPr lang="en-US" altLang="en-US">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4"/>
          <p:cNvSpPr>
            <a:spLocks noGrp="1"/>
          </p:cNvSpPr>
          <p:nvPr>
            <p:ph type="title"/>
          </p:nvPr>
        </p:nvSpPr>
        <p:spPr bwMode="auto">
          <a:xfrm>
            <a:off x="179513" y="404664"/>
            <a:ext cx="5820767"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950" b="1">
                <a:solidFill>
                  <a:schemeClr val="bg1"/>
                </a:solidFill>
              </a:defRPr>
            </a:lvl1pPr>
          </a:lstStyle>
          <a:p>
            <a:endParaRPr lang="en-US" dirty="0"/>
          </a:p>
        </p:txBody>
      </p:sp>
    </p:spTree>
    <p:extLst>
      <p:ext uri="{BB962C8B-B14F-4D97-AF65-F5344CB8AC3E}">
        <p14:creationId xmlns:p14="http://schemas.microsoft.com/office/powerpoint/2010/main" val="61278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667000"/>
            <a:ext cx="5867400" cy="762000"/>
          </a:xfrm>
          <a:prstGeom prst="rect">
            <a:avLst/>
          </a:prstGeom>
        </p:spPr>
        <p:txBody>
          <a:bodyPr/>
          <a:lstStyle>
            <a:lvl1pPr algn="l">
              <a:defRPr sz="2700" baseline="0">
                <a:solidFill>
                  <a:srgbClr val="93176C"/>
                </a:solidFill>
              </a:defRPr>
            </a:lvl1pPr>
          </a:lstStyle>
          <a:p>
            <a:r>
              <a:rPr lang="en-US"/>
              <a:t>Click to edit Master title style</a:t>
            </a:r>
            <a:endParaRPr lang="en-US" dirty="0"/>
          </a:p>
        </p:txBody>
      </p:sp>
      <p:sp>
        <p:nvSpPr>
          <p:cNvPr id="10" name="Text Placeholder 9"/>
          <p:cNvSpPr>
            <a:spLocks noGrp="1"/>
          </p:cNvSpPr>
          <p:nvPr>
            <p:ph type="body" sz="quarter" idx="10"/>
          </p:nvPr>
        </p:nvSpPr>
        <p:spPr>
          <a:xfrm>
            <a:off x="3048000" y="3429000"/>
            <a:ext cx="5867400" cy="457200"/>
          </a:xfrm>
          <a:prstGeom prst="rect">
            <a:avLst/>
          </a:prstGeom>
        </p:spPr>
        <p:txBody>
          <a:bodyPr vert="horz"/>
          <a:lstStyle>
            <a:lvl1pPr>
              <a:buNone/>
              <a:defRPr sz="1050" baseline="0">
                <a:solidFill>
                  <a:srgbClr val="93176C"/>
                </a:solidFill>
              </a:defRPr>
            </a:lvl1pPr>
          </a:lstStyle>
          <a:p>
            <a:pPr lvl="0"/>
            <a:r>
              <a:rPr lang="en-US"/>
              <a:t>Click to edit Master text styles</a:t>
            </a:r>
          </a:p>
        </p:txBody>
      </p:sp>
    </p:spTree>
    <p:extLst>
      <p:ext uri="{BB962C8B-B14F-4D97-AF65-F5344CB8AC3E}">
        <p14:creationId xmlns:p14="http://schemas.microsoft.com/office/powerpoint/2010/main" val="7537464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Untitled-4.jpg">
            <a:extLst>
              <a:ext uri="{FF2B5EF4-FFF2-40B4-BE49-F238E27FC236}">
                <a16:creationId xmlns:a16="http://schemas.microsoft.com/office/drawing/2014/main" id="{CC49FBEB-E28E-467F-B589-B691FC552E9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28600"/>
            <a:ext cx="889476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a:extLst>
              <a:ext uri="{FF2B5EF4-FFF2-40B4-BE49-F238E27FC236}">
                <a16:creationId xmlns:a16="http://schemas.microsoft.com/office/drawing/2014/main" id="{F914CA09-5CA4-434F-9526-F5E0FC74C14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789738" y="252413"/>
            <a:ext cx="208121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5" descr="Untitled-4.jpg">
            <a:extLst>
              <a:ext uri="{FF2B5EF4-FFF2-40B4-BE49-F238E27FC236}">
                <a16:creationId xmlns:a16="http://schemas.microsoft.com/office/drawing/2014/main" id="{C6666E74-1F75-42FA-AB2D-1A2962D2B40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600"/>
            <a:ext cx="3048000"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997C836E-6491-4AB5-87C0-52C6B5678A5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49263" y="1027113"/>
            <a:ext cx="2598737"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6"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D0F0A00E-823B-4851-B915-47C782B33BD2}"/>
              </a:ext>
            </a:extLst>
          </p:cNvPr>
          <p:cNvSpPr>
            <a:spLocks noGrp="1"/>
          </p:cNvSpPr>
          <p:nvPr>
            <p:ph type="title"/>
          </p:nvPr>
        </p:nvSpPr>
        <p:spPr bwMode="auto">
          <a:xfrm>
            <a:off x="0" y="2667000"/>
            <a:ext cx="8915400" cy="762000"/>
          </a:xfrm>
          <a:solidFill>
            <a:schemeClr val="bg1">
              <a:lumMod val="85000"/>
            </a:schemeClr>
          </a:solidFill>
        </p:spPr>
        <p:txBody>
          <a:bodyPr vert="horz" wrap="square" lIns="68580" tIns="34290" rIns="68580" bIns="34290" numCol="1" anchor="ctr" anchorCtr="0" compatLnSpc="1">
            <a:prstTxWarp prst="textNoShape">
              <a:avLst/>
            </a:prstTxWarp>
          </a:bodyPr>
          <a:lstStyle/>
          <a:p>
            <a:pPr>
              <a:defRPr/>
            </a:pPr>
            <a:r>
              <a:rPr lang="en-GB" dirty="0"/>
              <a:t>Plan, Schedule, Test Community Portal</a:t>
            </a:r>
            <a:endParaRPr lang="en-GB" altLang="en-US" dirty="0">
              <a:ea typeface="ヒラギノ角ゴ Pro W3" charset="-128"/>
            </a:endParaRPr>
          </a:p>
        </p:txBody>
      </p:sp>
      <p:sp>
        <p:nvSpPr>
          <p:cNvPr id="5123" name="Title 1">
            <a:extLst>
              <a:ext uri="{FF2B5EF4-FFF2-40B4-BE49-F238E27FC236}">
                <a16:creationId xmlns:a16="http://schemas.microsoft.com/office/drawing/2014/main" id="{9943F5AA-E44A-462B-A8FC-39B76FFACCDE}"/>
              </a:ext>
            </a:extLst>
          </p:cNvPr>
          <p:cNvSpPr txBox="1">
            <a:spLocks/>
          </p:cNvSpPr>
          <p:nvPr/>
        </p:nvSpPr>
        <p:spPr bwMode="auto">
          <a:xfrm>
            <a:off x="0" y="3289300"/>
            <a:ext cx="5867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1500">
                <a:solidFill>
                  <a:srgbClr val="93176C"/>
                </a:solidFill>
                <a:latin typeface="Calibri" panose="020F0502020204030204" pitchFamily="34" charset="0"/>
              </a:rPr>
              <a:t>Module Project</a:t>
            </a:r>
            <a:endParaRPr lang="en-GB" altLang="en-US" sz="1500">
              <a:solidFill>
                <a:srgbClr val="93176C"/>
              </a:solidFill>
              <a:latin typeface="Calibri" panose="020F0502020204030204" pitchFamily="34" charset="0"/>
            </a:endParaRPr>
          </a:p>
        </p:txBody>
      </p:sp>
      <p:sp>
        <p:nvSpPr>
          <p:cNvPr id="5" name="Title 1">
            <a:extLst>
              <a:ext uri="{FF2B5EF4-FFF2-40B4-BE49-F238E27FC236}">
                <a16:creationId xmlns:a16="http://schemas.microsoft.com/office/drawing/2014/main" id="{3D1E2B7E-1984-4A38-B999-D3FC5F0148C2}"/>
              </a:ext>
            </a:extLst>
          </p:cNvPr>
          <p:cNvSpPr txBox="1">
            <a:spLocks/>
          </p:cNvSpPr>
          <p:nvPr/>
        </p:nvSpPr>
        <p:spPr bwMode="auto">
          <a:xfrm>
            <a:off x="3175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Start Date		:</a:t>
            </a:r>
            <a:r>
              <a:rPr lang="id-ID" altLang="en-US" sz="1400" b="1" dirty="0">
                <a:latin typeface="+mn-lt"/>
              </a:rPr>
              <a:t>13-07-2023</a:t>
            </a:r>
            <a:r>
              <a:rPr lang="en-US" altLang="en-US" sz="1400" b="1" dirty="0">
                <a:latin typeface="+mn-lt"/>
              </a:rPr>
              <a:t>	</a:t>
            </a:r>
          </a:p>
          <a:p>
            <a:pPr>
              <a:lnSpc>
                <a:spcPts val="1800"/>
              </a:lnSpc>
              <a:spcBef>
                <a:spcPts val="200"/>
              </a:spcBef>
              <a:spcAft>
                <a:spcPts val="200"/>
              </a:spcAft>
              <a:defRPr/>
            </a:pPr>
            <a:r>
              <a:rPr lang="en-US" altLang="en-US" sz="1400" b="1" dirty="0">
                <a:latin typeface="+mn-lt"/>
              </a:rPr>
              <a:t>End Date		:</a:t>
            </a:r>
            <a:r>
              <a:rPr lang="id-ID" altLang="en-US" sz="1400" b="1" dirty="0">
                <a:latin typeface="+mn-lt"/>
              </a:rPr>
              <a:t> 24-07-2023</a:t>
            </a:r>
            <a:r>
              <a:rPr lang="en-US" altLang="en-US" sz="1400" b="1" dirty="0">
                <a:latin typeface="+mn-lt"/>
              </a:rPr>
              <a:t>	</a:t>
            </a:r>
          </a:p>
          <a:p>
            <a:pPr>
              <a:lnSpc>
                <a:spcPts val="1800"/>
              </a:lnSpc>
              <a:spcBef>
                <a:spcPts val="200"/>
              </a:spcBef>
              <a:spcAft>
                <a:spcPts val="200"/>
              </a:spcAft>
              <a:defRPr/>
            </a:pPr>
            <a:r>
              <a:rPr lang="en-US" altLang="en-US" sz="1400" b="1" dirty="0">
                <a:latin typeface="+mn-lt"/>
              </a:rPr>
              <a:t>Submission Date	:</a:t>
            </a:r>
            <a:r>
              <a:rPr lang="id-ID" altLang="en-US" sz="1400" b="1" dirty="0">
                <a:latin typeface="+mn-lt"/>
              </a:rPr>
              <a:t> 24-07-2023</a:t>
            </a:r>
            <a:r>
              <a:rPr lang="en-US" altLang="en-US" sz="1400" b="1" dirty="0">
                <a:latin typeface="+mn-lt"/>
              </a:rPr>
              <a:t>	</a:t>
            </a:r>
          </a:p>
          <a:p>
            <a:pPr>
              <a:lnSpc>
                <a:spcPts val="1800"/>
              </a:lnSpc>
              <a:spcBef>
                <a:spcPts val="200"/>
              </a:spcBef>
              <a:spcAft>
                <a:spcPts val="200"/>
              </a:spcAft>
              <a:defRPr/>
            </a:pPr>
            <a:endParaRPr lang="en-US" altLang="en-US" sz="1400" dirty="0">
              <a:latin typeface="+mn-lt"/>
            </a:endParaRPr>
          </a:p>
        </p:txBody>
      </p:sp>
      <p:sp>
        <p:nvSpPr>
          <p:cNvPr id="6" name="Title 1">
            <a:extLst>
              <a:ext uri="{FF2B5EF4-FFF2-40B4-BE49-F238E27FC236}">
                <a16:creationId xmlns:a16="http://schemas.microsoft.com/office/drawing/2014/main" id="{85DFC0B0-FB48-41B8-9972-916748A1C7B0}"/>
              </a:ext>
            </a:extLst>
          </p:cNvPr>
          <p:cNvSpPr txBox="1">
            <a:spLocks/>
          </p:cNvSpPr>
          <p:nvPr/>
        </p:nvSpPr>
        <p:spPr bwMode="auto">
          <a:xfrm>
            <a:off x="-17463" y="3933825"/>
            <a:ext cx="7345363" cy="719138"/>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Module: </a:t>
            </a:r>
            <a:r>
              <a:rPr lang="en-US" altLang="en-US" sz="1400" dirty="0">
                <a:latin typeface="+mn-lt"/>
              </a:rPr>
              <a:t> </a:t>
            </a:r>
            <a:r>
              <a:rPr lang="en-SG" altLang="en-US" sz="1400" dirty="0">
                <a:latin typeface="+mn-lt"/>
              </a:rPr>
              <a:t>Application Implementation (Agile Project Management)</a:t>
            </a:r>
          </a:p>
          <a:p>
            <a:pPr>
              <a:lnSpc>
                <a:spcPts val="1800"/>
              </a:lnSpc>
              <a:spcBef>
                <a:spcPts val="200"/>
              </a:spcBef>
              <a:spcAft>
                <a:spcPts val="200"/>
              </a:spcAft>
              <a:defRPr/>
            </a:pPr>
            <a:r>
              <a:rPr lang="en-US" altLang="en-US" sz="1400" b="1" dirty="0">
                <a:latin typeface="+mn-lt"/>
              </a:rPr>
              <a:t>Course: </a:t>
            </a:r>
            <a:endParaRPr lang="en-US" altLang="en-US" sz="1400" dirty="0">
              <a:latin typeface="+mn-lt"/>
            </a:endParaRPr>
          </a:p>
        </p:txBody>
      </p:sp>
      <p:sp>
        <p:nvSpPr>
          <p:cNvPr id="7" name="Title 1">
            <a:extLst>
              <a:ext uri="{FF2B5EF4-FFF2-40B4-BE49-F238E27FC236}">
                <a16:creationId xmlns:a16="http://schemas.microsoft.com/office/drawing/2014/main" id="{3AAE6609-8189-419A-853E-0A3E5EB230FA}"/>
              </a:ext>
            </a:extLst>
          </p:cNvPr>
          <p:cNvSpPr txBox="1">
            <a:spLocks/>
          </p:cNvSpPr>
          <p:nvPr/>
        </p:nvSpPr>
        <p:spPr bwMode="auto">
          <a:xfrm>
            <a:off x="450850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Learner Name	: </a:t>
            </a:r>
            <a:r>
              <a:rPr lang="id-ID" altLang="en-US" sz="1400" b="1" dirty="0">
                <a:latin typeface="+mn-lt"/>
              </a:rPr>
              <a:t>Syukur Sidiq Nur Alam</a:t>
            </a:r>
            <a:r>
              <a:rPr lang="en-US" altLang="en-US" sz="1400" b="1" dirty="0">
                <a:latin typeface="+mn-lt"/>
              </a:rPr>
              <a:t>	</a:t>
            </a:r>
          </a:p>
          <a:p>
            <a:pPr>
              <a:lnSpc>
                <a:spcPts val="1800"/>
              </a:lnSpc>
              <a:spcBef>
                <a:spcPts val="200"/>
              </a:spcBef>
              <a:spcAft>
                <a:spcPts val="200"/>
              </a:spcAft>
              <a:defRPr/>
            </a:pPr>
            <a:r>
              <a:rPr lang="en-US" altLang="en-US" sz="1400" b="1" dirty="0">
                <a:latin typeface="+mn-lt"/>
              </a:rPr>
              <a:t>Enrollment ID	:</a:t>
            </a:r>
            <a:r>
              <a:rPr lang="id-ID" altLang="en-US" sz="1400" b="1" dirty="0">
                <a:latin typeface="+mn-lt"/>
              </a:rPr>
              <a:t> BDSE0922-089</a:t>
            </a:r>
            <a:r>
              <a:rPr lang="en-US" altLang="en-US" sz="1400" b="1" dirty="0">
                <a:latin typeface="+mn-lt"/>
              </a:rPr>
              <a:t>	</a:t>
            </a:r>
          </a:p>
          <a:p>
            <a:pPr>
              <a:lnSpc>
                <a:spcPts val="1800"/>
              </a:lnSpc>
              <a:spcBef>
                <a:spcPts val="200"/>
              </a:spcBef>
              <a:spcAft>
                <a:spcPts val="200"/>
              </a:spcAft>
              <a:defRPr/>
            </a:pPr>
            <a:r>
              <a:rPr lang="en-US" altLang="en-US" sz="1400" b="1" dirty="0">
                <a:latin typeface="+mn-lt"/>
              </a:rPr>
              <a:t>Presentation Date	:</a:t>
            </a:r>
            <a:r>
              <a:rPr lang="id-ID" altLang="en-US" sz="1400" b="1" dirty="0">
                <a:latin typeface="+mn-lt"/>
              </a:rPr>
              <a:t> 26-07-2023</a:t>
            </a:r>
            <a:r>
              <a:rPr lang="en-US" altLang="en-US" sz="1400" b="1" dirty="0">
                <a:latin typeface="+mn-lt"/>
              </a:rPr>
              <a:t>	</a:t>
            </a:r>
          </a:p>
          <a:p>
            <a:pPr>
              <a:lnSpc>
                <a:spcPts val="1800"/>
              </a:lnSpc>
              <a:spcBef>
                <a:spcPts val="200"/>
              </a:spcBef>
              <a:spcAft>
                <a:spcPts val="200"/>
              </a:spcAft>
              <a:defRPr/>
            </a:pPr>
            <a:endParaRPr lang="en-US" altLang="en-US" sz="140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F6EBC0-4E3F-439F-821D-4896AFFC6B3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a:t>
            </a:r>
            <a:r>
              <a:rPr lang="en-SG" altLang="en-US" sz="2800" dirty="0">
                <a:solidFill>
                  <a:schemeClr val="bg1"/>
                </a:solidFill>
              </a:rPr>
              <a:t>Test Results</a:t>
            </a:r>
            <a:endParaRPr lang="en-US" altLang="en-US" sz="280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04367975-D2A2-4107-BCD8-277105C03BCF}"/>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id-ID" dirty="0">
                <a:solidFill>
                  <a:schemeClr val="tx1"/>
                </a:solidFill>
              </a:rPr>
              <a:t>UAT Testing</a:t>
            </a:r>
            <a:endParaRPr lang="en-SG"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7" name="Picture 6">
            <a:extLst>
              <a:ext uri="{FF2B5EF4-FFF2-40B4-BE49-F238E27FC236}">
                <a16:creationId xmlns:a16="http://schemas.microsoft.com/office/drawing/2014/main" id="{6715E2D4-17FB-4B53-AF89-9FE2991DD549}"/>
              </a:ext>
            </a:extLst>
          </p:cNvPr>
          <p:cNvPicPr>
            <a:picLocks noChangeAspect="1"/>
          </p:cNvPicPr>
          <p:nvPr/>
        </p:nvPicPr>
        <p:blipFill>
          <a:blip r:embed="rId2"/>
          <a:stretch>
            <a:fillRect/>
          </a:stretch>
        </p:blipFill>
        <p:spPr>
          <a:xfrm>
            <a:off x="189810" y="1650488"/>
            <a:ext cx="8640000" cy="3272400"/>
          </a:xfrm>
          <a:prstGeom prst="rect">
            <a:avLst/>
          </a:prstGeom>
        </p:spPr>
      </p:pic>
    </p:spTree>
    <p:extLst>
      <p:ext uri="{BB962C8B-B14F-4D97-AF65-F5344CB8AC3E}">
        <p14:creationId xmlns:p14="http://schemas.microsoft.com/office/powerpoint/2010/main" val="3707990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
            <a:extLst>
              <a:ext uri="{FF2B5EF4-FFF2-40B4-BE49-F238E27FC236}">
                <a16:creationId xmlns:a16="http://schemas.microsoft.com/office/drawing/2014/main" id="{5E6AA0FD-9082-4122-BEF1-DF7D4F69559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6. Testing Tools</a:t>
            </a:r>
          </a:p>
        </p:txBody>
      </p:sp>
      <p:sp>
        <p:nvSpPr>
          <p:cNvPr id="5" name="Rectangle 4">
            <a:extLst>
              <a:ext uri="{FF2B5EF4-FFF2-40B4-BE49-F238E27FC236}">
                <a16:creationId xmlns:a16="http://schemas.microsoft.com/office/drawing/2014/main" id="{6AE70BF1-D23B-4B63-B002-1F750F68DD5E}"/>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400" b="1" dirty="0">
                <a:solidFill>
                  <a:schemeClr val="tx1"/>
                </a:solidFill>
                <a:latin typeface="Cambria" panose="02040503050406030204" pitchFamily="18" charset="0"/>
                <a:ea typeface="Cambria" panose="02040503050406030204" pitchFamily="18" charset="0"/>
              </a:rPr>
              <a:t>Testing Tools</a:t>
            </a:r>
          </a:p>
          <a:p>
            <a:pPr marL="285750" indent="-285750">
              <a:spcBef>
                <a:spcPts val="600"/>
              </a:spcBef>
              <a:spcAft>
                <a:spcPts val="600"/>
              </a:spcAft>
              <a:buFont typeface="Wingdings" panose="05000000000000000000" pitchFamily="2" charset="2"/>
              <a:buChar char="q"/>
              <a:defRPr/>
            </a:pPr>
            <a:endParaRPr lang="en-SG" sz="2400" b="1"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sz="2000" dirty="0">
              <a:solidFill>
                <a:schemeClr val="tx1"/>
              </a:solidFill>
              <a:latin typeface="Cambria" panose="02040503050406030204" pitchFamily="18" charset="0"/>
              <a:ea typeface="Cambria" panose="02040503050406030204" pitchFamily="18" charset="0"/>
            </a:endParaRPr>
          </a:p>
          <a:p>
            <a:pPr marL="742950" lvl="1" indent="-285750">
              <a:buFont typeface="Wingdings" panose="05000000000000000000" pitchFamily="2" charset="2"/>
              <a:buChar char="§"/>
              <a:defRPr/>
            </a:pPr>
            <a:endParaRPr lang="en-SG" sz="2000" dirty="0">
              <a:solidFill>
                <a:schemeClr val="tx1"/>
              </a:solidFill>
              <a:latin typeface="Cambria" panose="02040503050406030204" pitchFamily="18" charset="0"/>
              <a:ea typeface="Cambria" panose="02040503050406030204" pitchFamily="18" charset="0"/>
            </a:endParaRPr>
          </a:p>
          <a:p>
            <a:pPr marL="742950" lvl="1" indent="-285750">
              <a:buFont typeface="Wingdings" panose="05000000000000000000" pitchFamily="2" charset="2"/>
              <a:buChar char="§"/>
              <a:defRPr/>
            </a:pPr>
            <a:endParaRPr lang="en-SG" sz="2000"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sz="2000"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sz="2000"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sz="2000"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sz="2000"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sz="2000"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sz="2000" dirty="0">
              <a:solidFill>
                <a:schemeClr val="tx1"/>
              </a:solidFill>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07018EF1-D6AB-4C29-8730-BCF26DFA35CB}"/>
              </a:ext>
            </a:extLst>
          </p:cNvPr>
          <p:cNvPicPr>
            <a:picLocks noChangeAspect="1"/>
          </p:cNvPicPr>
          <p:nvPr/>
        </p:nvPicPr>
        <p:blipFill>
          <a:blip r:embed="rId3"/>
          <a:stretch>
            <a:fillRect/>
          </a:stretch>
        </p:blipFill>
        <p:spPr>
          <a:xfrm>
            <a:off x="1018753" y="1959980"/>
            <a:ext cx="1409700" cy="1181100"/>
          </a:xfrm>
          <a:prstGeom prst="rect">
            <a:avLst/>
          </a:prstGeom>
        </p:spPr>
      </p:pic>
      <p:pic>
        <p:nvPicPr>
          <p:cNvPr id="7" name="Picture 6">
            <a:extLst>
              <a:ext uri="{FF2B5EF4-FFF2-40B4-BE49-F238E27FC236}">
                <a16:creationId xmlns:a16="http://schemas.microsoft.com/office/drawing/2014/main" id="{842019E6-0A02-4C87-A794-760AC70B0229}"/>
              </a:ext>
            </a:extLst>
          </p:cNvPr>
          <p:cNvPicPr>
            <a:picLocks noChangeAspect="1"/>
          </p:cNvPicPr>
          <p:nvPr/>
        </p:nvPicPr>
        <p:blipFill>
          <a:blip r:embed="rId4"/>
          <a:stretch>
            <a:fillRect/>
          </a:stretch>
        </p:blipFill>
        <p:spPr>
          <a:xfrm>
            <a:off x="3917156" y="1959980"/>
            <a:ext cx="1238250" cy="1209675"/>
          </a:xfrm>
          <a:prstGeom prst="rect">
            <a:avLst/>
          </a:prstGeom>
        </p:spPr>
      </p:pic>
      <p:pic>
        <p:nvPicPr>
          <p:cNvPr id="9" name="Picture 8">
            <a:extLst>
              <a:ext uri="{FF2B5EF4-FFF2-40B4-BE49-F238E27FC236}">
                <a16:creationId xmlns:a16="http://schemas.microsoft.com/office/drawing/2014/main" id="{F4C980C7-7888-4263-9A8F-5E31F1501FAD}"/>
              </a:ext>
            </a:extLst>
          </p:cNvPr>
          <p:cNvPicPr>
            <a:picLocks noChangeAspect="1"/>
          </p:cNvPicPr>
          <p:nvPr/>
        </p:nvPicPr>
        <p:blipFill>
          <a:blip r:embed="rId5"/>
          <a:stretch>
            <a:fillRect/>
          </a:stretch>
        </p:blipFill>
        <p:spPr>
          <a:xfrm>
            <a:off x="6644109" y="2007605"/>
            <a:ext cx="1419225" cy="1162050"/>
          </a:xfrm>
          <a:prstGeom prst="rect">
            <a:avLst/>
          </a:prstGeom>
        </p:spPr>
      </p:pic>
      <p:pic>
        <p:nvPicPr>
          <p:cNvPr id="11" name="Picture 10">
            <a:extLst>
              <a:ext uri="{FF2B5EF4-FFF2-40B4-BE49-F238E27FC236}">
                <a16:creationId xmlns:a16="http://schemas.microsoft.com/office/drawing/2014/main" id="{E69D2005-D144-4CA1-88F3-0980A104A193}"/>
              </a:ext>
            </a:extLst>
          </p:cNvPr>
          <p:cNvPicPr>
            <a:picLocks noChangeAspect="1"/>
          </p:cNvPicPr>
          <p:nvPr/>
        </p:nvPicPr>
        <p:blipFill>
          <a:blip r:embed="rId6"/>
          <a:stretch>
            <a:fillRect/>
          </a:stretch>
        </p:blipFill>
        <p:spPr>
          <a:xfrm>
            <a:off x="5508104" y="4365104"/>
            <a:ext cx="1600200" cy="1152525"/>
          </a:xfrm>
          <a:prstGeom prst="rect">
            <a:avLst/>
          </a:prstGeom>
        </p:spPr>
      </p:pic>
      <p:pic>
        <p:nvPicPr>
          <p:cNvPr id="13" name="Picture 12">
            <a:extLst>
              <a:ext uri="{FF2B5EF4-FFF2-40B4-BE49-F238E27FC236}">
                <a16:creationId xmlns:a16="http://schemas.microsoft.com/office/drawing/2014/main" id="{6717CB86-2B4D-41EC-989E-1265DE766152}"/>
              </a:ext>
            </a:extLst>
          </p:cNvPr>
          <p:cNvPicPr>
            <a:picLocks noChangeAspect="1"/>
          </p:cNvPicPr>
          <p:nvPr/>
        </p:nvPicPr>
        <p:blipFill>
          <a:blip r:embed="rId7"/>
          <a:stretch>
            <a:fillRect/>
          </a:stretch>
        </p:blipFill>
        <p:spPr>
          <a:xfrm>
            <a:off x="1271700" y="4792586"/>
            <a:ext cx="1800000" cy="6814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
            <a:extLst>
              <a:ext uri="{FF2B5EF4-FFF2-40B4-BE49-F238E27FC236}">
                <a16:creationId xmlns:a16="http://schemas.microsoft.com/office/drawing/2014/main" id="{72FFFAD6-E9FC-4B9F-B507-F97A8036F15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7. Project Milestones &amp; Tasks</a:t>
            </a:r>
          </a:p>
        </p:txBody>
      </p:sp>
      <p:graphicFrame>
        <p:nvGraphicFramePr>
          <p:cNvPr id="2" name="Table 1">
            <a:extLst>
              <a:ext uri="{FF2B5EF4-FFF2-40B4-BE49-F238E27FC236}">
                <a16:creationId xmlns:a16="http://schemas.microsoft.com/office/drawing/2014/main" id="{E6B66746-91C1-45DF-8ACB-514FAF5323B6}"/>
              </a:ext>
            </a:extLst>
          </p:cNvPr>
          <p:cNvGraphicFramePr>
            <a:graphicFrameLocks noGrp="1"/>
          </p:cNvGraphicFramePr>
          <p:nvPr>
            <p:extLst>
              <p:ext uri="{D42A27DB-BD31-4B8C-83A1-F6EECF244321}">
                <p14:modId xmlns:p14="http://schemas.microsoft.com/office/powerpoint/2010/main" val="1796306779"/>
              </p:ext>
            </p:extLst>
          </p:nvPr>
        </p:nvGraphicFramePr>
        <p:xfrm>
          <a:off x="153988" y="1196975"/>
          <a:ext cx="8785225" cy="3692868"/>
        </p:xfrm>
        <a:graphic>
          <a:graphicData uri="http://schemas.openxmlformats.org/drawingml/2006/table">
            <a:tbl>
              <a:tblPr firstRow="1" bandRow="1">
                <a:tableStyleId>{5C22544A-7EE6-4342-B048-85BDC9FD1C3A}</a:tableStyleId>
              </a:tblPr>
              <a:tblGrid>
                <a:gridCol w="1080150">
                  <a:extLst>
                    <a:ext uri="{9D8B030D-6E8A-4147-A177-3AD203B41FA5}">
                      <a16:colId xmlns:a16="http://schemas.microsoft.com/office/drawing/2014/main" val="20000"/>
                    </a:ext>
                  </a:extLst>
                </a:gridCol>
                <a:gridCol w="6064336">
                  <a:extLst>
                    <a:ext uri="{9D8B030D-6E8A-4147-A177-3AD203B41FA5}">
                      <a16:colId xmlns:a16="http://schemas.microsoft.com/office/drawing/2014/main" val="20001"/>
                    </a:ext>
                  </a:extLst>
                </a:gridCol>
                <a:gridCol w="1640739">
                  <a:extLst>
                    <a:ext uri="{9D8B030D-6E8A-4147-A177-3AD203B41FA5}">
                      <a16:colId xmlns:a16="http://schemas.microsoft.com/office/drawing/2014/main" val="20002"/>
                    </a:ext>
                  </a:extLst>
                </a:gridCol>
              </a:tblGrid>
              <a:tr h="852662">
                <a:tc>
                  <a:txBody>
                    <a:bodyPr/>
                    <a:lstStyle/>
                    <a:p>
                      <a:pPr algn="ctr" fontAlgn="ctr"/>
                      <a:r>
                        <a:rPr lang="en-SG" sz="1800" u="none" strike="noStrike" dirty="0">
                          <a:effectLst/>
                        </a:rPr>
                        <a:t>Project Task ID</a:t>
                      </a:r>
                      <a:endParaRPr lang="en-SG" sz="1800" b="1"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Project Task Description</a:t>
                      </a:r>
                      <a:endParaRPr lang="en-SG" sz="1800" b="1"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Project Milestone</a:t>
                      </a:r>
                      <a:r>
                        <a:rPr lang="en-SG" sz="1800" u="none" strike="noStrike" baseline="0" dirty="0">
                          <a:effectLst/>
                        </a:rPr>
                        <a:t> ID</a:t>
                      </a:r>
                      <a:endParaRPr lang="en-SG" sz="1800" b="1"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0"/>
                  </a:ext>
                </a:extLst>
              </a:tr>
              <a:tr h="554989">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b="0" i="0" u="none" strike="noStrike" dirty="0" err="1">
                          <a:solidFill>
                            <a:srgbClr val="000000"/>
                          </a:solidFill>
                          <a:effectLst/>
                          <a:latin typeface="Calibri" panose="020F0502020204030204" pitchFamily="34" charset="0"/>
                        </a:rPr>
                        <a:t>Analyze</a:t>
                      </a:r>
                      <a:r>
                        <a:rPr lang="en-SG" sz="1800" b="0" i="0" u="none" strike="noStrike" dirty="0">
                          <a:solidFill>
                            <a:srgbClr val="000000"/>
                          </a:solidFill>
                          <a:effectLst/>
                          <a:latin typeface="Calibri" panose="020F0502020204030204" pitchFamily="34" charset="0"/>
                        </a:rPr>
                        <a:t> and suggest choice of Test Methods</a:t>
                      </a:r>
                    </a:p>
                  </a:txBody>
                  <a:tcPr marL="6350" marR="6350" marT="6349" marB="0" anchor="ctr"/>
                </a:tc>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1"/>
                  </a:ext>
                </a:extLst>
              </a:tr>
              <a:tr h="554988">
                <a:tc>
                  <a:txBody>
                    <a:bodyPr/>
                    <a:lstStyle/>
                    <a:p>
                      <a:pPr algn="ctr" fontAlgn="ctr"/>
                      <a:r>
                        <a:rPr lang="en-SG" sz="1800" u="none" strike="noStrike" dirty="0">
                          <a:effectLst/>
                        </a:rPr>
                        <a:t> 2</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kern="1200" dirty="0">
                          <a:solidFill>
                            <a:schemeClr val="dk1"/>
                          </a:solidFill>
                          <a:effectLst/>
                          <a:latin typeface="+mn-lt"/>
                          <a:ea typeface="+mn-ea"/>
                          <a:cs typeface="+mn-cs"/>
                        </a:rPr>
                        <a:t>Schedule the Test Optimally</a:t>
                      </a:r>
                    </a:p>
                  </a:txBody>
                  <a:tcPr marL="6350" marR="6350" marT="6349" marB="0" anchor="ctr"/>
                </a:tc>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2"/>
                  </a:ext>
                </a:extLst>
              </a:tr>
              <a:tr h="554989">
                <a:tc>
                  <a:txBody>
                    <a:bodyPr/>
                    <a:lstStyle/>
                    <a:p>
                      <a:pPr algn="ctr" fontAlgn="ctr"/>
                      <a:r>
                        <a:rPr lang="en-SG" sz="1800" u="none" strike="noStrike" dirty="0">
                          <a:effectLst/>
                        </a:rPr>
                        <a:t> 3</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kern="1200" dirty="0">
                          <a:solidFill>
                            <a:schemeClr val="dk1"/>
                          </a:solidFill>
                          <a:effectLst/>
                          <a:latin typeface="+mn-lt"/>
                          <a:ea typeface="+mn-ea"/>
                          <a:cs typeface="+mn-cs"/>
                        </a:rPr>
                        <a:t>Develop the Phase Test Plan</a:t>
                      </a:r>
                    </a:p>
                  </a:txBody>
                  <a:tcPr marL="6350" marR="6350" marT="6349" marB="0" anchor="ctr"/>
                </a:tc>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3"/>
                  </a:ext>
                </a:extLst>
              </a:tr>
              <a:tr h="554982">
                <a:tc>
                  <a:txBody>
                    <a:bodyPr/>
                    <a:lstStyle/>
                    <a:p>
                      <a:pPr algn="ctr" fontAlgn="ctr"/>
                      <a:r>
                        <a:rPr lang="en-SG" sz="1800" u="none" strike="noStrike" dirty="0">
                          <a:effectLst/>
                        </a:rPr>
                        <a:t> 5</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b="0" i="0" u="none" strike="noStrike" dirty="0">
                          <a:solidFill>
                            <a:srgbClr val="000000"/>
                          </a:solidFill>
                          <a:effectLst/>
                          <a:latin typeface="Calibri" panose="020F0502020204030204" pitchFamily="34" charset="0"/>
                        </a:rPr>
                        <a:t>Develop Test Cases &amp; Scripts</a:t>
                      </a:r>
                    </a:p>
                  </a:txBody>
                  <a:tcPr marL="6350" marR="6350" marT="6349" marB="0" anchor="ctr"/>
                </a:tc>
                <a:tc>
                  <a:txBody>
                    <a:bodyPr/>
                    <a:lstStyle/>
                    <a:p>
                      <a:pPr algn="ctr" fontAlgn="ctr"/>
                      <a:r>
                        <a:rPr lang="en-SG" sz="1800" u="none" strike="noStrike" dirty="0">
                          <a:effectLst/>
                        </a:rPr>
                        <a:t> 2</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5"/>
                  </a:ext>
                </a:extLst>
              </a:tr>
              <a:tr h="620258">
                <a:tc>
                  <a:txBody>
                    <a:bodyPr/>
                    <a:lstStyle/>
                    <a:p>
                      <a:pPr algn="ctr" fontAlgn="ctr"/>
                      <a:r>
                        <a:rPr lang="en-SG" sz="1800" u="none" strike="noStrike" dirty="0">
                          <a:effectLst/>
                        </a:rPr>
                        <a:t> 6</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marR="0" lvl="0" indent="0" algn="l" defTabSz="342900" rtl="0" eaLnBrk="1" fontAlgn="ctr" latinLnBrk="0" hangingPunct="1">
                        <a:lnSpc>
                          <a:spcPct val="100000"/>
                        </a:lnSpc>
                        <a:spcBef>
                          <a:spcPts val="0"/>
                        </a:spcBef>
                        <a:spcAft>
                          <a:spcPts val="0"/>
                        </a:spcAft>
                        <a:buClrTx/>
                        <a:buSzTx/>
                        <a:buFontTx/>
                        <a:buNone/>
                        <a:tabLst/>
                        <a:defRPr/>
                      </a:pPr>
                      <a:r>
                        <a:rPr lang="en-SG" sz="1800" b="0" i="0" u="none" strike="noStrike" dirty="0">
                          <a:solidFill>
                            <a:srgbClr val="000000"/>
                          </a:solidFill>
                          <a:effectLst/>
                          <a:latin typeface="Calibri" panose="020F0502020204030204" pitchFamily="34" charset="0"/>
                        </a:rPr>
                        <a:t>Execute the Tests &amp; Document the results</a:t>
                      </a:r>
                    </a:p>
                  </a:txBody>
                  <a:tcPr marL="6350" marR="6350" marT="6349" marB="0" anchor="ctr"/>
                </a:tc>
                <a:tc>
                  <a:txBody>
                    <a:bodyPr/>
                    <a:lstStyle/>
                    <a:p>
                      <a:pPr algn="ctr" fontAlgn="ctr"/>
                      <a:r>
                        <a:rPr lang="en-SG" sz="1800" u="none" strike="noStrike" dirty="0">
                          <a:effectLst/>
                        </a:rPr>
                        <a:t> 3</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2">
            <a:extLst>
              <a:ext uri="{FF2B5EF4-FFF2-40B4-BE49-F238E27FC236}">
                <a16:creationId xmlns:a16="http://schemas.microsoft.com/office/drawing/2014/main" id="{78D747EB-8894-4B97-89EF-EFFF4A4340C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8. Milestone Feedback &amp; Action taken</a:t>
            </a:r>
          </a:p>
        </p:txBody>
      </p:sp>
      <p:graphicFrame>
        <p:nvGraphicFramePr>
          <p:cNvPr id="2" name="Table 1">
            <a:extLst>
              <a:ext uri="{FF2B5EF4-FFF2-40B4-BE49-F238E27FC236}">
                <a16:creationId xmlns:a16="http://schemas.microsoft.com/office/drawing/2014/main" id="{695DAF1B-141E-4E7E-8ED7-73B003EF080C}"/>
              </a:ext>
            </a:extLst>
          </p:cNvPr>
          <p:cNvGraphicFramePr>
            <a:graphicFrameLocks noGrp="1"/>
          </p:cNvGraphicFramePr>
          <p:nvPr/>
        </p:nvGraphicFramePr>
        <p:xfrm>
          <a:off x="179388" y="1196975"/>
          <a:ext cx="8785225" cy="5400672"/>
        </p:xfrm>
        <a:graphic>
          <a:graphicData uri="http://schemas.openxmlformats.org/drawingml/2006/table">
            <a:tbl>
              <a:tblPr firstRow="1" bandRow="1">
                <a:tableStyleId>{5C22544A-7EE6-4342-B048-85BDC9FD1C3A}</a:tableStyleId>
              </a:tblPr>
              <a:tblGrid>
                <a:gridCol w="1296180">
                  <a:extLst>
                    <a:ext uri="{9D8B030D-6E8A-4147-A177-3AD203B41FA5}">
                      <a16:colId xmlns:a16="http://schemas.microsoft.com/office/drawing/2014/main" val="20000"/>
                    </a:ext>
                  </a:extLst>
                </a:gridCol>
                <a:gridCol w="4176583">
                  <a:extLst>
                    <a:ext uri="{9D8B030D-6E8A-4147-A177-3AD203B41FA5}">
                      <a16:colId xmlns:a16="http://schemas.microsoft.com/office/drawing/2014/main" val="20001"/>
                    </a:ext>
                  </a:extLst>
                </a:gridCol>
                <a:gridCol w="3312462">
                  <a:extLst>
                    <a:ext uri="{9D8B030D-6E8A-4147-A177-3AD203B41FA5}">
                      <a16:colId xmlns:a16="http://schemas.microsoft.com/office/drawing/2014/main" val="20002"/>
                    </a:ext>
                  </a:extLst>
                </a:gridCol>
              </a:tblGrid>
              <a:tr h="876113">
                <a:tc>
                  <a:txBody>
                    <a:bodyPr/>
                    <a:lstStyle/>
                    <a:p>
                      <a:pPr algn="ctr" fontAlgn="ctr"/>
                      <a:r>
                        <a:rPr lang="en-SG" sz="1800" u="none" strike="noStrike" dirty="0">
                          <a:effectLst/>
                        </a:rPr>
                        <a:t>Project</a:t>
                      </a:r>
                      <a:r>
                        <a:rPr lang="en-SG" sz="1800" u="none" strike="noStrike" baseline="0" dirty="0">
                          <a:effectLst/>
                        </a:rPr>
                        <a:t> Milestone ID </a:t>
                      </a:r>
                      <a:endParaRPr lang="en-SG" sz="18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800" u="none" strike="noStrike" dirty="0">
                          <a:effectLst/>
                        </a:rPr>
                        <a:t>Milestone Feedback received from</a:t>
                      </a:r>
                      <a:r>
                        <a:rPr lang="en-SG" sz="1800" u="none" strike="noStrike" baseline="0" dirty="0">
                          <a:effectLst/>
                        </a:rPr>
                        <a:t> Tutor / Learning Facilitator</a:t>
                      </a:r>
                      <a:endParaRPr lang="en-SG" sz="18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800" u="none" strike="noStrike" dirty="0">
                          <a:solidFill>
                            <a:schemeClr val="bg1"/>
                          </a:solidFill>
                          <a:effectLst/>
                        </a:rPr>
                        <a:t>Action Taken</a:t>
                      </a:r>
                    </a:p>
                    <a:p>
                      <a:pPr algn="ctr" fontAlgn="ctr"/>
                      <a:r>
                        <a:rPr lang="en-SG" sz="1800" b="1" i="0" u="none" strike="noStrike" dirty="0">
                          <a:solidFill>
                            <a:schemeClr val="bg1"/>
                          </a:solidFill>
                          <a:effectLst/>
                          <a:latin typeface="Calibri" panose="020F0502020204030204" pitchFamily="34" charset="0"/>
                        </a:rPr>
                        <a:t>(Yes / No)</a:t>
                      </a:r>
                    </a:p>
                  </a:txBody>
                  <a:tcPr marL="6350" marR="6350" marT="6350" marB="0" anchor="ctr"/>
                </a:tc>
                <a:extLst>
                  <a:ext uri="{0D108BD9-81ED-4DB2-BD59-A6C34878D82A}">
                    <a16:rowId xmlns:a16="http://schemas.microsoft.com/office/drawing/2014/main" val="10000"/>
                  </a:ext>
                </a:extLst>
              </a:tr>
              <a:tr h="348043">
                <a:tc rowSpan="4">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1"/>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2"/>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3"/>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4"/>
                  </a:ext>
                </a:extLst>
              </a:tr>
              <a:tr h="348043">
                <a:tc rowSpan="4">
                  <a:txBody>
                    <a:bodyPr/>
                    <a:lstStyle/>
                    <a:p>
                      <a:pPr algn="ctr" fontAlgn="ctr"/>
                      <a:r>
                        <a:rPr lang="en-SG" sz="1800" u="none" strike="noStrike" dirty="0">
                          <a:effectLst/>
                        </a:rPr>
                        <a:t>2</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5"/>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6"/>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7"/>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8"/>
                  </a:ext>
                </a:extLst>
              </a:tr>
              <a:tr h="348043">
                <a:tc rowSpan="5">
                  <a:txBody>
                    <a:bodyPr/>
                    <a:lstStyle/>
                    <a:p>
                      <a:pPr algn="ctr" fontAlgn="ctr"/>
                      <a:r>
                        <a:rPr lang="en-SG" sz="1800" u="none" strike="noStrike" dirty="0">
                          <a:effectLst/>
                        </a:rPr>
                        <a:t>3</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9"/>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0"/>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1"/>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2"/>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65004193-7EE2-49D6-8F90-C90ADA1BAE96}"/>
              </a:ext>
            </a:extLst>
          </p:cNvPr>
          <p:cNvSpPr>
            <a:spLocks noGrp="1" noChangeArrowheads="1"/>
          </p:cNvSpPr>
          <p:nvPr>
            <p:ph type="title"/>
          </p:nvPr>
        </p:nvSpPr>
        <p:spPr>
          <a:xfrm>
            <a:off x="179388" y="404813"/>
            <a:ext cx="76327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SG" altLang="en-US" sz="2600" b="0" dirty="0">
                <a:solidFill>
                  <a:srgbClr val="FFFFFF"/>
                </a:solidFill>
                <a:latin typeface="Arial" panose="020B0604020202020204" pitchFamily="34" charset="0"/>
                <a:ea typeface="ヒラギノ角ゴ Pro W3" charset="-128"/>
                <a:cs typeface="Arial" panose="020B0604020202020204" pitchFamily="34" charset="0"/>
              </a:rPr>
              <a:t>9. Modifications Made based On Feedback</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2">
            <a:extLst>
              <a:ext uri="{FF2B5EF4-FFF2-40B4-BE49-F238E27FC236}">
                <a16:creationId xmlns:a16="http://schemas.microsoft.com/office/drawing/2014/main" id="{4ECD1B85-4448-479B-B488-9F907A733850}"/>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10. Project Results</a:t>
            </a:r>
          </a:p>
        </p:txBody>
      </p:sp>
      <p:sp>
        <p:nvSpPr>
          <p:cNvPr id="5" name="Rectangle 4">
            <a:extLst>
              <a:ext uri="{FF2B5EF4-FFF2-40B4-BE49-F238E27FC236}">
                <a16:creationId xmlns:a16="http://schemas.microsoft.com/office/drawing/2014/main" id="{22D17C6E-3CFD-45D3-8588-0EFA389BBE57}"/>
              </a:ext>
            </a:extLst>
          </p:cNvPr>
          <p:cNvSpPr/>
          <p:nvPr/>
        </p:nvSpPr>
        <p:spPr>
          <a:xfrm>
            <a:off x="34925" y="1179463"/>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3" name="Picture 2">
            <a:extLst>
              <a:ext uri="{FF2B5EF4-FFF2-40B4-BE49-F238E27FC236}">
                <a16:creationId xmlns:a16="http://schemas.microsoft.com/office/drawing/2014/main" id="{2A94F482-2CD2-4590-BFE3-3C388AD4DFF0}"/>
              </a:ext>
            </a:extLst>
          </p:cNvPr>
          <p:cNvPicPr>
            <a:picLocks noChangeAspect="1"/>
          </p:cNvPicPr>
          <p:nvPr/>
        </p:nvPicPr>
        <p:blipFill>
          <a:blip r:embed="rId3"/>
          <a:stretch>
            <a:fillRect/>
          </a:stretch>
        </p:blipFill>
        <p:spPr>
          <a:xfrm>
            <a:off x="125028" y="1783881"/>
            <a:ext cx="8676456" cy="353454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9B16CF-3522-423C-A5EE-989A2DC98D28}"/>
              </a:ext>
            </a:extLst>
          </p:cNvPr>
          <p:cNvSpPr txBox="1">
            <a:spLocks noChangeArrowheads="1"/>
          </p:cNvSpPr>
          <p:nvPr/>
        </p:nvSpPr>
        <p:spPr bwMode="auto">
          <a:xfrm>
            <a:off x="0" y="331959"/>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10. Project Results</a:t>
            </a:r>
          </a:p>
        </p:txBody>
      </p:sp>
      <p:sp>
        <p:nvSpPr>
          <p:cNvPr id="4" name="Rectangle 3">
            <a:extLst>
              <a:ext uri="{FF2B5EF4-FFF2-40B4-BE49-F238E27FC236}">
                <a16:creationId xmlns:a16="http://schemas.microsoft.com/office/drawing/2014/main" id="{73FE3534-B898-4C4F-85A9-B91BF336307C}"/>
              </a:ext>
            </a:extLst>
          </p:cNvPr>
          <p:cNvSpPr/>
          <p:nvPr/>
        </p:nvSpPr>
        <p:spPr>
          <a:xfrm>
            <a:off x="34925" y="1179463"/>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6" name="Picture 5">
            <a:extLst>
              <a:ext uri="{FF2B5EF4-FFF2-40B4-BE49-F238E27FC236}">
                <a16:creationId xmlns:a16="http://schemas.microsoft.com/office/drawing/2014/main" id="{64147078-A66C-4A80-8EEA-D794463CA2FD}"/>
              </a:ext>
            </a:extLst>
          </p:cNvPr>
          <p:cNvPicPr>
            <a:picLocks noChangeAspect="1"/>
          </p:cNvPicPr>
          <p:nvPr/>
        </p:nvPicPr>
        <p:blipFill>
          <a:blip r:embed="rId2"/>
          <a:stretch>
            <a:fillRect/>
          </a:stretch>
        </p:blipFill>
        <p:spPr>
          <a:xfrm>
            <a:off x="248856" y="2530622"/>
            <a:ext cx="8244408" cy="1796756"/>
          </a:xfrm>
          <a:prstGeom prst="rect">
            <a:avLst/>
          </a:prstGeom>
        </p:spPr>
      </p:pic>
    </p:spTree>
    <p:extLst>
      <p:ext uri="{BB962C8B-B14F-4D97-AF65-F5344CB8AC3E}">
        <p14:creationId xmlns:p14="http://schemas.microsoft.com/office/powerpoint/2010/main" val="3726752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8FC116-30E6-4359-BD74-EB64DA20A20A}"/>
              </a:ext>
            </a:extLst>
          </p:cNvPr>
          <p:cNvSpPr txBox="1">
            <a:spLocks noChangeArrowheads="1"/>
          </p:cNvSpPr>
          <p:nvPr/>
        </p:nvSpPr>
        <p:spPr bwMode="auto">
          <a:xfrm>
            <a:off x="34925" y="404664"/>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10. Project Results</a:t>
            </a:r>
          </a:p>
        </p:txBody>
      </p:sp>
      <p:sp>
        <p:nvSpPr>
          <p:cNvPr id="4" name="Rectangle 3">
            <a:extLst>
              <a:ext uri="{FF2B5EF4-FFF2-40B4-BE49-F238E27FC236}">
                <a16:creationId xmlns:a16="http://schemas.microsoft.com/office/drawing/2014/main" id="{FFC63BFA-9CDB-45AB-AA30-512AA32D953C}"/>
              </a:ext>
            </a:extLst>
          </p:cNvPr>
          <p:cNvSpPr/>
          <p:nvPr/>
        </p:nvSpPr>
        <p:spPr>
          <a:xfrm>
            <a:off x="34925" y="1179463"/>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6" name="Picture 5">
            <a:extLst>
              <a:ext uri="{FF2B5EF4-FFF2-40B4-BE49-F238E27FC236}">
                <a16:creationId xmlns:a16="http://schemas.microsoft.com/office/drawing/2014/main" id="{5329496B-D3E4-4D0B-BE8F-38A7D9625C8B}"/>
              </a:ext>
            </a:extLst>
          </p:cNvPr>
          <p:cNvPicPr>
            <a:picLocks noChangeAspect="1"/>
          </p:cNvPicPr>
          <p:nvPr/>
        </p:nvPicPr>
        <p:blipFill>
          <a:blip r:embed="rId2"/>
          <a:stretch>
            <a:fillRect/>
          </a:stretch>
        </p:blipFill>
        <p:spPr>
          <a:xfrm>
            <a:off x="134268" y="2576735"/>
            <a:ext cx="8657976" cy="2004393"/>
          </a:xfrm>
          <a:prstGeom prst="rect">
            <a:avLst/>
          </a:prstGeom>
        </p:spPr>
      </p:pic>
    </p:spTree>
    <p:extLst>
      <p:ext uri="{BB962C8B-B14F-4D97-AF65-F5344CB8AC3E}">
        <p14:creationId xmlns:p14="http://schemas.microsoft.com/office/powerpoint/2010/main" val="1976476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E9D078-7B05-4239-8D37-E76BB564C6AE}"/>
              </a:ext>
            </a:extLst>
          </p:cNvPr>
          <p:cNvSpPr txBox="1">
            <a:spLocks noChangeArrowheads="1"/>
          </p:cNvSpPr>
          <p:nvPr/>
        </p:nvSpPr>
        <p:spPr bwMode="auto">
          <a:xfrm>
            <a:off x="107504" y="38459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10. Project Results</a:t>
            </a:r>
          </a:p>
        </p:txBody>
      </p:sp>
      <p:sp>
        <p:nvSpPr>
          <p:cNvPr id="4" name="Rectangle 3">
            <a:extLst>
              <a:ext uri="{FF2B5EF4-FFF2-40B4-BE49-F238E27FC236}">
                <a16:creationId xmlns:a16="http://schemas.microsoft.com/office/drawing/2014/main" id="{56272AD1-2C26-4270-9216-CF59D88FB2C0}"/>
              </a:ext>
            </a:extLst>
          </p:cNvPr>
          <p:cNvSpPr/>
          <p:nvPr/>
        </p:nvSpPr>
        <p:spPr>
          <a:xfrm>
            <a:off x="34925" y="1179463"/>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6" name="Picture 5">
            <a:extLst>
              <a:ext uri="{FF2B5EF4-FFF2-40B4-BE49-F238E27FC236}">
                <a16:creationId xmlns:a16="http://schemas.microsoft.com/office/drawing/2014/main" id="{5F472C5E-C130-4489-8266-ED51FC823C8F}"/>
              </a:ext>
            </a:extLst>
          </p:cNvPr>
          <p:cNvPicPr>
            <a:picLocks noChangeAspect="1"/>
          </p:cNvPicPr>
          <p:nvPr/>
        </p:nvPicPr>
        <p:blipFill>
          <a:blip r:embed="rId2"/>
          <a:stretch>
            <a:fillRect/>
          </a:stretch>
        </p:blipFill>
        <p:spPr>
          <a:xfrm>
            <a:off x="107504" y="2276872"/>
            <a:ext cx="8676456" cy="2621362"/>
          </a:xfrm>
          <a:prstGeom prst="rect">
            <a:avLst/>
          </a:prstGeom>
        </p:spPr>
      </p:pic>
    </p:spTree>
    <p:extLst>
      <p:ext uri="{BB962C8B-B14F-4D97-AF65-F5344CB8AC3E}">
        <p14:creationId xmlns:p14="http://schemas.microsoft.com/office/powerpoint/2010/main" val="2069403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D4982-8732-AEE5-373A-40D5C1DEB0BB}"/>
              </a:ext>
            </a:extLst>
          </p:cNvPr>
          <p:cNvSpPr>
            <a:spLocks noGrp="1"/>
          </p:cNvSpPr>
          <p:nvPr>
            <p:ph type="title"/>
          </p:nvPr>
        </p:nvSpPr>
        <p:spPr/>
        <p:txBody>
          <a:bodyPr/>
          <a:lstStyle/>
          <a:p>
            <a:r>
              <a:rPr lang="en-IN" dirty="0"/>
              <a:t>10.Project Result </a:t>
            </a:r>
            <a:br>
              <a:rPr lang="en-IN" dirty="0"/>
            </a:br>
            <a:endParaRPr lang="en-IN" dirty="0"/>
          </a:p>
        </p:txBody>
      </p:sp>
      <p:sp>
        <p:nvSpPr>
          <p:cNvPr id="5" name="TextBox 4">
            <a:extLst>
              <a:ext uri="{FF2B5EF4-FFF2-40B4-BE49-F238E27FC236}">
                <a16:creationId xmlns:a16="http://schemas.microsoft.com/office/drawing/2014/main" id="{8D7D53A7-14AA-457B-8877-FE58387C4836}"/>
              </a:ext>
            </a:extLst>
          </p:cNvPr>
          <p:cNvSpPr txBox="1"/>
          <p:nvPr/>
        </p:nvSpPr>
        <p:spPr>
          <a:xfrm>
            <a:off x="395536" y="1276690"/>
            <a:ext cx="4572000" cy="369332"/>
          </a:xfrm>
          <a:prstGeom prst="rect">
            <a:avLst/>
          </a:prstGeom>
          <a:noFill/>
        </p:spPr>
        <p:txBody>
          <a:bodyPr wrap="square">
            <a:spAutoFit/>
          </a:bodyPr>
          <a:lstStyle/>
          <a:p>
            <a:r>
              <a:rPr lang="en-IN" dirty="0"/>
              <a:t>Defect Report</a:t>
            </a:r>
            <a:endParaRPr lang="id-ID" dirty="0"/>
          </a:p>
        </p:txBody>
      </p:sp>
      <p:pic>
        <p:nvPicPr>
          <p:cNvPr id="7" name="Picture 6">
            <a:extLst>
              <a:ext uri="{FF2B5EF4-FFF2-40B4-BE49-F238E27FC236}">
                <a16:creationId xmlns:a16="http://schemas.microsoft.com/office/drawing/2014/main" id="{0897DC90-C201-4C7F-B938-6C63D26CAC8E}"/>
              </a:ext>
            </a:extLst>
          </p:cNvPr>
          <p:cNvPicPr>
            <a:picLocks noChangeAspect="1"/>
          </p:cNvPicPr>
          <p:nvPr/>
        </p:nvPicPr>
        <p:blipFill>
          <a:blip r:embed="rId2"/>
          <a:stretch>
            <a:fillRect/>
          </a:stretch>
        </p:blipFill>
        <p:spPr>
          <a:xfrm>
            <a:off x="89755" y="2636912"/>
            <a:ext cx="8964487" cy="1466278"/>
          </a:xfrm>
          <a:prstGeom prst="rect">
            <a:avLst/>
          </a:prstGeom>
        </p:spPr>
      </p:pic>
    </p:spTree>
    <p:extLst>
      <p:ext uri="{BB962C8B-B14F-4D97-AF65-F5344CB8AC3E}">
        <p14:creationId xmlns:p14="http://schemas.microsoft.com/office/powerpoint/2010/main" val="3095139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1330A95-86EE-47DB-8BBC-7419D9A96BC5}"/>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6147" name="TextBox 3">
            <a:extLst>
              <a:ext uri="{FF2B5EF4-FFF2-40B4-BE49-F238E27FC236}">
                <a16:creationId xmlns:a16="http://schemas.microsoft.com/office/drawing/2014/main" id="{B4E8A053-B954-469B-BAA0-0BAD6B4DEE81}"/>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chemeClr val="bg1"/>
                </a:solidFill>
                <a:cs typeface="Arial" panose="020B0604020202020204" pitchFamily="34" charset="0"/>
              </a:rPr>
              <a:t>Document History</a:t>
            </a:r>
          </a:p>
        </p:txBody>
      </p:sp>
      <p:graphicFrame>
        <p:nvGraphicFramePr>
          <p:cNvPr id="5" name="Table 4">
            <a:extLst>
              <a:ext uri="{FF2B5EF4-FFF2-40B4-BE49-F238E27FC236}">
                <a16:creationId xmlns:a16="http://schemas.microsoft.com/office/drawing/2014/main" id="{5BE3DCB5-EF6A-445F-AB68-3317A281A7A1}"/>
              </a:ext>
            </a:extLst>
          </p:cNvPr>
          <p:cNvGraphicFramePr>
            <a:graphicFrameLocks noGrp="1"/>
          </p:cNvGraphicFramePr>
          <p:nvPr>
            <p:extLst>
              <p:ext uri="{D42A27DB-BD31-4B8C-83A1-F6EECF244321}">
                <p14:modId xmlns:p14="http://schemas.microsoft.com/office/powerpoint/2010/main" val="4056537942"/>
              </p:ext>
            </p:extLst>
          </p:nvPr>
        </p:nvGraphicFramePr>
        <p:xfrm>
          <a:off x="166688" y="1160463"/>
          <a:ext cx="8640762" cy="2184401"/>
        </p:xfrm>
        <a:graphic>
          <a:graphicData uri="http://schemas.openxmlformats.org/drawingml/2006/table">
            <a:tbl>
              <a:tblPr firstRow="1" bandRow="1">
                <a:tableStyleId>{5C22544A-7EE6-4342-B048-85BDC9FD1C3A}</a:tableStyleId>
              </a:tblPr>
              <a:tblGrid>
                <a:gridCol w="1036891">
                  <a:extLst>
                    <a:ext uri="{9D8B030D-6E8A-4147-A177-3AD203B41FA5}">
                      <a16:colId xmlns:a16="http://schemas.microsoft.com/office/drawing/2014/main" val="20000"/>
                    </a:ext>
                  </a:extLst>
                </a:gridCol>
                <a:gridCol w="2160191">
                  <a:extLst>
                    <a:ext uri="{9D8B030D-6E8A-4147-A177-3AD203B41FA5}">
                      <a16:colId xmlns:a16="http://schemas.microsoft.com/office/drawing/2014/main" val="20001"/>
                    </a:ext>
                  </a:extLst>
                </a:gridCol>
                <a:gridCol w="3197082">
                  <a:extLst>
                    <a:ext uri="{9D8B030D-6E8A-4147-A177-3AD203B41FA5}">
                      <a16:colId xmlns:a16="http://schemas.microsoft.com/office/drawing/2014/main" val="20002"/>
                    </a:ext>
                  </a:extLst>
                </a:gridCol>
                <a:gridCol w="2246598">
                  <a:extLst>
                    <a:ext uri="{9D8B030D-6E8A-4147-A177-3AD203B41FA5}">
                      <a16:colId xmlns:a16="http://schemas.microsoft.com/office/drawing/2014/main" val="20003"/>
                    </a:ext>
                  </a:extLst>
                </a:gridCol>
              </a:tblGrid>
              <a:tr h="970845">
                <a:tc>
                  <a:txBody>
                    <a:bodyPr/>
                    <a:lstStyle/>
                    <a:p>
                      <a:pPr marL="0" marR="0" algn="ctr">
                        <a:spcBef>
                          <a:spcPts val="0"/>
                        </a:spcBef>
                        <a:spcAft>
                          <a:spcPts val="0"/>
                        </a:spcAft>
                      </a:pPr>
                      <a:r>
                        <a:rPr lang="en-US" sz="1600" dirty="0">
                          <a:effectLst/>
                        </a:rPr>
                        <a:t>Version Number</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Effective Date of release</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Summary of Included Changes</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Author</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r h="606778">
                <a:tc>
                  <a:txBody>
                    <a:bodyPr/>
                    <a:lstStyle/>
                    <a:p>
                      <a:pPr marL="57150" marR="0" algn="ctr">
                        <a:spcBef>
                          <a:spcPts val="0"/>
                        </a:spcBef>
                        <a:spcAft>
                          <a:spcPts val="0"/>
                        </a:spcAft>
                      </a:pPr>
                      <a:r>
                        <a:rPr lang="en-US" sz="1600" dirty="0">
                          <a:effectLst/>
                        </a:rPr>
                        <a:t>1</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5415" marR="0">
                        <a:spcBef>
                          <a:spcPts val="0"/>
                        </a:spcBef>
                        <a:spcAft>
                          <a:spcPts val="0"/>
                        </a:spcAft>
                      </a:pPr>
                      <a:r>
                        <a:rPr lang="en-US" sz="1600" dirty="0">
                          <a:effectLst/>
                        </a:rPr>
                        <a:t>4</a:t>
                      </a:r>
                      <a:r>
                        <a:rPr lang="en-US" sz="1600" baseline="30000" dirty="0">
                          <a:effectLst/>
                        </a:rPr>
                        <a:t>th</a:t>
                      </a:r>
                      <a:r>
                        <a:rPr lang="en-US" sz="1600" dirty="0">
                          <a:effectLst/>
                        </a:rPr>
                        <a:t> March 2016</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1605" marR="0">
                        <a:spcBef>
                          <a:spcPts val="0"/>
                        </a:spcBef>
                        <a:spcAft>
                          <a:spcPts val="0"/>
                        </a:spcAft>
                      </a:pPr>
                      <a:r>
                        <a:rPr lang="en-US" sz="1600" dirty="0">
                          <a:effectLst/>
                        </a:rPr>
                        <a:t>First Edition</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06045" marR="0">
                        <a:spcBef>
                          <a:spcPts val="0"/>
                        </a:spcBef>
                        <a:spcAft>
                          <a:spcPts val="0"/>
                        </a:spcAft>
                      </a:pPr>
                      <a:r>
                        <a:rPr lang="en-US" sz="1600" dirty="0">
                          <a:effectLst/>
                        </a:rPr>
                        <a:t>Satya CVS</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10001"/>
                  </a:ext>
                </a:extLst>
              </a:tr>
              <a:tr h="606778">
                <a:tc>
                  <a:txBody>
                    <a:bodyPr/>
                    <a:lstStyle/>
                    <a:p>
                      <a:pPr marL="57150" marR="0" algn="ctr">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2</a:t>
                      </a:r>
                    </a:p>
                  </a:txBody>
                  <a:tcPr marL="0" marR="0" marT="0" marB="0" anchor="ctr"/>
                </a:tc>
                <a:tc>
                  <a:txBody>
                    <a:bodyPr/>
                    <a:lstStyle/>
                    <a:p>
                      <a:pPr marL="145415" marR="0">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23</a:t>
                      </a:r>
                      <a:r>
                        <a:rPr lang="en-US" sz="1600" baseline="30000" dirty="0">
                          <a:solidFill>
                            <a:srgbClr val="000000"/>
                          </a:solidFill>
                          <a:effectLst/>
                          <a:latin typeface="Cambria" panose="02040503050406030204" pitchFamily="18" charset="0"/>
                          <a:ea typeface="ヒラギノ角ゴ Pro W3"/>
                          <a:cs typeface="Times New Roman" panose="02020603050405020304" pitchFamily="18" charset="0"/>
                        </a:rPr>
                        <a:t>rd</a:t>
                      </a: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 Jul 2018</a:t>
                      </a:r>
                    </a:p>
                  </a:txBody>
                  <a:tcPr marL="0" marR="0" marT="0" marB="0" anchor="ctr"/>
                </a:tc>
                <a:tc>
                  <a:txBody>
                    <a:bodyPr/>
                    <a:lstStyle/>
                    <a:p>
                      <a:pPr marL="141605" marR="0">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Changed for Module 6</a:t>
                      </a:r>
                    </a:p>
                  </a:txBody>
                  <a:tcPr marL="0" marR="0" marT="0" marB="0" anchor="ctr"/>
                </a:tc>
                <a:tc>
                  <a:txBody>
                    <a:bodyPr/>
                    <a:lstStyle/>
                    <a:p>
                      <a:pPr marL="106045" marR="0">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Shrinivas K R</a:t>
                      </a:r>
                    </a:p>
                  </a:txBody>
                  <a:tcPr marL="0" marR="0" marT="0" marB="0" anchor="ctr"/>
                </a:tc>
                <a:extLst>
                  <a:ext uri="{0D108BD9-81ED-4DB2-BD59-A6C34878D82A}">
                    <a16:rowId xmlns:a16="http://schemas.microsoft.com/office/drawing/2014/main" val="3842095700"/>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2">
            <a:extLst>
              <a:ext uri="{FF2B5EF4-FFF2-40B4-BE49-F238E27FC236}">
                <a16:creationId xmlns:a16="http://schemas.microsoft.com/office/drawing/2014/main" id="{D3AB802A-056F-444A-9970-2144C03AB1E2}"/>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11. Proposed Improvements</a:t>
            </a:r>
          </a:p>
        </p:txBody>
      </p:sp>
      <p:sp>
        <p:nvSpPr>
          <p:cNvPr id="5" name="Rectangle 4">
            <a:extLst>
              <a:ext uri="{FF2B5EF4-FFF2-40B4-BE49-F238E27FC236}">
                <a16:creationId xmlns:a16="http://schemas.microsoft.com/office/drawing/2014/main" id="{B9D0CD53-A092-414F-B89B-CA1AE9D05931}"/>
              </a:ext>
            </a:extLst>
          </p:cNvPr>
          <p:cNvSpPr/>
          <p:nvPr/>
        </p:nvSpPr>
        <p:spPr>
          <a:xfrm>
            <a:off x="107950" y="1052736"/>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List of Improvements</a:t>
            </a:r>
          </a:p>
          <a:p>
            <a:pPr marL="742950" lvl="1" indent="-285750">
              <a:buFont typeface="Wingdings" panose="05000000000000000000" pitchFamily="2" charset="2"/>
              <a:buChar char="§"/>
              <a:defRPr/>
            </a:pPr>
            <a:r>
              <a:rPr lang="en-US" dirty="0">
                <a:solidFill>
                  <a:schemeClr val="tx1"/>
                </a:solidFill>
              </a:rPr>
              <a:t>Update the waterfall model again specifically and according to the plan</a:t>
            </a:r>
          </a:p>
          <a:p>
            <a:pPr marL="742950" lvl="1" indent="-285750">
              <a:buFont typeface="Wingdings" panose="05000000000000000000" pitchFamily="2" charset="2"/>
              <a:buChar char="§"/>
              <a:defRPr/>
            </a:pPr>
            <a:r>
              <a:rPr lang="en-US" dirty="0">
                <a:solidFill>
                  <a:schemeClr val="tx1"/>
                </a:solidFill>
              </a:rPr>
              <a:t>Learn to use other SDLC models and compare them with the Waterfall model.</a:t>
            </a: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34AB9868-174E-4CF9-84F8-E5A064113081}"/>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8195" name="TextBox 3">
            <a:extLst>
              <a:ext uri="{FF2B5EF4-FFF2-40B4-BE49-F238E27FC236}">
                <a16:creationId xmlns:a16="http://schemas.microsoft.com/office/drawing/2014/main" id="{A6FE6D4A-AD83-4EB0-A2AD-2E9E9A1009DE}"/>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chemeClr val="bg1"/>
                </a:solidFill>
                <a:cs typeface="Arial" panose="020B0604020202020204" pitchFamily="34" charset="0"/>
              </a:rPr>
              <a:t>Contents</a:t>
            </a:r>
          </a:p>
        </p:txBody>
      </p:sp>
      <p:graphicFrame>
        <p:nvGraphicFramePr>
          <p:cNvPr id="2" name="Table 1">
            <a:extLst>
              <a:ext uri="{FF2B5EF4-FFF2-40B4-BE49-F238E27FC236}">
                <a16:creationId xmlns:a16="http://schemas.microsoft.com/office/drawing/2014/main" id="{6F2896E3-39EB-4ECA-AD65-AB059FA4FCC5}"/>
              </a:ext>
            </a:extLst>
          </p:cNvPr>
          <p:cNvGraphicFramePr>
            <a:graphicFrameLocks noGrp="1"/>
          </p:cNvGraphicFramePr>
          <p:nvPr>
            <p:extLst>
              <p:ext uri="{D42A27DB-BD31-4B8C-83A1-F6EECF244321}">
                <p14:modId xmlns:p14="http://schemas.microsoft.com/office/powerpoint/2010/main" val="2995819871"/>
              </p:ext>
            </p:extLst>
          </p:nvPr>
        </p:nvGraphicFramePr>
        <p:xfrm>
          <a:off x="179388" y="1101725"/>
          <a:ext cx="8705850" cy="4023360"/>
        </p:xfrm>
        <a:graphic>
          <a:graphicData uri="http://schemas.openxmlformats.org/drawingml/2006/table">
            <a:tbl>
              <a:tblPr firstRow="1" bandRow="1">
                <a:tableStyleId>{5C22544A-7EE6-4342-B048-85BDC9FD1C3A}</a:tableStyleId>
              </a:tblPr>
              <a:tblGrid>
                <a:gridCol w="1212227">
                  <a:extLst>
                    <a:ext uri="{9D8B030D-6E8A-4147-A177-3AD203B41FA5}">
                      <a16:colId xmlns:a16="http://schemas.microsoft.com/office/drawing/2014/main" val="2834307532"/>
                    </a:ext>
                  </a:extLst>
                </a:gridCol>
                <a:gridCol w="7493623">
                  <a:extLst>
                    <a:ext uri="{9D8B030D-6E8A-4147-A177-3AD203B41FA5}">
                      <a16:colId xmlns:a16="http://schemas.microsoft.com/office/drawing/2014/main" val="4186691054"/>
                    </a:ext>
                  </a:extLst>
                </a:gridCol>
              </a:tblGrid>
              <a:tr h="335280">
                <a:tc>
                  <a:txBody>
                    <a:bodyPr/>
                    <a:lstStyle/>
                    <a:p>
                      <a:pPr algn="ctr"/>
                      <a:r>
                        <a:rPr lang="en-SG" sz="1600" dirty="0"/>
                        <a:t>S. No.</a:t>
                      </a:r>
                    </a:p>
                  </a:txBody>
                  <a:tcPr marL="91436" marR="91436" marT="45709" marB="45709" anchor="ctr"/>
                </a:tc>
                <a:tc>
                  <a:txBody>
                    <a:bodyPr/>
                    <a:lstStyle/>
                    <a:p>
                      <a:pPr algn="ctr"/>
                      <a:r>
                        <a:rPr lang="en-SG" sz="1600" dirty="0"/>
                        <a:t>Description</a:t>
                      </a:r>
                    </a:p>
                  </a:txBody>
                  <a:tcPr marL="91436" marR="91436" marT="45709" marB="45709" anchor="ctr"/>
                </a:tc>
                <a:extLst>
                  <a:ext uri="{0D108BD9-81ED-4DB2-BD59-A6C34878D82A}">
                    <a16:rowId xmlns:a16="http://schemas.microsoft.com/office/drawing/2014/main" val="1698723346"/>
                  </a:ext>
                </a:extLst>
              </a:tr>
              <a:tr h="335280">
                <a:tc>
                  <a:txBody>
                    <a:bodyPr/>
                    <a:lstStyle/>
                    <a:p>
                      <a:pPr algn="ctr"/>
                      <a:r>
                        <a:rPr lang="en-SG" sz="1600" dirty="0"/>
                        <a:t>01</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Different Types of Testing</a:t>
                      </a:r>
                    </a:p>
                  </a:txBody>
                  <a:tcPr marL="6350" marR="6350" marT="6351" marB="0" anchor="b"/>
                </a:tc>
                <a:extLst>
                  <a:ext uri="{0D108BD9-81ED-4DB2-BD59-A6C34878D82A}">
                    <a16:rowId xmlns:a16="http://schemas.microsoft.com/office/drawing/2014/main" val="3383460755"/>
                  </a:ext>
                </a:extLst>
              </a:tr>
              <a:tr h="335280">
                <a:tc>
                  <a:txBody>
                    <a:bodyPr/>
                    <a:lstStyle/>
                    <a:p>
                      <a:pPr algn="ctr"/>
                      <a:r>
                        <a:rPr lang="en-SG" sz="1600" dirty="0"/>
                        <a:t>02</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How Different Testing Helps</a:t>
                      </a:r>
                    </a:p>
                  </a:txBody>
                  <a:tcPr marL="6350" marR="6350" marT="6351" marB="0" anchor="b"/>
                </a:tc>
                <a:extLst>
                  <a:ext uri="{0D108BD9-81ED-4DB2-BD59-A6C34878D82A}">
                    <a16:rowId xmlns:a16="http://schemas.microsoft.com/office/drawing/2014/main" val="502453963"/>
                  </a:ext>
                </a:extLst>
              </a:tr>
              <a:tr h="335280">
                <a:tc>
                  <a:txBody>
                    <a:bodyPr/>
                    <a:lstStyle/>
                    <a:p>
                      <a:pPr algn="ctr"/>
                      <a:r>
                        <a:rPr lang="en-SG" sz="1600" dirty="0"/>
                        <a:t>03</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Tests Selected</a:t>
                      </a:r>
                    </a:p>
                  </a:txBody>
                  <a:tcPr marL="6350" marR="6350" marT="6351" marB="0" anchor="b"/>
                </a:tc>
                <a:extLst>
                  <a:ext uri="{0D108BD9-81ED-4DB2-BD59-A6C34878D82A}">
                    <a16:rowId xmlns:a16="http://schemas.microsoft.com/office/drawing/2014/main" val="3888214698"/>
                  </a:ext>
                </a:extLst>
              </a:tr>
              <a:tr h="335280">
                <a:tc>
                  <a:txBody>
                    <a:bodyPr/>
                    <a:lstStyle/>
                    <a:p>
                      <a:pPr algn="ctr"/>
                      <a:r>
                        <a:rPr lang="en-SG" sz="1600" dirty="0"/>
                        <a:t>04</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Test Schedule</a:t>
                      </a:r>
                    </a:p>
                  </a:txBody>
                  <a:tcPr marL="6350" marR="6350" marT="6351" marB="0" anchor="b"/>
                </a:tc>
                <a:extLst>
                  <a:ext uri="{0D108BD9-81ED-4DB2-BD59-A6C34878D82A}">
                    <a16:rowId xmlns:a16="http://schemas.microsoft.com/office/drawing/2014/main" val="3493275254"/>
                  </a:ext>
                </a:extLst>
              </a:tr>
              <a:tr h="335280">
                <a:tc>
                  <a:txBody>
                    <a:bodyPr/>
                    <a:lstStyle/>
                    <a:p>
                      <a:pPr algn="ctr"/>
                      <a:r>
                        <a:rPr lang="en-SG" sz="1600" dirty="0"/>
                        <a:t>05</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Test Results</a:t>
                      </a:r>
                    </a:p>
                  </a:txBody>
                  <a:tcPr marL="6350" marR="6350" marT="6351" marB="0" anchor="b"/>
                </a:tc>
                <a:extLst>
                  <a:ext uri="{0D108BD9-81ED-4DB2-BD59-A6C34878D82A}">
                    <a16:rowId xmlns:a16="http://schemas.microsoft.com/office/drawing/2014/main" val="1429497512"/>
                  </a:ext>
                </a:extLst>
              </a:tr>
              <a:tr h="335280">
                <a:tc>
                  <a:txBody>
                    <a:bodyPr/>
                    <a:lstStyle/>
                    <a:p>
                      <a:pPr algn="ctr"/>
                      <a:r>
                        <a:rPr lang="en-SG" sz="1600" dirty="0"/>
                        <a:t>06</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Testing Tools</a:t>
                      </a:r>
                    </a:p>
                  </a:txBody>
                  <a:tcPr marL="6350" marR="6350" marT="6351" marB="0" anchor="b"/>
                </a:tc>
                <a:extLst>
                  <a:ext uri="{0D108BD9-81ED-4DB2-BD59-A6C34878D82A}">
                    <a16:rowId xmlns:a16="http://schemas.microsoft.com/office/drawing/2014/main" val="1257684296"/>
                  </a:ext>
                </a:extLst>
              </a:tr>
              <a:tr h="335280">
                <a:tc>
                  <a:txBody>
                    <a:bodyPr/>
                    <a:lstStyle/>
                    <a:p>
                      <a:pPr algn="ctr"/>
                      <a:r>
                        <a:rPr lang="en-SG" sz="1600" dirty="0"/>
                        <a:t>07</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Project Milestone &amp; Tasks</a:t>
                      </a:r>
                    </a:p>
                  </a:txBody>
                  <a:tcPr marL="6350" marR="6350" marT="6351" marB="0" anchor="b"/>
                </a:tc>
                <a:extLst>
                  <a:ext uri="{0D108BD9-81ED-4DB2-BD59-A6C34878D82A}">
                    <a16:rowId xmlns:a16="http://schemas.microsoft.com/office/drawing/2014/main" val="1297185499"/>
                  </a:ext>
                </a:extLst>
              </a:tr>
              <a:tr h="335280">
                <a:tc>
                  <a:txBody>
                    <a:bodyPr/>
                    <a:lstStyle/>
                    <a:p>
                      <a:pPr algn="ctr"/>
                      <a:r>
                        <a:rPr lang="en-SG" sz="1600" dirty="0"/>
                        <a:t>08</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Milestone Feedback &amp; Action Taken</a:t>
                      </a:r>
                    </a:p>
                  </a:txBody>
                  <a:tcPr marL="6350" marR="6350" marT="6351" marB="0" anchor="b"/>
                </a:tc>
                <a:extLst>
                  <a:ext uri="{0D108BD9-81ED-4DB2-BD59-A6C34878D82A}">
                    <a16:rowId xmlns:a16="http://schemas.microsoft.com/office/drawing/2014/main" val="3134097065"/>
                  </a:ext>
                </a:extLst>
              </a:tr>
              <a:tr h="335280">
                <a:tc>
                  <a:txBody>
                    <a:bodyPr/>
                    <a:lstStyle/>
                    <a:p>
                      <a:pPr algn="ctr"/>
                      <a:r>
                        <a:rPr lang="en-SG" sz="1600" dirty="0"/>
                        <a:t>09</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Modifications Made Based on Feedback</a:t>
                      </a:r>
                    </a:p>
                  </a:txBody>
                  <a:tcPr marL="6350" marR="6350" marT="6351" marB="0" anchor="b"/>
                </a:tc>
                <a:extLst>
                  <a:ext uri="{0D108BD9-81ED-4DB2-BD59-A6C34878D82A}">
                    <a16:rowId xmlns:a16="http://schemas.microsoft.com/office/drawing/2014/main" val="1182630671"/>
                  </a:ext>
                </a:extLst>
              </a:tr>
              <a:tr h="335280">
                <a:tc>
                  <a:txBody>
                    <a:bodyPr/>
                    <a:lstStyle/>
                    <a:p>
                      <a:pPr algn="ctr"/>
                      <a:r>
                        <a:rPr lang="en-SG" sz="1600" dirty="0"/>
                        <a:t>10</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Project Results</a:t>
                      </a:r>
                    </a:p>
                  </a:txBody>
                  <a:tcPr marL="6350" marR="6350" marT="6351" marB="0" anchor="b"/>
                </a:tc>
                <a:extLst>
                  <a:ext uri="{0D108BD9-81ED-4DB2-BD59-A6C34878D82A}">
                    <a16:rowId xmlns:a16="http://schemas.microsoft.com/office/drawing/2014/main" val="1801439304"/>
                  </a:ext>
                </a:extLst>
              </a:tr>
              <a:tr h="335280">
                <a:tc>
                  <a:txBody>
                    <a:bodyPr/>
                    <a:lstStyle/>
                    <a:p>
                      <a:pPr algn="ctr"/>
                      <a:r>
                        <a:rPr lang="en-SG" sz="1600" dirty="0"/>
                        <a:t>11</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Proposed Improvements</a:t>
                      </a:r>
                    </a:p>
                  </a:txBody>
                  <a:tcPr marL="6350" marR="6350" marT="6351" marB="0" anchor="b"/>
                </a:tc>
                <a:extLst>
                  <a:ext uri="{0D108BD9-81ED-4DB2-BD59-A6C34878D82A}">
                    <a16:rowId xmlns:a16="http://schemas.microsoft.com/office/drawing/2014/main" val="383569073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
            <a:extLst>
              <a:ext uri="{FF2B5EF4-FFF2-40B4-BE49-F238E27FC236}">
                <a16:creationId xmlns:a16="http://schemas.microsoft.com/office/drawing/2014/main" id="{792C8CC4-A556-4608-8FB1-142A09AD08E4}"/>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 </a:t>
            </a:r>
            <a:r>
              <a:rPr lang="en-SG" altLang="en-US" sz="2800" dirty="0">
                <a:solidFill>
                  <a:schemeClr val="bg1"/>
                </a:solidFill>
              </a:rPr>
              <a:t>Different Types of Testing</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400" b="1" dirty="0">
                <a:solidFill>
                  <a:schemeClr val="tx1"/>
                </a:solidFill>
                <a:latin typeface="Cambria" panose="02040503050406030204" pitchFamily="18" charset="0"/>
                <a:ea typeface="Cambria" panose="02040503050406030204" pitchFamily="18" charset="0"/>
              </a:rPr>
              <a:t>List types of Testing</a:t>
            </a:r>
          </a:p>
          <a:p>
            <a:pPr lvl="1">
              <a:spcBef>
                <a:spcPts val="600"/>
              </a:spcBef>
              <a:spcAft>
                <a:spcPts val="600"/>
              </a:spcAft>
              <a:defRPr/>
            </a:pPr>
            <a:r>
              <a:rPr lang="en-US" sz="2400" b="1" dirty="0">
                <a:solidFill>
                  <a:schemeClr val="tx1"/>
                </a:solidFill>
                <a:latin typeface="Cambria" panose="02040503050406030204" pitchFamily="18" charset="0"/>
                <a:ea typeface="Cambria" panose="02040503050406030204" pitchFamily="18" charset="0"/>
              </a:rPr>
              <a:t>A.	Functional Testing</a:t>
            </a:r>
          </a:p>
          <a:p>
            <a:pPr lvl="2" algn="just">
              <a:spcBef>
                <a:spcPts val="600"/>
              </a:spcBef>
              <a:spcAft>
                <a:spcPts val="600"/>
              </a:spcAft>
              <a:defRPr/>
            </a:pPr>
            <a:r>
              <a:rPr lang="en-US" sz="2000" b="1" dirty="0">
                <a:solidFill>
                  <a:schemeClr val="tx1"/>
                </a:solidFill>
                <a:latin typeface="Cambria" panose="02040503050406030204" pitchFamily="18" charset="0"/>
                <a:ea typeface="Cambria" panose="02040503050406030204" pitchFamily="18" charset="0"/>
              </a:rPr>
              <a:t>UAT Test (User Acceptance Testing):</a:t>
            </a:r>
          </a:p>
          <a:p>
            <a:pPr lvl="2" algn="just">
              <a:spcBef>
                <a:spcPts val="600"/>
              </a:spcBef>
              <a:spcAft>
                <a:spcPts val="600"/>
              </a:spcAft>
              <a:defRPr/>
            </a:pPr>
            <a:r>
              <a:rPr lang="en-US" dirty="0">
                <a:solidFill>
                  <a:schemeClr val="tx1"/>
                </a:solidFill>
                <a:latin typeface="Cambria" panose="02040503050406030204" pitchFamily="18" charset="0"/>
                <a:ea typeface="Cambria" panose="02040503050406030204" pitchFamily="18" charset="0"/>
              </a:rPr>
              <a:t>User Acceptance Testing (UAT) is a functional testing method. This includes testing the software by end users to ensure that it meets their needs and expectations. UAT ensures that your system meets your business needs and is ready for production use. </a:t>
            </a:r>
            <a:endParaRPr lang="id-ID" dirty="0">
              <a:solidFill>
                <a:schemeClr val="tx1"/>
              </a:solidFill>
              <a:latin typeface="Cambria" panose="02040503050406030204" pitchFamily="18" charset="0"/>
              <a:ea typeface="Cambria" panose="02040503050406030204" pitchFamily="18" charset="0"/>
            </a:endParaRPr>
          </a:p>
          <a:p>
            <a:pPr lvl="2" algn="just">
              <a:spcBef>
                <a:spcPts val="600"/>
              </a:spcBef>
              <a:spcAft>
                <a:spcPts val="600"/>
              </a:spcAft>
              <a:defRPr/>
            </a:pPr>
            <a:r>
              <a:rPr lang="en-US" b="1" dirty="0">
                <a:solidFill>
                  <a:schemeClr val="tx1"/>
                </a:solidFill>
                <a:latin typeface="Cambria" panose="02040503050406030204" pitchFamily="18" charset="0"/>
                <a:ea typeface="Cambria" panose="02040503050406030204" pitchFamily="18" charset="0"/>
              </a:rPr>
              <a:t>Compatibility Testing (Cross-Browser Testing):</a:t>
            </a:r>
          </a:p>
          <a:p>
            <a:pPr lvl="2" algn="just">
              <a:spcBef>
                <a:spcPts val="600"/>
              </a:spcBef>
              <a:spcAft>
                <a:spcPts val="600"/>
              </a:spcAft>
              <a:defRPr/>
            </a:pPr>
            <a:r>
              <a:rPr lang="en-US" dirty="0">
                <a:solidFill>
                  <a:schemeClr val="tx1"/>
                </a:solidFill>
                <a:latin typeface="Cambria" panose="02040503050406030204" pitchFamily="18" charset="0"/>
                <a:ea typeface="Cambria" panose="02040503050406030204" pitchFamily="18" charset="0"/>
              </a:rPr>
              <a:t>Compatibility testing, especially cross-browser testing, is a functional testing method. This ensures that the software works as intended across different web browsers and versions. This testing helps ensure that your application's functionality is consistent regardless of which browser your end users are using.  </a:t>
            </a:r>
            <a:endParaRPr lang="en-SG" sz="2000" b="1"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dirty="0">
              <a:solidFill>
                <a:schemeClr val="tx1"/>
              </a:solidFill>
              <a:latin typeface="Cambria" panose="02040503050406030204" pitchFamily="18" charset="0"/>
              <a:ea typeface="Cambria" panose="02040503050406030204" pitchFamily="18" charset="0"/>
            </a:endParaRPr>
          </a:p>
          <a:p>
            <a:pPr marL="742950" lvl="1" indent="-285750">
              <a:buFont typeface="Wingdings" panose="05000000000000000000" pitchFamily="2" charset="2"/>
              <a:buChar char="§"/>
              <a:defRPr/>
            </a:pPr>
            <a:endParaRPr lang="en-SG" dirty="0">
              <a:solidFill>
                <a:schemeClr val="tx1"/>
              </a:solidFill>
              <a:latin typeface="Cambria" panose="02040503050406030204" pitchFamily="18" charset="0"/>
              <a:ea typeface="Cambria" panose="02040503050406030204" pitchFamily="18" charset="0"/>
            </a:endParaRPr>
          </a:p>
          <a:p>
            <a:pPr marL="742950" lvl="1" indent="-285750">
              <a:buFont typeface="Wingdings" panose="05000000000000000000" pitchFamily="2" charset="2"/>
              <a:buChar char="§"/>
              <a:defRPr/>
            </a:pPr>
            <a:endParaRPr lang="en-SG"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dirty="0">
              <a:solidFill>
                <a:schemeClr val="tx1"/>
              </a:solidFill>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0DC417-20E4-422E-804A-9EB5A4DB0756}"/>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 </a:t>
            </a:r>
            <a:r>
              <a:rPr lang="en-SG" altLang="en-US" sz="2800" dirty="0">
                <a:solidFill>
                  <a:schemeClr val="bg1"/>
                </a:solidFill>
              </a:rPr>
              <a:t>Different Types of Testing</a:t>
            </a:r>
            <a:endParaRPr lang="en-US" altLang="en-US" sz="280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9FDB5CB8-0ED5-437F-8AC4-CD63B648F90D}"/>
              </a:ext>
            </a:extLst>
          </p:cNvPr>
          <p:cNvSpPr/>
          <p:nvPr/>
        </p:nvSpPr>
        <p:spPr>
          <a:xfrm>
            <a:off x="107950" y="1196752"/>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US" sz="2400" b="1" dirty="0">
                <a:solidFill>
                  <a:schemeClr val="tx1"/>
                </a:solidFill>
                <a:latin typeface="Cambria" panose="02040503050406030204" pitchFamily="18" charset="0"/>
                <a:ea typeface="Cambria" panose="02040503050406030204" pitchFamily="18" charset="0"/>
              </a:rPr>
              <a:t>B.	Non-Functional Testing</a:t>
            </a:r>
          </a:p>
          <a:p>
            <a:pPr marL="1200150" lvl="2" indent="-285750">
              <a:spcBef>
                <a:spcPts val="600"/>
              </a:spcBef>
              <a:spcAft>
                <a:spcPts val="600"/>
              </a:spcAft>
              <a:buFont typeface="Wingdings" panose="05000000000000000000" pitchFamily="2" charset="2"/>
              <a:buChar char="q"/>
              <a:defRPr/>
            </a:pPr>
            <a:r>
              <a:rPr lang="en-US" sz="2000" b="1" dirty="0">
                <a:solidFill>
                  <a:schemeClr val="tx1"/>
                </a:solidFill>
                <a:latin typeface="Cambria" panose="02040503050406030204" pitchFamily="18" charset="0"/>
                <a:ea typeface="Cambria" panose="02040503050406030204" pitchFamily="18" charset="0"/>
              </a:rPr>
              <a:t>Performance Testing:</a:t>
            </a:r>
          </a:p>
          <a:p>
            <a:pPr lvl="2" algn="just">
              <a:spcBef>
                <a:spcPts val="600"/>
              </a:spcBef>
              <a:spcAft>
                <a:spcPts val="600"/>
              </a:spcAft>
              <a:defRPr/>
            </a:pPr>
            <a:r>
              <a:rPr lang="en-US" sz="2000" dirty="0">
                <a:solidFill>
                  <a:schemeClr val="tx1"/>
                </a:solidFill>
                <a:latin typeface="Cambria" panose="02040503050406030204" pitchFamily="18" charset="0"/>
                <a:ea typeface="Cambria" panose="02040503050406030204" pitchFamily="18" charset="0"/>
              </a:rPr>
              <a:t>A non-functional testing technique is performance testing. Evaluate system performance under different conditions such as load, stress and scalability. Software must support the expected user load and provide a responsive and reliable user experience.  </a:t>
            </a:r>
            <a:endParaRPr lang="id-ID" sz="2000" dirty="0">
              <a:solidFill>
                <a:schemeClr val="tx1"/>
              </a:solidFill>
              <a:latin typeface="Cambria" panose="02040503050406030204" pitchFamily="18" charset="0"/>
              <a:ea typeface="Cambria" panose="02040503050406030204" pitchFamily="18" charset="0"/>
            </a:endParaRPr>
          </a:p>
          <a:p>
            <a:pPr lvl="2" algn="just">
              <a:spcBef>
                <a:spcPts val="600"/>
              </a:spcBef>
              <a:spcAft>
                <a:spcPts val="600"/>
              </a:spcAft>
              <a:defRPr/>
            </a:pPr>
            <a:r>
              <a:rPr lang="en-US" sz="2000" b="1" dirty="0">
                <a:solidFill>
                  <a:schemeClr val="tx1"/>
                </a:solidFill>
                <a:latin typeface="Cambria" panose="02040503050406030204" pitchFamily="18" charset="0"/>
                <a:ea typeface="Cambria" panose="02040503050406030204" pitchFamily="18" charset="0"/>
              </a:rPr>
              <a:t>Portability Testing (Multiple Devices / Platforms):</a:t>
            </a:r>
            <a:endParaRPr lang="id-ID" sz="2000" b="1" dirty="0">
              <a:solidFill>
                <a:schemeClr val="tx1"/>
              </a:solidFill>
              <a:latin typeface="Cambria" panose="02040503050406030204" pitchFamily="18" charset="0"/>
              <a:ea typeface="Cambria" panose="02040503050406030204" pitchFamily="18" charset="0"/>
            </a:endParaRPr>
          </a:p>
          <a:p>
            <a:pPr lvl="2" algn="just">
              <a:spcBef>
                <a:spcPts val="600"/>
              </a:spcBef>
              <a:spcAft>
                <a:spcPts val="600"/>
              </a:spcAft>
              <a:defRPr/>
            </a:pPr>
            <a:r>
              <a:rPr lang="en-US" sz="2000" dirty="0">
                <a:solidFill>
                  <a:schemeClr val="tx1"/>
                </a:solidFill>
                <a:latin typeface="Cambria" panose="02040503050406030204" pitchFamily="18" charset="0"/>
                <a:ea typeface="Cambria" panose="02040503050406030204" pitchFamily="18" charset="0"/>
              </a:rPr>
              <a:t>Portability testing is a non-functional testing methodology determining the ease or difficulty of moving a software component or application from one environment to another. The test results obtained from Portability Testing help determine how easily a software component from one environment can be used in another environment. The term ‘environment’ refers to moving from one operating system to another operating system, one browser to another browser or from one database version to another database version.</a:t>
            </a:r>
          </a:p>
        </p:txBody>
      </p:sp>
    </p:spTree>
    <p:extLst>
      <p:ext uri="{BB962C8B-B14F-4D97-AF65-F5344CB8AC3E}">
        <p14:creationId xmlns:p14="http://schemas.microsoft.com/office/powerpoint/2010/main" val="2810574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2. </a:t>
            </a:r>
            <a:r>
              <a:rPr lang="en-SG" altLang="en-US" sz="2800" dirty="0">
                <a:solidFill>
                  <a:srgbClr val="FFFFFF"/>
                </a:solidFill>
                <a:cs typeface="Arial" panose="020B0604020202020204" pitchFamily="34" charset="0"/>
              </a:rPr>
              <a:t>How Different Test Helps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lgn="just">
              <a:spcBef>
                <a:spcPts val="600"/>
              </a:spcBef>
              <a:spcAft>
                <a:spcPts val="600"/>
              </a:spcAft>
              <a:buFont typeface="Wingdings" panose="05000000000000000000" pitchFamily="2" charset="2"/>
              <a:buChar char="q"/>
              <a:defRPr/>
            </a:pPr>
            <a:r>
              <a:rPr lang="en-US" sz="2000" b="1" dirty="0">
                <a:solidFill>
                  <a:schemeClr val="tx1"/>
                </a:solidFill>
              </a:rPr>
              <a:t>UAT Test (User Acceptance Testing):</a:t>
            </a:r>
            <a:r>
              <a:rPr lang="id-ID" sz="2000" b="1" dirty="0">
                <a:solidFill>
                  <a:schemeClr val="tx1"/>
                </a:solidFill>
              </a:rPr>
              <a:t> </a:t>
            </a:r>
            <a:r>
              <a:rPr lang="en-US" sz="2000" dirty="0">
                <a:solidFill>
                  <a:schemeClr val="tx1"/>
                </a:solidFill>
              </a:rPr>
              <a:t>Make sure the software meets your expectations. It is performed to ensure that users' needs are met before the final release. Please give us your valuable feedback for improvement before the official release. </a:t>
            </a:r>
            <a:endParaRPr lang="id-ID" sz="2000" dirty="0">
              <a:solidFill>
                <a:schemeClr val="tx1"/>
              </a:solidFill>
            </a:endParaRPr>
          </a:p>
          <a:p>
            <a:pPr marL="285750" indent="-285750" algn="just">
              <a:spcBef>
                <a:spcPts val="600"/>
              </a:spcBef>
              <a:spcAft>
                <a:spcPts val="600"/>
              </a:spcAft>
              <a:buFont typeface="Wingdings" panose="05000000000000000000" pitchFamily="2" charset="2"/>
              <a:buChar char="q"/>
              <a:defRPr/>
            </a:pPr>
            <a:r>
              <a:rPr lang="en-US" sz="2000" b="1" dirty="0">
                <a:solidFill>
                  <a:schemeClr val="tx1"/>
                </a:solidFill>
              </a:rPr>
              <a:t>Compatibility Testing (Cross-Browser Testing):</a:t>
            </a:r>
            <a:r>
              <a:rPr lang="id-ID" sz="2000" b="1" dirty="0">
                <a:solidFill>
                  <a:schemeClr val="tx1"/>
                </a:solidFill>
              </a:rPr>
              <a:t> </a:t>
            </a:r>
            <a:r>
              <a:rPr lang="en-US" sz="2000" dirty="0">
                <a:solidFill>
                  <a:schemeClr val="tx1"/>
                </a:solidFill>
              </a:rPr>
              <a:t>Make sure your software works properly in a variety of web browsers. We help developers deliver a consistent experience for all users. Reduce the risk of problems when users access your software using different browsers. </a:t>
            </a:r>
            <a:endParaRPr lang="id-ID" sz="2000" dirty="0">
              <a:solidFill>
                <a:schemeClr val="tx1"/>
              </a:solidFill>
            </a:endParaRPr>
          </a:p>
          <a:p>
            <a:pPr marL="285750" indent="-285750" algn="just">
              <a:spcBef>
                <a:spcPts val="600"/>
              </a:spcBef>
              <a:spcAft>
                <a:spcPts val="600"/>
              </a:spcAft>
              <a:buFont typeface="Wingdings" panose="05000000000000000000" pitchFamily="2" charset="2"/>
              <a:buChar char="q"/>
              <a:defRPr/>
            </a:pPr>
            <a:r>
              <a:rPr lang="en-US" sz="2000" b="1" dirty="0">
                <a:solidFill>
                  <a:schemeClr val="tx1"/>
                </a:solidFill>
              </a:rPr>
              <a:t>Performance Testing:</a:t>
            </a:r>
            <a:r>
              <a:rPr lang="id-ID" sz="2000" b="1" dirty="0">
                <a:solidFill>
                  <a:schemeClr val="tx1"/>
                </a:solidFill>
              </a:rPr>
              <a:t> </a:t>
            </a:r>
            <a:r>
              <a:rPr lang="en-US" sz="2000" dirty="0">
                <a:solidFill>
                  <a:schemeClr val="tx1"/>
                </a:solidFill>
              </a:rPr>
              <a:t>Check how well the software behaves under different conditions. Identify bottlenecks and issues that can slow down the process. Optimize your software for a smooth and fast user experience.  </a:t>
            </a:r>
            <a:endParaRPr lang="id-ID" sz="2000" dirty="0">
              <a:solidFill>
                <a:schemeClr val="tx1"/>
              </a:solidFill>
            </a:endParaRPr>
          </a:p>
          <a:p>
            <a:pPr marL="285750" indent="-285750" algn="just">
              <a:spcBef>
                <a:spcPts val="600"/>
              </a:spcBef>
              <a:spcAft>
                <a:spcPts val="600"/>
              </a:spcAft>
              <a:buFont typeface="Wingdings" panose="05000000000000000000" pitchFamily="2" charset="2"/>
              <a:buChar char="q"/>
              <a:defRPr/>
            </a:pPr>
            <a:r>
              <a:rPr lang="en-US" sz="2000" b="1" dirty="0">
                <a:solidFill>
                  <a:schemeClr val="tx1"/>
                </a:solidFill>
              </a:rPr>
              <a:t>Portability Testing (Multiple Devices / Platforms):</a:t>
            </a:r>
            <a:r>
              <a:rPr lang="en-US" sz="2000" dirty="0">
                <a:solidFill>
                  <a:schemeClr val="tx1"/>
                </a:solidFill>
              </a:rPr>
              <a:t>Test whether your software works on different devices and platforms. This makes it easier to move between different environments. Help make your software versatile and accessible to more users.  </a:t>
            </a:r>
            <a:endParaRPr lang="en-SG" dirty="0">
              <a:solidFill>
                <a:schemeClr val="tx1"/>
              </a:solidFill>
            </a:endParaRPr>
          </a:p>
          <a:p>
            <a:pPr marL="742950" lvl="1" indent="-285750" algn="just">
              <a:buFont typeface="Wingdings" panose="05000000000000000000" pitchFamily="2" charset="2"/>
              <a:buChar char="§"/>
              <a:defRPr/>
            </a:pPr>
            <a:endParaRPr lang="en-SG" dirty="0">
              <a:solidFill>
                <a:schemeClr val="tx1"/>
              </a:solidFill>
            </a:endParaRPr>
          </a:p>
          <a:p>
            <a:pPr marL="742950" lvl="1" indent="-285750" algn="just">
              <a:buFont typeface="Wingdings" panose="05000000000000000000" pitchFamily="2" charset="2"/>
              <a:buChar char="§"/>
              <a:defRPr/>
            </a:pPr>
            <a:endParaRPr lang="en-SG" dirty="0">
              <a:solidFill>
                <a:schemeClr val="tx1"/>
              </a:solidFill>
            </a:endParaRPr>
          </a:p>
          <a:p>
            <a:pPr marL="285750" indent="-285750" algn="just">
              <a:buFont typeface="Wingdings" panose="05000000000000000000" pitchFamily="2" charset="2"/>
              <a:buChar char="q"/>
              <a:defRPr/>
            </a:pPr>
            <a:endParaRPr lang="en-SG" dirty="0">
              <a:solidFill>
                <a:schemeClr val="tx1"/>
              </a:solidFill>
            </a:endParaRPr>
          </a:p>
          <a:p>
            <a:pPr marL="285750" indent="-285750" algn="just">
              <a:buFont typeface="Wingdings" panose="05000000000000000000" pitchFamily="2" charset="2"/>
              <a:buChar char="q"/>
              <a:defRPr/>
            </a:pPr>
            <a:endParaRPr lang="en-SG" dirty="0">
              <a:solidFill>
                <a:schemeClr val="tx1"/>
              </a:solidFill>
            </a:endParaRPr>
          </a:p>
          <a:p>
            <a:pPr marL="285750" indent="-285750" algn="just">
              <a:buFont typeface="Wingdings" panose="05000000000000000000" pitchFamily="2" charset="2"/>
              <a:buChar char="q"/>
              <a:defRPr/>
            </a:pPr>
            <a:endParaRPr lang="en-SG" dirty="0">
              <a:solidFill>
                <a:schemeClr val="tx1"/>
              </a:solidFill>
            </a:endParaRPr>
          </a:p>
          <a:p>
            <a:pPr marL="285750" indent="-285750" algn="just">
              <a:buFont typeface="Wingdings" panose="05000000000000000000" pitchFamily="2" charset="2"/>
              <a:buChar char="q"/>
              <a:defRPr/>
            </a:pPr>
            <a:endParaRPr lang="en-SG" dirty="0">
              <a:solidFill>
                <a:schemeClr val="tx1"/>
              </a:solidFill>
            </a:endParaRPr>
          </a:p>
          <a:p>
            <a:pPr marL="285750" indent="-285750" algn="just">
              <a:buFont typeface="Wingdings" panose="05000000000000000000" pitchFamily="2" charset="2"/>
              <a:buChar char="q"/>
              <a:defRPr/>
            </a:pPr>
            <a:endParaRPr lang="en-SG" dirty="0">
              <a:solidFill>
                <a:schemeClr val="tx1"/>
              </a:solidFill>
            </a:endParaRPr>
          </a:p>
          <a:p>
            <a:pPr marL="285750" indent="-285750" algn="just">
              <a:buFont typeface="Wingdings" panose="05000000000000000000" pitchFamily="2" charset="2"/>
              <a:buChar char="q"/>
              <a:defRPr/>
            </a:pPr>
            <a:endParaRPr lang="en-SG"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
            <a:extLst>
              <a:ext uri="{FF2B5EF4-FFF2-40B4-BE49-F238E27FC236}">
                <a16:creationId xmlns:a16="http://schemas.microsoft.com/office/drawing/2014/main" id="{DCC0450B-3E1A-4D77-A9D8-10BE20A5ACA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3. </a:t>
            </a:r>
            <a:r>
              <a:rPr lang="en-SG" altLang="en-US" sz="2800" dirty="0">
                <a:solidFill>
                  <a:schemeClr val="bg1"/>
                </a:solidFill>
              </a:rPr>
              <a:t>Tests Selected</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id-ID" sz="2800" b="1" dirty="0">
                <a:solidFill>
                  <a:schemeClr val="tx1"/>
                </a:solidFill>
                <a:latin typeface="Cambria" panose="02040503050406030204" pitchFamily="18" charset="0"/>
                <a:ea typeface="Cambria" panose="02040503050406030204" pitchFamily="18" charset="0"/>
              </a:rPr>
              <a:t>Functional Testing	</a:t>
            </a:r>
          </a:p>
          <a:p>
            <a:pPr marL="742950" lvl="1" indent="-285750">
              <a:spcBef>
                <a:spcPts val="600"/>
              </a:spcBef>
              <a:spcAft>
                <a:spcPts val="600"/>
              </a:spcAft>
              <a:buFont typeface="Wingdings" panose="05000000000000000000" pitchFamily="2" charset="2"/>
              <a:buChar char="q"/>
              <a:defRPr/>
            </a:pPr>
            <a:r>
              <a:rPr lang="id-ID" sz="2400" b="1" dirty="0">
                <a:solidFill>
                  <a:schemeClr val="tx1"/>
                </a:solidFill>
                <a:latin typeface="Cambria" panose="02040503050406030204" pitchFamily="18" charset="0"/>
                <a:ea typeface="Cambria" panose="02040503050406030204" pitchFamily="18" charset="0"/>
              </a:rPr>
              <a:t>UAT Testing</a:t>
            </a:r>
          </a:p>
          <a:p>
            <a:pPr marL="742950" lvl="1" indent="-285750">
              <a:spcBef>
                <a:spcPts val="600"/>
              </a:spcBef>
              <a:spcAft>
                <a:spcPts val="600"/>
              </a:spcAft>
              <a:buFont typeface="Wingdings" panose="05000000000000000000" pitchFamily="2" charset="2"/>
              <a:buChar char="q"/>
              <a:defRPr/>
            </a:pPr>
            <a:r>
              <a:rPr lang="id-ID" sz="2400" b="1" dirty="0">
                <a:solidFill>
                  <a:schemeClr val="tx1"/>
                </a:solidFill>
                <a:latin typeface="Cambria" panose="02040503050406030204" pitchFamily="18" charset="0"/>
                <a:ea typeface="Cambria" panose="02040503050406030204" pitchFamily="18" charset="0"/>
              </a:rPr>
              <a:t>UT Testing</a:t>
            </a:r>
          </a:p>
          <a:p>
            <a:pPr marL="285750" indent="-285750">
              <a:spcBef>
                <a:spcPts val="600"/>
              </a:spcBef>
              <a:spcAft>
                <a:spcPts val="600"/>
              </a:spcAft>
              <a:buFont typeface="Wingdings" panose="05000000000000000000" pitchFamily="2" charset="2"/>
              <a:buChar char="q"/>
              <a:defRPr/>
            </a:pPr>
            <a:r>
              <a:rPr lang="id-ID" sz="2800" b="1" dirty="0">
                <a:solidFill>
                  <a:schemeClr val="tx1"/>
                </a:solidFill>
                <a:latin typeface="Cambria" panose="02040503050406030204" pitchFamily="18" charset="0"/>
                <a:ea typeface="Cambria" panose="02040503050406030204" pitchFamily="18" charset="0"/>
              </a:rPr>
              <a:t>Non-Fucntional testing</a:t>
            </a:r>
          </a:p>
          <a:p>
            <a:pPr marL="742950" lvl="1" indent="-285750">
              <a:spcBef>
                <a:spcPts val="600"/>
              </a:spcBef>
              <a:spcAft>
                <a:spcPts val="600"/>
              </a:spcAft>
              <a:buFont typeface="Wingdings" panose="05000000000000000000" pitchFamily="2" charset="2"/>
              <a:buChar char="q"/>
              <a:defRPr/>
            </a:pPr>
            <a:r>
              <a:rPr lang="id-ID" sz="2400" b="1" dirty="0">
                <a:solidFill>
                  <a:schemeClr val="tx1"/>
                </a:solidFill>
                <a:latin typeface="Cambria" panose="02040503050406030204" pitchFamily="18" charset="0"/>
                <a:ea typeface="Cambria" panose="02040503050406030204" pitchFamily="18" charset="0"/>
              </a:rPr>
              <a:t>Compability Testing</a:t>
            </a:r>
          </a:p>
          <a:p>
            <a:pPr marL="742950" lvl="1" indent="-285750">
              <a:spcBef>
                <a:spcPts val="600"/>
              </a:spcBef>
              <a:spcAft>
                <a:spcPts val="600"/>
              </a:spcAft>
              <a:buFont typeface="Wingdings" panose="05000000000000000000" pitchFamily="2" charset="2"/>
              <a:buChar char="q"/>
              <a:defRPr/>
            </a:pPr>
            <a:r>
              <a:rPr lang="id-ID" sz="2400" b="1" dirty="0">
                <a:solidFill>
                  <a:schemeClr val="tx1"/>
                </a:solidFill>
                <a:latin typeface="Cambria" panose="02040503050406030204" pitchFamily="18" charset="0"/>
                <a:ea typeface="Cambria" panose="02040503050406030204" pitchFamily="18" charset="0"/>
              </a:rPr>
              <a:t>Performance Testing</a:t>
            </a:r>
          </a:p>
          <a:p>
            <a:pPr marL="742950" lvl="1" indent="-285750">
              <a:spcBef>
                <a:spcPts val="600"/>
              </a:spcBef>
              <a:spcAft>
                <a:spcPts val="600"/>
              </a:spcAft>
              <a:buFont typeface="Wingdings" panose="05000000000000000000" pitchFamily="2" charset="2"/>
              <a:buChar char="q"/>
              <a:defRPr/>
            </a:pPr>
            <a:r>
              <a:rPr lang="id-ID" sz="2400" b="1" dirty="0">
                <a:solidFill>
                  <a:schemeClr val="tx1"/>
                </a:solidFill>
                <a:latin typeface="Cambria" panose="02040503050406030204" pitchFamily="18" charset="0"/>
                <a:ea typeface="Cambria" panose="02040503050406030204" pitchFamily="18" charset="0"/>
              </a:rPr>
              <a:t>Portability Testing</a:t>
            </a:r>
          </a:p>
          <a:p>
            <a:pPr lvl="1">
              <a:spcBef>
                <a:spcPts val="600"/>
              </a:spcBef>
              <a:spcAft>
                <a:spcPts val="600"/>
              </a:spcAft>
              <a:defRPr/>
            </a:pPr>
            <a:endParaRPr lang="en-SG" sz="2000" b="1" dirty="0">
              <a:solidFill>
                <a:schemeClr val="tx1"/>
              </a:solidFill>
              <a:latin typeface="Cambria" panose="02040503050406030204" pitchFamily="18" charset="0"/>
              <a:ea typeface="Cambria" panose="02040503050406030204" pitchFamily="18" charset="0"/>
            </a:endParaRPr>
          </a:p>
          <a:p>
            <a:pPr marL="285750" indent="-285750">
              <a:spcBef>
                <a:spcPts val="600"/>
              </a:spcBef>
              <a:spcAft>
                <a:spcPts val="600"/>
              </a:spcAft>
              <a:buFont typeface="Wingdings" panose="05000000000000000000" pitchFamily="2" charset="2"/>
              <a:buChar char="q"/>
              <a:defRPr/>
            </a:pPr>
            <a:endParaRPr lang="en-SG" sz="2400" b="1"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sz="2000" dirty="0">
              <a:solidFill>
                <a:schemeClr val="tx1"/>
              </a:solidFill>
              <a:latin typeface="Cambria" panose="02040503050406030204" pitchFamily="18" charset="0"/>
              <a:ea typeface="Cambria" panose="02040503050406030204" pitchFamily="18" charset="0"/>
            </a:endParaRPr>
          </a:p>
          <a:p>
            <a:pPr marL="742950" lvl="1" indent="-285750">
              <a:buFont typeface="Wingdings" panose="05000000000000000000" pitchFamily="2" charset="2"/>
              <a:buChar char="§"/>
              <a:defRPr/>
            </a:pPr>
            <a:endParaRPr lang="en-SG" sz="2000" dirty="0">
              <a:solidFill>
                <a:schemeClr val="tx1"/>
              </a:solidFill>
              <a:latin typeface="Cambria" panose="02040503050406030204" pitchFamily="18" charset="0"/>
              <a:ea typeface="Cambria" panose="02040503050406030204" pitchFamily="18" charset="0"/>
            </a:endParaRPr>
          </a:p>
          <a:p>
            <a:pPr marL="742950" lvl="1" indent="-285750">
              <a:buFont typeface="Wingdings" panose="05000000000000000000" pitchFamily="2" charset="2"/>
              <a:buChar char="§"/>
              <a:defRPr/>
            </a:pPr>
            <a:endParaRPr lang="en-SG" sz="2000"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sz="2000"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sz="2000"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sz="2000"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sz="2000"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sz="2000"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sz="2000" dirty="0">
              <a:solidFill>
                <a:schemeClr val="tx1"/>
              </a:solidFill>
              <a:latin typeface="Cambria" panose="02040503050406030204" pitchFamily="18" charset="0"/>
              <a:ea typeface="Cambria" panose="020405030504060302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
            <a:extLst>
              <a:ext uri="{FF2B5EF4-FFF2-40B4-BE49-F238E27FC236}">
                <a16:creationId xmlns:a16="http://schemas.microsoft.com/office/drawing/2014/main" id="{88583B5B-4AB7-43D7-8673-3F42459817E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4. </a:t>
            </a:r>
            <a:r>
              <a:rPr lang="en-SG" altLang="en-US" sz="2800" dirty="0">
                <a:solidFill>
                  <a:schemeClr val="bg1"/>
                </a:solidFill>
              </a:rPr>
              <a:t>Test Schedule</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spcBef>
                <a:spcPts val="600"/>
              </a:spcBef>
              <a:spcAft>
                <a:spcPts val="600"/>
              </a:spcAft>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3" name="Picture 2">
            <a:extLst>
              <a:ext uri="{FF2B5EF4-FFF2-40B4-BE49-F238E27FC236}">
                <a16:creationId xmlns:a16="http://schemas.microsoft.com/office/drawing/2014/main" id="{3C1D21D7-D6F6-4273-BECF-C6B8D001731C}"/>
              </a:ext>
            </a:extLst>
          </p:cNvPr>
          <p:cNvPicPr>
            <a:picLocks noChangeAspect="1"/>
          </p:cNvPicPr>
          <p:nvPr/>
        </p:nvPicPr>
        <p:blipFill>
          <a:blip r:embed="rId2"/>
          <a:stretch>
            <a:fillRect/>
          </a:stretch>
        </p:blipFill>
        <p:spPr>
          <a:xfrm>
            <a:off x="521804" y="1460011"/>
            <a:ext cx="8100392" cy="501906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2">
            <a:extLst>
              <a:ext uri="{FF2B5EF4-FFF2-40B4-BE49-F238E27FC236}">
                <a16:creationId xmlns:a16="http://schemas.microsoft.com/office/drawing/2014/main" id="{B119ABBE-DEA9-4C5A-BB9D-474E77EE127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a:t>
            </a:r>
            <a:r>
              <a:rPr lang="en-SG" altLang="en-US" sz="2800" dirty="0">
                <a:solidFill>
                  <a:schemeClr val="bg1"/>
                </a:solidFill>
              </a:rPr>
              <a:t>Test Results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id-ID" dirty="0">
                <a:solidFill>
                  <a:schemeClr val="tx1"/>
                </a:solidFill>
              </a:rPr>
              <a:t>Unit Testing</a:t>
            </a:r>
            <a:endParaRPr lang="en-SG"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4" name="Picture 3">
            <a:extLst>
              <a:ext uri="{FF2B5EF4-FFF2-40B4-BE49-F238E27FC236}">
                <a16:creationId xmlns:a16="http://schemas.microsoft.com/office/drawing/2014/main" id="{913374B2-85A4-4C06-9BDC-C5E375D60D6D}"/>
              </a:ext>
            </a:extLst>
          </p:cNvPr>
          <p:cNvPicPr>
            <a:picLocks noChangeAspect="1"/>
          </p:cNvPicPr>
          <p:nvPr/>
        </p:nvPicPr>
        <p:blipFill>
          <a:blip r:embed="rId2"/>
          <a:stretch>
            <a:fillRect/>
          </a:stretch>
        </p:blipFill>
        <p:spPr>
          <a:xfrm>
            <a:off x="208326" y="1556792"/>
            <a:ext cx="8683138" cy="4943887"/>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ee7cfa4c9c9d99588569e4929a391d755d23d3c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975E9F97BC1B5458BF54EED01CD8DCC" ma:contentTypeVersion="14" ma:contentTypeDescription="Create a new document." ma:contentTypeScope="" ma:versionID="2d35398129ce63844fcd652cf7c25bf4">
  <xsd:schema xmlns:xsd="http://www.w3.org/2001/XMLSchema" xmlns:xs="http://www.w3.org/2001/XMLSchema" xmlns:p="http://schemas.microsoft.com/office/2006/metadata/properties" xmlns:ns2="d118d1a0-f5a0-4e12-83ce-6c8453885330" xmlns:ns3="c0babb3f-4b83-4bd4-b00e-4acf958a406a" targetNamespace="http://schemas.microsoft.com/office/2006/metadata/properties" ma:root="true" ma:fieldsID="ee38142deccbb131ae178429fcc9bbf9" ns2:_="" ns3:_="">
    <xsd:import namespace="d118d1a0-f5a0-4e12-83ce-6c8453885330"/>
    <xsd:import namespace="c0babb3f-4b83-4bd4-b00e-4acf958a406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18d1a0-f5a0-4e12-83ce-6c84538853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0bf0ac1-f138-411d-9df9-4081be4fdb86"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babb3f-4b83-4bd4-b00e-4acf958a406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0d88b2bf-274e-4f33-a410-37d88b11a109}" ma:internalName="TaxCatchAll" ma:showField="CatchAllData" ma:web="c0babb3f-4b83-4bd4-b00e-4acf958a406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c0babb3f-4b83-4bd4-b00e-4acf958a406a" xsi:nil="true"/>
    <lcf76f155ced4ddcb4097134ff3c332f xmlns="d118d1a0-f5a0-4e12-83ce-6c845388533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6EF81F7-1384-457F-93CD-873D1307969F}">
  <ds:schemaRefs>
    <ds:schemaRef ds:uri="http://schemas.microsoft.com/sharepoint/v3/contenttype/forms"/>
  </ds:schemaRefs>
</ds:datastoreItem>
</file>

<file path=customXml/itemProps2.xml><?xml version="1.0" encoding="utf-8"?>
<ds:datastoreItem xmlns:ds="http://schemas.openxmlformats.org/officeDocument/2006/customXml" ds:itemID="{686D1DCA-CA3E-4A9A-96D7-B32EC787E2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18d1a0-f5a0-4e12-83ce-6c8453885330"/>
    <ds:schemaRef ds:uri="c0babb3f-4b83-4bd4-b00e-4acf958a40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AF3EE97-662C-45BD-AEBD-57BE7DC9224B}">
  <ds:schemaRefs>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 ds:uri="c0babb3f-4b83-4bd4-b00e-4acf958a406a"/>
    <ds:schemaRef ds:uri="d118d1a0-f5a0-4e12-83ce-6c8453885330"/>
  </ds:schemaRefs>
</ds:datastoreItem>
</file>

<file path=docProps/app.xml><?xml version="1.0" encoding="utf-8"?>
<Properties xmlns="http://schemas.openxmlformats.org/officeDocument/2006/extended-properties" xmlns:vt="http://schemas.openxmlformats.org/officeDocument/2006/docPropsVTypes">
  <TotalTime>45473</TotalTime>
  <Words>794</Words>
  <Application>Microsoft Office PowerPoint</Application>
  <PresentationFormat>On-screen Show (4:3)</PresentationFormat>
  <Paragraphs>234</Paragraphs>
  <Slides>20</Slides>
  <Notes>8</Notes>
  <HiddenSlides>1</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20</vt:i4>
      </vt:variant>
    </vt:vector>
  </HeadingPairs>
  <TitlesOfParts>
    <vt:vector size="27" baseType="lpstr">
      <vt:lpstr>Arial</vt:lpstr>
      <vt:lpstr>Calibri</vt:lpstr>
      <vt:lpstr>Cambria</vt:lpstr>
      <vt:lpstr>Wingdings</vt:lpstr>
      <vt:lpstr>Office Theme</vt:lpstr>
      <vt:lpstr>1_Office Theme</vt:lpstr>
      <vt:lpstr>2_Office Theme</vt:lpstr>
      <vt:lpstr>Plan, Schedule, Test Community Portal</vt:lpstr>
      <vt:lpstr>Contents</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9. Modifications Made based On Feedback</vt:lpstr>
      <vt:lpstr>PowerPoint Presentation</vt:lpstr>
      <vt:lpstr>PowerPoint Presentation</vt:lpstr>
      <vt:lpstr>PowerPoint Presentation</vt:lpstr>
      <vt:lpstr>PowerPoint Presentation</vt:lpstr>
      <vt:lpstr>10.Project Result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Joscans</dc:creator>
  <cp:lastModifiedBy>Syukursidiq nuralam</cp:lastModifiedBy>
  <cp:revision>1705</cp:revision>
  <cp:lastPrinted>2015-07-27T02:04:21Z</cp:lastPrinted>
  <dcterms:created xsi:type="dcterms:W3CDTF">2012-01-26T10:45:43Z</dcterms:created>
  <dcterms:modified xsi:type="dcterms:W3CDTF">2023-07-28T11:21:54Z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0x010100B975E9F97BC1B5458BF54EED01CD8DCC</vt:lpwstr>
  </property>
</Properties>
</file>