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3">
  <p:sldMasterIdLst>
    <p:sldMasterId id="2147483648" r:id="rId4"/>
    <p:sldMasterId id="2147483651" r:id="rId5"/>
    <p:sldMasterId id="2147483654" r:id="rId6"/>
  </p:sldMasterIdLst>
  <p:notesMasterIdLst>
    <p:notesMasterId r:id="rId31"/>
  </p:notesMasterIdLst>
  <p:handoutMasterIdLst>
    <p:handoutMasterId r:id="rId32"/>
  </p:handoutMasterIdLst>
  <p:sldIdLst>
    <p:sldId id="338" r:id="rId7"/>
    <p:sldId id="372" r:id="rId8"/>
    <p:sldId id="494" r:id="rId9"/>
    <p:sldId id="534" r:id="rId10"/>
    <p:sldId id="544" r:id="rId11"/>
    <p:sldId id="537" r:id="rId12"/>
    <p:sldId id="545" r:id="rId13"/>
    <p:sldId id="536" r:id="rId14"/>
    <p:sldId id="542" r:id="rId15"/>
    <p:sldId id="538" r:id="rId16"/>
    <p:sldId id="543" r:id="rId17"/>
    <p:sldId id="547" r:id="rId18"/>
    <p:sldId id="551" r:id="rId19"/>
    <p:sldId id="540" r:id="rId20"/>
    <p:sldId id="552" r:id="rId21"/>
    <p:sldId id="505" r:id="rId22"/>
    <p:sldId id="553" r:id="rId23"/>
    <p:sldId id="554" r:id="rId24"/>
    <p:sldId id="555" r:id="rId25"/>
    <p:sldId id="556" r:id="rId26"/>
    <p:sldId id="541" r:id="rId27"/>
    <p:sldId id="496" r:id="rId28"/>
    <p:sldId id="501" r:id="rId29"/>
    <p:sldId id="504" r:id="rId30"/>
  </p:sldIdLst>
  <p:sldSz cx="9144000" cy="6858000" type="screen4x3"/>
  <p:notesSz cx="9939338" cy="6807200"/>
  <p:custDataLst>
    <p:tags r:id="rId33"/>
  </p:custDataLst>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5pPr>
    <a:lvl6pPr marL="2286000" algn="l" defTabSz="914400" rtl="0" eaLnBrk="1" latinLnBrk="0" hangingPunct="1">
      <a:defRPr kern="1200">
        <a:solidFill>
          <a:schemeClr val="tx1"/>
        </a:solidFill>
        <a:latin typeface="Arial" panose="020B0604020202020204" pitchFamily="34" charset="0"/>
        <a:ea typeface="ヒラギノ角ゴ Pro W3" charset="-128"/>
        <a:cs typeface="+mn-cs"/>
      </a:defRPr>
    </a:lvl6pPr>
    <a:lvl7pPr marL="2743200" algn="l" defTabSz="914400" rtl="0" eaLnBrk="1" latinLnBrk="0" hangingPunct="1">
      <a:defRPr kern="1200">
        <a:solidFill>
          <a:schemeClr val="tx1"/>
        </a:solidFill>
        <a:latin typeface="Arial" panose="020B0604020202020204" pitchFamily="34" charset="0"/>
        <a:ea typeface="ヒラギノ角ゴ Pro W3" charset="-128"/>
        <a:cs typeface="+mn-cs"/>
      </a:defRPr>
    </a:lvl7pPr>
    <a:lvl8pPr marL="3200400" algn="l" defTabSz="914400" rtl="0" eaLnBrk="1" latinLnBrk="0" hangingPunct="1">
      <a:defRPr kern="1200">
        <a:solidFill>
          <a:schemeClr val="tx1"/>
        </a:solidFill>
        <a:latin typeface="Arial" panose="020B0604020202020204" pitchFamily="34" charset="0"/>
        <a:ea typeface="ヒラギノ角ゴ Pro W3" charset="-128"/>
        <a:cs typeface="+mn-cs"/>
      </a:defRPr>
    </a:lvl8pPr>
    <a:lvl9pPr marL="3657600" algn="l" defTabSz="914400" rtl="0" eaLnBrk="1" latinLnBrk="0" hangingPunct="1">
      <a:defRPr kern="1200">
        <a:solidFill>
          <a:schemeClr val="tx1"/>
        </a:solidFill>
        <a:latin typeface="Arial" panose="020B0604020202020204" pitchFamily="34" charset="0"/>
        <a:ea typeface="ヒラギノ角ゴ Pro W3" charset="-128"/>
        <a:cs typeface="+mn-cs"/>
      </a:defRPr>
    </a:lvl9pPr>
  </p:defaultTextStyle>
  <p:extLst>
    <p:ext uri="{EFAFB233-063F-42B5-8137-9DF3F51BA10A}">
      <p15:sldGuideLst xmlns:p15="http://schemas.microsoft.com/office/powerpoint/2012/main">
        <p15:guide id="1" orient="horz" pos="2614">
          <p15:clr>
            <a:srgbClr val="A4A3A4"/>
          </p15:clr>
        </p15:guide>
        <p15:guide id="2" pos="22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DF4"/>
    <a:srgbClr val="D0D8E8"/>
    <a:srgbClr val="CAD9EC"/>
    <a:srgbClr val="E7CFCF"/>
    <a:srgbClr val="F7FCE0"/>
    <a:srgbClr val="E9F7A3"/>
    <a:srgbClr val="93176C"/>
    <a:srgbClr val="FFCF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280" y="-104"/>
      </p:cViewPr>
      <p:guideLst>
        <p:guide orient="horz" pos="2614"/>
        <p:guide pos="22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21" Type="http://schemas.openxmlformats.org/officeDocument/2006/relationships/slide" Target="slides/slide15.xml"/><Relationship Id="rId34"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viewProps" Target="viewProps.xml"/><Relationship Id="rId8" Type="http://schemas.openxmlformats.org/officeDocument/2006/relationships/slide" Target="slides/slide2.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8A0152-AAF4-4976-9487-B3E03C3F2FA4}" type="doc">
      <dgm:prSet loTypeId="urn:microsoft.com/office/officeart/2009/3/layout/IncreasingArrowsProcess" loCatId="process" qsTypeId="urn:microsoft.com/office/officeart/2005/8/quickstyle/simple5" qsCatId="simple" csTypeId="urn:microsoft.com/office/officeart/2005/8/colors/accent1_2" csCatId="accent1" phldr="1"/>
      <dgm:spPr/>
      <dgm:t>
        <a:bodyPr/>
        <a:lstStyle/>
        <a:p>
          <a:endParaRPr lang="en-MY"/>
        </a:p>
      </dgm:t>
    </dgm:pt>
    <dgm:pt modelId="{D3F7006A-5B22-4850-BF7B-2490AE29166A}">
      <dgm:prSet phldrT="[Text]"/>
      <dgm:spPr/>
      <dgm:t>
        <a:bodyPr/>
        <a:lstStyle/>
        <a:p>
          <a:r>
            <a:rPr lang="en-MY" dirty="0"/>
            <a:t>Issues:</a:t>
          </a:r>
        </a:p>
        <a:p>
          <a:r>
            <a:rPr lang="en-MY" dirty="0"/>
            <a:t>1. </a:t>
          </a:r>
          <a:r>
            <a:rPr lang="id-ID" dirty="0"/>
            <a:t>When user login, and they input incorrect credentials. Error Message not Appear</a:t>
          </a:r>
          <a:endParaRPr lang="en-SG" dirty="0"/>
        </a:p>
        <a:p>
          <a:endParaRPr lang="en-MY" dirty="0">
            <a:highlight>
              <a:srgbClr val="FFFF00"/>
            </a:highlight>
          </a:endParaRPr>
        </a:p>
      </dgm:t>
    </dgm:pt>
    <dgm:pt modelId="{59DB3C71-FE97-41E5-B663-0625A1D00559}" type="parTrans" cxnId="{F67B07D6-9481-4EDE-9EA7-6496E8D40040}">
      <dgm:prSet/>
      <dgm:spPr/>
      <dgm:t>
        <a:bodyPr/>
        <a:lstStyle/>
        <a:p>
          <a:endParaRPr lang="en-MY"/>
        </a:p>
      </dgm:t>
    </dgm:pt>
    <dgm:pt modelId="{434474F1-1F77-4508-93D5-9DFAF4F90464}" type="sibTrans" cxnId="{F67B07D6-9481-4EDE-9EA7-6496E8D40040}">
      <dgm:prSet/>
      <dgm:spPr/>
      <dgm:t>
        <a:bodyPr/>
        <a:lstStyle/>
        <a:p>
          <a:endParaRPr lang="en-MY"/>
        </a:p>
      </dgm:t>
    </dgm:pt>
    <dgm:pt modelId="{F97A4D15-58B1-410F-9BFD-B281073D721A}">
      <dgm:prSet phldrT="[Text]">
        <dgm:style>
          <a:lnRef idx="0">
            <a:schemeClr val="accent4"/>
          </a:lnRef>
          <a:fillRef idx="3">
            <a:schemeClr val="accent4"/>
          </a:fillRef>
          <a:effectRef idx="3">
            <a:schemeClr val="accent4"/>
          </a:effectRef>
          <a:fontRef idx="minor">
            <a:schemeClr val="lt1"/>
          </a:fontRef>
        </dgm:style>
      </dgm:prSet>
      <dgm:spPr/>
      <dgm:t>
        <a:bodyPr/>
        <a:lstStyle/>
        <a:p>
          <a:r>
            <a:rPr lang="en-MY" b="1"/>
            <a:t>Tier 2- </a:t>
          </a:r>
          <a:r>
            <a:rPr lang="en-SG" b="1"/>
            <a:t>major problems</a:t>
          </a:r>
          <a:endParaRPr lang="en-MY" b="1"/>
        </a:p>
      </dgm:t>
    </dgm:pt>
    <dgm:pt modelId="{D08D981D-BE3A-4600-9CD9-DFC98F91A859}" type="parTrans" cxnId="{CD0E2380-C48C-4D19-ABF2-7595BC18A085}">
      <dgm:prSet/>
      <dgm:spPr/>
      <dgm:t>
        <a:bodyPr/>
        <a:lstStyle/>
        <a:p>
          <a:endParaRPr lang="en-MY"/>
        </a:p>
      </dgm:t>
    </dgm:pt>
    <dgm:pt modelId="{ADEBFE2E-BAAF-4C8A-88DD-D0495E778652}" type="sibTrans" cxnId="{CD0E2380-C48C-4D19-ABF2-7595BC18A085}">
      <dgm:prSet/>
      <dgm:spPr/>
      <dgm:t>
        <a:bodyPr/>
        <a:lstStyle/>
        <a:p>
          <a:endParaRPr lang="en-MY"/>
        </a:p>
      </dgm:t>
    </dgm:pt>
    <dgm:pt modelId="{23EBE5F2-4AF3-46A7-BAA1-63936B147247}">
      <dgm:prSet phldrT="[Text]">
        <dgm:style>
          <a:lnRef idx="2">
            <a:schemeClr val="accent4"/>
          </a:lnRef>
          <a:fillRef idx="1">
            <a:schemeClr val="lt1"/>
          </a:fillRef>
          <a:effectRef idx="0">
            <a:schemeClr val="accent4"/>
          </a:effectRef>
          <a:fontRef idx="minor">
            <a:schemeClr val="dk1"/>
          </a:fontRef>
        </dgm:style>
      </dgm:prSet>
      <dgm:spPr/>
      <dgm:t>
        <a:bodyPr/>
        <a:lstStyle/>
        <a:p>
          <a:pPr algn="l"/>
          <a:r>
            <a:rPr lang="en-MY"/>
            <a:t>Issues:</a:t>
          </a:r>
        </a:p>
      </dgm:t>
    </dgm:pt>
    <dgm:pt modelId="{CC9721E3-0CD7-409C-9084-49831B6824A1}" type="parTrans" cxnId="{99347800-AB62-4831-AF47-88F45D3A57EE}">
      <dgm:prSet/>
      <dgm:spPr/>
      <dgm:t>
        <a:bodyPr/>
        <a:lstStyle/>
        <a:p>
          <a:endParaRPr lang="en-MY"/>
        </a:p>
      </dgm:t>
    </dgm:pt>
    <dgm:pt modelId="{394FCE66-9C6E-4741-AC63-47958E300AB2}" type="sibTrans" cxnId="{99347800-AB62-4831-AF47-88F45D3A57EE}">
      <dgm:prSet/>
      <dgm:spPr/>
      <dgm:t>
        <a:bodyPr/>
        <a:lstStyle/>
        <a:p>
          <a:endParaRPr lang="en-MY"/>
        </a:p>
      </dgm:t>
    </dgm:pt>
    <dgm:pt modelId="{7094E141-B8F6-4273-A097-2E91D2679CD7}">
      <dgm:prSet>
        <dgm:style>
          <a:lnRef idx="2">
            <a:schemeClr val="accent4"/>
          </a:lnRef>
          <a:fillRef idx="1">
            <a:schemeClr val="lt1"/>
          </a:fillRef>
          <a:effectRef idx="0">
            <a:schemeClr val="accent4"/>
          </a:effectRef>
          <a:fontRef idx="minor">
            <a:schemeClr val="dk1"/>
          </a:fontRef>
        </dgm:style>
      </dgm:prSet>
      <dgm:spPr/>
      <dgm:t>
        <a:bodyPr/>
        <a:lstStyle/>
        <a:p>
          <a:pPr algn="l"/>
          <a:r>
            <a:rPr lang="en-MY" dirty="0"/>
            <a:t>1. </a:t>
          </a:r>
          <a:r>
            <a:rPr lang="id-ID" dirty="0"/>
            <a:t>After user login, Thread Section is not showing On Dashboard</a:t>
          </a:r>
          <a:endParaRPr lang="en-MY" dirty="0"/>
        </a:p>
      </dgm:t>
    </dgm:pt>
    <dgm:pt modelId="{8B9909F8-1735-42F0-85E1-EC47F802F981}" type="parTrans" cxnId="{5468A131-7E4E-4C96-BC06-44DCEAA94264}">
      <dgm:prSet/>
      <dgm:spPr/>
      <dgm:t>
        <a:bodyPr/>
        <a:lstStyle/>
        <a:p>
          <a:endParaRPr lang="en-MY"/>
        </a:p>
      </dgm:t>
    </dgm:pt>
    <dgm:pt modelId="{27FB9D4E-E94B-4606-8F9B-78CC2AA18310}" type="sibTrans" cxnId="{5468A131-7E4E-4C96-BC06-44DCEAA94264}">
      <dgm:prSet/>
      <dgm:spPr/>
      <dgm:t>
        <a:bodyPr/>
        <a:lstStyle/>
        <a:p>
          <a:endParaRPr lang="en-MY"/>
        </a:p>
      </dgm:t>
    </dgm:pt>
    <dgm:pt modelId="{ED4C2548-E618-463A-86FD-0FC96488989B}">
      <dgm:prSet phldrT="[Text]"/>
      <dgm:spPr/>
      <dgm:t>
        <a:bodyPr/>
        <a:lstStyle/>
        <a:p>
          <a:r>
            <a:rPr lang="en-MY" b="1" dirty="0"/>
            <a:t>Tier 1- </a:t>
          </a:r>
          <a:r>
            <a:rPr lang="en-SG" b="1" dirty="0"/>
            <a:t>minor problem</a:t>
          </a:r>
          <a:endParaRPr lang="en-MY" dirty="0"/>
        </a:p>
      </dgm:t>
    </dgm:pt>
    <dgm:pt modelId="{1CD980DB-F5C3-4995-871A-10799BFAC8F5}" type="sibTrans" cxnId="{F095478D-3C12-4EA3-B68E-B25C64F4FF31}">
      <dgm:prSet/>
      <dgm:spPr/>
      <dgm:t>
        <a:bodyPr/>
        <a:lstStyle/>
        <a:p>
          <a:endParaRPr lang="en-MY"/>
        </a:p>
      </dgm:t>
    </dgm:pt>
    <dgm:pt modelId="{62231A48-4668-44CE-B20E-E025320A0F7A}" type="parTrans" cxnId="{F095478D-3C12-4EA3-B68E-B25C64F4FF31}">
      <dgm:prSet/>
      <dgm:spPr/>
      <dgm:t>
        <a:bodyPr/>
        <a:lstStyle/>
        <a:p>
          <a:endParaRPr lang="en-MY"/>
        </a:p>
      </dgm:t>
    </dgm:pt>
    <dgm:pt modelId="{62D017EC-D60F-4DF1-9E9F-38079BF17C05}" type="pres">
      <dgm:prSet presAssocID="{CA8A0152-AAF4-4976-9487-B3E03C3F2FA4}" presName="Name0" presStyleCnt="0">
        <dgm:presLayoutVars>
          <dgm:chMax val="5"/>
          <dgm:chPref val="5"/>
          <dgm:dir/>
          <dgm:animLvl val="lvl"/>
        </dgm:presLayoutVars>
      </dgm:prSet>
      <dgm:spPr/>
    </dgm:pt>
    <dgm:pt modelId="{94B315F3-7995-411F-B4FE-1A4B5A9D2189}" type="pres">
      <dgm:prSet presAssocID="{ED4C2548-E618-463A-86FD-0FC96488989B}" presName="parentText1" presStyleLbl="node1" presStyleIdx="0" presStyleCnt="2">
        <dgm:presLayoutVars>
          <dgm:chMax/>
          <dgm:chPref val="3"/>
          <dgm:bulletEnabled val="1"/>
        </dgm:presLayoutVars>
      </dgm:prSet>
      <dgm:spPr/>
    </dgm:pt>
    <dgm:pt modelId="{469DF5B9-D57E-48EB-983F-C5B6BB57B832}" type="pres">
      <dgm:prSet presAssocID="{ED4C2548-E618-463A-86FD-0FC96488989B}" presName="childText1" presStyleLbl="solidAlignAcc1" presStyleIdx="0" presStyleCnt="2">
        <dgm:presLayoutVars>
          <dgm:chMax val="0"/>
          <dgm:chPref val="0"/>
          <dgm:bulletEnabled val="1"/>
        </dgm:presLayoutVars>
      </dgm:prSet>
      <dgm:spPr/>
    </dgm:pt>
    <dgm:pt modelId="{DEC6B5ED-ACEB-4423-90DB-8E78C723D8F8}" type="pres">
      <dgm:prSet presAssocID="{F97A4D15-58B1-410F-9BFD-B281073D721A}" presName="parentText2" presStyleLbl="node1" presStyleIdx="1" presStyleCnt="2">
        <dgm:presLayoutVars>
          <dgm:chMax/>
          <dgm:chPref val="3"/>
          <dgm:bulletEnabled val="1"/>
        </dgm:presLayoutVars>
      </dgm:prSet>
      <dgm:spPr/>
    </dgm:pt>
    <dgm:pt modelId="{2FDB4760-EC55-41C9-B612-AE5ACCEBBC4F}" type="pres">
      <dgm:prSet presAssocID="{F97A4D15-58B1-410F-9BFD-B281073D721A}" presName="childText2" presStyleLbl="solidAlignAcc1" presStyleIdx="1" presStyleCnt="2">
        <dgm:presLayoutVars>
          <dgm:chMax val="0"/>
          <dgm:chPref val="0"/>
          <dgm:bulletEnabled val="1"/>
        </dgm:presLayoutVars>
      </dgm:prSet>
      <dgm:spPr/>
    </dgm:pt>
  </dgm:ptLst>
  <dgm:cxnLst>
    <dgm:cxn modelId="{99347800-AB62-4831-AF47-88F45D3A57EE}" srcId="{F97A4D15-58B1-410F-9BFD-B281073D721A}" destId="{23EBE5F2-4AF3-46A7-BAA1-63936B147247}" srcOrd="0" destOrd="0" parTransId="{CC9721E3-0CD7-409C-9084-49831B6824A1}" sibTransId="{394FCE66-9C6E-4741-AC63-47958E300AB2}"/>
    <dgm:cxn modelId="{F0140E1A-A17A-4A16-BF3C-3E703192E510}" type="presOf" srcId="{D3F7006A-5B22-4850-BF7B-2490AE29166A}" destId="{469DF5B9-D57E-48EB-983F-C5B6BB57B832}" srcOrd="0" destOrd="0" presId="urn:microsoft.com/office/officeart/2009/3/layout/IncreasingArrowsProcess"/>
    <dgm:cxn modelId="{5468A131-7E4E-4C96-BC06-44DCEAA94264}" srcId="{F97A4D15-58B1-410F-9BFD-B281073D721A}" destId="{7094E141-B8F6-4273-A097-2E91D2679CD7}" srcOrd="1" destOrd="0" parTransId="{8B9909F8-1735-42F0-85E1-EC47F802F981}" sibTransId="{27FB9D4E-E94B-4606-8F9B-78CC2AA18310}"/>
    <dgm:cxn modelId="{26F1B55B-2406-4DB1-8900-588A3D03E881}" type="presOf" srcId="{CA8A0152-AAF4-4976-9487-B3E03C3F2FA4}" destId="{62D017EC-D60F-4DF1-9E9F-38079BF17C05}" srcOrd="0" destOrd="0" presId="urn:microsoft.com/office/officeart/2009/3/layout/IncreasingArrowsProcess"/>
    <dgm:cxn modelId="{CD0E2380-C48C-4D19-ABF2-7595BC18A085}" srcId="{CA8A0152-AAF4-4976-9487-B3E03C3F2FA4}" destId="{F97A4D15-58B1-410F-9BFD-B281073D721A}" srcOrd="1" destOrd="0" parTransId="{D08D981D-BE3A-4600-9CD9-DFC98F91A859}" sibTransId="{ADEBFE2E-BAAF-4C8A-88DD-D0495E778652}"/>
    <dgm:cxn modelId="{BE1B1B85-65A2-41FD-885E-EC5D4967CC06}" type="presOf" srcId="{23EBE5F2-4AF3-46A7-BAA1-63936B147247}" destId="{2FDB4760-EC55-41C9-B612-AE5ACCEBBC4F}" srcOrd="0" destOrd="0" presId="urn:microsoft.com/office/officeart/2009/3/layout/IncreasingArrowsProcess"/>
    <dgm:cxn modelId="{E113398D-A98B-49E2-9979-624912CACD3B}" type="presOf" srcId="{ED4C2548-E618-463A-86FD-0FC96488989B}" destId="{94B315F3-7995-411F-B4FE-1A4B5A9D2189}" srcOrd="0" destOrd="0" presId="urn:microsoft.com/office/officeart/2009/3/layout/IncreasingArrowsProcess"/>
    <dgm:cxn modelId="{F095478D-3C12-4EA3-B68E-B25C64F4FF31}" srcId="{CA8A0152-AAF4-4976-9487-B3E03C3F2FA4}" destId="{ED4C2548-E618-463A-86FD-0FC96488989B}" srcOrd="0" destOrd="0" parTransId="{62231A48-4668-44CE-B20E-E025320A0F7A}" sibTransId="{1CD980DB-F5C3-4995-871A-10799BFAC8F5}"/>
    <dgm:cxn modelId="{E5B167CB-32CD-4FCA-8137-5437272A685C}" type="presOf" srcId="{F97A4D15-58B1-410F-9BFD-B281073D721A}" destId="{DEC6B5ED-ACEB-4423-90DB-8E78C723D8F8}" srcOrd="0" destOrd="0" presId="urn:microsoft.com/office/officeart/2009/3/layout/IncreasingArrowsProcess"/>
    <dgm:cxn modelId="{2D17B0D4-81A0-4792-80C0-0A6726251D78}" type="presOf" srcId="{7094E141-B8F6-4273-A097-2E91D2679CD7}" destId="{2FDB4760-EC55-41C9-B612-AE5ACCEBBC4F}" srcOrd="0" destOrd="1" presId="urn:microsoft.com/office/officeart/2009/3/layout/IncreasingArrowsProcess"/>
    <dgm:cxn modelId="{F67B07D6-9481-4EDE-9EA7-6496E8D40040}" srcId="{ED4C2548-E618-463A-86FD-0FC96488989B}" destId="{D3F7006A-5B22-4850-BF7B-2490AE29166A}" srcOrd="0" destOrd="0" parTransId="{59DB3C71-FE97-41E5-B663-0625A1D00559}" sibTransId="{434474F1-1F77-4508-93D5-9DFAF4F90464}"/>
    <dgm:cxn modelId="{9030B8D8-E3EE-4D21-B588-3EE28D5AC249}" type="presParOf" srcId="{62D017EC-D60F-4DF1-9E9F-38079BF17C05}" destId="{94B315F3-7995-411F-B4FE-1A4B5A9D2189}" srcOrd="0" destOrd="0" presId="urn:microsoft.com/office/officeart/2009/3/layout/IncreasingArrowsProcess"/>
    <dgm:cxn modelId="{8B0E21FA-890E-4792-A578-3B6379B0B744}" type="presParOf" srcId="{62D017EC-D60F-4DF1-9E9F-38079BF17C05}" destId="{469DF5B9-D57E-48EB-983F-C5B6BB57B832}" srcOrd="1" destOrd="0" presId="urn:microsoft.com/office/officeart/2009/3/layout/IncreasingArrowsProcess"/>
    <dgm:cxn modelId="{378BA2F5-1A9F-4A11-A951-C00A4BD4131A}" type="presParOf" srcId="{62D017EC-D60F-4DF1-9E9F-38079BF17C05}" destId="{DEC6B5ED-ACEB-4423-90DB-8E78C723D8F8}" srcOrd="2" destOrd="0" presId="urn:microsoft.com/office/officeart/2009/3/layout/IncreasingArrowsProcess"/>
    <dgm:cxn modelId="{F5A52561-C8C3-4ABF-B40C-9F40C8495A45}" type="presParOf" srcId="{62D017EC-D60F-4DF1-9E9F-38079BF17C05}" destId="{2FDB4760-EC55-41C9-B612-AE5ACCEBBC4F}" srcOrd="3" destOrd="0" presId="urn:microsoft.com/office/officeart/2009/3/layout/IncreasingArrows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B315F3-7995-411F-B4FE-1A4B5A9D2189}">
      <dsp:nvSpPr>
        <dsp:cNvPr id="0" name=""/>
        <dsp:cNvSpPr/>
      </dsp:nvSpPr>
      <dsp:spPr>
        <a:xfrm>
          <a:off x="0" y="714825"/>
          <a:ext cx="7141312" cy="1040131"/>
        </a:xfrm>
        <a:prstGeom prst="rightArrow">
          <a:avLst>
            <a:gd name="adj1" fmla="val 50000"/>
            <a:gd name="adj2" fmla="val 5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2390" tIns="72390" rIns="254000" bIns="165121" numCol="1" spcCol="1270" anchor="ctr" anchorCtr="0">
          <a:noAutofit/>
        </a:bodyPr>
        <a:lstStyle/>
        <a:p>
          <a:pPr marL="0" lvl="0" indent="0" algn="l" defTabSz="844550">
            <a:lnSpc>
              <a:spcPct val="90000"/>
            </a:lnSpc>
            <a:spcBef>
              <a:spcPct val="0"/>
            </a:spcBef>
            <a:spcAft>
              <a:spcPct val="35000"/>
            </a:spcAft>
            <a:buNone/>
          </a:pPr>
          <a:r>
            <a:rPr lang="en-MY" sz="1900" b="1" kern="1200" dirty="0"/>
            <a:t>Tier 1- </a:t>
          </a:r>
          <a:r>
            <a:rPr lang="en-SG" sz="1900" b="1" kern="1200" dirty="0"/>
            <a:t>minor problem</a:t>
          </a:r>
          <a:endParaRPr lang="en-MY" sz="1900" kern="1200" dirty="0"/>
        </a:p>
      </dsp:txBody>
      <dsp:txXfrm>
        <a:off x="0" y="974858"/>
        <a:ext cx="6881279" cy="520065"/>
      </dsp:txXfrm>
    </dsp:sp>
    <dsp:sp modelId="{469DF5B9-D57E-48EB-983F-C5B6BB57B832}">
      <dsp:nvSpPr>
        <dsp:cNvPr id="0" name=""/>
        <dsp:cNvSpPr/>
      </dsp:nvSpPr>
      <dsp:spPr>
        <a:xfrm>
          <a:off x="0" y="1519495"/>
          <a:ext cx="3299286" cy="2321629"/>
        </a:xfrm>
        <a:prstGeom prst="rect">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1">
          <a:scrgbClr r="0" g="0" b="0"/>
        </a:fillRef>
        <a:effectRef idx="3">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MY" sz="1900" kern="1200" dirty="0"/>
            <a:t>Issues:</a:t>
          </a:r>
        </a:p>
        <a:p>
          <a:pPr marL="0" lvl="0" indent="0" algn="l" defTabSz="844550">
            <a:lnSpc>
              <a:spcPct val="90000"/>
            </a:lnSpc>
            <a:spcBef>
              <a:spcPct val="0"/>
            </a:spcBef>
            <a:spcAft>
              <a:spcPct val="35000"/>
            </a:spcAft>
            <a:buNone/>
          </a:pPr>
          <a:r>
            <a:rPr lang="en-MY" sz="1900" kern="1200" dirty="0"/>
            <a:t>1. </a:t>
          </a:r>
          <a:r>
            <a:rPr lang="id-ID" sz="1900" kern="1200" dirty="0"/>
            <a:t>When user login, and they input incorrect credentials. Error Message not Appear</a:t>
          </a:r>
          <a:endParaRPr lang="en-SG" sz="1900" kern="1200" dirty="0"/>
        </a:p>
        <a:p>
          <a:pPr marL="0" lvl="0" indent="0" algn="l" defTabSz="844550">
            <a:lnSpc>
              <a:spcPct val="90000"/>
            </a:lnSpc>
            <a:spcBef>
              <a:spcPct val="0"/>
            </a:spcBef>
            <a:spcAft>
              <a:spcPct val="35000"/>
            </a:spcAft>
            <a:buNone/>
          </a:pPr>
          <a:endParaRPr lang="en-MY" sz="1900" kern="1200" dirty="0">
            <a:highlight>
              <a:srgbClr val="FFFF00"/>
            </a:highlight>
          </a:endParaRPr>
        </a:p>
      </dsp:txBody>
      <dsp:txXfrm>
        <a:off x="0" y="1519495"/>
        <a:ext cx="3299286" cy="2321629"/>
      </dsp:txXfrm>
    </dsp:sp>
    <dsp:sp modelId="{DEC6B5ED-ACEB-4423-90DB-8E78C723D8F8}">
      <dsp:nvSpPr>
        <dsp:cNvPr id="0" name=""/>
        <dsp:cNvSpPr/>
      </dsp:nvSpPr>
      <dsp:spPr>
        <a:xfrm>
          <a:off x="3299286" y="1061420"/>
          <a:ext cx="3842025" cy="1040131"/>
        </a:xfrm>
        <a:prstGeom prst="rightArrow">
          <a:avLst>
            <a:gd name="adj1" fmla="val 50000"/>
            <a:gd name="adj2" fmla="val 50000"/>
          </a:avLst>
        </a:prstGeom>
        <a:gradFill rotWithShape="1">
          <a:gsLst>
            <a:gs pos="0">
              <a:schemeClr val="accent4">
                <a:tint val="100000"/>
                <a:shade val="100000"/>
                <a:satMod val="130000"/>
              </a:schemeClr>
            </a:gs>
            <a:gs pos="100000">
              <a:schemeClr val="accent4">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72390" tIns="72390" rIns="254000" bIns="165121" numCol="1" spcCol="1270" anchor="ctr" anchorCtr="0">
          <a:noAutofit/>
        </a:bodyPr>
        <a:lstStyle/>
        <a:p>
          <a:pPr marL="0" lvl="0" indent="0" algn="l" defTabSz="844550">
            <a:lnSpc>
              <a:spcPct val="90000"/>
            </a:lnSpc>
            <a:spcBef>
              <a:spcPct val="0"/>
            </a:spcBef>
            <a:spcAft>
              <a:spcPct val="35000"/>
            </a:spcAft>
            <a:buNone/>
          </a:pPr>
          <a:r>
            <a:rPr lang="en-MY" sz="1900" b="1" kern="1200"/>
            <a:t>Tier 2- </a:t>
          </a:r>
          <a:r>
            <a:rPr lang="en-SG" sz="1900" b="1" kern="1200"/>
            <a:t>major problems</a:t>
          </a:r>
          <a:endParaRPr lang="en-MY" sz="1900" b="1" kern="1200"/>
        </a:p>
      </dsp:txBody>
      <dsp:txXfrm>
        <a:off x="3299286" y="1321453"/>
        <a:ext cx="3581992" cy="520065"/>
      </dsp:txXfrm>
    </dsp:sp>
    <dsp:sp modelId="{2FDB4760-EC55-41C9-B612-AE5ACCEBBC4F}">
      <dsp:nvSpPr>
        <dsp:cNvPr id="0" name=""/>
        <dsp:cNvSpPr/>
      </dsp:nvSpPr>
      <dsp:spPr>
        <a:xfrm>
          <a:off x="3299286" y="1866089"/>
          <a:ext cx="3299286" cy="2321629"/>
        </a:xfrm>
        <a:prstGeom prst="rect">
          <a:avLst/>
        </a:prstGeom>
        <a:solidFill>
          <a:schemeClr val="lt1"/>
        </a:solidFill>
        <a:ln w="25400" cap="flat" cmpd="sng" algn="ctr">
          <a:solidFill>
            <a:schemeClr val="accent4"/>
          </a:solidFill>
          <a:prstDash val="solid"/>
        </a:ln>
        <a:effectLst/>
      </dsp:spPr>
      <dsp:style>
        <a:lnRef idx="2">
          <a:schemeClr val="accent4"/>
        </a:lnRef>
        <a:fillRef idx="1">
          <a:schemeClr val="lt1"/>
        </a:fillRef>
        <a:effectRef idx="0">
          <a:schemeClr val="accent4"/>
        </a:effectRef>
        <a:fontRef idx="minor">
          <a:schemeClr val="dk1"/>
        </a:fontRef>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MY" sz="1900" kern="1200"/>
            <a:t>Issues:</a:t>
          </a:r>
        </a:p>
        <a:p>
          <a:pPr marL="0" lvl="0" indent="0" algn="l" defTabSz="844550">
            <a:lnSpc>
              <a:spcPct val="90000"/>
            </a:lnSpc>
            <a:spcBef>
              <a:spcPct val="0"/>
            </a:spcBef>
            <a:spcAft>
              <a:spcPct val="35000"/>
            </a:spcAft>
            <a:buNone/>
          </a:pPr>
          <a:r>
            <a:rPr lang="en-MY" sz="1900" kern="1200" dirty="0"/>
            <a:t>1. </a:t>
          </a:r>
          <a:r>
            <a:rPr lang="id-ID" sz="1900" kern="1200" dirty="0"/>
            <a:t>After user login, Thread Section is not showing On Dashboard</a:t>
          </a:r>
          <a:endParaRPr lang="en-MY" sz="1900" kern="1200" dirty="0"/>
        </a:p>
      </dsp:txBody>
      <dsp:txXfrm>
        <a:off x="3299286" y="1866089"/>
        <a:ext cx="3299286" cy="2321629"/>
      </dsp:txXfrm>
    </dsp:sp>
  </dsp:spTree>
</dsp:drawing>
</file>

<file path=ppt/diagrams/layout1.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703604F-02DC-482D-AFEE-5BDBA002C04A}"/>
              </a:ext>
            </a:extLst>
          </p:cNvPr>
          <p:cNvSpPr>
            <a:spLocks noGrp="1"/>
          </p:cNvSpPr>
          <p:nvPr>
            <p:ph type="hdr" sz="quarter"/>
          </p:nvPr>
        </p:nvSpPr>
        <p:spPr>
          <a:xfrm>
            <a:off x="0" y="0"/>
            <a:ext cx="4306888" cy="341313"/>
          </a:xfrm>
          <a:prstGeom prst="rect">
            <a:avLst/>
          </a:prstGeom>
        </p:spPr>
        <p:txBody>
          <a:bodyPr vert="horz" lIns="91440" tIns="45720" rIns="91440" bIns="45720" rtlCol="0"/>
          <a:lstStyle>
            <a:lvl1pPr algn="l">
              <a:defRPr sz="1200">
                <a:latin typeface="Arial" panose="020B0604020202020204" pitchFamily="34" charset="0"/>
                <a:ea typeface="ヒラギノ角ゴ Pro W3" pitchFamily="-65" charset="-128"/>
                <a:cs typeface="+mn-cs"/>
              </a:defRPr>
            </a:lvl1pPr>
          </a:lstStyle>
          <a:p>
            <a:pPr>
              <a:defRPr/>
            </a:pPr>
            <a:endParaRPr lang="en-US"/>
          </a:p>
        </p:txBody>
      </p:sp>
      <p:sp>
        <p:nvSpPr>
          <p:cNvPr id="3" name="Date Placeholder 2">
            <a:extLst>
              <a:ext uri="{FF2B5EF4-FFF2-40B4-BE49-F238E27FC236}">
                <a16:creationId xmlns:a16="http://schemas.microsoft.com/office/drawing/2014/main" id="{A8AD8BAF-504F-489F-B142-D79120DD46B9}"/>
              </a:ext>
            </a:extLst>
          </p:cNvPr>
          <p:cNvSpPr>
            <a:spLocks noGrp="1"/>
          </p:cNvSpPr>
          <p:nvPr>
            <p:ph type="dt" sz="quarter" idx="1"/>
          </p:nvPr>
        </p:nvSpPr>
        <p:spPr>
          <a:xfrm>
            <a:off x="5630863" y="0"/>
            <a:ext cx="4306887" cy="341313"/>
          </a:xfrm>
          <a:prstGeom prst="rect">
            <a:avLst/>
          </a:prstGeom>
        </p:spPr>
        <p:txBody>
          <a:bodyPr vert="horz" wrap="square" lIns="91440" tIns="45720" rIns="91440" bIns="45720" numCol="1" anchor="t" anchorCtr="0" compatLnSpc="1">
            <a:prstTxWarp prst="textNoShape">
              <a:avLst/>
            </a:prstTxWarp>
          </a:bodyPr>
          <a:lstStyle>
            <a:lvl1pPr algn="r">
              <a:defRPr sz="1200">
                <a:ea typeface="ヒラギノ角ゴ Pro W3" pitchFamily="1" charset="-128"/>
              </a:defRPr>
            </a:lvl1pPr>
          </a:lstStyle>
          <a:p>
            <a:pPr>
              <a:defRPr/>
            </a:pPr>
            <a:fld id="{7D0E23B5-E032-41A0-A9E8-F318D9478D12}" type="datetimeFigureOut">
              <a:rPr lang="en-US" altLang="en-US"/>
              <a:pPr>
                <a:defRPr/>
              </a:pPr>
              <a:t>8/23/2023</a:t>
            </a:fld>
            <a:endParaRPr lang="en-US" altLang="en-US"/>
          </a:p>
        </p:txBody>
      </p:sp>
      <p:sp>
        <p:nvSpPr>
          <p:cNvPr id="4" name="Footer Placeholder 3">
            <a:extLst>
              <a:ext uri="{FF2B5EF4-FFF2-40B4-BE49-F238E27FC236}">
                <a16:creationId xmlns:a16="http://schemas.microsoft.com/office/drawing/2014/main" id="{9ABF372D-7742-458B-887F-126A48255DAC}"/>
              </a:ext>
            </a:extLst>
          </p:cNvPr>
          <p:cNvSpPr>
            <a:spLocks noGrp="1"/>
          </p:cNvSpPr>
          <p:nvPr>
            <p:ph type="ftr" sz="quarter" idx="2"/>
          </p:nvPr>
        </p:nvSpPr>
        <p:spPr>
          <a:xfrm>
            <a:off x="0" y="6465888"/>
            <a:ext cx="4306888" cy="341312"/>
          </a:xfrm>
          <a:prstGeom prst="rect">
            <a:avLst/>
          </a:prstGeom>
        </p:spPr>
        <p:txBody>
          <a:bodyPr vert="horz" lIns="91440" tIns="45720" rIns="91440" bIns="45720" rtlCol="0" anchor="b"/>
          <a:lstStyle>
            <a:lvl1pPr algn="l">
              <a:defRPr sz="1200">
                <a:latin typeface="Arial" panose="020B0604020202020204" pitchFamily="34" charset="0"/>
                <a:ea typeface="ヒラギノ角ゴ Pro W3" pitchFamily="-65" charset="-128"/>
                <a:cs typeface="+mn-cs"/>
              </a:defRPr>
            </a:lvl1pPr>
          </a:lstStyle>
          <a:p>
            <a:pPr>
              <a:defRPr/>
            </a:pPr>
            <a:endParaRPr lang="en-US"/>
          </a:p>
        </p:txBody>
      </p:sp>
      <p:sp>
        <p:nvSpPr>
          <p:cNvPr id="5" name="Slide Number Placeholder 4">
            <a:extLst>
              <a:ext uri="{FF2B5EF4-FFF2-40B4-BE49-F238E27FC236}">
                <a16:creationId xmlns:a16="http://schemas.microsoft.com/office/drawing/2014/main" id="{9BEC907A-1B62-49FB-962A-1ADE5F31CE0D}"/>
              </a:ext>
            </a:extLst>
          </p:cNvPr>
          <p:cNvSpPr>
            <a:spLocks noGrp="1"/>
          </p:cNvSpPr>
          <p:nvPr>
            <p:ph type="sldNum" sz="quarter" idx="3"/>
          </p:nvPr>
        </p:nvSpPr>
        <p:spPr>
          <a:xfrm>
            <a:off x="5630863" y="6465888"/>
            <a:ext cx="4306887" cy="341312"/>
          </a:xfrm>
          <a:prstGeom prst="rect">
            <a:avLst/>
          </a:prstGeom>
        </p:spPr>
        <p:txBody>
          <a:bodyPr vert="horz" wrap="square" lIns="91440" tIns="45720" rIns="91440" bIns="45720" numCol="1" anchor="b" anchorCtr="0" compatLnSpc="1">
            <a:prstTxWarp prst="textNoShape">
              <a:avLst/>
            </a:prstTxWarp>
          </a:bodyPr>
          <a:lstStyle>
            <a:lvl1pPr algn="r">
              <a:defRPr sz="1200">
                <a:ea typeface="ヒラギノ角ゴ Pro W3" pitchFamily="2" charset="-128"/>
              </a:defRPr>
            </a:lvl1pPr>
          </a:lstStyle>
          <a:p>
            <a:pPr>
              <a:defRPr/>
            </a:pPr>
            <a:fld id="{4B13ACCF-08E0-430C-9A9D-1845EB7725C1}"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6C99510-02CE-4AD1-A9E9-7C68FAA6CC4B}"/>
              </a:ext>
            </a:extLst>
          </p:cNvPr>
          <p:cNvSpPr>
            <a:spLocks noGrp="1"/>
          </p:cNvSpPr>
          <p:nvPr>
            <p:ph type="hdr" sz="quarter"/>
          </p:nvPr>
        </p:nvSpPr>
        <p:spPr>
          <a:xfrm>
            <a:off x="0" y="0"/>
            <a:ext cx="4306888" cy="33972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Arial" charset="0"/>
                <a:ea typeface="ヒラギノ角ゴ Pro W3" pitchFamily="-65" charset="-128"/>
                <a:cs typeface="+mn-cs"/>
              </a:defRPr>
            </a:lvl1pPr>
          </a:lstStyle>
          <a:p>
            <a:pPr>
              <a:defRPr/>
            </a:pPr>
            <a:endParaRPr lang="en-SG"/>
          </a:p>
        </p:txBody>
      </p:sp>
      <p:sp>
        <p:nvSpPr>
          <p:cNvPr id="3" name="Date Placeholder 2">
            <a:extLst>
              <a:ext uri="{FF2B5EF4-FFF2-40B4-BE49-F238E27FC236}">
                <a16:creationId xmlns:a16="http://schemas.microsoft.com/office/drawing/2014/main" id="{3BD59BC2-A268-4048-892D-C2165FB61C36}"/>
              </a:ext>
            </a:extLst>
          </p:cNvPr>
          <p:cNvSpPr>
            <a:spLocks noGrp="1"/>
          </p:cNvSpPr>
          <p:nvPr>
            <p:ph type="dt" idx="1"/>
          </p:nvPr>
        </p:nvSpPr>
        <p:spPr>
          <a:xfrm>
            <a:off x="5630863" y="0"/>
            <a:ext cx="4306887" cy="33972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ヒラギノ角ゴ Pro W3" pitchFamily="1" charset="-128"/>
              </a:defRPr>
            </a:lvl1pPr>
          </a:lstStyle>
          <a:p>
            <a:pPr>
              <a:defRPr/>
            </a:pPr>
            <a:fld id="{D2EE04E8-31F4-42C2-B95E-BFDAFD2674DA}" type="datetimeFigureOut">
              <a:rPr lang="en-US" altLang="en-US"/>
              <a:pPr>
                <a:defRPr/>
              </a:pPr>
              <a:t>8/23/2023</a:t>
            </a:fld>
            <a:endParaRPr lang="en-US" altLang="en-US"/>
          </a:p>
        </p:txBody>
      </p:sp>
      <p:sp>
        <p:nvSpPr>
          <p:cNvPr id="4" name="Slide Image Placeholder 3">
            <a:extLst>
              <a:ext uri="{FF2B5EF4-FFF2-40B4-BE49-F238E27FC236}">
                <a16:creationId xmlns:a16="http://schemas.microsoft.com/office/drawing/2014/main" id="{D456ECF8-1E2B-455B-9DC0-85BB74547141}"/>
              </a:ext>
            </a:extLst>
          </p:cNvPr>
          <p:cNvSpPr>
            <a:spLocks noGrp="1" noRot="1" noChangeAspect="1"/>
          </p:cNvSpPr>
          <p:nvPr>
            <p:ph type="sldImg" idx="2"/>
          </p:nvPr>
        </p:nvSpPr>
        <p:spPr>
          <a:xfrm>
            <a:off x="3268663" y="511175"/>
            <a:ext cx="3402012" cy="2551113"/>
          </a:xfrm>
          <a:prstGeom prst="rect">
            <a:avLst/>
          </a:prstGeom>
          <a:noFill/>
          <a:ln w="12700">
            <a:solidFill>
              <a:prstClr val="black"/>
            </a:solidFill>
          </a:ln>
        </p:spPr>
        <p:txBody>
          <a:bodyPr vert="horz" lIns="91440" tIns="45720" rIns="91440" bIns="45720" rtlCol="0" anchor="ctr"/>
          <a:lstStyle/>
          <a:p>
            <a:pPr lvl="0"/>
            <a:endParaRPr lang="en-SG" noProof="0"/>
          </a:p>
        </p:txBody>
      </p:sp>
      <p:sp>
        <p:nvSpPr>
          <p:cNvPr id="5" name="Notes Placeholder 4">
            <a:extLst>
              <a:ext uri="{FF2B5EF4-FFF2-40B4-BE49-F238E27FC236}">
                <a16:creationId xmlns:a16="http://schemas.microsoft.com/office/drawing/2014/main" id="{7089C99F-EA2B-4EE6-B715-31A1319F021A}"/>
              </a:ext>
            </a:extLst>
          </p:cNvPr>
          <p:cNvSpPr>
            <a:spLocks noGrp="1"/>
          </p:cNvSpPr>
          <p:nvPr>
            <p:ph type="body" sz="quarter" idx="3"/>
          </p:nvPr>
        </p:nvSpPr>
        <p:spPr>
          <a:xfrm>
            <a:off x="993775" y="3232150"/>
            <a:ext cx="7951788" cy="3063875"/>
          </a:xfrm>
          <a:prstGeom prst="rect">
            <a:avLst/>
          </a:prstGeom>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SG" noProof="0"/>
          </a:p>
        </p:txBody>
      </p:sp>
      <p:sp>
        <p:nvSpPr>
          <p:cNvPr id="6" name="Footer Placeholder 5">
            <a:extLst>
              <a:ext uri="{FF2B5EF4-FFF2-40B4-BE49-F238E27FC236}">
                <a16:creationId xmlns:a16="http://schemas.microsoft.com/office/drawing/2014/main" id="{13C3C1ED-1BF8-4E8B-B031-126FB30D8B9A}"/>
              </a:ext>
            </a:extLst>
          </p:cNvPr>
          <p:cNvSpPr>
            <a:spLocks noGrp="1"/>
          </p:cNvSpPr>
          <p:nvPr>
            <p:ph type="ftr" sz="quarter" idx="4"/>
          </p:nvPr>
        </p:nvSpPr>
        <p:spPr>
          <a:xfrm>
            <a:off x="0" y="6465888"/>
            <a:ext cx="4306888" cy="33972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Arial" charset="0"/>
                <a:ea typeface="ヒラギノ角ゴ Pro W3" pitchFamily="-65" charset="-128"/>
                <a:cs typeface="+mn-cs"/>
              </a:defRPr>
            </a:lvl1pPr>
          </a:lstStyle>
          <a:p>
            <a:pPr>
              <a:defRPr/>
            </a:pPr>
            <a:endParaRPr lang="en-SG"/>
          </a:p>
        </p:txBody>
      </p:sp>
      <p:sp>
        <p:nvSpPr>
          <p:cNvPr id="7" name="Slide Number Placeholder 6">
            <a:extLst>
              <a:ext uri="{FF2B5EF4-FFF2-40B4-BE49-F238E27FC236}">
                <a16:creationId xmlns:a16="http://schemas.microsoft.com/office/drawing/2014/main" id="{18951131-2388-4048-9ABA-5F914F9F9AC2}"/>
              </a:ext>
            </a:extLst>
          </p:cNvPr>
          <p:cNvSpPr>
            <a:spLocks noGrp="1"/>
          </p:cNvSpPr>
          <p:nvPr>
            <p:ph type="sldNum" sz="quarter" idx="5"/>
          </p:nvPr>
        </p:nvSpPr>
        <p:spPr>
          <a:xfrm>
            <a:off x="5630863" y="6465888"/>
            <a:ext cx="4306887" cy="3397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ea typeface="ヒラギノ角ゴ Pro W3" pitchFamily="2" charset="-128"/>
              </a:defRPr>
            </a:lvl1pPr>
          </a:lstStyle>
          <a:p>
            <a:pPr>
              <a:defRPr/>
            </a:pPr>
            <a:fld id="{BAAEEC78-BEC1-4E73-AE9E-66766B2988D1}" type="slidenum">
              <a:rPr lang="en-US" altLang="en-US"/>
              <a:pPr>
                <a:defRPr/>
              </a:pPr>
              <a:t>‹#›</a:t>
            </a:fld>
            <a:endParaRPr lang="en-US" altLang="en-US"/>
          </a:p>
        </p:txBody>
      </p:sp>
    </p:spTree>
    <p:extLst>
      <p:ext uri="{BB962C8B-B14F-4D97-AF65-F5344CB8AC3E}">
        <p14:creationId xmlns:p14="http://schemas.microsoft.com/office/powerpoint/2010/main" val="31235806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7E0B277C-17CB-432A-8C2F-54439118987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D43299A5-2104-4241-807A-73BE69A2EF9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172" name="Slide Number Placeholder 3">
            <a:extLst>
              <a:ext uri="{FF2B5EF4-FFF2-40B4-BE49-F238E27FC236}">
                <a16:creationId xmlns:a16="http://schemas.microsoft.com/office/drawing/2014/main" id="{2C8B8FC2-0C9A-462D-A65B-0B241A10ACF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5C141B1B-7171-4450-B1E9-45D1BE64481E}" type="slidenum">
              <a:rPr lang="en-US" altLang="en-US" smtClean="0"/>
              <a:pPr/>
              <a:t>2</a:t>
            </a:fld>
            <a:endParaRPr lang="en-US" altLang="en-US"/>
          </a:p>
        </p:txBody>
      </p:sp>
    </p:spTree>
    <p:extLst>
      <p:ext uri="{BB962C8B-B14F-4D97-AF65-F5344CB8AC3E}">
        <p14:creationId xmlns:p14="http://schemas.microsoft.com/office/powerpoint/2010/main" val="2067817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74DBE464-4812-4717-B861-8E652505ABA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4EB7A2B0-A247-4E81-8DB1-8014294EC1A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220" name="Slide Number Placeholder 3">
            <a:extLst>
              <a:ext uri="{FF2B5EF4-FFF2-40B4-BE49-F238E27FC236}">
                <a16:creationId xmlns:a16="http://schemas.microsoft.com/office/drawing/2014/main" id="{177E92BE-F11F-4CBB-88F4-0AF0ADF8A37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D8B69888-EF38-425B-96E7-358D72E6EDFE}" type="slidenum">
              <a:rPr lang="en-US" altLang="en-US" smtClean="0"/>
              <a:pPr/>
              <a:t>3</a:t>
            </a:fld>
            <a:endParaRPr lang="en-US" altLang="en-US"/>
          </a:p>
        </p:txBody>
      </p:sp>
    </p:spTree>
    <p:extLst>
      <p:ext uri="{BB962C8B-B14F-4D97-AF65-F5344CB8AC3E}">
        <p14:creationId xmlns:p14="http://schemas.microsoft.com/office/powerpoint/2010/main" val="125442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2517BC44-6A78-4136-BE04-8FD8FC847F2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71CCECFB-0CDB-4AA3-8795-9447CE9A546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0484" name="Slide Number Placeholder 3">
            <a:extLst>
              <a:ext uri="{FF2B5EF4-FFF2-40B4-BE49-F238E27FC236}">
                <a16:creationId xmlns:a16="http://schemas.microsoft.com/office/drawing/2014/main" id="{D1835A97-158B-4169-920D-CEDF92C4C3A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70A7864A-2CA0-4139-ADA5-7C435F860913}" type="slidenum">
              <a:rPr lang="en-US" altLang="en-US" smtClean="0">
                <a:solidFill>
                  <a:srgbClr val="000000"/>
                </a:solidFill>
              </a:rPr>
              <a:pPr/>
              <a:t>16</a:t>
            </a:fld>
            <a:endParaRPr lang="en-US" altLang="en-US">
              <a:solidFill>
                <a:srgbClr val="000000"/>
              </a:solidFill>
            </a:endParaRPr>
          </a:p>
        </p:txBody>
      </p:sp>
    </p:spTree>
    <p:extLst>
      <p:ext uri="{BB962C8B-B14F-4D97-AF65-F5344CB8AC3E}">
        <p14:creationId xmlns:p14="http://schemas.microsoft.com/office/powerpoint/2010/main" val="2851864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2517BC44-6A78-4136-BE04-8FD8FC847F2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71CCECFB-0CDB-4AA3-8795-9447CE9A546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0484" name="Slide Number Placeholder 3">
            <a:extLst>
              <a:ext uri="{FF2B5EF4-FFF2-40B4-BE49-F238E27FC236}">
                <a16:creationId xmlns:a16="http://schemas.microsoft.com/office/drawing/2014/main" id="{D1835A97-158B-4169-920D-CEDF92C4C3A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70A7864A-2CA0-4139-ADA5-7C435F860913}" type="slidenum">
              <a:rPr lang="en-US" altLang="en-US" smtClean="0">
                <a:solidFill>
                  <a:srgbClr val="000000"/>
                </a:solidFill>
              </a:rPr>
              <a:pPr/>
              <a:t>21</a:t>
            </a:fld>
            <a:endParaRPr lang="en-US" altLang="en-US">
              <a:solidFill>
                <a:srgbClr val="000000"/>
              </a:solidFill>
            </a:endParaRPr>
          </a:p>
        </p:txBody>
      </p:sp>
    </p:spTree>
    <p:extLst>
      <p:ext uri="{BB962C8B-B14F-4D97-AF65-F5344CB8AC3E}">
        <p14:creationId xmlns:p14="http://schemas.microsoft.com/office/powerpoint/2010/main" val="1955515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BE1DBCDE-A288-427C-A944-074E0AE949D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a:extLst>
              <a:ext uri="{FF2B5EF4-FFF2-40B4-BE49-F238E27FC236}">
                <a16:creationId xmlns:a16="http://schemas.microsoft.com/office/drawing/2014/main" id="{7DACFE1E-8280-4CC5-A69E-1AEB9201681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9700" name="Slide Number Placeholder 3">
            <a:extLst>
              <a:ext uri="{FF2B5EF4-FFF2-40B4-BE49-F238E27FC236}">
                <a16:creationId xmlns:a16="http://schemas.microsoft.com/office/drawing/2014/main" id="{F0DE737C-8BC5-4758-9BCE-E701F0FC477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634DB49E-AA0E-46D7-9352-E3A300B8E8C6}" type="slidenum">
              <a:rPr lang="en-US" altLang="en-US" smtClean="0">
                <a:solidFill>
                  <a:srgbClr val="000000"/>
                </a:solidFill>
              </a:rPr>
              <a:pPr/>
              <a:t>22</a:t>
            </a:fld>
            <a:endParaRPr lang="en-US" altLang="en-US">
              <a:solidFill>
                <a:srgbClr val="000000"/>
              </a:solidFill>
            </a:endParaRPr>
          </a:p>
        </p:txBody>
      </p:sp>
    </p:spTree>
    <p:extLst>
      <p:ext uri="{BB962C8B-B14F-4D97-AF65-F5344CB8AC3E}">
        <p14:creationId xmlns:p14="http://schemas.microsoft.com/office/powerpoint/2010/main" val="1435250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0666F4D4-82BA-4492-A54E-91E11B65D3A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BE879E88-B410-441F-9859-D77264522A1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3796" name="Slide Number Placeholder 3">
            <a:extLst>
              <a:ext uri="{FF2B5EF4-FFF2-40B4-BE49-F238E27FC236}">
                <a16:creationId xmlns:a16="http://schemas.microsoft.com/office/drawing/2014/main" id="{A75F97AA-0C2D-4C04-A715-C038F289341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521F76DF-9AFC-4138-B158-A3996032228C}" type="slidenum">
              <a:rPr lang="en-US" altLang="en-US" smtClean="0">
                <a:solidFill>
                  <a:srgbClr val="000000"/>
                </a:solidFill>
              </a:rPr>
              <a:pPr/>
              <a:t>23</a:t>
            </a:fld>
            <a:endParaRPr lang="en-US" altLang="en-US">
              <a:solidFill>
                <a:srgbClr val="000000"/>
              </a:solidFill>
            </a:endParaRPr>
          </a:p>
        </p:txBody>
      </p:sp>
    </p:spTree>
    <p:extLst>
      <p:ext uri="{BB962C8B-B14F-4D97-AF65-F5344CB8AC3E}">
        <p14:creationId xmlns:p14="http://schemas.microsoft.com/office/powerpoint/2010/main" val="1131825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F64E1642-CBF8-4B98-B948-921CE0185EF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a:extLst>
              <a:ext uri="{FF2B5EF4-FFF2-40B4-BE49-F238E27FC236}">
                <a16:creationId xmlns:a16="http://schemas.microsoft.com/office/drawing/2014/main" id="{6EF03B1E-CB2B-47EE-A944-E65E192F7C5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8916" name="Slide Number Placeholder 3">
            <a:extLst>
              <a:ext uri="{FF2B5EF4-FFF2-40B4-BE49-F238E27FC236}">
                <a16:creationId xmlns:a16="http://schemas.microsoft.com/office/drawing/2014/main" id="{804829CB-1C5B-4443-944F-4E118684A30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11DFFAE4-DBB8-425A-A86B-2CD7B54AD074}" type="slidenum">
              <a:rPr lang="en-US" altLang="en-US" smtClean="0">
                <a:solidFill>
                  <a:srgbClr val="000000"/>
                </a:solidFill>
              </a:rPr>
              <a:pPr/>
              <a:t>24</a:t>
            </a:fld>
            <a:endParaRPr lang="en-US" altLang="en-US">
              <a:solidFill>
                <a:srgbClr val="000000"/>
              </a:solidFill>
            </a:endParaRPr>
          </a:p>
        </p:txBody>
      </p:sp>
    </p:spTree>
    <p:extLst>
      <p:ext uri="{BB962C8B-B14F-4D97-AF65-F5344CB8AC3E}">
        <p14:creationId xmlns:p14="http://schemas.microsoft.com/office/powerpoint/2010/main" val="1167002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4"/>
          <p:cNvSpPr>
            <a:spLocks noGrp="1"/>
          </p:cNvSpPr>
          <p:nvPr>
            <p:ph type="title"/>
          </p:nvPr>
        </p:nvSpPr>
        <p:spPr bwMode="auto">
          <a:xfrm>
            <a:off x="179513" y="404664"/>
            <a:ext cx="5820767" cy="457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defRPr sz="1950" b="1">
                <a:solidFill>
                  <a:schemeClr val="bg1"/>
                </a:solidFill>
              </a:defRPr>
            </a:lvl1pPr>
          </a:lstStyle>
          <a:p>
            <a:endParaRPr lang="en-US"/>
          </a:p>
        </p:txBody>
      </p:sp>
    </p:spTree>
    <p:extLst>
      <p:ext uri="{BB962C8B-B14F-4D97-AF65-F5344CB8AC3E}">
        <p14:creationId xmlns:p14="http://schemas.microsoft.com/office/powerpoint/2010/main" val="612786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667000"/>
            <a:ext cx="5867400" cy="762000"/>
          </a:xfrm>
          <a:prstGeom prst="rect">
            <a:avLst/>
          </a:prstGeom>
        </p:spPr>
        <p:txBody>
          <a:bodyPr/>
          <a:lstStyle>
            <a:lvl1pPr algn="l">
              <a:defRPr sz="2700" baseline="0">
                <a:solidFill>
                  <a:srgbClr val="93176C"/>
                </a:solidFill>
              </a:defRPr>
            </a:lvl1pPr>
          </a:lstStyle>
          <a:p>
            <a:r>
              <a:rPr lang="en-US"/>
              <a:t>Click to edit Master title style</a:t>
            </a:r>
          </a:p>
        </p:txBody>
      </p:sp>
      <p:sp>
        <p:nvSpPr>
          <p:cNvPr id="10" name="Text Placeholder 9"/>
          <p:cNvSpPr>
            <a:spLocks noGrp="1"/>
          </p:cNvSpPr>
          <p:nvPr>
            <p:ph type="body" sz="quarter" idx="10"/>
          </p:nvPr>
        </p:nvSpPr>
        <p:spPr>
          <a:xfrm>
            <a:off x="3048000" y="3429000"/>
            <a:ext cx="5867400" cy="457200"/>
          </a:xfrm>
          <a:prstGeom prst="rect">
            <a:avLst/>
          </a:prstGeom>
        </p:spPr>
        <p:txBody>
          <a:bodyPr vert="horz"/>
          <a:lstStyle>
            <a:lvl1pPr>
              <a:buNone/>
              <a:defRPr sz="1050" baseline="0">
                <a:solidFill>
                  <a:srgbClr val="93176C"/>
                </a:solidFill>
              </a:defRPr>
            </a:lvl1pPr>
          </a:lstStyle>
          <a:p>
            <a:pPr lvl="0"/>
            <a:r>
              <a:rPr lang="en-US"/>
              <a:t>Click to edit Master text styles</a:t>
            </a:r>
          </a:p>
        </p:txBody>
      </p:sp>
    </p:spTree>
    <p:extLst>
      <p:ext uri="{BB962C8B-B14F-4D97-AF65-F5344CB8AC3E}">
        <p14:creationId xmlns:p14="http://schemas.microsoft.com/office/powerpoint/2010/main" val="75374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F1591-7D90-A3E9-455B-1BB6A0FEC4A6}"/>
              </a:ext>
            </a:extLst>
          </p:cNvPr>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6ED9FE-8962-E112-E779-05DEDCDEDC0D}"/>
              </a:ext>
            </a:extLst>
          </p:cNvPr>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76255389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Untitled-4.jpg">
            <a:extLst>
              <a:ext uri="{FF2B5EF4-FFF2-40B4-BE49-F238E27FC236}">
                <a16:creationId xmlns:a16="http://schemas.microsoft.com/office/drawing/2014/main" id="{CC49FBEB-E28E-467F-B589-B691FC552E9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28600"/>
            <a:ext cx="8894763"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2">
            <a:extLst>
              <a:ext uri="{FF2B5EF4-FFF2-40B4-BE49-F238E27FC236}">
                <a16:creationId xmlns:a16="http://schemas.microsoft.com/office/drawing/2014/main" id="{F914CA09-5CA4-434F-9526-F5E0FC74C147}"/>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789738" y="252413"/>
            <a:ext cx="2081212"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5" r:id="rId1"/>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pitchFamily="-65" charset="-128"/>
          <a:cs typeface="ヒラギノ角ゴ Pro W3" pitchFamily="-65"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pitchFamily="-65"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pitchFamily="-65"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5" descr="Untitled-4.jpg">
            <a:extLst>
              <a:ext uri="{FF2B5EF4-FFF2-40B4-BE49-F238E27FC236}">
                <a16:creationId xmlns:a16="http://schemas.microsoft.com/office/drawing/2014/main" id="{C6666E74-1F75-42FA-AB2D-1A2962D2B40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990600"/>
            <a:ext cx="3048000"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a:extLst>
              <a:ext uri="{FF2B5EF4-FFF2-40B4-BE49-F238E27FC236}">
                <a16:creationId xmlns:a16="http://schemas.microsoft.com/office/drawing/2014/main" id="{997C836E-6491-4AB5-87C0-52C6B5678A5E}"/>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49263" y="1027113"/>
            <a:ext cx="2598737" cy="10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6" r:id="rId1"/>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pitchFamily="-65" charset="-128"/>
          <a:cs typeface="ヒラギノ角ゴ Pro W3" pitchFamily="-65"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pitchFamily="-65"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pitchFamily="-65"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7" r:id="rId1"/>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pitchFamily="-65" charset="-128"/>
          <a:cs typeface="ヒラギノ角ゴ Pro W3" pitchFamily="-65"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pitchFamily="-65"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pitchFamily="-65"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D0F0A00E-823B-4851-B915-47C782B33BD2}"/>
              </a:ext>
            </a:extLst>
          </p:cNvPr>
          <p:cNvSpPr>
            <a:spLocks noGrp="1"/>
          </p:cNvSpPr>
          <p:nvPr>
            <p:ph type="title"/>
          </p:nvPr>
        </p:nvSpPr>
        <p:spPr bwMode="auto">
          <a:xfrm>
            <a:off x="0" y="2667000"/>
            <a:ext cx="8915400" cy="762000"/>
          </a:xfrm>
          <a:solidFill>
            <a:schemeClr val="bg1">
              <a:lumMod val="85000"/>
            </a:schemeClr>
          </a:solidFill>
        </p:spPr>
        <p:txBody>
          <a:bodyPr vert="horz" wrap="square" lIns="68580" tIns="34290" rIns="68580" bIns="34290" numCol="1" anchor="ctr" anchorCtr="0" compatLnSpc="1">
            <a:prstTxWarp prst="textNoShape">
              <a:avLst/>
            </a:prstTxWarp>
          </a:bodyPr>
          <a:lstStyle/>
          <a:p>
            <a:pPr>
              <a:defRPr/>
            </a:pPr>
            <a:r>
              <a:rPr lang="en-GB"/>
              <a:t>Problem Manage a Server Outage Scenario &amp; an Issue &amp; Change Request Management System</a:t>
            </a:r>
            <a:endParaRPr lang="en-GB" altLang="en-US">
              <a:ea typeface="ヒラギノ角ゴ Pro W3" charset="-128"/>
            </a:endParaRPr>
          </a:p>
        </p:txBody>
      </p:sp>
      <p:sp>
        <p:nvSpPr>
          <p:cNvPr id="5123" name="Title 1">
            <a:extLst>
              <a:ext uri="{FF2B5EF4-FFF2-40B4-BE49-F238E27FC236}">
                <a16:creationId xmlns:a16="http://schemas.microsoft.com/office/drawing/2014/main" id="{9943F5AA-E44A-462B-A8FC-39B76FFACCDE}"/>
              </a:ext>
            </a:extLst>
          </p:cNvPr>
          <p:cNvSpPr txBox="1">
            <a:spLocks/>
          </p:cNvSpPr>
          <p:nvPr/>
        </p:nvSpPr>
        <p:spPr bwMode="auto">
          <a:xfrm>
            <a:off x="0" y="3289300"/>
            <a:ext cx="58674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1500">
                <a:solidFill>
                  <a:srgbClr val="93176C"/>
                </a:solidFill>
                <a:latin typeface="Calibri" panose="020F0502020204030204" pitchFamily="34" charset="0"/>
              </a:rPr>
              <a:t>Module Project</a:t>
            </a:r>
            <a:endParaRPr lang="en-GB" altLang="en-US" sz="1500">
              <a:solidFill>
                <a:srgbClr val="93176C"/>
              </a:solidFill>
              <a:latin typeface="Calibri" panose="020F0502020204030204" pitchFamily="34" charset="0"/>
            </a:endParaRPr>
          </a:p>
        </p:txBody>
      </p:sp>
      <p:sp>
        <p:nvSpPr>
          <p:cNvPr id="5" name="Title 1">
            <a:extLst>
              <a:ext uri="{FF2B5EF4-FFF2-40B4-BE49-F238E27FC236}">
                <a16:creationId xmlns:a16="http://schemas.microsoft.com/office/drawing/2014/main" id="{3D1E2B7E-1984-4A38-B999-D3FC5F0148C2}"/>
              </a:ext>
            </a:extLst>
          </p:cNvPr>
          <p:cNvSpPr txBox="1">
            <a:spLocks/>
          </p:cNvSpPr>
          <p:nvPr/>
        </p:nvSpPr>
        <p:spPr bwMode="auto">
          <a:xfrm>
            <a:off x="31750" y="4724400"/>
            <a:ext cx="4324350" cy="1008063"/>
          </a:xfrm>
          <a:prstGeom prst="rect">
            <a:avLst/>
          </a:prstGeom>
          <a:solidFill>
            <a:schemeClr val="bg1">
              <a:lumMod val="95000"/>
            </a:schemeClr>
          </a:solidFill>
          <a:ln>
            <a:noFill/>
          </a:ln>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nSpc>
                <a:spcPts val="1800"/>
              </a:lnSpc>
              <a:spcBef>
                <a:spcPts val="200"/>
              </a:spcBef>
              <a:spcAft>
                <a:spcPts val="200"/>
              </a:spcAft>
              <a:defRPr/>
            </a:pPr>
            <a:r>
              <a:rPr lang="en-US" altLang="en-US" sz="1400" b="1" dirty="0">
                <a:latin typeface="+mn-lt"/>
              </a:rPr>
              <a:t>Start Date		: 27 July 2023	</a:t>
            </a:r>
          </a:p>
          <a:p>
            <a:pPr>
              <a:lnSpc>
                <a:spcPts val="1800"/>
              </a:lnSpc>
              <a:spcBef>
                <a:spcPts val="200"/>
              </a:spcBef>
              <a:spcAft>
                <a:spcPts val="200"/>
              </a:spcAft>
              <a:defRPr/>
            </a:pPr>
            <a:r>
              <a:rPr lang="en-US" altLang="en-US" sz="1400" b="1" dirty="0">
                <a:latin typeface="+mn-lt"/>
              </a:rPr>
              <a:t>End Date		: 18 August 2023</a:t>
            </a:r>
          </a:p>
          <a:p>
            <a:pPr>
              <a:lnSpc>
                <a:spcPts val="1800"/>
              </a:lnSpc>
              <a:spcBef>
                <a:spcPts val="200"/>
              </a:spcBef>
              <a:spcAft>
                <a:spcPts val="200"/>
              </a:spcAft>
              <a:defRPr/>
            </a:pPr>
            <a:r>
              <a:rPr lang="en-US" altLang="en-US" sz="1400" b="1" dirty="0">
                <a:latin typeface="+mn-lt"/>
              </a:rPr>
              <a:t>Submission Date	:</a:t>
            </a:r>
            <a:r>
              <a:rPr lang="id-ID" altLang="en-US" sz="1400" b="1" dirty="0">
                <a:latin typeface="+mn-lt"/>
              </a:rPr>
              <a:t> 23</a:t>
            </a:r>
            <a:r>
              <a:rPr lang="en-US" altLang="en-US" sz="1400" b="1" dirty="0">
                <a:latin typeface="+mn-lt"/>
              </a:rPr>
              <a:t> August 2023</a:t>
            </a:r>
          </a:p>
          <a:p>
            <a:pPr>
              <a:lnSpc>
                <a:spcPts val="1800"/>
              </a:lnSpc>
              <a:spcBef>
                <a:spcPts val="200"/>
              </a:spcBef>
              <a:spcAft>
                <a:spcPts val="200"/>
              </a:spcAft>
              <a:defRPr/>
            </a:pPr>
            <a:endParaRPr lang="en-US" altLang="en-US" sz="1400" dirty="0">
              <a:latin typeface="+mn-lt"/>
            </a:endParaRPr>
          </a:p>
        </p:txBody>
      </p:sp>
      <p:sp>
        <p:nvSpPr>
          <p:cNvPr id="6" name="Title 1">
            <a:extLst>
              <a:ext uri="{FF2B5EF4-FFF2-40B4-BE49-F238E27FC236}">
                <a16:creationId xmlns:a16="http://schemas.microsoft.com/office/drawing/2014/main" id="{85DFC0B0-FB48-41B8-9972-916748A1C7B0}"/>
              </a:ext>
            </a:extLst>
          </p:cNvPr>
          <p:cNvSpPr txBox="1">
            <a:spLocks/>
          </p:cNvSpPr>
          <p:nvPr/>
        </p:nvSpPr>
        <p:spPr bwMode="auto">
          <a:xfrm>
            <a:off x="-17463" y="3933825"/>
            <a:ext cx="7345363" cy="719138"/>
          </a:xfrm>
          <a:prstGeom prst="rect">
            <a:avLst/>
          </a:prstGeom>
          <a:solidFill>
            <a:schemeClr val="bg1">
              <a:lumMod val="95000"/>
            </a:schemeClr>
          </a:solidFill>
          <a:ln>
            <a:noFill/>
          </a:ln>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nSpc>
                <a:spcPts val="1800"/>
              </a:lnSpc>
              <a:spcBef>
                <a:spcPts val="200"/>
              </a:spcBef>
              <a:spcAft>
                <a:spcPts val="200"/>
              </a:spcAft>
              <a:defRPr/>
            </a:pPr>
            <a:r>
              <a:rPr lang="en-US" altLang="en-US" sz="1400" b="1">
                <a:latin typeface="+mn-lt"/>
              </a:rPr>
              <a:t>Module: </a:t>
            </a:r>
            <a:r>
              <a:rPr lang="en-US" altLang="en-US" sz="1400">
                <a:latin typeface="+mn-lt"/>
              </a:rPr>
              <a:t> </a:t>
            </a:r>
            <a:r>
              <a:rPr lang="en-SG" altLang="en-US" sz="1400">
                <a:latin typeface="+mn-lt"/>
              </a:rPr>
              <a:t>NICF Capstone Project using Java</a:t>
            </a:r>
            <a:endParaRPr lang="en-US" altLang="en-US" sz="1400">
              <a:latin typeface="+mn-lt"/>
            </a:endParaRPr>
          </a:p>
          <a:p>
            <a:pPr>
              <a:lnSpc>
                <a:spcPts val="1800"/>
              </a:lnSpc>
              <a:spcBef>
                <a:spcPts val="200"/>
              </a:spcBef>
              <a:spcAft>
                <a:spcPts val="200"/>
              </a:spcAft>
              <a:defRPr/>
            </a:pPr>
            <a:r>
              <a:rPr lang="en-US" altLang="en-US" sz="1400">
                <a:latin typeface="+mn-lt"/>
              </a:rPr>
              <a:t>Course: NICF </a:t>
            </a:r>
            <a:r>
              <a:rPr lang="en-SG" altLang="en-US" sz="1400">
                <a:latin typeface="+mn-lt"/>
              </a:rPr>
              <a:t>Advanced Certificate in Software &amp; Applications (Development &amp; Deployment)</a:t>
            </a:r>
            <a:endParaRPr lang="en-US" altLang="en-US" sz="1400">
              <a:latin typeface="+mn-lt"/>
            </a:endParaRPr>
          </a:p>
        </p:txBody>
      </p:sp>
      <p:sp>
        <p:nvSpPr>
          <p:cNvPr id="7" name="Title 1">
            <a:extLst>
              <a:ext uri="{FF2B5EF4-FFF2-40B4-BE49-F238E27FC236}">
                <a16:creationId xmlns:a16="http://schemas.microsoft.com/office/drawing/2014/main" id="{3AAE6609-8189-419A-853E-0A3E5EB230FA}"/>
              </a:ext>
            </a:extLst>
          </p:cNvPr>
          <p:cNvSpPr txBox="1">
            <a:spLocks/>
          </p:cNvSpPr>
          <p:nvPr/>
        </p:nvSpPr>
        <p:spPr bwMode="auto">
          <a:xfrm>
            <a:off x="4508500" y="4724400"/>
            <a:ext cx="4324350" cy="1008063"/>
          </a:xfrm>
          <a:prstGeom prst="rect">
            <a:avLst/>
          </a:prstGeom>
          <a:solidFill>
            <a:schemeClr val="bg1">
              <a:lumMod val="95000"/>
            </a:schemeClr>
          </a:solidFill>
          <a:ln>
            <a:noFill/>
          </a:ln>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nSpc>
                <a:spcPts val="1800"/>
              </a:lnSpc>
              <a:spcBef>
                <a:spcPts val="200"/>
              </a:spcBef>
              <a:spcAft>
                <a:spcPts val="200"/>
              </a:spcAft>
              <a:defRPr/>
            </a:pPr>
            <a:r>
              <a:rPr lang="en-US" altLang="en-US" sz="1400" b="1" dirty="0">
                <a:latin typeface="+mn-lt"/>
              </a:rPr>
              <a:t>Learner Name	:  </a:t>
            </a:r>
            <a:r>
              <a:rPr lang="id-ID" altLang="en-US" sz="1400" b="1" dirty="0">
                <a:latin typeface="+mn-lt"/>
              </a:rPr>
              <a:t>Syukur Sidiq Nur Alam</a:t>
            </a:r>
            <a:endParaRPr lang="en-US" altLang="en-US" sz="1400" b="1" dirty="0">
              <a:latin typeface="+mn-lt"/>
            </a:endParaRPr>
          </a:p>
          <a:p>
            <a:pPr>
              <a:lnSpc>
                <a:spcPts val="1800"/>
              </a:lnSpc>
              <a:spcBef>
                <a:spcPts val="200"/>
              </a:spcBef>
              <a:spcAft>
                <a:spcPts val="200"/>
              </a:spcAft>
              <a:defRPr/>
            </a:pPr>
            <a:r>
              <a:rPr lang="en-US" altLang="en-US" sz="1400" b="1" dirty="0">
                <a:latin typeface="+mn-lt"/>
              </a:rPr>
              <a:t>Enrollment ID	: BDSE-0922-076</a:t>
            </a:r>
          </a:p>
          <a:p>
            <a:pPr>
              <a:lnSpc>
                <a:spcPts val="1800"/>
              </a:lnSpc>
              <a:spcBef>
                <a:spcPts val="200"/>
              </a:spcBef>
              <a:spcAft>
                <a:spcPts val="200"/>
              </a:spcAft>
              <a:defRPr/>
            </a:pPr>
            <a:r>
              <a:rPr lang="en-US" altLang="en-US" sz="1400" b="1" dirty="0">
                <a:latin typeface="+mn-lt"/>
              </a:rPr>
              <a:t>Presentation Date	: 2</a:t>
            </a:r>
            <a:r>
              <a:rPr lang="id-ID" altLang="en-US" sz="1400" b="1" dirty="0">
                <a:latin typeface="+mn-lt"/>
              </a:rPr>
              <a:t>4</a:t>
            </a:r>
            <a:r>
              <a:rPr lang="en-US" altLang="en-US" sz="1400" b="1" dirty="0">
                <a:latin typeface="+mn-lt"/>
              </a:rPr>
              <a:t> August 2023</a:t>
            </a:r>
          </a:p>
          <a:p>
            <a:pPr>
              <a:lnSpc>
                <a:spcPts val="1800"/>
              </a:lnSpc>
              <a:spcBef>
                <a:spcPts val="200"/>
              </a:spcBef>
              <a:spcAft>
                <a:spcPts val="200"/>
              </a:spcAft>
              <a:defRPr/>
            </a:pPr>
            <a:endParaRPr lang="en-US" altLang="en-US" sz="1400"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2">
            <a:extLst>
              <a:ext uri="{FF2B5EF4-FFF2-40B4-BE49-F238E27FC236}">
                <a16:creationId xmlns:a16="http://schemas.microsoft.com/office/drawing/2014/main" id="{88583B5B-4AB7-43D7-8673-3F42459817E7}"/>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rgbClr val="FFFFFF"/>
                </a:solidFill>
                <a:cs typeface="Arial" panose="020B0604020202020204" pitchFamily="34" charset="0"/>
              </a:rPr>
              <a:t>4. </a:t>
            </a:r>
            <a:r>
              <a:rPr lang="en-SG" altLang="en-US" sz="2800">
                <a:solidFill>
                  <a:schemeClr val="bg1"/>
                </a:solidFill>
              </a:rPr>
              <a:t>Investigation &amp; Diagnosis</a:t>
            </a:r>
            <a:endParaRPr lang="en-US" altLang="en-US" sz="280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342900" lvl="0" indent="-342900" algn="just">
              <a:lnSpc>
                <a:spcPts val="1300"/>
              </a:lnSpc>
              <a:spcBef>
                <a:spcPts val="400"/>
              </a:spcBef>
              <a:spcAft>
                <a:spcPts val="200"/>
              </a:spcAft>
              <a:buFont typeface="+mj-lt"/>
              <a:buAutoNum type="arabicPeriod"/>
            </a:pPr>
            <a:endParaRPr lang="en-US" sz="1400" b="1" dirty="0">
              <a:solidFill>
                <a:schemeClr val="tx1"/>
              </a:solidFill>
              <a:effectLst/>
              <a:latin typeface="Cambria" panose="02040503050406030204" pitchFamily="18" charset="0"/>
              <a:ea typeface="SimSun" panose="02010600030101010101" pitchFamily="2" charset="-122"/>
              <a:cs typeface="Arial" panose="020B0604020202020204" pitchFamily="34" charset="0"/>
            </a:endParaRPr>
          </a:p>
          <a:p>
            <a:pPr marL="342900" lvl="0" indent="-342900" algn="just">
              <a:lnSpc>
                <a:spcPts val="1300"/>
              </a:lnSpc>
              <a:spcBef>
                <a:spcPts val="400"/>
              </a:spcBef>
              <a:spcAft>
                <a:spcPts val="200"/>
              </a:spcAft>
              <a:buFont typeface="+mj-lt"/>
              <a:buAutoNum type="arabicPeriod"/>
            </a:pPr>
            <a:r>
              <a:rPr lang="en-US" sz="1400" b="1" dirty="0">
                <a:solidFill>
                  <a:schemeClr val="tx1"/>
                </a:solidFill>
                <a:effectLst/>
                <a:latin typeface="Cambria" panose="02040503050406030204" pitchFamily="18" charset="0"/>
                <a:ea typeface="SimSun" panose="02010600030101010101" pitchFamily="2" charset="-122"/>
                <a:cs typeface="Arial" panose="020B0604020202020204" pitchFamily="34" charset="0"/>
              </a:rPr>
              <a:t>Investigate the problem</a:t>
            </a:r>
            <a:endParaRPr lang="en-MY" sz="1400" dirty="0">
              <a:solidFill>
                <a:schemeClr val="tx1"/>
              </a:solidFill>
              <a:effectLst/>
              <a:latin typeface="Cambria" panose="02040503050406030204" pitchFamily="18" charset="0"/>
              <a:ea typeface="SimSun" panose="02010600030101010101" pitchFamily="2" charset="-122"/>
              <a:cs typeface="Arial" panose="020B0604020202020204" pitchFamily="34" charset="0"/>
            </a:endParaRPr>
          </a:p>
          <a:p>
            <a:pPr marL="588645" algn="just">
              <a:lnSpc>
                <a:spcPts val="1300"/>
              </a:lnSpc>
              <a:spcBef>
                <a:spcPts val="400"/>
              </a:spcBef>
              <a:spcAft>
                <a:spcPts val="200"/>
              </a:spcAft>
            </a:pPr>
            <a:r>
              <a:rPr lang="en-US" sz="1400" dirty="0">
                <a:solidFill>
                  <a:schemeClr val="tx1"/>
                </a:solidFill>
                <a:effectLst/>
                <a:latin typeface="Cambria" panose="02040503050406030204" pitchFamily="18" charset="0"/>
                <a:ea typeface="SimSun" panose="02010600030101010101" pitchFamily="2" charset="-122"/>
                <a:cs typeface="Arial" panose="020B0604020202020204" pitchFamily="34" charset="0"/>
              </a:rPr>
              <a:t>List out the possible causes of the problem and analyses them </a:t>
            </a:r>
            <a:endParaRPr lang="en-MY" sz="1400" dirty="0">
              <a:solidFill>
                <a:schemeClr val="tx1"/>
              </a:solidFill>
              <a:effectLst/>
              <a:latin typeface="Cambria" panose="02040503050406030204" pitchFamily="18" charset="0"/>
              <a:ea typeface="SimSun" panose="02010600030101010101" pitchFamily="2" charset="-122"/>
              <a:cs typeface="Arial" panose="020B0604020202020204" pitchFamily="34" charset="0"/>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7" name="Picture 6">
            <a:extLst>
              <a:ext uri="{FF2B5EF4-FFF2-40B4-BE49-F238E27FC236}">
                <a16:creationId xmlns:a16="http://schemas.microsoft.com/office/drawing/2014/main" id="{A6AB25BB-98CE-4E45-9F8F-99400C6EC29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3065" y="2045353"/>
            <a:ext cx="7199903" cy="4407834"/>
          </a:xfrm>
          <a:prstGeom prst="rect">
            <a:avLst/>
          </a:prstGeom>
          <a:noFill/>
          <a:ln>
            <a:solidFill>
              <a:schemeClr val="bg1">
                <a:lumMod val="50000"/>
              </a:schemeClr>
            </a:solid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2">
            <a:extLst>
              <a:ext uri="{FF2B5EF4-FFF2-40B4-BE49-F238E27FC236}">
                <a16:creationId xmlns:a16="http://schemas.microsoft.com/office/drawing/2014/main" id="{88583B5B-4AB7-43D7-8673-3F42459817E7}"/>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rgbClr val="FFFFFF"/>
                </a:solidFill>
                <a:cs typeface="Arial" panose="020B0604020202020204" pitchFamily="34" charset="0"/>
              </a:rPr>
              <a:t>4. </a:t>
            </a:r>
            <a:r>
              <a:rPr lang="en-SG" altLang="en-US" sz="2800">
                <a:solidFill>
                  <a:schemeClr val="bg1"/>
                </a:solidFill>
              </a:rPr>
              <a:t>Investigation &amp; Diagnosis</a:t>
            </a:r>
            <a:endParaRPr lang="en-US" altLang="en-US" sz="280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buFont typeface="Wingdings" panose="05000000000000000000" pitchFamily="2" charset="2"/>
              <a:buChar char="q"/>
              <a:defRPr/>
            </a:pPr>
            <a:endParaRPr lang="en-SG" dirty="0">
              <a:solidFill>
                <a:schemeClr val="tx1"/>
              </a:solidFill>
            </a:endParaRPr>
          </a:p>
        </p:txBody>
      </p:sp>
      <p:sp>
        <p:nvSpPr>
          <p:cNvPr id="12" name="Rectangle 15">
            <a:extLst>
              <a:ext uri="{FF2B5EF4-FFF2-40B4-BE49-F238E27FC236}">
                <a16:creationId xmlns:a16="http://schemas.microsoft.com/office/drawing/2014/main" id="{5FC4DD81-B4AE-4098-936B-1B5BA2EA9357}"/>
              </a:ext>
            </a:extLst>
          </p:cNvPr>
          <p:cNvSpPr>
            <a:spLocks noChangeArrowheads="1"/>
          </p:cNvSpPr>
          <p:nvPr/>
        </p:nvSpPr>
        <p:spPr bwMode="auto">
          <a:xfrm>
            <a:off x="1727200" y="207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tabLst>
                <a:tab pos="4191000" algn="l"/>
              </a:tabLst>
              <a:defRPr>
                <a:solidFill>
                  <a:schemeClr val="tx1"/>
                </a:solidFill>
                <a:latin typeface="Arial" panose="020B0604020202020204" pitchFamily="34" charset="0"/>
              </a:defRPr>
            </a:lvl1pPr>
            <a:lvl2pPr>
              <a:tabLst>
                <a:tab pos="4191000" algn="l"/>
              </a:tabLst>
              <a:defRPr>
                <a:solidFill>
                  <a:schemeClr val="tx1"/>
                </a:solidFill>
                <a:latin typeface="Arial" panose="020B0604020202020204" pitchFamily="34" charset="0"/>
              </a:defRPr>
            </a:lvl2pPr>
            <a:lvl3pPr>
              <a:tabLst>
                <a:tab pos="4191000" algn="l"/>
              </a:tabLst>
              <a:defRPr>
                <a:solidFill>
                  <a:schemeClr val="tx1"/>
                </a:solidFill>
                <a:latin typeface="Arial" panose="020B0604020202020204" pitchFamily="34" charset="0"/>
              </a:defRPr>
            </a:lvl3pPr>
            <a:lvl4pPr>
              <a:tabLst>
                <a:tab pos="4191000" algn="l"/>
              </a:tabLst>
              <a:defRPr>
                <a:solidFill>
                  <a:schemeClr val="tx1"/>
                </a:solidFill>
                <a:latin typeface="Arial" panose="020B0604020202020204" pitchFamily="34" charset="0"/>
              </a:defRPr>
            </a:lvl4pPr>
            <a:lvl5pPr>
              <a:tabLst>
                <a:tab pos="4191000" algn="l"/>
              </a:tabLst>
              <a:defRPr>
                <a:solidFill>
                  <a:schemeClr val="tx1"/>
                </a:solidFill>
                <a:latin typeface="Arial" panose="020B0604020202020204" pitchFamily="34" charset="0"/>
              </a:defRPr>
            </a:lvl5pPr>
            <a:lvl6pPr eaLnBrk="0" fontAlgn="base" hangingPunct="0">
              <a:spcBef>
                <a:spcPct val="0"/>
              </a:spcBef>
              <a:spcAft>
                <a:spcPct val="0"/>
              </a:spcAft>
              <a:tabLst>
                <a:tab pos="4191000" algn="l"/>
              </a:tabLst>
              <a:defRPr>
                <a:solidFill>
                  <a:schemeClr val="tx1"/>
                </a:solidFill>
                <a:latin typeface="Arial" panose="020B0604020202020204" pitchFamily="34" charset="0"/>
              </a:defRPr>
            </a:lvl6pPr>
            <a:lvl7pPr eaLnBrk="0" fontAlgn="base" hangingPunct="0">
              <a:spcBef>
                <a:spcPct val="0"/>
              </a:spcBef>
              <a:spcAft>
                <a:spcPct val="0"/>
              </a:spcAft>
              <a:tabLst>
                <a:tab pos="4191000" algn="l"/>
              </a:tabLst>
              <a:defRPr>
                <a:solidFill>
                  <a:schemeClr val="tx1"/>
                </a:solidFill>
                <a:latin typeface="Arial" panose="020B0604020202020204" pitchFamily="34" charset="0"/>
              </a:defRPr>
            </a:lvl7pPr>
            <a:lvl8pPr eaLnBrk="0" fontAlgn="base" hangingPunct="0">
              <a:spcBef>
                <a:spcPct val="0"/>
              </a:spcBef>
              <a:spcAft>
                <a:spcPct val="0"/>
              </a:spcAft>
              <a:tabLst>
                <a:tab pos="4191000" algn="l"/>
              </a:tabLst>
              <a:defRPr>
                <a:solidFill>
                  <a:schemeClr val="tx1"/>
                </a:solidFill>
                <a:latin typeface="Arial" panose="020B0604020202020204" pitchFamily="34" charset="0"/>
              </a:defRPr>
            </a:lvl8pPr>
            <a:lvl9pPr eaLnBrk="0" fontAlgn="base" hangingPunct="0">
              <a:spcBef>
                <a:spcPct val="0"/>
              </a:spcBef>
              <a:spcAft>
                <a:spcPct val="0"/>
              </a:spcAft>
              <a:tabLst>
                <a:tab pos="41910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191000" algn="l"/>
              </a:tabLst>
            </a:pPr>
            <a:endParaRPr kumimoji="0" lang="en-US" altLang="id-ID" sz="1800" b="0" i="0" u="none" strike="noStrike" cap="none" normalizeH="0" baseline="0">
              <a:ln>
                <a:noFill/>
              </a:ln>
              <a:solidFill>
                <a:schemeClr val="tx1"/>
              </a:solidFill>
              <a:effectLst/>
              <a:latin typeface="Arial" panose="020B0604020202020204" pitchFamily="34" charset="0"/>
            </a:endParaRPr>
          </a:p>
        </p:txBody>
      </p:sp>
      <p:sp>
        <p:nvSpPr>
          <p:cNvPr id="17" name="Rectangle 23">
            <a:extLst>
              <a:ext uri="{FF2B5EF4-FFF2-40B4-BE49-F238E27FC236}">
                <a16:creationId xmlns:a16="http://schemas.microsoft.com/office/drawing/2014/main" id="{3619AF65-0603-423C-AA07-44D354FB212F}"/>
              </a:ext>
            </a:extLst>
          </p:cNvPr>
          <p:cNvSpPr>
            <a:spLocks noChangeArrowheads="1"/>
          </p:cNvSpPr>
          <p:nvPr/>
        </p:nvSpPr>
        <p:spPr bwMode="auto">
          <a:xfrm>
            <a:off x="269285" y="1373952"/>
            <a:ext cx="8126361"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tabLst>
                <a:tab pos="4191000" algn="l"/>
              </a:tabLst>
              <a:defRPr>
                <a:solidFill>
                  <a:schemeClr val="tx1"/>
                </a:solidFill>
                <a:latin typeface="Arial" panose="020B0604020202020204" pitchFamily="34" charset="0"/>
              </a:defRPr>
            </a:lvl1pPr>
            <a:lvl2pPr>
              <a:tabLst>
                <a:tab pos="4191000" algn="l"/>
              </a:tabLst>
              <a:defRPr>
                <a:solidFill>
                  <a:schemeClr val="tx1"/>
                </a:solidFill>
                <a:latin typeface="Arial" panose="020B0604020202020204" pitchFamily="34" charset="0"/>
              </a:defRPr>
            </a:lvl2pPr>
            <a:lvl3pPr>
              <a:tabLst>
                <a:tab pos="4191000" algn="l"/>
              </a:tabLst>
              <a:defRPr>
                <a:solidFill>
                  <a:schemeClr val="tx1"/>
                </a:solidFill>
                <a:latin typeface="Arial" panose="020B0604020202020204" pitchFamily="34" charset="0"/>
              </a:defRPr>
            </a:lvl3pPr>
            <a:lvl4pPr>
              <a:tabLst>
                <a:tab pos="4191000" algn="l"/>
              </a:tabLst>
              <a:defRPr>
                <a:solidFill>
                  <a:schemeClr val="tx1"/>
                </a:solidFill>
                <a:latin typeface="Arial" panose="020B0604020202020204" pitchFamily="34" charset="0"/>
              </a:defRPr>
            </a:lvl4pPr>
            <a:lvl5pPr>
              <a:tabLst>
                <a:tab pos="4191000" algn="l"/>
              </a:tabLst>
              <a:defRPr>
                <a:solidFill>
                  <a:schemeClr val="tx1"/>
                </a:solidFill>
                <a:latin typeface="Arial" panose="020B0604020202020204" pitchFamily="34" charset="0"/>
              </a:defRPr>
            </a:lvl5pPr>
            <a:lvl6pPr eaLnBrk="0" fontAlgn="base" hangingPunct="0">
              <a:spcBef>
                <a:spcPct val="0"/>
              </a:spcBef>
              <a:spcAft>
                <a:spcPct val="0"/>
              </a:spcAft>
              <a:tabLst>
                <a:tab pos="4191000" algn="l"/>
              </a:tabLst>
              <a:defRPr>
                <a:solidFill>
                  <a:schemeClr val="tx1"/>
                </a:solidFill>
                <a:latin typeface="Arial" panose="020B0604020202020204" pitchFamily="34" charset="0"/>
              </a:defRPr>
            </a:lvl6pPr>
            <a:lvl7pPr eaLnBrk="0" fontAlgn="base" hangingPunct="0">
              <a:spcBef>
                <a:spcPct val="0"/>
              </a:spcBef>
              <a:spcAft>
                <a:spcPct val="0"/>
              </a:spcAft>
              <a:tabLst>
                <a:tab pos="4191000" algn="l"/>
              </a:tabLst>
              <a:defRPr>
                <a:solidFill>
                  <a:schemeClr val="tx1"/>
                </a:solidFill>
                <a:latin typeface="Arial" panose="020B0604020202020204" pitchFamily="34" charset="0"/>
              </a:defRPr>
            </a:lvl7pPr>
            <a:lvl8pPr eaLnBrk="0" fontAlgn="base" hangingPunct="0">
              <a:spcBef>
                <a:spcPct val="0"/>
              </a:spcBef>
              <a:spcAft>
                <a:spcPct val="0"/>
              </a:spcAft>
              <a:tabLst>
                <a:tab pos="4191000" algn="l"/>
              </a:tabLst>
              <a:defRPr>
                <a:solidFill>
                  <a:schemeClr val="tx1"/>
                </a:solidFill>
                <a:latin typeface="Arial" panose="020B0604020202020204" pitchFamily="34" charset="0"/>
              </a:defRPr>
            </a:lvl8pPr>
            <a:lvl9pPr eaLnBrk="0" fontAlgn="base" hangingPunct="0">
              <a:spcBef>
                <a:spcPct val="0"/>
              </a:spcBef>
              <a:spcAft>
                <a:spcPct val="0"/>
              </a:spcAft>
              <a:tabLst>
                <a:tab pos="41910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191000" algn="l"/>
              </a:tabLst>
            </a:pPr>
            <a:r>
              <a:rPr kumimoji="0" lang="id-ID" altLang="id-ID" sz="1600" b="1" i="0" u="none" strike="noStrike" cap="none" normalizeH="0" baseline="0" dirty="0">
                <a:ln>
                  <a:noFill/>
                </a:ln>
                <a:solidFill>
                  <a:schemeClr val="tx1"/>
                </a:solidFill>
                <a:effectLst/>
                <a:latin typeface="Cambria" panose="02040503050406030204" pitchFamily="18" charset="0"/>
                <a:ea typeface="SimSun" panose="02010600030101010101" pitchFamily="2" charset="-122"/>
                <a:cs typeface="Arial" panose="020B0604020202020204" pitchFamily="34" charset="0"/>
              </a:rPr>
              <a:t>Diagnosing the Root Cause of the Problem through Debugging:</a:t>
            </a:r>
            <a:endParaRPr kumimoji="0" lang="id-ID" altLang="id-ID" sz="1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191000" algn="l"/>
              </a:tabLst>
            </a:pPr>
            <a:r>
              <a:rPr kumimoji="0" lang="id-ID" altLang="id-ID" sz="1600" b="0" i="0" u="none" strike="noStrike" cap="none" normalizeH="0" baseline="0" dirty="0">
                <a:ln>
                  <a:noFill/>
                </a:ln>
                <a:solidFill>
                  <a:schemeClr val="tx1"/>
                </a:solidFill>
                <a:effectLst/>
                <a:latin typeface="Cambria" panose="02040503050406030204" pitchFamily="18" charset="0"/>
                <a:ea typeface="SimSun" panose="02010600030101010101" pitchFamily="2" charset="-122"/>
                <a:cs typeface="Arial" panose="020B0604020202020204" pitchFamily="34" charset="0"/>
              </a:rPr>
              <a:t>Debugging is a crucial step in diagnosing software-related issues. In this case, the development team utilized debugging techniques to uncover the root cause of the problem:</a:t>
            </a:r>
            <a:endParaRPr kumimoji="0" lang="id-ID" altLang="id-ID"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4191000" algn="l"/>
              </a:tabLst>
            </a:pPr>
            <a:r>
              <a:rPr kumimoji="0" lang="en-US" altLang="id-ID" sz="1600" b="0" i="0" u="none" strike="noStrike" cap="none" normalizeH="0" baseline="0" dirty="0">
                <a:ln>
                  <a:noFill/>
                </a:ln>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Code Inspection: Developers reviewed the code responsible for fetching user threads and analyzed the logic behind the data retrieval process.</a:t>
            </a:r>
            <a:endParaRPr kumimoji="0" lang="id-ID" altLang="id-ID"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4191000" algn="l"/>
              </a:tabLst>
            </a:pPr>
            <a:r>
              <a:rPr kumimoji="0" lang="en-US" altLang="id-ID" sz="1600" b="0" i="0" u="none" strike="noStrike" cap="none" normalizeH="0" baseline="0" dirty="0">
                <a:ln>
                  <a:noFill/>
                </a:ln>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Print Statements: The team strategically inserted print statements within the code to track the data flow and identify where the process was breaking.</a:t>
            </a:r>
            <a:endParaRPr kumimoji="0" lang="id-ID" altLang="id-ID"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4191000" algn="l"/>
              </a:tabLst>
            </a:pPr>
            <a:r>
              <a:rPr kumimoji="0" lang="en-US" altLang="id-ID" sz="1600" b="0" i="0" u="none" strike="noStrike" cap="none" normalizeH="0" baseline="0" dirty="0">
                <a:ln>
                  <a:noFill/>
                </a:ln>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Variable Inspection: Debugging tools were used to inspect the values of variables and database queries during runtime to identify discrepancies or errors.</a:t>
            </a:r>
            <a:endParaRPr kumimoji="0" lang="id-ID" altLang="id-ID"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4191000" algn="l"/>
              </a:tabLst>
            </a:pPr>
            <a:r>
              <a:rPr kumimoji="0" lang="en-US" altLang="id-ID" sz="1600" b="0" i="0" u="none" strike="noStrike" cap="none" normalizeH="0" baseline="0" dirty="0">
                <a:ln>
                  <a:noFill/>
                </a:ln>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Step-by-Step Execution: Developers executed the code step by step, monitoring variable values and code behavior at each stage to pinpoint the moment when the data retrieval failed.</a:t>
            </a:r>
            <a:endParaRPr kumimoji="0" lang="id-ID" altLang="id-ID"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191000" algn="l"/>
              </a:tabLst>
            </a:pPr>
            <a:endParaRPr kumimoji="0" lang="id-ID" altLang="id-ID" sz="2400" b="0" i="0" u="none" strike="noStrike" cap="none" normalizeH="0" baseline="0" dirty="0">
              <a:ln>
                <a:noFill/>
              </a:ln>
              <a:solidFill>
                <a:schemeClr val="tx1"/>
              </a:solidFill>
              <a:effectLst/>
              <a:latin typeface="Arial" panose="020B0604020202020204" pitchFamily="34" charset="0"/>
            </a:endParaRPr>
          </a:p>
        </p:txBody>
      </p:sp>
      <p:pic>
        <p:nvPicPr>
          <p:cNvPr id="2070" name="Picture 5">
            <a:extLst>
              <a:ext uri="{FF2B5EF4-FFF2-40B4-BE49-F238E27FC236}">
                <a16:creationId xmlns:a16="http://schemas.microsoft.com/office/drawing/2014/main" id="{D71BE715-DCA4-4775-B095-1CF5249C5F7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926"/>
          <a:stretch/>
        </p:blipFill>
        <p:spPr bwMode="auto">
          <a:xfrm>
            <a:off x="499192" y="4790272"/>
            <a:ext cx="8074178" cy="1629442"/>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24">
            <a:extLst>
              <a:ext uri="{FF2B5EF4-FFF2-40B4-BE49-F238E27FC236}">
                <a16:creationId xmlns:a16="http://schemas.microsoft.com/office/drawing/2014/main" id="{42115AA1-F60C-4863-96EC-4ABD213B605C}"/>
              </a:ext>
            </a:extLst>
          </p:cNvPr>
          <p:cNvSpPr>
            <a:spLocks noChangeArrowheads="1"/>
          </p:cNvSpPr>
          <p:nvPr/>
        </p:nvSpPr>
        <p:spPr bwMode="auto">
          <a:xfrm>
            <a:off x="294968" y="279717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Tree>
    <p:extLst>
      <p:ext uri="{BB962C8B-B14F-4D97-AF65-F5344CB8AC3E}">
        <p14:creationId xmlns:p14="http://schemas.microsoft.com/office/powerpoint/2010/main" val="2623639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8C07C7-7534-4DE9-8562-E3E638D0EF9D}"/>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rgbClr val="FFFFFF"/>
                </a:solidFill>
                <a:cs typeface="Arial" panose="020B0604020202020204" pitchFamily="34" charset="0"/>
              </a:rPr>
              <a:t>4. </a:t>
            </a:r>
            <a:r>
              <a:rPr lang="en-SG" altLang="en-US" sz="2800">
                <a:solidFill>
                  <a:schemeClr val="bg1"/>
                </a:solidFill>
              </a:rPr>
              <a:t>Investigation &amp; Diagnosis</a:t>
            </a:r>
            <a:endParaRPr lang="en-US" altLang="en-US" sz="2800">
              <a:solidFill>
                <a:schemeClr val="bg1"/>
              </a:solidFill>
              <a:cs typeface="Arial" panose="020B0604020202020204" pitchFamily="34" charset="0"/>
            </a:endParaRPr>
          </a:p>
        </p:txBody>
      </p:sp>
      <p:sp>
        <p:nvSpPr>
          <p:cNvPr id="4" name="Rectangle 3">
            <a:extLst>
              <a:ext uri="{FF2B5EF4-FFF2-40B4-BE49-F238E27FC236}">
                <a16:creationId xmlns:a16="http://schemas.microsoft.com/office/drawing/2014/main" id="{3455C556-2CC8-4D82-ADFE-B0A7D020ED92}"/>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buFont typeface="Wingdings" panose="05000000000000000000" pitchFamily="2" charset="2"/>
              <a:buChar char="q"/>
              <a:defRPr/>
            </a:pPr>
            <a:endParaRPr lang="en-SG" dirty="0">
              <a:solidFill>
                <a:schemeClr val="tx1"/>
              </a:solidFill>
            </a:endParaRPr>
          </a:p>
        </p:txBody>
      </p:sp>
      <p:sp>
        <p:nvSpPr>
          <p:cNvPr id="7" name="Rectangle 4">
            <a:extLst>
              <a:ext uri="{FF2B5EF4-FFF2-40B4-BE49-F238E27FC236}">
                <a16:creationId xmlns:a16="http://schemas.microsoft.com/office/drawing/2014/main" id="{D4C08F37-E345-49E2-84BE-43F2A499CF20}"/>
              </a:ext>
            </a:extLst>
          </p:cNvPr>
          <p:cNvSpPr>
            <a:spLocks noChangeArrowheads="1"/>
          </p:cNvSpPr>
          <p:nvPr/>
        </p:nvSpPr>
        <p:spPr bwMode="auto">
          <a:xfrm>
            <a:off x="107950" y="16129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
        <p:nvSpPr>
          <p:cNvPr id="8" name="Rectangle 6">
            <a:extLst>
              <a:ext uri="{FF2B5EF4-FFF2-40B4-BE49-F238E27FC236}">
                <a16:creationId xmlns:a16="http://schemas.microsoft.com/office/drawing/2014/main" id="{5ECC62E2-052E-4617-B994-E11A2343A2FD}"/>
              </a:ext>
            </a:extLst>
          </p:cNvPr>
          <p:cNvSpPr>
            <a:spLocks noChangeArrowheads="1"/>
          </p:cNvSpPr>
          <p:nvPr/>
        </p:nvSpPr>
        <p:spPr bwMode="auto">
          <a:xfrm>
            <a:off x="107950" y="207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
        <p:nvSpPr>
          <p:cNvPr id="9" name="Rectangle 8">
            <a:extLst>
              <a:ext uri="{FF2B5EF4-FFF2-40B4-BE49-F238E27FC236}">
                <a16:creationId xmlns:a16="http://schemas.microsoft.com/office/drawing/2014/main" id="{88AA4471-D159-47B5-9B0B-CCAB4252B882}"/>
              </a:ext>
            </a:extLst>
          </p:cNvPr>
          <p:cNvSpPr>
            <a:spLocks noChangeArrowheads="1"/>
          </p:cNvSpPr>
          <p:nvPr/>
        </p:nvSpPr>
        <p:spPr bwMode="auto">
          <a:xfrm>
            <a:off x="107950" y="20701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
        <p:nvSpPr>
          <p:cNvPr id="10" name="Rectangle 9">
            <a:extLst>
              <a:ext uri="{FF2B5EF4-FFF2-40B4-BE49-F238E27FC236}">
                <a16:creationId xmlns:a16="http://schemas.microsoft.com/office/drawing/2014/main" id="{716A348E-E64F-40CB-BFDB-84D4DF575F9A}"/>
              </a:ext>
            </a:extLst>
          </p:cNvPr>
          <p:cNvSpPr>
            <a:spLocks noChangeArrowheads="1"/>
          </p:cNvSpPr>
          <p:nvPr/>
        </p:nvSpPr>
        <p:spPr bwMode="auto">
          <a:xfrm>
            <a:off x="107950" y="25273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
        <p:nvSpPr>
          <p:cNvPr id="11" name="Rectangle 11">
            <a:extLst>
              <a:ext uri="{FF2B5EF4-FFF2-40B4-BE49-F238E27FC236}">
                <a16:creationId xmlns:a16="http://schemas.microsoft.com/office/drawing/2014/main" id="{783CCB75-1C92-4170-AA86-F6D3DE3AAFC0}"/>
              </a:ext>
            </a:extLst>
          </p:cNvPr>
          <p:cNvSpPr>
            <a:spLocks noChangeArrowheads="1"/>
          </p:cNvSpPr>
          <p:nvPr/>
        </p:nvSpPr>
        <p:spPr bwMode="auto">
          <a:xfrm>
            <a:off x="107950" y="1146857"/>
            <a:ext cx="9144000" cy="292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tabLst>
                <a:tab pos="4191000" algn="l"/>
              </a:tabLst>
              <a:defRPr>
                <a:solidFill>
                  <a:schemeClr val="tx1"/>
                </a:solidFill>
                <a:latin typeface="Arial" panose="020B0604020202020204" pitchFamily="34" charset="0"/>
              </a:defRPr>
            </a:lvl1pPr>
            <a:lvl2pPr>
              <a:tabLst>
                <a:tab pos="4191000" algn="l"/>
              </a:tabLst>
              <a:defRPr>
                <a:solidFill>
                  <a:schemeClr val="tx1"/>
                </a:solidFill>
                <a:latin typeface="Arial" panose="020B0604020202020204" pitchFamily="34" charset="0"/>
              </a:defRPr>
            </a:lvl2pPr>
            <a:lvl3pPr>
              <a:tabLst>
                <a:tab pos="4191000" algn="l"/>
              </a:tabLst>
              <a:defRPr>
                <a:solidFill>
                  <a:schemeClr val="tx1"/>
                </a:solidFill>
                <a:latin typeface="Arial" panose="020B0604020202020204" pitchFamily="34" charset="0"/>
              </a:defRPr>
            </a:lvl3pPr>
            <a:lvl4pPr>
              <a:tabLst>
                <a:tab pos="4191000" algn="l"/>
              </a:tabLst>
              <a:defRPr>
                <a:solidFill>
                  <a:schemeClr val="tx1"/>
                </a:solidFill>
                <a:latin typeface="Arial" panose="020B0604020202020204" pitchFamily="34" charset="0"/>
              </a:defRPr>
            </a:lvl4pPr>
            <a:lvl5pPr>
              <a:tabLst>
                <a:tab pos="4191000" algn="l"/>
              </a:tabLst>
              <a:defRPr>
                <a:solidFill>
                  <a:schemeClr val="tx1"/>
                </a:solidFill>
                <a:latin typeface="Arial" panose="020B0604020202020204" pitchFamily="34" charset="0"/>
              </a:defRPr>
            </a:lvl5pPr>
            <a:lvl6pPr eaLnBrk="0" fontAlgn="base" hangingPunct="0">
              <a:spcBef>
                <a:spcPct val="0"/>
              </a:spcBef>
              <a:spcAft>
                <a:spcPct val="0"/>
              </a:spcAft>
              <a:tabLst>
                <a:tab pos="4191000" algn="l"/>
              </a:tabLst>
              <a:defRPr>
                <a:solidFill>
                  <a:schemeClr val="tx1"/>
                </a:solidFill>
                <a:latin typeface="Arial" panose="020B0604020202020204" pitchFamily="34" charset="0"/>
              </a:defRPr>
            </a:lvl6pPr>
            <a:lvl7pPr eaLnBrk="0" fontAlgn="base" hangingPunct="0">
              <a:spcBef>
                <a:spcPct val="0"/>
              </a:spcBef>
              <a:spcAft>
                <a:spcPct val="0"/>
              </a:spcAft>
              <a:tabLst>
                <a:tab pos="4191000" algn="l"/>
              </a:tabLst>
              <a:defRPr>
                <a:solidFill>
                  <a:schemeClr val="tx1"/>
                </a:solidFill>
                <a:latin typeface="Arial" panose="020B0604020202020204" pitchFamily="34" charset="0"/>
              </a:defRPr>
            </a:lvl7pPr>
            <a:lvl8pPr eaLnBrk="0" fontAlgn="base" hangingPunct="0">
              <a:spcBef>
                <a:spcPct val="0"/>
              </a:spcBef>
              <a:spcAft>
                <a:spcPct val="0"/>
              </a:spcAft>
              <a:tabLst>
                <a:tab pos="4191000" algn="l"/>
              </a:tabLst>
              <a:defRPr>
                <a:solidFill>
                  <a:schemeClr val="tx1"/>
                </a:solidFill>
                <a:latin typeface="Arial" panose="020B0604020202020204" pitchFamily="34" charset="0"/>
              </a:defRPr>
            </a:lvl8pPr>
            <a:lvl9pPr eaLnBrk="0" fontAlgn="base" hangingPunct="0">
              <a:spcBef>
                <a:spcPct val="0"/>
              </a:spcBef>
              <a:spcAft>
                <a:spcPct val="0"/>
              </a:spcAft>
              <a:tabLst>
                <a:tab pos="41910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191000" algn="l"/>
              </a:tabLst>
            </a:pPr>
            <a:r>
              <a:rPr kumimoji="0" lang="en-US" altLang="id-ID" sz="1600" b="1" i="0" u="none" strike="noStrike" cap="none" normalizeH="0" baseline="0" dirty="0">
                <a:ln>
                  <a:noFill/>
                </a:ln>
                <a:solidFill>
                  <a:schemeClr val="tx1"/>
                </a:solidFill>
                <a:effectLst/>
                <a:latin typeface="Calibri" panose="020F0502020204030204" pitchFamily="34" charset="0"/>
                <a:ea typeface="Cambria" panose="02040503050406030204" pitchFamily="18" charset="0"/>
                <a:cs typeface="Cambria" panose="02040503050406030204" pitchFamily="18" charset="0"/>
              </a:rPr>
              <a:t>Debugging was essential in uncovering the root cause of this issue:</a:t>
            </a:r>
            <a:endParaRPr kumimoji="0" lang="id-ID" altLang="id-ID" sz="1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4191000" algn="l"/>
              </a:tabLst>
            </a:pPr>
            <a:r>
              <a:rPr kumimoji="0" lang="en-US" altLang="id-ID" sz="1600" b="0" i="0" u="none" strike="noStrike" cap="none" normalizeH="0" baseline="0" dirty="0">
                <a:ln>
                  <a:noFill/>
                </a:ln>
                <a:solidFill>
                  <a:schemeClr val="tx1"/>
                </a:solidFill>
                <a:effectLst/>
                <a:latin typeface="Calibri Light" panose="020F0302020204030204" pitchFamily="34" charset="0"/>
                <a:ea typeface="Cambria" panose="02040503050406030204" pitchFamily="18" charset="0"/>
                <a:cs typeface="Cambria" panose="02040503050406030204" pitchFamily="18" charset="0"/>
              </a:rPr>
              <a:t>Code Inspection: Developers reviewed the login validation code and identified the conditional logic governing the error message display.</a:t>
            </a:r>
            <a:endParaRPr kumimoji="0" lang="id-ID" altLang="id-ID"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4191000" algn="l"/>
              </a:tabLst>
            </a:pPr>
            <a:r>
              <a:rPr kumimoji="0" lang="en-US" altLang="id-ID" sz="1600" b="0" i="0" u="none" strike="noStrike" cap="none" normalizeH="0" baseline="0" dirty="0">
                <a:ln>
                  <a:noFill/>
                </a:ln>
                <a:solidFill>
                  <a:schemeClr val="tx1"/>
                </a:solidFill>
                <a:effectLst/>
                <a:latin typeface="Calibri Light" panose="020F0302020204030204" pitchFamily="34" charset="0"/>
                <a:ea typeface="Cambria" panose="02040503050406030204" pitchFamily="18" charset="0"/>
                <a:cs typeface="Cambria" panose="02040503050406030204" pitchFamily="18" charset="0"/>
              </a:rPr>
              <a:t>Debugging Statements: Print statements were inserted to confirm the flow of execution and identify whether the code block for the error message display was being entered.</a:t>
            </a:r>
            <a:endParaRPr kumimoji="0" lang="id-ID" altLang="id-ID"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4191000" algn="l"/>
              </a:tabLst>
            </a:pPr>
            <a:r>
              <a:rPr kumimoji="0" lang="en-US" altLang="id-ID" sz="1600" b="0" i="0" u="none" strike="noStrike" cap="none" normalizeH="0" baseline="0" dirty="0">
                <a:ln>
                  <a:noFill/>
                </a:ln>
                <a:solidFill>
                  <a:schemeClr val="tx1"/>
                </a:solidFill>
                <a:effectLst/>
                <a:latin typeface="Calibri Light" panose="020F0302020204030204" pitchFamily="34" charset="0"/>
                <a:ea typeface="Cambria" panose="02040503050406030204" pitchFamily="18" charset="0"/>
                <a:cs typeface="Cambria" panose="02040503050406030204" pitchFamily="18" charset="0"/>
              </a:rPr>
              <a:t>Condition Evaluation: Debugging tools were used to inspect the values of variables and expressions during runtime to pinpoint the moment when the conditional statement failed to evaluate correctly.</a:t>
            </a:r>
            <a:endParaRPr kumimoji="0" lang="id-ID" altLang="id-ID"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4191000" algn="l"/>
              </a:tabLst>
            </a:pPr>
            <a:r>
              <a:rPr kumimoji="0" lang="en-US" altLang="id-ID" sz="1600" b="0" i="0" u="none" strike="noStrike" cap="none" normalizeH="0" baseline="0" dirty="0">
                <a:ln>
                  <a:noFill/>
                </a:ln>
                <a:solidFill>
                  <a:schemeClr val="tx1"/>
                </a:solidFill>
                <a:effectLst/>
                <a:latin typeface="Calibri Light" panose="020F0302020204030204" pitchFamily="34" charset="0"/>
                <a:ea typeface="Cambria" panose="02040503050406030204" pitchFamily="18" charset="0"/>
                <a:cs typeface="Cambria" panose="02040503050406030204" pitchFamily="18" charset="0"/>
              </a:rPr>
              <a:t>By leveraging debugging techniques, the development team identified the root cause—conditional statement error—and rectified the issue. The error message for invalid login details was reinstated, providing users with the necessary feedback.</a:t>
            </a:r>
            <a:endParaRPr kumimoji="0" lang="id-ID" altLang="id-ID"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191000" algn="l"/>
              </a:tabLst>
            </a:pPr>
            <a:endParaRPr kumimoji="0" lang="id-ID" altLang="id-ID" sz="2400" b="0" i="0" u="none" strike="noStrike" cap="none" normalizeH="0" baseline="0" dirty="0">
              <a:ln>
                <a:noFill/>
              </a:ln>
              <a:solidFill>
                <a:schemeClr val="tx1"/>
              </a:solidFill>
              <a:effectLst/>
              <a:latin typeface="Arial" panose="020B0604020202020204" pitchFamily="34" charset="0"/>
            </a:endParaRPr>
          </a:p>
        </p:txBody>
      </p:sp>
      <p:pic>
        <p:nvPicPr>
          <p:cNvPr id="5130" name="Picture 6">
            <a:extLst>
              <a:ext uri="{FF2B5EF4-FFF2-40B4-BE49-F238E27FC236}">
                <a16:creationId xmlns:a16="http://schemas.microsoft.com/office/drawing/2014/main" id="{09769340-FBDA-4C80-B9BB-55A541E708C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527" t="39475" b="21433"/>
          <a:stretch/>
        </p:blipFill>
        <p:spPr bwMode="auto">
          <a:xfrm>
            <a:off x="1058238" y="4799012"/>
            <a:ext cx="6810684" cy="1371601"/>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2">
            <a:extLst>
              <a:ext uri="{FF2B5EF4-FFF2-40B4-BE49-F238E27FC236}">
                <a16:creationId xmlns:a16="http://schemas.microsoft.com/office/drawing/2014/main" id="{EC539088-7F05-4739-BFB5-CC46077B6C7D}"/>
              </a:ext>
            </a:extLst>
          </p:cNvPr>
          <p:cNvSpPr>
            <a:spLocks noChangeArrowheads="1"/>
          </p:cNvSpPr>
          <p:nvPr/>
        </p:nvSpPr>
        <p:spPr bwMode="auto">
          <a:xfrm>
            <a:off x="309716" y="65135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Tree>
    <p:extLst>
      <p:ext uri="{BB962C8B-B14F-4D97-AF65-F5344CB8AC3E}">
        <p14:creationId xmlns:p14="http://schemas.microsoft.com/office/powerpoint/2010/main" val="1807994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457308-249B-48A9-9D22-F9B6FEB70839}"/>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rgbClr val="FFFFFF"/>
                </a:solidFill>
                <a:cs typeface="Arial" panose="020B0604020202020204" pitchFamily="34" charset="0"/>
              </a:rPr>
              <a:t>4. </a:t>
            </a:r>
            <a:r>
              <a:rPr lang="en-SG" altLang="en-US" sz="2800">
                <a:solidFill>
                  <a:schemeClr val="bg1"/>
                </a:solidFill>
              </a:rPr>
              <a:t>Investigation &amp; Diagnosis</a:t>
            </a:r>
            <a:endParaRPr lang="en-US" altLang="en-US" sz="2800">
              <a:solidFill>
                <a:schemeClr val="bg1"/>
              </a:solidFill>
              <a:cs typeface="Arial" panose="020B0604020202020204" pitchFamily="34" charset="0"/>
            </a:endParaRPr>
          </a:p>
        </p:txBody>
      </p:sp>
      <p:sp>
        <p:nvSpPr>
          <p:cNvPr id="4" name="Rectangle 3">
            <a:extLst>
              <a:ext uri="{FF2B5EF4-FFF2-40B4-BE49-F238E27FC236}">
                <a16:creationId xmlns:a16="http://schemas.microsoft.com/office/drawing/2014/main" id="{D35216DB-9A58-4860-B899-BDC4E3B94C72}"/>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buFont typeface="Wingdings" panose="05000000000000000000" pitchFamily="2" charset="2"/>
              <a:buChar char="q"/>
              <a:defRPr/>
            </a:pPr>
            <a:endParaRPr lang="en-SG" dirty="0">
              <a:solidFill>
                <a:schemeClr val="tx1"/>
              </a:solidFill>
            </a:endParaRPr>
          </a:p>
        </p:txBody>
      </p:sp>
      <p:graphicFrame>
        <p:nvGraphicFramePr>
          <p:cNvPr id="5" name="Table 4">
            <a:extLst>
              <a:ext uri="{FF2B5EF4-FFF2-40B4-BE49-F238E27FC236}">
                <a16:creationId xmlns:a16="http://schemas.microsoft.com/office/drawing/2014/main" id="{DC6882E6-B4F5-41A4-981D-048885228D01}"/>
              </a:ext>
            </a:extLst>
          </p:cNvPr>
          <p:cNvGraphicFramePr>
            <a:graphicFrameLocks noGrp="1"/>
          </p:cNvGraphicFramePr>
          <p:nvPr>
            <p:extLst>
              <p:ext uri="{D42A27DB-BD31-4B8C-83A1-F6EECF244321}">
                <p14:modId xmlns:p14="http://schemas.microsoft.com/office/powerpoint/2010/main" val="193868254"/>
              </p:ext>
            </p:extLst>
          </p:nvPr>
        </p:nvGraphicFramePr>
        <p:xfrm>
          <a:off x="442452" y="1533831"/>
          <a:ext cx="8155859" cy="4189532"/>
        </p:xfrm>
        <a:graphic>
          <a:graphicData uri="http://schemas.openxmlformats.org/drawingml/2006/table">
            <a:tbl>
              <a:tblPr firstRow="1" firstCol="1" bandRow="1">
                <a:tableStyleId>{5C22544A-7EE6-4342-B048-85BDC9FD1C3A}</a:tableStyleId>
              </a:tblPr>
              <a:tblGrid>
                <a:gridCol w="586070">
                  <a:extLst>
                    <a:ext uri="{9D8B030D-6E8A-4147-A177-3AD203B41FA5}">
                      <a16:colId xmlns:a16="http://schemas.microsoft.com/office/drawing/2014/main" val="3211067074"/>
                    </a:ext>
                  </a:extLst>
                </a:gridCol>
                <a:gridCol w="1526153">
                  <a:extLst>
                    <a:ext uri="{9D8B030D-6E8A-4147-A177-3AD203B41FA5}">
                      <a16:colId xmlns:a16="http://schemas.microsoft.com/office/drawing/2014/main" val="3544329176"/>
                    </a:ext>
                  </a:extLst>
                </a:gridCol>
                <a:gridCol w="940084">
                  <a:extLst>
                    <a:ext uri="{9D8B030D-6E8A-4147-A177-3AD203B41FA5}">
                      <a16:colId xmlns:a16="http://schemas.microsoft.com/office/drawing/2014/main" val="3196377996"/>
                    </a:ext>
                  </a:extLst>
                </a:gridCol>
                <a:gridCol w="1294097">
                  <a:extLst>
                    <a:ext uri="{9D8B030D-6E8A-4147-A177-3AD203B41FA5}">
                      <a16:colId xmlns:a16="http://schemas.microsoft.com/office/drawing/2014/main" val="1649429684"/>
                    </a:ext>
                  </a:extLst>
                </a:gridCol>
                <a:gridCol w="1172140">
                  <a:extLst>
                    <a:ext uri="{9D8B030D-6E8A-4147-A177-3AD203B41FA5}">
                      <a16:colId xmlns:a16="http://schemas.microsoft.com/office/drawing/2014/main" val="1580183493"/>
                    </a:ext>
                  </a:extLst>
                </a:gridCol>
                <a:gridCol w="1550714">
                  <a:extLst>
                    <a:ext uri="{9D8B030D-6E8A-4147-A177-3AD203B41FA5}">
                      <a16:colId xmlns:a16="http://schemas.microsoft.com/office/drawing/2014/main" val="933631681"/>
                    </a:ext>
                  </a:extLst>
                </a:gridCol>
                <a:gridCol w="1086601">
                  <a:extLst>
                    <a:ext uri="{9D8B030D-6E8A-4147-A177-3AD203B41FA5}">
                      <a16:colId xmlns:a16="http://schemas.microsoft.com/office/drawing/2014/main" val="3655850571"/>
                    </a:ext>
                  </a:extLst>
                </a:gridCol>
              </a:tblGrid>
              <a:tr h="696543">
                <a:tc gridSpan="7">
                  <a:txBody>
                    <a:bodyPr/>
                    <a:lstStyle/>
                    <a:p>
                      <a:pPr algn="ctr">
                        <a:lnSpc>
                          <a:spcPct val="150000"/>
                        </a:lnSpc>
                        <a:spcAft>
                          <a:spcPts val="800"/>
                        </a:spcAft>
                      </a:pPr>
                      <a:r>
                        <a:rPr lang="en-SG" sz="2400" dirty="0">
                          <a:effectLst/>
                        </a:rPr>
                        <a:t>Known Error Database</a:t>
                      </a:r>
                      <a:endParaRPr lang="id-ID" sz="20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extLst>
                  <a:ext uri="{0D108BD9-81ED-4DB2-BD59-A6C34878D82A}">
                    <a16:rowId xmlns:a16="http://schemas.microsoft.com/office/drawing/2014/main" val="2643170177"/>
                  </a:ext>
                </a:extLst>
              </a:tr>
              <a:tr h="1245334">
                <a:tc>
                  <a:txBody>
                    <a:bodyPr/>
                    <a:lstStyle/>
                    <a:p>
                      <a:pPr algn="ctr">
                        <a:lnSpc>
                          <a:spcPct val="150000"/>
                        </a:lnSpc>
                        <a:spcAft>
                          <a:spcPts val="800"/>
                        </a:spcAft>
                      </a:pPr>
                      <a:r>
                        <a:rPr lang="en-SG" sz="1400">
                          <a:effectLst/>
                        </a:rPr>
                        <a:t>Ticket no.</a:t>
                      </a:r>
                      <a:endParaRPr lang="id-ID" sz="20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gn="ctr">
                        <a:lnSpc>
                          <a:spcPct val="150000"/>
                        </a:lnSpc>
                        <a:spcAft>
                          <a:spcPts val="800"/>
                        </a:spcAft>
                      </a:pPr>
                      <a:r>
                        <a:rPr lang="en-SG" sz="1400">
                          <a:effectLst/>
                        </a:rPr>
                        <a:t>Issue Description</a:t>
                      </a:r>
                      <a:endParaRPr lang="id-ID" sz="20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gn="ctr">
                        <a:lnSpc>
                          <a:spcPct val="150000"/>
                        </a:lnSpc>
                        <a:spcAft>
                          <a:spcPts val="800"/>
                        </a:spcAft>
                      </a:pPr>
                      <a:r>
                        <a:rPr lang="en-SG" sz="1400" dirty="0">
                          <a:effectLst/>
                        </a:rPr>
                        <a:t>Issue Type</a:t>
                      </a:r>
                      <a:endParaRPr lang="id-ID" sz="20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gn="ctr">
                        <a:lnSpc>
                          <a:spcPct val="150000"/>
                        </a:lnSpc>
                        <a:spcAft>
                          <a:spcPts val="800"/>
                        </a:spcAft>
                      </a:pPr>
                      <a:r>
                        <a:rPr lang="en-SG" sz="1400" dirty="0">
                          <a:effectLst/>
                        </a:rPr>
                        <a:t>Root Cause</a:t>
                      </a:r>
                      <a:endParaRPr lang="id-ID" sz="20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gn="ctr">
                        <a:lnSpc>
                          <a:spcPct val="150000"/>
                        </a:lnSpc>
                        <a:spcAft>
                          <a:spcPts val="800"/>
                        </a:spcAft>
                      </a:pPr>
                      <a:r>
                        <a:rPr lang="en-SG" sz="1400" dirty="0">
                          <a:effectLst/>
                        </a:rPr>
                        <a:t>Workaround</a:t>
                      </a:r>
                      <a:endParaRPr lang="id-ID" sz="20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gn="ctr">
                        <a:lnSpc>
                          <a:spcPct val="150000"/>
                        </a:lnSpc>
                        <a:spcAft>
                          <a:spcPts val="800"/>
                        </a:spcAft>
                      </a:pPr>
                      <a:r>
                        <a:rPr lang="en-SG" sz="1400">
                          <a:effectLst/>
                        </a:rPr>
                        <a:t>Status</a:t>
                      </a:r>
                      <a:endParaRPr lang="id-ID" sz="20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gn="ctr">
                        <a:lnSpc>
                          <a:spcPct val="150000"/>
                        </a:lnSpc>
                        <a:spcAft>
                          <a:spcPts val="800"/>
                        </a:spcAft>
                      </a:pPr>
                      <a:r>
                        <a:rPr lang="en-SG" sz="1400">
                          <a:effectLst/>
                        </a:rPr>
                        <a:t>Date Resolve</a:t>
                      </a:r>
                      <a:endParaRPr lang="id-ID" sz="20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383528598"/>
                  </a:ext>
                </a:extLst>
              </a:tr>
              <a:tr h="1320618">
                <a:tc>
                  <a:txBody>
                    <a:bodyPr/>
                    <a:lstStyle/>
                    <a:p>
                      <a:pPr>
                        <a:lnSpc>
                          <a:spcPct val="150000"/>
                        </a:lnSpc>
                        <a:spcAft>
                          <a:spcPts val="800"/>
                        </a:spcAft>
                      </a:pPr>
                      <a:r>
                        <a:rPr lang="en-SG" sz="1400">
                          <a:effectLst/>
                        </a:rPr>
                        <a:t>1.</a:t>
                      </a:r>
                      <a:endParaRPr lang="id-ID" sz="20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50000"/>
                        </a:lnSpc>
                        <a:spcAft>
                          <a:spcPts val="800"/>
                        </a:spcAft>
                      </a:pPr>
                      <a:r>
                        <a:rPr lang="en-SG" sz="1400">
                          <a:effectLst/>
                        </a:rPr>
                        <a:t>User Thread Not Showing</a:t>
                      </a:r>
                      <a:r>
                        <a:rPr lang="id-ID" sz="1400">
                          <a:effectLst/>
                        </a:rPr>
                        <a:t> in the Dashboard</a:t>
                      </a:r>
                      <a:endParaRPr lang="id-ID" sz="20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gn="l">
                        <a:lnSpc>
                          <a:spcPts val="1300"/>
                        </a:lnSpc>
                        <a:spcBef>
                          <a:spcPts val="400"/>
                        </a:spcBef>
                        <a:spcAft>
                          <a:spcPts val="200"/>
                        </a:spcAft>
                      </a:pPr>
                      <a:r>
                        <a:rPr lang="en-US" sz="1400">
                          <a:effectLst/>
                        </a:rPr>
                        <a:t>Technical Issues</a:t>
                      </a:r>
                      <a:endParaRPr lang="id-ID" sz="1600">
                        <a:effectLst/>
                      </a:endParaRPr>
                    </a:p>
                    <a:p>
                      <a:pPr>
                        <a:lnSpc>
                          <a:spcPct val="150000"/>
                        </a:lnSpc>
                        <a:spcAft>
                          <a:spcPts val="800"/>
                        </a:spcAft>
                      </a:pPr>
                      <a:r>
                        <a:rPr lang="en-SG" sz="1400">
                          <a:effectLst/>
                        </a:rPr>
                        <a:t> </a:t>
                      </a:r>
                      <a:endParaRPr lang="id-ID" sz="20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50000"/>
                        </a:lnSpc>
                        <a:spcAft>
                          <a:spcPts val="800"/>
                        </a:spcAft>
                      </a:pPr>
                      <a:r>
                        <a:rPr lang="en-SG" sz="1400">
                          <a:effectLst/>
                        </a:rPr>
                        <a:t>There is </a:t>
                      </a:r>
                      <a:r>
                        <a:rPr lang="id-ID" sz="1400">
                          <a:effectLst/>
                        </a:rPr>
                        <a:t>mistake items and var in JSP Page</a:t>
                      </a:r>
                      <a:endParaRPr lang="id-ID" sz="20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50000"/>
                        </a:lnSpc>
                        <a:spcAft>
                          <a:spcPts val="800"/>
                        </a:spcAft>
                      </a:pPr>
                      <a:r>
                        <a:rPr lang="id-ID" sz="1200" dirty="0">
                          <a:effectLst/>
                        </a:rPr>
                        <a:t>Correcting Items and Var in JSP Page</a:t>
                      </a:r>
                      <a:endParaRPr lang="id-ID" sz="20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50000"/>
                        </a:lnSpc>
                        <a:spcAft>
                          <a:spcPts val="800"/>
                        </a:spcAft>
                      </a:pPr>
                      <a:r>
                        <a:rPr lang="en-SG" sz="1400" dirty="0">
                          <a:effectLst/>
                        </a:rPr>
                        <a:t>Resolved</a:t>
                      </a:r>
                      <a:endParaRPr lang="id-ID" sz="20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50000"/>
                        </a:lnSpc>
                        <a:spcAft>
                          <a:spcPts val="800"/>
                        </a:spcAft>
                      </a:pPr>
                      <a:r>
                        <a:rPr lang="id-ID" sz="1400">
                          <a:effectLst/>
                        </a:rPr>
                        <a:t>15-8-2023</a:t>
                      </a:r>
                      <a:endParaRPr lang="id-ID" sz="20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2860838238"/>
                  </a:ext>
                </a:extLst>
              </a:tr>
              <a:tr h="864699">
                <a:tc>
                  <a:txBody>
                    <a:bodyPr/>
                    <a:lstStyle/>
                    <a:p>
                      <a:pPr>
                        <a:lnSpc>
                          <a:spcPct val="150000"/>
                        </a:lnSpc>
                        <a:spcAft>
                          <a:spcPts val="800"/>
                        </a:spcAft>
                      </a:pPr>
                      <a:r>
                        <a:rPr lang="en-SG" sz="1400">
                          <a:effectLst/>
                        </a:rPr>
                        <a:t>2</a:t>
                      </a:r>
                      <a:endParaRPr lang="id-ID" sz="20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50000"/>
                        </a:lnSpc>
                        <a:spcAft>
                          <a:spcPts val="800"/>
                        </a:spcAft>
                      </a:pPr>
                      <a:r>
                        <a:rPr lang="en-SG" sz="1400" dirty="0">
                          <a:effectLst/>
                        </a:rPr>
                        <a:t>Invalid login details error not displayed</a:t>
                      </a:r>
                      <a:endParaRPr lang="id-ID" sz="20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800"/>
                        </a:spcAft>
                      </a:pPr>
                      <a:r>
                        <a:rPr lang="en-SG" sz="1400">
                          <a:effectLst/>
                        </a:rPr>
                        <a:t>Technical Issue</a:t>
                      </a:r>
                      <a:endParaRPr lang="id-ID" sz="20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50000"/>
                        </a:lnSpc>
                        <a:spcAft>
                          <a:spcPts val="800"/>
                        </a:spcAft>
                      </a:pPr>
                      <a:r>
                        <a:rPr lang="id-ID" sz="1400">
                          <a:effectLst/>
                        </a:rPr>
                        <a:t>Code for Error message is empty </a:t>
                      </a:r>
                      <a:endParaRPr lang="id-ID" sz="20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50000"/>
                        </a:lnSpc>
                        <a:spcAft>
                          <a:spcPts val="800"/>
                        </a:spcAft>
                      </a:pPr>
                      <a:r>
                        <a:rPr lang="id-ID" sz="1200">
                          <a:effectLst/>
                        </a:rPr>
                        <a:t>Adding the code of message</a:t>
                      </a:r>
                      <a:endParaRPr lang="id-ID" sz="20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50000"/>
                        </a:lnSpc>
                        <a:spcAft>
                          <a:spcPts val="800"/>
                        </a:spcAft>
                      </a:pPr>
                      <a:r>
                        <a:rPr lang="en-SG" sz="1400" dirty="0">
                          <a:effectLst/>
                        </a:rPr>
                        <a:t>Resolved</a:t>
                      </a:r>
                      <a:endParaRPr lang="id-ID" sz="20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50000"/>
                        </a:lnSpc>
                        <a:spcAft>
                          <a:spcPts val="800"/>
                        </a:spcAft>
                      </a:pPr>
                      <a:r>
                        <a:rPr lang="id-ID" sz="1400" dirty="0">
                          <a:effectLst/>
                        </a:rPr>
                        <a:t>0</a:t>
                      </a:r>
                      <a:r>
                        <a:rPr lang="en-SG" sz="1400" dirty="0">
                          <a:effectLst/>
                        </a:rPr>
                        <a:t>8-8-202</a:t>
                      </a:r>
                      <a:r>
                        <a:rPr lang="id-ID" sz="1400" dirty="0">
                          <a:effectLst/>
                        </a:rPr>
                        <a:t>3</a:t>
                      </a:r>
                      <a:endParaRPr lang="id-ID" sz="20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663996354"/>
                  </a:ext>
                </a:extLst>
              </a:tr>
            </a:tbl>
          </a:graphicData>
        </a:graphic>
      </p:graphicFrame>
    </p:spTree>
    <p:extLst>
      <p:ext uri="{BB962C8B-B14F-4D97-AF65-F5344CB8AC3E}">
        <p14:creationId xmlns:p14="http://schemas.microsoft.com/office/powerpoint/2010/main" val="1349182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2">
            <a:extLst>
              <a:ext uri="{FF2B5EF4-FFF2-40B4-BE49-F238E27FC236}">
                <a16:creationId xmlns:a16="http://schemas.microsoft.com/office/drawing/2014/main" id="{B119ABBE-DEA9-4C5A-BB9D-474E77EE127A}"/>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rgbClr val="FFFFFF"/>
                </a:solidFill>
                <a:cs typeface="Arial" panose="020B0604020202020204" pitchFamily="34" charset="0"/>
              </a:rPr>
              <a:t>5. </a:t>
            </a:r>
            <a:r>
              <a:rPr lang="en-SG" altLang="en-US" sz="2800">
                <a:solidFill>
                  <a:schemeClr val="bg1"/>
                </a:solidFill>
              </a:rPr>
              <a:t>Explain Prioritization</a:t>
            </a:r>
            <a:endParaRPr lang="en-US" altLang="en-US" sz="280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indent="457200">
              <a:lnSpc>
                <a:spcPct val="107000"/>
              </a:lnSpc>
              <a:spcBef>
                <a:spcPts val="200"/>
              </a:spcBef>
            </a:pPr>
            <a:r>
              <a:rPr lang="id-ID" sz="1800" b="1" dirty="0">
                <a:solidFill>
                  <a:schemeClr val="tx1"/>
                </a:solidFill>
                <a:effectLst/>
                <a:latin typeface="Cambria" panose="02040503050406030204" pitchFamily="18" charset="0"/>
                <a:ea typeface="SimSun" panose="02010600030101010101" pitchFamily="2" charset="-122"/>
                <a:cs typeface="Times New Roman" panose="02020603050405020304" pitchFamily="18" charset="0"/>
              </a:rPr>
              <a:t> </a:t>
            </a:r>
            <a:r>
              <a:rPr lang="en-US" sz="1800" b="1" dirty="0">
                <a:solidFill>
                  <a:schemeClr val="tx1"/>
                </a:solidFill>
                <a:effectLst/>
                <a:latin typeface="Cambria" panose="02040503050406030204" pitchFamily="18" charset="0"/>
                <a:ea typeface="SimSun" panose="02010600030101010101" pitchFamily="2" charset="-122"/>
                <a:cs typeface="Times New Roman" panose="02020603050405020304" pitchFamily="18" charset="0"/>
              </a:rPr>
              <a:t>Priorities and categories problems:</a:t>
            </a:r>
            <a:endParaRPr lang="id-ID" sz="1800" b="1" dirty="0">
              <a:solidFill>
                <a:schemeClr val="tx1"/>
              </a:solidFill>
              <a:effectLst/>
              <a:latin typeface="Cambria" panose="02040503050406030204" pitchFamily="18" charset="0"/>
              <a:ea typeface="SimSun" panose="02010600030101010101" pitchFamily="2" charset="-122"/>
              <a:cs typeface="Times New Roman" panose="02020603050405020304" pitchFamily="18" charset="0"/>
            </a:endParaRPr>
          </a:p>
          <a:p>
            <a:pPr marL="810260" indent="-179705" algn="just">
              <a:lnSpc>
                <a:spcPct val="107000"/>
              </a:lnSpc>
              <a:spcAft>
                <a:spcPts val="800"/>
              </a:spcAft>
            </a:pPr>
            <a:r>
              <a:rPr lang="en-SG" sz="1800" b="1" dirty="0">
                <a:solidFill>
                  <a:schemeClr val="tx1"/>
                </a:solidFill>
                <a:effectLst/>
                <a:latin typeface="Cambria" panose="02040503050406030204" pitchFamily="18" charset="0"/>
                <a:ea typeface="Cambria" panose="02040503050406030204" pitchFamily="18" charset="0"/>
                <a:cs typeface="Cambria" panose="02040503050406030204" pitchFamily="18" charset="0"/>
              </a:rPr>
              <a:t> </a:t>
            </a:r>
            <a:r>
              <a:rPr lang="en-US" sz="1800" b="1" dirty="0">
                <a:solidFill>
                  <a:schemeClr val="tx1"/>
                </a:solidFill>
                <a:effectLst/>
                <a:latin typeface="Cambria" panose="02040503050406030204" pitchFamily="18" charset="0"/>
                <a:ea typeface="Cambria" panose="02040503050406030204" pitchFamily="18" charset="0"/>
                <a:cs typeface="Cambria" panose="02040503050406030204" pitchFamily="18" charset="0"/>
              </a:rPr>
              <a:t>Tier 1: Low priority issues</a:t>
            </a:r>
            <a:endParaRPr lang="id-ID" sz="1800" b="1" dirty="0">
              <a:solidFill>
                <a:schemeClr val="tx1"/>
              </a:solidFill>
              <a:effectLst/>
              <a:latin typeface="Calibri" panose="020F0502020204030204" pitchFamily="34" charset="0"/>
              <a:ea typeface="SimSun" panose="02010600030101010101" pitchFamily="2" charset="-122"/>
              <a:cs typeface="Arial" panose="020B0604020202020204" pitchFamily="34" charset="0"/>
            </a:endParaRPr>
          </a:p>
          <a:p>
            <a:pPr marL="342900" lvl="0" indent="-342900" algn="just">
              <a:spcBef>
                <a:spcPts val="100"/>
              </a:spcBef>
              <a:buFont typeface="Symbol" panose="05050102010706020507" pitchFamily="18" charset="2"/>
              <a:buChar char="·"/>
              <a:tabLst>
                <a:tab pos="4191000" algn="l"/>
              </a:tabLst>
            </a:pPr>
            <a:r>
              <a:rPr lang="en-US" sz="1800" b="1"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The first tier is for basic or minor problems.</a:t>
            </a:r>
            <a:endParaRPr lang="id-ID" sz="18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gn="just">
              <a:spcBef>
                <a:spcPts val="100"/>
              </a:spcBef>
              <a:buFont typeface="Symbol" panose="05050102010706020507" pitchFamily="18" charset="2"/>
              <a:buChar char="·"/>
              <a:tabLst>
                <a:tab pos="4191000" algn="l"/>
              </a:tabLst>
            </a:pPr>
            <a:r>
              <a:rPr lang="en-US" sz="1800" b="1" dirty="0">
                <a:solidFill>
                  <a:schemeClr val="tx1"/>
                </a:solidFill>
                <a:effectLst/>
                <a:latin typeface="Cambria" panose="02040503050406030204" pitchFamily="18" charset="0"/>
                <a:ea typeface="SimSun" panose="02010600030101010101" pitchFamily="2" charset="-122"/>
                <a:cs typeface="Times New Roman" panose="02020603050405020304" pitchFamily="18" charset="0"/>
              </a:rPr>
              <a:t>Handle low-priority incidents that do not impact the business. It is easy to solve and repeats a lot. Usually, incidents here are converted into incident models.</a:t>
            </a:r>
            <a:endParaRPr lang="id-ID" sz="18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810260" indent="-179705" algn="just">
              <a:lnSpc>
                <a:spcPct val="107000"/>
              </a:lnSpc>
              <a:spcAft>
                <a:spcPts val="800"/>
              </a:spcAft>
            </a:pPr>
            <a:r>
              <a:rPr lang="en-US" sz="1800" b="1" dirty="0">
                <a:solidFill>
                  <a:schemeClr val="tx1"/>
                </a:solidFill>
                <a:effectLst/>
                <a:latin typeface="Cambria" panose="02040503050406030204" pitchFamily="18" charset="0"/>
                <a:ea typeface="Cambria" panose="02040503050406030204" pitchFamily="18" charset="0"/>
                <a:cs typeface="Cambria" panose="02040503050406030204" pitchFamily="18" charset="0"/>
              </a:rPr>
              <a:t> </a:t>
            </a:r>
            <a:endParaRPr lang="id-ID" sz="1800" b="1" dirty="0">
              <a:solidFill>
                <a:schemeClr val="tx1"/>
              </a:solidFill>
              <a:effectLst/>
              <a:latin typeface="Calibri" panose="020F0502020204030204" pitchFamily="34" charset="0"/>
              <a:ea typeface="SimSun" panose="02010600030101010101" pitchFamily="2" charset="-122"/>
              <a:cs typeface="Arial" panose="020B0604020202020204" pitchFamily="34" charset="0"/>
            </a:endParaRPr>
          </a:p>
          <a:p>
            <a:pPr marL="810260" indent="-179705" algn="just">
              <a:lnSpc>
                <a:spcPct val="107000"/>
              </a:lnSpc>
              <a:spcAft>
                <a:spcPts val="800"/>
              </a:spcAft>
            </a:pPr>
            <a:r>
              <a:rPr lang="en-US" sz="1800" b="1" dirty="0">
                <a:solidFill>
                  <a:schemeClr val="tx1"/>
                </a:solidFill>
                <a:effectLst/>
                <a:latin typeface="Cambria" panose="02040503050406030204" pitchFamily="18" charset="0"/>
                <a:ea typeface="Cambria" panose="02040503050406030204" pitchFamily="18" charset="0"/>
                <a:cs typeface="Cambria" panose="02040503050406030204" pitchFamily="18" charset="0"/>
              </a:rPr>
              <a:t>Tier 2: medium priority issues</a:t>
            </a:r>
            <a:endParaRPr lang="id-ID" sz="1800" b="1" dirty="0">
              <a:solidFill>
                <a:schemeClr val="tx1"/>
              </a:solidFill>
              <a:effectLst/>
              <a:latin typeface="Calibri" panose="020F0502020204030204" pitchFamily="34" charset="0"/>
              <a:ea typeface="SimSun" panose="02010600030101010101" pitchFamily="2" charset="-122"/>
              <a:cs typeface="Arial" panose="020B0604020202020204" pitchFamily="34" charset="0"/>
            </a:endParaRPr>
          </a:p>
          <a:p>
            <a:pPr marL="342900" lvl="0" indent="-342900" algn="just">
              <a:spcBef>
                <a:spcPts val="100"/>
              </a:spcBef>
              <a:buFont typeface="Symbol" panose="05050102010706020507" pitchFamily="18" charset="2"/>
              <a:buChar char="·"/>
              <a:tabLst>
                <a:tab pos="4191000" algn="l"/>
              </a:tabLst>
            </a:pPr>
            <a:r>
              <a:rPr lang="en-US" sz="1800" b="1"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The second tier is the major problems.</a:t>
            </a:r>
            <a:endParaRPr lang="id-ID" sz="18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gn="just">
              <a:spcBef>
                <a:spcPts val="100"/>
              </a:spcBef>
              <a:buFont typeface="Symbol" panose="05050102010706020507" pitchFamily="18" charset="2"/>
              <a:buChar char="·"/>
              <a:tabLst>
                <a:tab pos="4191000" algn="l"/>
              </a:tabLst>
            </a:pPr>
            <a:r>
              <a:rPr lang="en-US" sz="1800" b="1" dirty="0">
                <a:solidFill>
                  <a:schemeClr val="tx1"/>
                </a:solidFill>
                <a:effectLst/>
                <a:latin typeface="Cambria" panose="02040503050406030204" pitchFamily="18" charset="0"/>
                <a:ea typeface="SimSun" panose="02010600030101010101" pitchFamily="2" charset="-122"/>
                <a:cs typeface="Times New Roman" panose="02020603050405020304" pitchFamily="18" charset="0"/>
              </a:rPr>
              <a:t>Dealing with incidents that impact users but not the business as a whole. These incidents require more skill or access to resolve.</a:t>
            </a:r>
            <a:endParaRPr lang="id-ID" sz="18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810260" indent="-179705" algn="just">
              <a:lnSpc>
                <a:spcPct val="107000"/>
              </a:lnSpc>
              <a:spcAft>
                <a:spcPts val="800"/>
              </a:spcAft>
            </a:pPr>
            <a:r>
              <a:rPr lang="en-US" sz="1800" b="1" dirty="0">
                <a:solidFill>
                  <a:schemeClr val="tx1"/>
                </a:solidFill>
                <a:effectLst/>
                <a:latin typeface="Cambria" panose="02040503050406030204" pitchFamily="18" charset="0"/>
                <a:ea typeface="Cambria" panose="02040503050406030204" pitchFamily="18" charset="0"/>
                <a:cs typeface="Cambria" panose="02040503050406030204" pitchFamily="18" charset="0"/>
              </a:rPr>
              <a:t> </a:t>
            </a:r>
            <a:endParaRPr lang="id-ID" sz="1800" b="1" dirty="0">
              <a:solidFill>
                <a:schemeClr val="tx1"/>
              </a:solidFill>
              <a:effectLst/>
              <a:latin typeface="Calibri" panose="020F0502020204030204" pitchFamily="34" charset="0"/>
              <a:ea typeface="SimSun" panose="02010600030101010101" pitchFamily="2" charset="-122"/>
              <a:cs typeface="Arial" panose="020B0604020202020204" pitchFamily="34" charset="0"/>
            </a:endParaRPr>
          </a:p>
          <a:p>
            <a:pPr marL="810260" indent="-179705" algn="just">
              <a:lnSpc>
                <a:spcPct val="107000"/>
              </a:lnSpc>
              <a:spcAft>
                <a:spcPts val="800"/>
              </a:spcAft>
            </a:pPr>
            <a:r>
              <a:rPr lang="en-US" sz="1800" b="1" dirty="0">
                <a:solidFill>
                  <a:schemeClr val="tx1"/>
                </a:solidFill>
                <a:effectLst/>
                <a:latin typeface="Cambria" panose="02040503050406030204" pitchFamily="18" charset="0"/>
                <a:ea typeface="Cambria" panose="02040503050406030204" pitchFamily="18" charset="0"/>
                <a:cs typeface="Cambria" panose="02040503050406030204" pitchFamily="18" charset="0"/>
              </a:rPr>
              <a:t>Tier 3: High Priority Issues</a:t>
            </a:r>
            <a:endParaRPr lang="id-ID" sz="1800" b="1" dirty="0">
              <a:solidFill>
                <a:schemeClr val="tx1"/>
              </a:solidFill>
              <a:effectLst/>
              <a:latin typeface="Calibri" panose="020F0502020204030204" pitchFamily="34" charset="0"/>
              <a:ea typeface="SimSun" panose="02010600030101010101" pitchFamily="2" charset="-122"/>
              <a:cs typeface="Arial" panose="020B0604020202020204" pitchFamily="34" charset="0"/>
            </a:endParaRPr>
          </a:p>
          <a:p>
            <a:pPr marL="342900" lvl="0" indent="-342900" algn="just">
              <a:spcBef>
                <a:spcPts val="100"/>
              </a:spcBef>
              <a:buFont typeface="Symbol" panose="05050102010706020507" pitchFamily="18" charset="2"/>
              <a:buChar char="·"/>
              <a:tabLst>
                <a:tab pos="4191000" algn="l"/>
              </a:tabLst>
            </a:pPr>
            <a:r>
              <a:rPr lang="en-US" sz="1800" b="1"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The third tier is the critical problem</a:t>
            </a:r>
            <a:endParaRPr lang="id-ID" sz="18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gn="just">
              <a:spcBef>
                <a:spcPts val="100"/>
              </a:spcBef>
              <a:buFont typeface="Symbol" panose="05050102010706020507" pitchFamily="18" charset="2"/>
              <a:buChar char="·"/>
              <a:tabLst>
                <a:tab pos="4191000" algn="l"/>
              </a:tabLst>
            </a:pPr>
            <a:r>
              <a:rPr lang="en-US" sz="1800" b="1" dirty="0">
                <a:solidFill>
                  <a:schemeClr val="tx1"/>
                </a:solidFill>
                <a:effectLst/>
                <a:latin typeface="Cambria" panose="02040503050406030204" pitchFamily="18" charset="0"/>
                <a:ea typeface="SimSun" panose="02010600030101010101" pitchFamily="2" charset="-122"/>
                <a:cs typeface="Times New Roman" panose="02020603050405020304" pitchFamily="18" charset="0"/>
              </a:rPr>
              <a:t>Manage incidents that affect the entire organization and multiple users. These incidents are high priority and often enter the Major Incident Response process.</a:t>
            </a:r>
            <a:endParaRPr lang="id-ID" sz="18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49D189-E40D-4A78-A370-CECEDCB8EC69}"/>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rgbClr val="FFFFFF"/>
                </a:solidFill>
                <a:cs typeface="Arial" panose="020B0604020202020204" pitchFamily="34" charset="0"/>
              </a:rPr>
              <a:t>5. </a:t>
            </a:r>
            <a:r>
              <a:rPr lang="en-SG" altLang="en-US" sz="2800">
                <a:solidFill>
                  <a:schemeClr val="bg1"/>
                </a:solidFill>
              </a:rPr>
              <a:t>Explain Prioritization</a:t>
            </a:r>
            <a:endParaRPr lang="en-US" altLang="en-US" sz="2800">
              <a:solidFill>
                <a:schemeClr val="bg1"/>
              </a:solidFill>
              <a:cs typeface="Arial" panose="020B0604020202020204" pitchFamily="34" charset="0"/>
            </a:endParaRPr>
          </a:p>
        </p:txBody>
      </p:sp>
      <p:sp>
        <p:nvSpPr>
          <p:cNvPr id="4" name="Rectangle 3">
            <a:extLst>
              <a:ext uri="{FF2B5EF4-FFF2-40B4-BE49-F238E27FC236}">
                <a16:creationId xmlns:a16="http://schemas.microsoft.com/office/drawing/2014/main" id="{EA984F96-2336-4A72-B668-616391179F47}"/>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graphicFrame>
        <p:nvGraphicFramePr>
          <p:cNvPr id="5" name="Diagram 4">
            <a:extLst>
              <a:ext uri="{FF2B5EF4-FFF2-40B4-BE49-F238E27FC236}">
                <a16:creationId xmlns:a16="http://schemas.microsoft.com/office/drawing/2014/main" id="{F43D2266-5372-4E22-9CF4-54467ABC9E12}"/>
              </a:ext>
            </a:extLst>
          </p:cNvPr>
          <p:cNvGraphicFramePr/>
          <p:nvPr>
            <p:extLst>
              <p:ext uri="{D42A27DB-BD31-4B8C-83A1-F6EECF244321}">
                <p14:modId xmlns:p14="http://schemas.microsoft.com/office/powerpoint/2010/main" val="261415728"/>
              </p:ext>
            </p:extLst>
          </p:nvPr>
        </p:nvGraphicFramePr>
        <p:xfrm>
          <a:off x="940804" y="1550642"/>
          <a:ext cx="7141312" cy="49025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716A9E01-A6C7-43BB-B15E-8087E072A0F2}"/>
              </a:ext>
            </a:extLst>
          </p:cNvPr>
          <p:cNvSpPr txBox="1"/>
          <p:nvPr/>
        </p:nvSpPr>
        <p:spPr>
          <a:xfrm>
            <a:off x="853138" y="1776323"/>
            <a:ext cx="3912334" cy="738664"/>
          </a:xfrm>
          <a:prstGeom prst="rect">
            <a:avLst/>
          </a:prstGeom>
          <a:noFill/>
        </p:spPr>
        <p:txBody>
          <a:bodyPr wrap="square" rtlCol="0">
            <a:spAutoFit/>
          </a:bodyPr>
          <a:lstStyle/>
          <a:p>
            <a:r>
              <a:rPr lang="en-US" b="1" dirty="0">
                <a:effectLst/>
                <a:latin typeface="Cambria" panose="02040503050406030204" pitchFamily="18" charset="0"/>
                <a:ea typeface="SimSun" panose="02010600030101010101" pitchFamily="2" charset="-122"/>
                <a:cs typeface="Arial" panose="020B0604020202020204" pitchFamily="34" charset="0"/>
              </a:rPr>
              <a:t>Problems Categories Diagram:</a:t>
            </a:r>
            <a:endParaRPr lang="en-MY" b="1" dirty="0">
              <a:effectLst/>
              <a:latin typeface="Cambria" panose="02040503050406030204" pitchFamily="18" charset="0"/>
              <a:ea typeface="SimSun" panose="02010600030101010101" pitchFamily="2" charset="-122"/>
              <a:cs typeface="Arial" panose="020B0604020202020204" pitchFamily="34" charset="0"/>
            </a:endParaRPr>
          </a:p>
          <a:p>
            <a:endParaRPr lang="en-MY" sz="2400" dirty="0"/>
          </a:p>
        </p:txBody>
      </p:sp>
    </p:spTree>
    <p:extLst>
      <p:ext uri="{BB962C8B-B14F-4D97-AF65-F5344CB8AC3E}">
        <p14:creationId xmlns:p14="http://schemas.microsoft.com/office/powerpoint/2010/main" val="2377699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2">
            <a:extLst>
              <a:ext uri="{FF2B5EF4-FFF2-40B4-BE49-F238E27FC236}">
                <a16:creationId xmlns:a16="http://schemas.microsoft.com/office/drawing/2014/main" id="{5E6AA0FD-9082-4122-BEF1-DF7D4F695597}"/>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rgbClr val="FFFFFF"/>
                </a:solidFill>
                <a:cs typeface="Arial" panose="020B0604020202020204" pitchFamily="34" charset="0"/>
              </a:rPr>
              <a:t>6. Problem Management Solution</a:t>
            </a:r>
          </a:p>
        </p:txBody>
      </p:sp>
      <p:sp>
        <p:nvSpPr>
          <p:cNvPr id="5" name="Rectangle 4">
            <a:extLst>
              <a:ext uri="{FF2B5EF4-FFF2-40B4-BE49-F238E27FC236}">
                <a16:creationId xmlns:a16="http://schemas.microsoft.com/office/drawing/2014/main" id="{6AE70BF1-D23B-4B63-B002-1F750F68DD5E}"/>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buFont typeface="Wingdings" panose="05000000000000000000" pitchFamily="2" charset="2"/>
              <a:buChar char="q"/>
              <a:defRPr/>
            </a:pPr>
            <a:endParaRPr lang="en-SG" dirty="0">
              <a:solidFill>
                <a:schemeClr val="tx1"/>
              </a:solidFill>
            </a:endParaRPr>
          </a:p>
        </p:txBody>
      </p:sp>
      <p:pic>
        <p:nvPicPr>
          <p:cNvPr id="6" name="Picture 7">
            <a:extLst>
              <a:ext uri="{FF2B5EF4-FFF2-40B4-BE49-F238E27FC236}">
                <a16:creationId xmlns:a16="http://schemas.microsoft.com/office/drawing/2014/main" id="{EA7228B8-9FCB-4A4F-9509-DD97014B2E4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1921"/>
          <a:stretch/>
        </p:blipFill>
        <p:spPr bwMode="auto">
          <a:xfrm>
            <a:off x="771370" y="3778249"/>
            <a:ext cx="5746750" cy="2205833"/>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2">
            <a:extLst>
              <a:ext uri="{FF2B5EF4-FFF2-40B4-BE49-F238E27FC236}">
                <a16:creationId xmlns:a16="http://schemas.microsoft.com/office/drawing/2014/main" id="{DF8BF74F-186D-4E18-8265-6BA345FD51ED}"/>
              </a:ext>
            </a:extLst>
          </p:cNvPr>
          <p:cNvSpPr txBox="1">
            <a:spLocks noChangeArrowheads="1"/>
          </p:cNvSpPr>
          <p:nvPr/>
        </p:nvSpPr>
        <p:spPr bwMode="auto">
          <a:xfrm>
            <a:off x="6518120" y="3233876"/>
            <a:ext cx="2124075" cy="5905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d-ID" sz="11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Arial" panose="020B0604020202020204" pitchFamily="34" charset="0"/>
              </a:rPr>
              <a:t>Debug is success and not have a problem with endpoint</a:t>
            </a:r>
            <a:endParaRPr kumimoji="0" lang="en-US" altLang="id-ID" sz="1800" b="0" i="0" u="none" strike="noStrike" cap="none" normalizeH="0" baseline="0" dirty="0">
              <a:ln>
                <a:noFill/>
              </a:ln>
              <a:solidFill>
                <a:schemeClr val="tx1"/>
              </a:solidFill>
              <a:effectLst/>
              <a:latin typeface="Arial" panose="020B0604020202020204" pitchFamily="34" charset="0"/>
            </a:endParaRPr>
          </a:p>
        </p:txBody>
      </p:sp>
      <p:sp>
        <p:nvSpPr>
          <p:cNvPr id="8" name="Rectangle 12">
            <a:extLst>
              <a:ext uri="{FF2B5EF4-FFF2-40B4-BE49-F238E27FC236}">
                <a16:creationId xmlns:a16="http://schemas.microsoft.com/office/drawing/2014/main" id="{3D410E17-6133-48E0-A29D-0EB6E2414001}"/>
              </a:ext>
            </a:extLst>
          </p:cNvPr>
          <p:cNvSpPr>
            <a:spLocks noChangeArrowheads="1"/>
          </p:cNvSpPr>
          <p:nvPr/>
        </p:nvSpPr>
        <p:spPr bwMode="auto">
          <a:xfrm>
            <a:off x="584200" y="1104035"/>
            <a:ext cx="8665001"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tabLst>
                <a:tab pos="4191000" algn="l"/>
              </a:tabLst>
              <a:defRPr>
                <a:solidFill>
                  <a:schemeClr val="tx1"/>
                </a:solidFill>
                <a:latin typeface="Arial" panose="020B0604020202020204" pitchFamily="34" charset="0"/>
              </a:defRPr>
            </a:lvl1pPr>
            <a:lvl2pPr>
              <a:tabLst>
                <a:tab pos="4191000" algn="l"/>
              </a:tabLst>
              <a:defRPr>
                <a:solidFill>
                  <a:schemeClr val="tx1"/>
                </a:solidFill>
                <a:latin typeface="Arial" panose="020B0604020202020204" pitchFamily="34" charset="0"/>
              </a:defRPr>
            </a:lvl2pPr>
            <a:lvl3pPr>
              <a:tabLst>
                <a:tab pos="4191000" algn="l"/>
              </a:tabLst>
              <a:defRPr>
                <a:solidFill>
                  <a:schemeClr val="tx1"/>
                </a:solidFill>
                <a:latin typeface="Arial" panose="020B0604020202020204" pitchFamily="34" charset="0"/>
              </a:defRPr>
            </a:lvl3pPr>
            <a:lvl4pPr>
              <a:tabLst>
                <a:tab pos="4191000" algn="l"/>
              </a:tabLst>
              <a:defRPr>
                <a:solidFill>
                  <a:schemeClr val="tx1"/>
                </a:solidFill>
                <a:latin typeface="Arial" panose="020B0604020202020204" pitchFamily="34" charset="0"/>
              </a:defRPr>
            </a:lvl4pPr>
            <a:lvl5pPr>
              <a:tabLst>
                <a:tab pos="4191000" algn="l"/>
              </a:tabLst>
              <a:defRPr>
                <a:solidFill>
                  <a:schemeClr val="tx1"/>
                </a:solidFill>
                <a:latin typeface="Arial" panose="020B0604020202020204" pitchFamily="34" charset="0"/>
              </a:defRPr>
            </a:lvl5pPr>
            <a:lvl6pPr eaLnBrk="0" fontAlgn="base" hangingPunct="0">
              <a:spcBef>
                <a:spcPct val="0"/>
              </a:spcBef>
              <a:spcAft>
                <a:spcPct val="0"/>
              </a:spcAft>
              <a:tabLst>
                <a:tab pos="4191000" algn="l"/>
              </a:tabLst>
              <a:defRPr>
                <a:solidFill>
                  <a:schemeClr val="tx1"/>
                </a:solidFill>
                <a:latin typeface="Arial" panose="020B0604020202020204" pitchFamily="34" charset="0"/>
              </a:defRPr>
            </a:lvl6pPr>
            <a:lvl7pPr eaLnBrk="0" fontAlgn="base" hangingPunct="0">
              <a:spcBef>
                <a:spcPct val="0"/>
              </a:spcBef>
              <a:spcAft>
                <a:spcPct val="0"/>
              </a:spcAft>
              <a:tabLst>
                <a:tab pos="4191000" algn="l"/>
              </a:tabLst>
              <a:defRPr>
                <a:solidFill>
                  <a:schemeClr val="tx1"/>
                </a:solidFill>
                <a:latin typeface="Arial" panose="020B0604020202020204" pitchFamily="34" charset="0"/>
              </a:defRPr>
            </a:lvl7pPr>
            <a:lvl8pPr eaLnBrk="0" fontAlgn="base" hangingPunct="0">
              <a:spcBef>
                <a:spcPct val="0"/>
              </a:spcBef>
              <a:spcAft>
                <a:spcPct val="0"/>
              </a:spcAft>
              <a:tabLst>
                <a:tab pos="4191000" algn="l"/>
              </a:tabLst>
              <a:defRPr>
                <a:solidFill>
                  <a:schemeClr val="tx1"/>
                </a:solidFill>
                <a:latin typeface="Arial" panose="020B0604020202020204" pitchFamily="34" charset="0"/>
              </a:defRPr>
            </a:lvl8pPr>
            <a:lvl9pPr eaLnBrk="0" fontAlgn="base" hangingPunct="0">
              <a:spcBef>
                <a:spcPct val="0"/>
              </a:spcBef>
              <a:spcAft>
                <a:spcPct val="0"/>
              </a:spcAft>
              <a:tabLst>
                <a:tab pos="41910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191000" algn="l"/>
              </a:tabLst>
            </a:pPr>
            <a:r>
              <a:rPr kumimoji="0" lang="en-US" altLang="id-ID" b="1"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mbria" panose="02040503050406030204" pitchFamily="18" charset="0"/>
              </a:rPr>
              <a:t>Solution for Thread not showing in The Dashboard: </a:t>
            </a:r>
            <a:endParaRPr kumimoji="0" lang="id-ID" altLang="id-ID"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191000" algn="l"/>
              </a:tabLst>
            </a:pPr>
            <a:r>
              <a:rPr kumimoji="0" lang="en-US" altLang="id-ID"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Debug </a:t>
            </a:r>
            <a:r>
              <a:rPr kumimoji="0" lang="en-US" altLang="id-ID"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create_thread</a:t>
            </a:r>
            <a:r>
              <a:rPr kumimoji="0" lang="en-US" altLang="id-ID"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endpoint</a:t>
            </a:r>
            <a:endParaRPr kumimoji="0" lang="id-ID" altLang="id-ID"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191000" algn="l"/>
              </a:tabLst>
            </a:pPr>
            <a:r>
              <a:rPr kumimoji="0" lang="en-US" altLang="id-ID"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Check the logic in </a:t>
            </a:r>
            <a:r>
              <a:rPr kumimoji="0" lang="en-US" altLang="id-ID"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create_thread</a:t>
            </a:r>
            <a:r>
              <a:rPr kumimoji="0" lang="en-US" altLang="id-ID"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endpoint</a:t>
            </a:r>
            <a:endParaRPr kumimoji="0" lang="id-ID" altLang="id-ID"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191000" algn="l"/>
              </a:tabLst>
            </a:pPr>
            <a:r>
              <a:rPr kumimoji="0" lang="en-US" altLang="id-ID"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Ensure in the JSP have a correct var and items it will sync with backend and database.</a:t>
            </a:r>
            <a:endParaRPr kumimoji="0" lang="id-ID" altLang="id-ID"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191000" algn="l"/>
              </a:tabLst>
            </a:pPr>
            <a:r>
              <a:rPr kumimoji="0" lang="id-ID" altLang="id-ID"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Asd </a:t>
            </a:r>
            <a:r>
              <a:rPr kumimoji="0" lang="en-US" altLang="id-ID"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Ensure have implement endpoint to call all thread</a:t>
            </a:r>
          </a:p>
          <a:p>
            <a:pPr marL="0" marR="0" lvl="0" indent="0" algn="l" defTabSz="914400" rtl="0" eaLnBrk="0" fontAlgn="base" latinLnBrk="0" hangingPunct="0">
              <a:lnSpc>
                <a:spcPct val="100000"/>
              </a:lnSpc>
              <a:spcBef>
                <a:spcPct val="0"/>
              </a:spcBef>
              <a:spcAft>
                <a:spcPct val="0"/>
              </a:spcAft>
              <a:buClrTx/>
              <a:buSzTx/>
              <a:tabLst>
                <a:tab pos="4191000" algn="l"/>
              </a:tabLst>
            </a:pPr>
            <a:endParaRPr kumimoji="0" lang="id-ID" altLang="id-ID"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62AB75-C016-43F9-88C3-9AB7F52A1D0D}"/>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rgbClr val="FFFFFF"/>
                </a:solidFill>
                <a:cs typeface="Arial" panose="020B0604020202020204" pitchFamily="34" charset="0"/>
              </a:rPr>
              <a:t>6. Problem Management Solution</a:t>
            </a:r>
          </a:p>
        </p:txBody>
      </p:sp>
      <p:sp>
        <p:nvSpPr>
          <p:cNvPr id="4" name="Rectangle 3">
            <a:extLst>
              <a:ext uri="{FF2B5EF4-FFF2-40B4-BE49-F238E27FC236}">
                <a16:creationId xmlns:a16="http://schemas.microsoft.com/office/drawing/2014/main" id="{88675BB7-DFF1-442E-BCE8-CA072FB87FA1}"/>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buFont typeface="Wingdings" panose="05000000000000000000" pitchFamily="2" charset="2"/>
              <a:buChar char="q"/>
              <a:defRPr/>
            </a:pPr>
            <a:endParaRPr lang="en-SG" dirty="0">
              <a:solidFill>
                <a:schemeClr val="tx1"/>
              </a:solidFill>
            </a:endParaRPr>
          </a:p>
        </p:txBody>
      </p:sp>
      <p:pic>
        <p:nvPicPr>
          <p:cNvPr id="6" name="Picture 10">
            <a:extLst>
              <a:ext uri="{FF2B5EF4-FFF2-40B4-BE49-F238E27FC236}">
                <a16:creationId xmlns:a16="http://schemas.microsoft.com/office/drawing/2014/main" id="{00D8F4CC-5E90-466E-BEB0-259BE57F34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7" y="4774012"/>
            <a:ext cx="6579334" cy="1464467"/>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2">
            <a:extLst>
              <a:ext uri="{FF2B5EF4-FFF2-40B4-BE49-F238E27FC236}">
                <a16:creationId xmlns:a16="http://schemas.microsoft.com/office/drawing/2014/main" id="{ED715A7A-B9DC-4365-B0FD-BA86E1724DF3}"/>
              </a:ext>
            </a:extLst>
          </p:cNvPr>
          <p:cNvSpPr txBox="1">
            <a:spLocks noChangeArrowheads="1"/>
          </p:cNvSpPr>
          <p:nvPr/>
        </p:nvSpPr>
        <p:spPr bwMode="auto">
          <a:xfrm>
            <a:off x="7124670" y="5125245"/>
            <a:ext cx="1613750" cy="1113234"/>
          </a:xfrm>
          <a:prstGeom prst="rect">
            <a:avLst/>
          </a:prstGeom>
          <a:solidFill>
            <a:schemeClr val="bg1"/>
          </a:solidFill>
          <a:ln w="9525">
            <a:solidFill>
              <a:srgbClr val="000000"/>
            </a:solidFill>
            <a:miter lim="800000"/>
            <a:headEnd/>
            <a:tailEnd/>
          </a:ln>
        </p:spPr>
        <p:txBody>
          <a:bodyPr rot="0" vert="horz" wrap="square" lIns="91440" tIns="45720" rIns="91440" bIns="45720" anchor="t" anchorCtr="0">
            <a:noAutofit/>
          </a:bodyPr>
          <a:lstStyle/>
          <a:p>
            <a:pPr>
              <a:lnSpc>
                <a:spcPct val="107000"/>
              </a:lnSpc>
              <a:spcAft>
                <a:spcPts val="800"/>
              </a:spcAft>
            </a:pPr>
            <a:r>
              <a:rPr lang="en-US" sz="1600" dirty="0">
                <a:effectLst/>
                <a:latin typeface="Calibri" panose="020F0502020204030204" pitchFamily="34" charset="0"/>
                <a:ea typeface="SimSun" panose="02010600030101010101" pitchFamily="2" charset="-122"/>
                <a:cs typeface="Arial" panose="020B0604020202020204" pitchFamily="34" charset="0"/>
              </a:rPr>
              <a:t>And this is the endpoint for call the thread</a:t>
            </a:r>
            <a:endParaRPr lang="id-ID" sz="1600" dirty="0">
              <a:effectLst/>
              <a:latin typeface="Calibri" panose="020F0502020204030204" pitchFamily="34" charset="0"/>
              <a:ea typeface="SimSun" panose="02010600030101010101" pitchFamily="2" charset="-122"/>
              <a:cs typeface="Arial" panose="020B0604020202020204" pitchFamily="34" charset="0"/>
            </a:endParaRPr>
          </a:p>
        </p:txBody>
      </p:sp>
      <p:pic>
        <p:nvPicPr>
          <p:cNvPr id="8" name="Picture 7">
            <a:extLst>
              <a:ext uri="{FF2B5EF4-FFF2-40B4-BE49-F238E27FC236}">
                <a16:creationId xmlns:a16="http://schemas.microsoft.com/office/drawing/2014/main" id="{331CD34E-023E-4FF9-9D95-46D7D5DCE5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386" y="1196975"/>
            <a:ext cx="6521871" cy="3419270"/>
          </a:xfrm>
          <a:prstGeom prst="rect">
            <a:avLst/>
          </a:prstGeom>
        </p:spPr>
      </p:pic>
      <p:sp>
        <p:nvSpPr>
          <p:cNvPr id="9" name="Text Box 2">
            <a:extLst>
              <a:ext uri="{FF2B5EF4-FFF2-40B4-BE49-F238E27FC236}">
                <a16:creationId xmlns:a16="http://schemas.microsoft.com/office/drawing/2014/main" id="{2AD83031-3669-4A03-ABDB-662A381E2C56}"/>
              </a:ext>
            </a:extLst>
          </p:cNvPr>
          <p:cNvSpPr txBox="1">
            <a:spLocks noChangeArrowheads="1"/>
          </p:cNvSpPr>
          <p:nvPr/>
        </p:nvSpPr>
        <p:spPr bwMode="auto">
          <a:xfrm>
            <a:off x="7264426" y="1753791"/>
            <a:ext cx="1473994" cy="167520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d-ID" sz="16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Arial" panose="020B0604020202020204" pitchFamily="34" charset="0"/>
              </a:rPr>
              <a:t>Identify the var and items. And check the attribute in the thread</a:t>
            </a:r>
            <a:endParaRPr kumimoji="0" lang="en-US" altLang="id-ID"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185856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0FC284-D7A7-47A9-90B9-4BAE1E4D81E8}"/>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rgbClr val="FFFFFF"/>
                </a:solidFill>
                <a:cs typeface="Arial" panose="020B0604020202020204" pitchFamily="34" charset="0"/>
              </a:rPr>
              <a:t>6. Problem Management Solution</a:t>
            </a:r>
          </a:p>
        </p:txBody>
      </p:sp>
      <p:sp>
        <p:nvSpPr>
          <p:cNvPr id="4" name="Rectangle 3">
            <a:extLst>
              <a:ext uri="{FF2B5EF4-FFF2-40B4-BE49-F238E27FC236}">
                <a16:creationId xmlns:a16="http://schemas.microsoft.com/office/drawing/2014/main" id="{362497D8-2FFE-4FB7-8198-DACD5C7A6385}"/>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buFont typeface="Wingdings" panose="05000000000000000000" pitchFamily="2" charset="2"/>
              <a:buChar char="q"/>
              <a:defRPr/>
            </a:pPr>
            <a:endParaRPr lang="en-SG" dirty="0">
              <a:solidFill>
                <a:schemeClr val="tx1"/>
              </a:solidFill>
            </a:endParaRPr>
          </a:p>
        </p:txBody>
      </p:sp>
      <p:sp>
        <p:nvSpPr>
          <p:cNvPr id="6" name="Rectangle 5">
            <a:extLst>
              <a:ext uri="{FF2B5EF4-FFF2-40B4-BE49-F238E27FC236}">
                <a16:creationId xmlns:a16="http://schemas.microsoft.com/office/drawing/2014/main" id="{5E0C9242-1931-4910-B770-9B188D54BCB4}"/>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lnSpc>
                <a:spcPct val="107000"/>
              </a:lnSpc>
              <a:spcAft>
                <a:spcPts val="800"/>
              </a:spcAft>
            </a:pPr>
            <a:r>
              <a:rPr lang="en-US" sz="1800" b="1" dirty="0">
                <a:solidFill>
                  <a:schemeClr val="tx1"/>
                </a:solidFill>
                <a:effectLst/>
                <a:latin typeface="Cambria" panose="02040503050406030204" pitchFamily="18" charset="0"/>
                <a:ea typeface="Cambria" panose="02040503050406030204" pitchFamily="18" charset="0"/>
                <a:cs typeface="Cambria" panose="02040503050406030204" pitchFamily="18" charset="0"/>
              </a:rPr>
              <a:t>Solution for Invalid login details error not displayed: </a:t>
            </a:r>
            <a:endParaRPr lang="id-ID" sz="1800" dirty="0">
              <a:solidFill>
                <a:schemeClr val="tx1"/>
              </a:solidFill>
              <a:effectLst/>
              <a:latin typeface="Calibri" panose="020F0502020204030204" pitchFamily="34" charset="0"/>
              <a:ea typeface="SimSun" panose="02010600030101010101" pitchFamily="2" charset="-122"/>
              <a:cs typeface="Arial" panose="020B0604020202020204" pitchFamily="34" charset="0"/>
            </a:endParaRPr>
          </a:p>
          <a:p>
            <a:pPr marL="342900" lvl="0" indent="-342900" algn="just">
              <a:spcBef>
                <a:spcPts val="100"/>
              </a:spcBef>
              <a:buFont typeface="+mj-lt"/>
              <a:buAutoNum type="romanUcPeriod"/>
              <a:tabLst>
                <a:tab pos="4191000" algn="l"/>
              </a:tabLst>
            </a:pPr>
            <a:r>
              <a:rPr lang="en-US" sz="18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Debug Login Endpoint</a:t>
            </a:r>
            <a:endParaRPr lang="id-ID" sz="18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gn="just">
              <a:spcBef>
                <a:spcPts val="100"/>
              </a:spcBef>
              <a:buFont typeface="+mj-lt"/>
              <a:buAutoNum type="romanUcPeriod"/>
              <a:tabLst>
                <a:tab pos="4191000" algn="l"/>
              </a:tabLst>
            </a:pPr>
            <a:r>
              <a:rPr lang="en-US" sz="18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Ensure the data user has saved in database</a:t>
            </a:r>
            <a:endParaRPr lang="id-ID" sz="18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gn="just">
              <a:spcBef>
                <a:spcPts val="100"/>
              </a:spcBef>
              <a:buFont typeface="+mj-lt"/>
              <a:buAutoNum type="romanUcPeriod"/>
              <a:tabLst>
                <a:tab pos="4191000" algn="l"/>
              </a:tabLst>
            </a:pPr>
            <a:r>
              <a:rPr lang="en-US" sz="18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Identify the </a:t>
            </a:r>
            <a:r>
              <a:rPr lang="en-US" sz="1800" dirty="0" err="1">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login.jsp</a:t>
            </a:r>
            <a:r>
              <a:rPr lang="en-US" sz="18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 have a correct variable to synchronize with backend</a:t>
            </a:r>
            <a:endParaRPr lang="id-ID" sz="18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gn="just">
              <a:spcBef>
                <a:spcPts val="100"/>
              </a:spcBef>
              <a:buFont typeface="+mj-lt"/>
              <a:buAutoNum type="romanUcPeriod"/>
              <a:tabLst>
                <a:tab pos="4191000" algn="l"/>
              </a:tabLst>
            </a:pPr>
            <a:r>
              <a:rPr lang="en-US" sz="18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Ensure the </a:t>
            </a:r>
            <a:r>
              <a:rPr lang="en-US" sz="1800" dirty="0" err="1">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login.jsp</a:t>
            </a:r>
            <a:r>
              <a:rPr lang="en-US" sz="18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 have a code for show the message</a:t>
            </a:r>
            <a:endParaRPr lang="id-ID" sz="18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CCD7A59-C549-4D10-8D46-94C2CE5C8ABA}"/>
              </a:ext>
            </a:extLst>
          </p:cNvPr>
          <p:cNvPicPr>
            <a:picLocks noChangeAspect="1"/>
          </p:cNvPicPr>
          <p:nvPr/>
        </p:nvPicPr>
        <p:blipFill rotWithShape="1">
          <a:blip r:embed="rId2"/>
          <a:srcRect b="7442"/>
          <a:stretch/>
        </p:blipFill>
        <p:spPr>
          <a:xfrm>
            <a:off x="179387" y="2903537"/>
            <a:ext cx="5702922" cy="3285507"/>
          </a:xfrm>
          <a:prstGeom prst="rect">
            <a:avLst/>
          </a:prstGeom>
        </p:spPr>
      </p:pic>
    </p:spTree>
    <p:extLst>
      <p:ext uri="{BB962C8B-B14F-4D97-AF65-F5344CB8AC3E}">
        <p14:creationId xmlns:p14="http://schemas.microsoft.com/office/powerpoint/2010/main" val="12921324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CC1C6C-D9B9-43FD-BCD6-EBE7896635C8}"/>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rgbClr val="FFFFFF"/>
                </a:solidFill>
                <a:cs typeface="Arial" panose="020B0604020202020204" pitchFamily="34" charset="0"/>
              </a:rPr>
              <a:t>6. Problem Management Solution</a:t>
            </a:r>
          </a:p>
        </p:txBody>
      </p:sp>
      <p:sp>
        <p:nvSpPr>
          <p:cNvPr id="4" name="Rectangle 3">
            <a:extLst>
              <a:ext uri="{FF2B5EF4-FFF2-40B4-BE49-F238E27FC236}">
                <a16:creationId xmlns:a16="http://schemas.microsoft.com/office/drawing/2014/main" id="{97FB217F-E9F1-4C57-BCE8-13BDC6A2D42E}"/>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buFont typeface="Wingdings" panose="05000000000000000000" pitchFamily="2" charset="2"/>
              <a:buChar char="q"/>
              <a:defRPr/>
            </a:pPr>
            <a:endParaRPr lang="en-SG" dirty="0">
              <a:solidFill>
                <a:schemeClr val="tx1"/>
              </a:solidFill>
            </a:endParaRPr>
          </a:p>
        </p:txBody>
      </p:sp>
      <p:sp>
        <p:nvSpPr>
          <p:cNvPr id="7" name="Text Box 2">
            <a:extLst>
              <a:ext uri="{FF2B5EF4-FFF2-40B4-BE49-F238E27FC236}">
                <a16:creationId xmlns:a16="http://schemas.microsoft.com/office/drawing/2014/main" id="{99E72116-54BB-4A82-9C2A-2D6CC872DEA6}"/>
              </a:ext>
            </a:extLst>
          </p:cNvPr>
          <p:cNvSpPr txBox="1">
            <a:spLocks noChangeArrowheads="1"/>
          </p:cNvSpPr>
          <p:nvPr/>
        </p:nvSpPr>
        <p:spPr bwMode="auto">
          <a:xfrm>
            <a:off x="4898963" y="1411472"/>
            <a:ext cx="2077024" cy="446597"/>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The Data of User already registered has saved to database</a:t>
            </a:r>
            <a:endParaRPr lang="id-ID" sz="1100">
              <a:effectLst/>
              <a:latin typeface="Calibri" panose="020F0502020204030204" pitchFamily="34" charset="0"/>
              <a:ea typeface="SimSun" panose="02010600030101010101" pitchFamily="2" charset="-122"/>
              <a:cs typeface="Arial" panose="020B0604020202020204" pitchFamily="34" charset="0"/>
            </a:endParaRPr>
          </a:p>
        </p:txBody>
      </p:sp>
      <p:pic>
        <p:nvPicPr>
          <p:cNvPr id="5" name="Picture 4">
            <a:extLst>
              <a:ext uri="{FF2B5EF4-FFF2-40B4-BE49-F238E27FC236}">
                <a16:creationId xmlns:a16="http://schemas.microsoft.com/office/drawing/2014/main" id="{1C6992B1-A71A-45AD-9AA6-526BB4835F48}"/>
              </a:ext>
            </a:extLst>
          </p:cNvPr>
          <p:cNvPicPr>
            <a:picLocks noChangeAspect="1"/>
          </p:cNvPicPr>
          <p:nvPr/>
        </p:nvPicPr>
        <p:blipFill>
          <a:blip r:embed="rId2"/>
          <a:stretch>
            <a:fillRect/>
          </a:stretch>
        </p:blipFill>
        <p:spPr>
          <a:xfrm>
            <a:off x="633412" y="2562225"/>
            <a:ext cx="7877175" cy="1733550"/>
          </a:xfrm>
          <a:prstGeom prst="rect">
            <a:avLst/>
          </a:prstGeom>
        </p:spPr>
      </p:pic>
    </p:spTree>
    <p:extLst>
      <p:ext uri="{BB962C8B-B14F-4D97-AF65-F5344CB8AC3E}">
        <p14:creationId xmlns:p14="http://schemas.microsoft.com/office/powerpoint/2010/main" val="3949630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41330A95-86EE-47DB-8BBC-7419D9A96BC5}"/>
              </a:ext>
            </a:extLst>
          </p:cNvPr>
          <p:cNvSpPr>
            <a:spLocks noGrp="1"/>
          </p:cNvSpPr>
          <p:nvPr>
            <p:ph type="title"/>
          </p:nvPr>
        </p:nvSpPr>
        <p:spPr>
          <a:xfrm>
            <a:off x="36513" y="1160463"/>
            <a:ext cx="5453062" cy="342900"/>
          </a:xfrm>
        </p:spPr>
        <p:txBody>
          <a:bodyPr/>
          <a:lstStyle/>
          <a:p>
            <a:pPr algn="l">
              <a:defRPr/>
            </a:pPr>
            <a:r>
              <a:rPr lang="en-US" altLang="en-US">
                <a:ea typeface="ヒラギノ角ゴ Pro W3" charset="-128"/>
              </a:rPr>
              <a:t>Contents</a:t>
            </a:r>
            <a:endParaRPr lang="en-GB" altLang="en-US">
              <a:ea typeface="ヒラギノ角ゴ Pro W3" charset="-128"/>
            </a:endParaRPr>
          </a:p>
        </p:txBody>
      </p:sp>
      <p:sp>
        <p:nvSpPr>
          <p:cNvPr id="6147" name="TextBox 3">
            <a:extLst>
              <a:ext uri="{FF2B5EF4-FFF2-40B4-BE49-F238E27FC236}">
                <a16:creationId xmlns:a16="http://schemas.microsoft.com/office/drawing/2014/main" id="{B4E8A053-B954-469B-BAA0-0BAD6B4DEE81}"/>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chemeClr val="bg1"/>
                </a:solidFill>
                <a:cs typeface="Arial" panose="020B0604020202020204" pitchFamily="34" charset="0"/>
              </a:rPr>
              <a:t>Document History</a:t>
            </a:r>
          </a:p>
        </p:txBody>
      </p:sp>
      <p:graphicFrame>
        <p:nvGraphicFramePr>
          <p:cNvPr id="5" name="Table 4">
            <a:extLst>
              <a:ext uri="{FF2B5EF4-FFF2-40B4-BE49-F238E27FC236}">
                <a16:creationId xmlns:a16="http://schemas.microsoft.com/office/drawing/2014/main" id="{5BE3DCB5-EF6A-445F-AB68-3317A281A7A1}"/>
              </a:ext>
            </a:extLst>
          </p:cNvPr>
          <p:cNvGraphicFramePr>
            <a:graphicFrameLocks noGrp="1"/>
          </p:cNvGraphicFramePr>
          <p:nvPr>
            <p:extLst>
              <p:ext uri="{D42A27DB-BD31-4B8C-83A1-F6EECF244321}">
                <p14:modId xmlns:p14="http://schemas.microsoft.com/office/powerpoint/2010/main" val="4056537942"/>
              </p:ext>
            </p:extLst>
          </p:nvPr>
        </p:nvGraphicFramePr>
        <p:xfrm>
          <a:off x="166688" y="1160463"/>
          <a:ext cx="8640762" cy="2184401"/>
        </p:xfrm>
        <a:graphic>
          <a:graphicData uri="http://schemas.openxmlformats.org/drawingml/2006/table">
            <a:tbl>
              <a:tblPr firstRow="1" bandRow="1">
                <a:tableStyleId>{5C22544A-7EE6-4342-B048-85BDC9FD1C3A}</a:tableStyleId>
              </a:tblPr>
              <a:tblGrid>
                <a:gridCol w="1036891">
                  <a:extLst>
                    <a:ext uri="{9D8B030D-6E8A-4147-A177-3AD203B41FA5}">
                      <a16:colId xmlns:a16="http://schemas.microsoft.com/office/drawing/2014/main" val="20000"/>
                    </a:ext>
                  </a:extLst>
                </a:gridCol>
                <a:gridCol w="2160191">
                  <a:extLst>
                    <a:ext uri="{9D8B030D-6E8A-4147-A177-3AD203B41FA5}">
                      <a16:colId xmlns:a16="http://schemas.microsoft.com/office/drawing/2014/main" val="20001"/>
                    </a:ext>
                  </a:extLst>
                </a:gridCol>
                <a:gridCol w="3197082">
                  <a:extLst>
                    <a:ext uri="{9D8B030D-6E8A-4147-A177-3AD203B41FA5}">
                      <a16:colId xmlns:a16="http://schemas.microsoft.com/office/drawing/2014/main" val="20002"/>
                    </a:ext>
                  </a:extLst>
                </a:gridCol>
                <a:gridCol w="2246598">
                  <a:extLst>
                    <a:ext uri="{9D8B030D-6E8A-4147-A177-3AD203B41FA5}">
                      <a16:colId xmlns:a16="http://schemas.microsoft.com/office/drawing/2014/main" val="20003"/>
                    </a:ext>
                  </a:extLst>
                </a:gridCol>
              </a:tblGrid>
              <a:tr h="970845">
                <a:tc>
                  <a:txBody>
                    <a:bodyPr/>
                    <a:lstStyle/>
                    <a:p>
                      <a:pPr marL="0" marR="0" algn="ctr">
                        <a:spcBef>
                          <a:spcPts val="0"/>
                        </a:spcBef>
                        <a:spcAft>
                          <a:spcPts val="0"/>
                        </a:spcAft>
                      </a:pPr>
                      <a:r>
                        <a:rPr lang="en-US" sz="1600">
                          <a:effectLst/>
                        </a:rPr>
                        <a:t>Version Number</a:t>
                      </a:r>
                      <a:endParaRPr lang="en-US" sz="160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0" marR="0" algn="ctr">
                        <a:spcBef>
                          <a:spcPts val="0"/>
                        </a:spcBef>
                        <a:spcAft>
                          <a:spcPts val="0"/>
                        </a:spcAft>
                      </a:pPr>
                      <a:r>
                        <a:rPr lang="en-US" sz="1600">
                          <a:effectLst/>
                        </a:rPr>
                        <a:t>Effective Date of release</a:t>
                      </a:r>
                      <a:endParaRPr lang="en-US" sz="160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0" marR="0" algn="ctr">
                        <a:spcBef>
                          <a:spcPts val="0"/>
                        </a:spcBef>
                        <a:spcAft>
                          <a:spcPts val="0"/>
                        </a:spcAft>
                      </a:pPr>
                      <a:r>
                        <a:rPr lang="en-US" sz="1600">
                          <a:effectLst/>
                        </a:rPr>
                        <a:t>Summary of Included Changes</a:t>
                      </a:r>
                      <a:endParaRPr lang="en-US" sz="160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0" marR="0" algn="ctr">
                        <a:spcBef>
                          <a:spcPts val="0"/>
                        </a:spcBef>
                        <a:spcAft>
                          <a:spcPts val="0"/>
                        </a:spcAft>
                      </a:pPr>
                      <a:r>
                        <a:rPr lang="en-US" sz="1600">
                          <a:effectLst/>
                        </a:rPr>
                        <a:t>Author</a:t>
                      </a:r>
                      <a:endParaRPr lang="en-US" sz="160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extLst>
                  <a:ext uri="{0D108BD9-81ED-4DB2-BD59-A6C34878D82A}">
                    <a16:rowId xmlns:a16="http://schemas.microsoft.com/office/drawing/2014/main" val="10000"/>
                  </a:ext>
                </a:extLst>
              </a:tr>
              <a:tr h="606778">
                <a:tc>
                  <a:txBody>
                    <a:bodyPr/>
                    <a:lstStyle/>
                    <a:p>
                      <a:pPr marL="57150" marR="0" algn="ctr">
                        <a:spcBef>
                          <a:spcPts val="0"/>
                        </a:spcBef>
                        <a:spcAft>
                          <a:spcPts val="0"/>
                        </a:spcAft>
                      </a:pPr>
                      <a:r>
                        <a:rPr lang="en-US" sz="1600">
                          <a:effectLst/>
                        </a:rPr>
                        <a:t>1</a:t>
                      </a:r>
                      <a:endParaRPr lang="en-US" sz="160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145415" marR="0">
                        <a:spcBef>
                          <a:spcPts val="0"/>
                        </a:spcBef>
                        <a:spcAft>
                          <a:spcPts val="0"/>
                        </a:spcAft>
                      </a:pPr>
                      <a:r>
                        <a:rPr lang="en-US" sz="1600">
                          <a:effectLst/>
                        </a:rPr>
                        <a:t>4</a:t>
                      </a:r>
                      <a:r>
                        <a:rPr lang="en-US" sz="1600" baseline="30000">
                          <a:effectLst/>
                        </a:rPr>
                        <a:t>th</a:t>
                      </a:r>
                      <a:r>
                        <a:rPr lang="en-US" sz="1600">
                          <a:effectLst/>
                        </a:rPr>
                        <a:t> March 2016</a:t>
                      </a:r>
                      <a:endParaRPr lang="en-US" sz="160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141605" marR="0">
                        <a:spcBef>
                          <a:spcPts val="0"/>
                        </a:spcBef>
                        <a:spcAft>
                          <a:spcPts val="0"/>
                        </a:spcAft>
                      </a:pPr>
                      <a:r>
                        <a:rPr lang="en-US" sz="1600">
                          <a:effectLst/>
                        </a:rPr>
                        <a:t>First Edition</a:t>
                      </a:r>
                      <a:endParaRPr lang="en-US" sz="160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106045" marR="0">
                        <a:spcBef>
                          <a:spcPts val="0"/>
                        </a:spcBef>
                        <a:spcAft>
                          <a:spcPts val="0"/>
                        </a:spcAft>
                      </a:pPr>
                      <a:r>
                        <a:rPr lang="en-US" sz="1600">
                          <a:effectLst/>
                        </a:rPr>
                        <a:t>Satya CVS</a:t>
                      </a:r>
                      <a:endParaRPr lang="en-US" sz="160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extLst>
                  <a:ext uri="{0D108BD9-81ED-4DB2-BD59-A6C34878D82A}">
                    <a16:rowId xmlns:a16="http://schemas.microsoft.com/office/drawing/2014/main" val="10001"/>
                  </a:ext>
                </a:extLst>
              </a:tr>
              <a:tr h="606778">
                <a:tc>
                  <a:txBody>
                    <a:bodyPr/>
                    <a:lstStyle/>
                    <a:p>
                      <a:pPr marL="57150" marR="0" algn="ctr">
                        <a:spcBef>
                          <a:spcPts val="0"/>
                        </a:spcBef>
                        <a:spcAft>
                          <a:spcPts val="0"/>
                        </a:spcAft>
                      </a:pPr>
                      <a:r>
                        <a:rPr lang="en-US" sz="1600">
                          <a:solidFill>
                            <a:srgbClr val="000000"/>
                          </a:solidFill>
                          <a:effectLst/>
                          <a:latin typeface="Cambria" panose="02040503050406030204" pitchFamily="18" charset="0"/>
                          <a:ea typeface="ヒラギノ角ゴ Pro W3"/>
                          <a:cs typeface="Times New Roman" panose="02020603050405020304" pitchFamily="18" charset="0"/>
                        </a:rPr>
                        <a:t>2</a:t>
                      </a:r>
                    </a:p>
                  </a:txBody>
                  <a:tcPr marL="0" marR="0" marT="0" marB="0" anchor="ctr"/>
                </a:tc>
                <a:tc>
                  <a:txBody>
                    <a:bodyPr/>
                    <a:lstStyle/>
                    <a:p>
                      <a:pPr marL="145415" marR="0">
                        <a:spcBef>
                          <a:spcPts val="0"/>
                        </a:spcBef>
                        <a:spcAft>
                          <a:spcPts val="0"/>
                        </a:spcAft>
                      </a:pPr>
                      <a:r>
                        <a:rPr lang="en-US" sz="1600">
                          <a:solidFill>
                            <a:srgbClr val="000000"/>
                          </a:solidFill>
                          <a:effectLst/>
                          <a:latin typeface="Cambria" panose="02040503050406030204" pitchFamily="18" charset="0"/>
                          <a:ea typeface="ヒラギノ角ゴ Pro W3"/>
                          <a:cs typeface="Times New Roman" panose="02020603050405020304" pitchFamily="18" charset="0"/>
                        </a:rPr>
                        <a:t>23</a:t>
                      </a:r>
                      <a:r>
                        <a:rPr lang="en-US" sz="1600" baseline="30000">
                          <a:solidFill>
                            <a:srgbClr val="000000"/>
                          </a:solidFill>
                          <a:effectLst/>
                          <a:latin typeface="Cambria" panose="02040503050406030204" pitchFamily="18" charset="0"/>
                          <a:ea typeface="ヒラギノ角ゴ Pro W3"/>
                          <a:cs typeface="Times New Roman" panose="02020603050405020304" pitchFamily="18" charset="0"/>
                        </a:rPr>
                        <a:t>rd</a:t>
                      </a:r>
                      <a:r>
                        <a:rPr lang="en-US" sz="1600">
                          <a:solidFill>
                            <a:srgbClr val="000000"/>
                          </a:solidFill>
                          <a:effectLst/>
                          <a:latin typeface="Cambria" panose="02040503050406030204" pitchFamily="18" charset="0"/>
                          <a:ea typeface="ヒラギノ角ゴ Pro W3"/>
                          <a:cs typeface="Times New Roman" panose="02020603050405020304" pitchFamily="18" charset="0"/>
                        </a:rPr>
                        <a:t> Jul 2018</a:t>
                      </a:r>
                    </a:p>
                  </a:txBody>
                  <a:tcPr marL="0" marR="0" marT="0" marB="0" anchor="ctr"/>
                </a:tc>
                <a:tc>
                  <a:txBody>
                    <a:bodyPr/>
                    <a:lstStyle/>
                    <a:p>
                      <a:pPr marL="141605" marR="0">
                        <a:spcBef>
                          <a:spcPts val="0"/>
                        </a:spcBef>
                        <a:spcAft>
                          <a:spcPts val="0"/>
                        </a:spcAft>
                      </a:pPr>
                      <a:r>
                        <a:rPr lang="en-US" sz="1600">
                          <a:solidFill>
                            <a:srgbClr val="000000"/>
                          </a:solidFill>
                          <a:effectLst/>
                          <a:latin typeface="Cambria" panose="02040503050406030204" pitchFamily="18" charset="0"/>
                          <a:ea typeface="ヒラギノ角ゴ Pro W3"/>
                          <a:cs typeface="Times New Roman" panose="02020603050405020304" pitchFamily="18" charset="0"/>
                        </a:rPr>
                        <a:t>Changed for Module 6</a:t>
                      </a:r>
                    </a:p>
                  </a:txBody>
                  <a:tcPr marL="0" marR="0" marT="0" marB="0" anchor="ctr"/>
                </a:tc>
                <a:tc>
                  <a:txBody>
                    <a:bodyPr/>
                    <a:lstStyle/>
                    <a:p>
                      <a:pPr marL="106045" marR="0">
                        <a:spcBef>
                          <a:spcPts val="0"/>
                        </a:spcBef>
                        <a:spcAft>
                          <a:spcPts val="0"/>
                        </a:spcAft>
                      </a:pPr>
                      <a:r>
                        <a:rPr lang="en-US" sz="1600">
                          <a:solidFill>
                            <a:srgbClr val="000000"/>
                          </a:solidFill>
                          <a:effectLst/>
                          <a:latin typeface="Cambria" panose="02040503050406030204" pitchFamily="18" charset="0"/>
                          <a:ea typeface="ヒラギノ角ゴ Pro W3"/>
                          <a:cs typeface="Times New Roman" panose="02020603050405020304" pitchFamily="18" charset="0"/>
                        </a:rPr>
                        <a:t>Shrinivas K R</a:t>
                      </a:r>
                    </a:p>
                  </a:txBody>
                  <a:tcPr marL="0" marR="0" marT="0" marB="0" anchor="ctr"/>
                </a:tc>
                <a:extLst>
                  <a:ext uri="{0D108BD9-81ED-4DB2-BD59-A6C34878D82A}">
                    <a16:rowId xmlns:a16="http://schemas.microsoft.com/office/drawing/2014/main" val="3842095700"/>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531DE7-7B3F-45FA-B03B-B3F2D65E0E68}"/>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rgbClr val="FFFFFF"/>
                </a:solidFill>
                <a:cs typeface="Arial" panose="020B0604020202020204" pitchFamily="34" charset="0"/>
              </a:rPr>
              <a:t>6. Problem Management Solution</a:t>
            </a:r>
          </a:p>
        </p:txBody>
      </p:sp>
      <p:sp>
        <p:nvSpPr>
          <p:cNvPr id="4" name="Rectangle 3">
            <a:extLst>
              <a:ext uri="{FF2B5EF4-FFF2-40B4-BE49-F238E27FC236}">
                <a16:creationId xmlns:a16="http://schemas.microsoft.com/office/drawing/2014/main" id="{5FD30C51-2532-4483-9A3B-7CFDD9E971B5}"/>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buFont typeface="Wingdings" panose="05000000000000000000" pitchFamily="2" charset="2"/>
              <a:buChar char="q"/>
              <a:defRPr/>
            </a:pPr>
            <a:endParaRPr lang="en-SG" dirty="0">
              <a:solidFill>
                <a:schemeClr val="tx1"/>
              </a:solidFill>
            </a:endParaRPr>
          </a:p>
        </p:txBody>
      </p:sp>
      <p:pic>
        <p:nvPicPr>
          <p:cNvPr id="6" name="Picture 5">
            <a:extLst>
              <a:ext uri="{FF2B5EF4-FFF2-40B4-BE49-F238E27FC236}">
                <a16:creationId xmlns:a16="http://schemas.microsoft.com/office/drawing/2014/main" id="{09629402-A8CC-4D91-B0BE-CA7E3E17AD69}"/>
              </a:ext>
            </a:extLst>
          </p:cNvPr>
          <p:cNvPicPr>
            <a:picLocks noChangeAspect="1"/>
          </p:cNvPicPr>
          <p:nvPr/>
        </p:nvPicPr>
        <p:blipFill>
          <a:blip r:embed="rId2"/>
          <a:stretch>
            <a:fillRect/>
          </a:stretch>
        </p:blipFill>
        <p:spPr>
          <a:xfrm>
            <a:off x="179387" y="1274604"/>
            <a:ext cx="6648174" cy="3828338"/>
          </a:xfrm>
          <a:prstGeom prst="rect">
            <a:avLst/>
          </a:prstGeom>
        </p:spPr>
      </p:pic>
      <p:sp>
        <p:nvSpPr>
          <p:cNvPr id="7" name="Text Box 2">
            <a:extLst>
              <a:ext uri="{FF2B5EF4-FFF2-40B4-BE49-F238E27FC236}">
                <a16:creationId xmlns:a16="http://schemas.microsoft.com/office/drawing/2014/main" id="{8EBBBF2E-0BA1-4465-801F-EC4531CCFE02}"/>
              </a:ext>
            </a:extLst>
          </p:cNvPr>
          <p:cNvSpPr txBox="1">
            <a:spLocks noChangeArrowheads="1"/>
          </p:cNvSpPr>
          <p:nvPr/>
        </p:nvSpPr>
        <p:spPr bwMode="auto">
          <a:xfrm>
            <a:off x="7249657" y="1492065"/>
            <a:ext cx="1292860" cy="87100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a:lnSpc>
                <a:spcPct val="107000"/>
              </a:lnSpc>
              <a:spcAft>
                <a:spcPts val="800"/>
              </a:spcAft>
            </a:pPr>
            <a:r>
              <a:rPr lang="en-US" sz="1600" b="1" dirty="0">
                <a:effectLst/>
                <a:latin typeface="Calibri" panose="020F0502020204030204" pitchFamily="34" charset="0"/>
                <a:ea typeface="SimSun" panose="02010600030101010101" pitchFamily="2" charset="-122"/>
                <a:cs typeface="Arial" panose="020B0604020202020204" pitchFamily="34" charset="0"/>
              </a:rPr>
              <a:t>Ensure All the variables is correct</a:t>
            </a:r>
            <a:endParaRPr lang="id-ID" sz="1600" b="1" dirty="0">
              <a:effectLst/>
              <a:latin typeface="Calibri" panose="020F0502020204030204" pitchFamily="34" charset="0"/>
              <a:ea typeface="SimSun" panose="02010600030101010101" pitchFamily="2" charset="-122"/>
              <a:cs typeface="Arial" panose="020B0604020202020204" pitchFamily="34" charset="0"/>
            </a:endParaRPr>
          </a:p>
        </p:txBody>
      </p:sp>
      <p:pic>
        <p:nvPicPr>
          <p:cNvPr id="8" name="Picture 7">
            <a:extLst>
              <a:ext uri="{FF2B5EF4-FFF2-40B4-BE49-F238E27FC236}">
                <a16:creationId xmlns:a16="http://schemas.microsoft.com/office/drawing/2014/main" id="{60910BA9-778B-4A24-96A7-D698DCD16896}"/>
              </a:ext>
            </a:extLst>
          </p:cNvPr>
          <p:cNvPicPr>
            <a:picLocks noChangeAspect="1"/>
          </p:cNvPicPr>
          <p:nvPr/>
        </p:nvPicPr>
        <p:blipFill>
          <a:blip r:embed="rId3"/>
          <a:stretch>
            <a:fillRect/>
          </a:stretch>
        </p:blipFill>
        <p:spPr>
          <a:xfrm>
            <a:off x="179386" y="5180571"/>
            <a:ext cx="6917515" cy="1272616"/>
          </a:xfrm>
          <a:prstGeom prst="rect">
            <a:avLst/>
          </a:prstGeom>
        </p:spPr>
      </p:pic>
      <p:sp>
        <p:nvSpPr>
          <p:cNvPr id="9" name="Text Box 2">
            <a:extLst>
              <a:ext uri="{FF2B5EF4-FFF2-40B4-BE49-F238E27FC236}">
                <a16:creationId xmlns:a16="http://schemas.microsoft.com/office/drawing/2014/main" id="{8FC4590C-0AFB-4C61-9A53-B41C39C31E2D}"/>
              </a:ext>
            </a:extLst>
          </p:cNvPr>
          <p:cNvSpPr txBox="1">
            <a:spLocks noChangeArrowheads="1"/>
          </p:cNvSpPr>
          <p:nvPr/>
        </p:nvSpPr>
        <p:spPr bwMode="auto">
          <a:xfrm>
            <a:off x="7299602" y="5249640"/>
            <a:ext cx="1292860" cy="113447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a:lnSpc>
                <a:spcPct val="107000"/>
              </a:lnSpc>
              <a:spcAft>
                <a:spcPts val="800"/>
              </a:spcAft>
            </a:pPr>
            <a:r>
              <a:rPr lang="en-US" sz="1600" b="1" dirty="0">
                <a:effectLst/>
                <a:latin typeface="Calibri" panose="020F0502020204030204" pitchFamily="34" charset="0"/>
                <a:ea typeface="SimSun" panose="02010600030101010101" pitchFamily="2" charset="-122"/>
                <a:cs typeface="Arial" panose="020B0604020202020204" pitchFamily="34" charset="0"/>
              </a:rPr>
              <a:t>Add the message code if error login</a:t>
            </a:r>
            <a:endParaRPr lang="id-ID" sz="1600" b="1" dirty="0">
              <a:effectLst/>
              <a:latin typeface="Calibri" panose="020F0502020204030204" pitchFamily="34" charset="0"/>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649220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2">
            <a:extLst>
              <a:ext uri="{FF2B5EF4-FFF2-40B4-BE49-F238E27FC236}">
                <a16:creationId xmlns:a16="http://schemas.microsoft.com/office/drawing/2014/main" id="{5E6AA0FD-9082-4122-BEF1-DF7D4F695597}"/>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rgbClr val="FFFFFF"/>
                </a:solidFill>
                <a:cs typeface="Arial" panose="020B0604020202020204" pitchFamily="34" charset="0"/>
              </a:rPr>
              <a:t>7. Systems you will Implement</a:t>
            </a:r>
          </a:p>
        </p:txBody>
      </p:sp>
      <p:sp>
        <p:nvSpPr>
          <p:cNvPr id="5" name="Rectangle 4">
            <a:extLst>
              <a:ext uri="{FF2B5EF4-FFF2-40B4-BE49-F238E27FC236}">
                <a16:creationId xmlns:a16="http://schemas.microsoft.com/office/drawing/2014/main" id="{6AE70BF1-D23B-4B63-B002-1F750F68DD5E}"/>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457200" algn="just">
              <a:lnSpc>
                <a:spcPct val="107000"/>
              </a:lnSpc>
              <a:spcAft>
                <a:spcPts val="800"/>
              </a:spcAft>
            </a:pPr>
            <a:r>
              <a:rPr lang="en-US" sz="2000" dirty="0">
                <a:solidFill>
                  <a:srgbClr val="0E101A"/>
                </a:solidFill>
                <a:effectLst/>
                <a:latin typeface="Cambria" panose="02040503050406030204" pitchFamily="18" charset="0"/>
                <a:ea typeface="Times New Roman" panose="02020603050405020304" pitchFamily="18" charset="0"/>
                <a:cs typeface="Times New Roman" panose="02020603050405020304" pitchFamily="18" charset="0"/>
              </a:rPr>
              <a:t>We will utilize the brainstorming technique to foster efficient problem-solving and the generation of creative ideas. Brainstorming is a collaborative and inventive approach that encourages team members to share their thoughts, recommendations, and possible solutions for the problems we've identified. By harnessing the collective knowledge and varied viewpoints of the team, the brainstorming method has the potential to yield innovative and workable solutions.</a:t>
            </a:r>
            <a:endParaRPr lang="id-ID" sz="2000" dirty="0">
              <a:solidFill>
                <a:srgbClr val="0E101A"/>
              </a:solidFill>
              <a:effectLst/>
              <a:latin typeface="Cambria" panose="02040503050406030204" pitchFamily="18" charset="0"/>
              <a:ea typeface="Times New Roman" panose="02020603050405020304" pitchFamily="18" charset="0"/>
              <a:cs typeface="Times New Roman" panose="02020603050405020304" pitchFamily="18" charset="0"/>
            </a:endParaRPr>
          </a:p>
          <a:p>
            <a:pPr marL="457200" algn="just">
              <a:lnSpc>
                <a:spcPct val="107000"/>
              </a:lnSpc>
              <a:spcAft>
                <a:spcPts val="800"/>
              </a:spcAft>
            </a:pPr>
            <a:endParaRPr lang="id-ID" sz="2000" dirty="0">
              <a:effectLst/>
              <a:latin typeface="Calibri" panose="020F0502020204030204" pitchFamily="34" charset="0"/>
              <a:ea typeface="SimSun" panose="02010600030101010101" pitchFamily="2" charset="-122"/>
              <a:cs typeface="Arial" panose="020B0604020202020204" pitchFamily="34" charset="0"/>
            </a:endParaRPr>
          </a:p>
        </p:txBody>
      </p:sp>
      <p:grpSp>
        <p:nvGrpSpPr>
          <p:cNvPr id="6" name="Group 5">
            <a:extLst>
              <a:ext uri="{FF2B5EF4-FFF2-40B4-BE49-F238E27FC236}">
                <a16:creationId xmlns:a16="http://schemas.microsoft.com/office/drawing/2014/main" id="{93C1B89E-C8D0-4BB2-B1B2-20248F3D2239}"/>
              </a:ext>
            </a:extLst>
          </p:cNvPr>
          <p:cNvGrpSpPr/>
          <p:nvPr/>
        </p:nvGrpSpPr>
        <p:grpSpPr>
          <a:xfrm>
            <a:off x="1143428" y="3685854"/>
            <a:ext cx="6857143" cy="2880000"/>
            <a:chOff x="1107709" y="3164369"/>
            <a:chExt cx="6857143" cy="3847619"/>
          </a:xfrm>
        </p:grpSpPr>
        <p:pic>
          <p:nvPicPr>
            <p:cNvPr id="3" name="Picture 2">
              <a:extLst>
                <a:ext uri="{FF2B5EF4-FFF2-40B4-BE49-F238E27FC236}">
                  <a16:creationId xmlns:a16="http://schemas.microsoft.com/office/drawing/2014/main" id="{CE6EE884-34F0-435E-ADD0-7CB5AB5232DB}"/>
                </a:ext>
              </a:extLst>
            </p:cNvPr>
            <p:cNvPicPr>
              <a:picLocks noChangeAspect="1"/>
            </p:cNvPicPr>
            <p:nvPr/>
          </p:nvPicPr>
          <p:blipFill>
            <a:blip r:embed="rId3"/>
            <a:stretch>
              <a:fillRect/>
            </a:stretch>
          </p:blipFill>
          <p:spPr>
            <a:xfrm>
              <a:off x="1107709" y="3164369"/>
              <a:ext cx="6857143" cy="3847619"/>
            </a:xfrm>
            <a:prstGeom prst="rect">
              <a:avLst/>
            </a:prstGeom>
          </p:spPr>
        </p:pic>
        <p:sp>
          <p:nvSpPr>
            <p:cNvPr id="7" name="TextBox 6">
              <a:extLst>
                <a:ext uri="{FF2B5EF4-FFF2-40B4-BE49-F238E27FC236}">
                  <a16:creationId xmlns:a16="http://schemas.microsoft.com/office/drawing/2014/main" id="{6E95D6F1-A617-4FD1-B9E9-11B9E7CD02C5}"/>
                </a:ext>
              </a:extLst>
            </p:cNvPr>
            <p:cNvSpPr txBox="1"/>
            <p:nvPr/>
          </p:nvSpPr>
          <p:spPr>
            <a:xfrm>
              <a:off x="2780072" y="4903512"/>
              <a:ext cx="4616244" cy="369332"/>
            </a:xfrm>
            <a:prstGeom prst="rect">
              <a:avLst/>
            </a:prstGeom>
            <a:noFill/>
          </p:spPr>
          <p:txBody>
            <a:bodyPr wrap="square">
              <a:spAutoFit/>
            </a:bodyPr>
            <a:lstStyle/>
            <a:p>
              <a:pPr marL="457200" algn="just"/>
              <a:r>
                <a:rPr lang="id-ID" sz="1800" b="1" dirty="0">
                  <a:solidFill>
                    <a:srgbClr val="0E101A"/>
                  </a:solidFill>
                  <a:effectLst/>
                  <a:latin typeface="Cambria" panose="02040503050406030204" pitchFamily="18" charset="0"/>
                  <a:ea typeface="Times New Roman" panose="02020603050405020304" pitchFamily="18" charset="0"/>
                </a:rPr>
                <a:t>Brainstorming Method:</a:t>
              </a:r>
              <a:endParaRPr lang="id-ID" sz="1800" dirty="0">
                <a:effectLst/>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904317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2">
            <a:extLst>
              <a:ext uri="{FF2B5EF4-FFF2-40B4-BE49-F238E27FC236}">
                <a16:creationId xmlns:a16="http://schemas.microsoft.com/office/drawing/2014/main" id="{72FFFAD6-E9FC-4B9F-B507-F97A8036F15A}"/>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rgbClr val="FFFFFF"/>
                </a:solidFill>
                <a:cs typeface="Arial" panose="020B0604020202020204" pitchFamily="34" charset="0"/>
              </a:rPr>
              <a:t>8. Project Milestones &amp; Tasks</a:t>
            </a:r>
          </a:p>
        </p:txBody>
      </p:sp>
      <p:graphicFrame>
        <p:nvGraphicFramePr>
          <p:cNvPr id="2" name="Table 1">
            <a:extLst>
              <a:ext uri="{FF2B5EF4-FFF2-40B4-BE49-F238E27FC236}">
                <a16:creationId xmlns:a16="http://schemas.microsoft.com/office/drawing/2014/main" id="{E6B66746-91C1-45DF-8ACB-514FAF5323B6}"/>
              </a:ext>
            </a:extLst>
          </p:cNvPr>
          <p:cNvGraphicFramePr>
            <a:graphicFrameLocks noGrp="1"/>
          </p:cNvGraphicFramePr>
          <p:nvPr>
            <p:extLst>
              <p:ext uri="{D42A27DB-BD31-4B8C-83A1-F6EECF244321}">
                <p14:modId xmlns:p14="http://schemas.microsoft.com/office/powerpoint/2010/main" val="180383031"/>
              </p:ext>
            </p:extLst>
          </p:nvPr>
        </p:nvGraphicFramePr>
        <p:xfrm>
          <a:off x="153988" y="1196975"/>
          <a:ext cx="8785225" cy="3692868"/>
        </p:xfrm>
        <a:graphic>
          <a:graphicData uri="http://schemas.openxmlformats.org/drawingml/2006/table">
            <a:tbl>
              <a:tblPr firstRow="1" bandRow="1">
                <a:tableStyleId>{5C22544A-7EE6-4342-B048-85BDC9FD1C3A}</a:tableStyleId>
              </a:tblPr>
              <a:tblGrid>
                <a:gridCol w="1080150">
                  <a:extLst>
                    <a:ext uri="{9D8B030D-6E8A-4147-A177-3AD203B41FA5}">
                      <a16:colId xmlns:a16="http://schemas.microsoft.com/office/drawing/2014/main" val="20000"/>
                    </a:ext>
                  </a:extLst>
                </a:gridCol>
                <a:gridCol w="6064336">
                  <a:extLst>
                    <a:ext uri="{9D8B030D-6E8A-4147-A177-3AD203B41FA5}">
                      <a16:colId xmlns:a16="http://schemas.microsoft.com/office/drawing/2014/main" val="20001"/>
                    </a:ext>
                  </a:extLst>
                </a:gridCol>
                <a:gridCol w="1640739">
                  <a:extLst>
                    <a:ext uri="{9D8B030D-6E8A-4147-A177-3AD203B41FA5}">
                      <a16:colId xmlns:a16="http://schemas.microsoft.com/office/drawing/2014/main" val="20002"/>
                    </a:ext>
                  </a:extLst>
                </a:gridCol>
              </a:tblGrid>
              <a:tr h="852662">
                <a:tc>
                  <a:txBody>
                    <a:bodyPr/>
                    <a:lstStyle/>
                    <a:p>
                      <a:pPr algn="ctr" fontAlgn="ctr"/>
                      <a:r>
                        <a:rPr lang="en-SG" sz="1800" u="none" strike="noStrike">
                          <a:effectLst/>
                        </a:rPr>
                        <a:t>Project Task ID</a:t>
                      </a:r>
                      <a:endParaRPr lang="en-SG" sz="1800" b="1" i="0" u="none" strike="noStrike">
                        <a:solidFill>
                          <a:srgbClr val="000000"/>
                        </a:solidFill>
                        <a:effectLst/>
                        <a:latin typeface="Calibri" panose="020F0502020204030204" pitchFamily="34" charset="0"/>
                      </a:endParaRPr>
                    </a:p>
                  </a:txBody>
                  <a:tcPr marL="6350" marR="6350" marT="6349" marB="0" anchor="ctr"/>
                </a:tc>
                <a:tc>
                  <a:txBody>
                    <a:bodyPr/>
                    <a:lstStyle/>
                    <a:p>
                      <a:pPr algn="ctr" fontAlgn="ctr"/>
                      <a:r>
                        <a:rPr lang="en-SG" sz="1800" u="none" strike="noStrike">
                          <a:effectLst/>
                        </a:rPr>
                        <a:t>Project Task Description</a:t>
                      </a:r>
                      <a:endParaRPr lang="en-SG" sz="1800" b="1" i="0" u="none" strike="noStrike">
                        <a:solidFill>
                          <a:srgbClr val="000000"/>
                        </a:solidFill>
                        <a:effectLst/>
                        <a:latin typeface="Calibri" panose="020F0502020204030204" pitchFamily="34" charset="0"/>
                      </a:endParaRPr>
                    </a:p>
                  </a:txBody>
                  <a:tcPr marL="6350" marR="6350" marT="6349" marB="0" anchor="ctr"/>
                </a:tc>
                <a:tc>
                  <a:txBody>
                    <a:bodyPr/>
                    <a:lstStyle/>
                    <a:p>
                      <a:pPr algn="ctr" fontAlgn="ctr"/>
                      <a:r>
                        <a:rPr lang="en-SG" sz="1800" u="none" strike="noStrike">
                          <a:effectLst/>
                        </a:rPr>
                        <a:t>Project Milestone</a:t>
                      </a:r>
                      <a:r>
                        <a:rPr lang="en-SG" sz="1800" u="none" strike="noStrike" baseline="0">
                          <a:effectLst/>
                        </a:rPr>
                        <a:t> ID</a:t>
                      </a:r>
                      <a:endParaRPr lang="en-SG" sz="1800" b="1" i="0" u="none" strike="noStrike">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0"/>
                  </a:ext>
                </a:extLst>
              </a:tr>
              <a:tr h="554989">
                <a:tc>
                  <a:txBody>
                    <a:bodyPr/>
                    <a:lstStyle/>
                    <a:p>
                      <a:pPr algn="ctr" fontAlgn="ctr"/>
                      <a:r>
                        <a:rPr lang="en-SG" sz="1800" u="none" strike="noStrike">
                          <a:effectLst/>
                        </a:rPr>
                        <a:t> 1</a:t>
                      </a:r>
                      <a:endParaRPr lang="en-SG" sz="1800" b="0" i="0" u="none" strike="noStrike">
                        <a:solidFill>
                          <a:srgbClr val="000000"/>
                        </a:solidFill>
                        <a:effectLst/>
                        <a:latin typeface="Calibri" panose="020F0502020204030204" pitchFamily="34" charset="0"/>
                      </a:endParaRPr>
                    </a:p>
                  </a:txBody>
                  <a:tcPr marL="6350" marR="6350" marT="6349" marB="0" anchor="ctr"/>
                </a:tc>
                <a:tc>
                  <a:txBody>
                    <a:bodyPr/>
                    <a:lstStyle/>
                    <a:p>
                      <a:pPr marL="72000" algn="l" fontAlgn="ctr"/>
                      <a:r>
                        <a:rPr lang="en-US" sz="1800" b="0" i="0" u="none" strike="noStrike">
                          <a:solidFill>
                            <a:srgbClr val="000000"/>
                          </a:solidFill>
                          <a:effectLst/>
                          <a:latin typeface="Calibri" panose="020F0502020204030204" pitchFamily="34" charset="0"/>
                        </a:rPr>
                        <a:t>Identify problems and develop issue tracking documents</a:t>
                      </a:r>
                      <a:endParaRPr lang="en-SG" sz="1800" b="0" i="0" u="none" strike="noStrike">
                        <a:solidFill>
                          <a:srgbClr val="000000"/>
                        </a:solidFill>
                        <a:effectLst/>
                        <a:latin typeface="Calibri" panose="020F0502020204030204" pitchFamily="34" charset="0"/>
                      </a:endParaRPr>
                    </a:p>
                  </a:txBody>
                  <a:tcPr marL="6350" marR="6350" marT="6349" marB="0" anchor="ctr"/>
                </a:tc>
                <a:tc>
                  <a:txBody>
                    <a:bodyPr/>
                    <a:lstStyle/>
                    <a:p>
                      <a:pPr algn="ctr" fontAlgn="ctr"/>
                      <a:r>
                        <a:rPr lang="en-SG" sz="1800" u="none" strike="noStrike">
                          <a:effectLst/>
                        </a:rPr>
                        <a:t> 1</a:t>
                      </a:r>
                      <a:endParaRPr lang="en-SG" sz="1800" b="0" i="0" u="none" strike="noStrike">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1"/>
                  </a:ext>
                </a:extLst>
              </a:tr>
              <a:tr h="554988">
                <a:tc>
                  <a:txBody>
                    <a:bodyPr/>
                    <a:lstStyle/>
                    <a:p>
                      <a:pPr algn="ctr" fontAlgn="ctr"/>
                      <a:r>
                        <a:rPr lang="en-SG" sz="1800" u="none" strike="noStrike">
                          <a:effectLst/>
                        </a:rPr>
                        <a:t> 2</a:t>
                      </a:r>
                      <a:endParaRPr lang="en-SG" sz="1800" b="0" i="0" u="none" strike="noStrike">
                        <a:solidFill>
                          <a:srgbClr val="000000"/>
                        </a:solidFill>
                        <a:effectLst/>
                        <a:latin typeface="Calibri" panose="020F0502020204030204" pitchFamily="34" charset="0"/>
                      </a:endParaRPr>
                    </a:p>
                  </a:txBody>
                  <a:tcPr marL="6350" marR="6350" marT="6349" marB="0" anchor="ctr"/>
                </a:tc>
                <a:tc>
                  <a:txBody>
                    <a:bodyPr/>
                    <a:lstStyle/>
                    <a:p>
                      <a:pPr marL="72000" algn="l" fontAlgn="ctr"/>
                      <a:r>
                        <a:rPr lang="en-MY" sz="1800" b="0" i="0" u="none" strike="noStrike" kern="1200" baseline="0">
                          <a:solidFill>
                            <a:schemeClr val="dk1"/>
                          </a:solidFill>
                          <a:latin typeface="+mn-lt"/>
                          <a:ea typeface="+mn-ea"/>
                          <a:cs typeface="+mn-cs"/>
                        </a:rPr>
                        <a:t>Problem investigation and diagnosis</a:t>
                      </a:r>
                      <a:endParaRPr lang="en-SG" sz="1800" kern="1200">
                        <a:solidFill>
                          <a:schemeClr val="dk1"/>
                        </a:solidFill>
                        <a:effectLst/>
                        <a:latin typeface="+mn-lt"/>
                        <a:ea typeface="+mn-ea"/>
                        <a:cs typeface="+mn-cs"/>
                      </a:endParaRPr>
                    </a:p>
                  </a:txBody>
                  <a:tcPr marL="6350" marR="6350" marT="6349" marB="0" anchor="ctr"/>
                </a:tc>
                <a:tc>
                  <a:txBody>
                    <a:bodyPr/>
                    <a:lstStyle/>
                    <a:p>
                      <a:pPr algn="ctr" fontAlgn="ctr"/>
                      <a:r>
                        <a:rPr lang="en-SG" sz="1800" u="none" strike="noStrike">
                          <a:effectLst/>
                        </a:rPr>
                        <a:t> 1</a:t>
                      </a:r>
                      <a:endParaRPr lang="en-SG" sz="1800" b="0" i="0" u="none" strike="noStrike">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2"/>
                  </a:ext>
                </a:extLst>
              </a:tr>
              <a:tr h="554989">
                <a:tc>
                  <a:txBody>
                    <a:bodyPr/>
                    <a:lstStyle/>
                    <a:p>
                      <a:pPr algn="ctr" fontAlgn="ctr"/>
                      <a:r>
                        <a:rPr lang="en-SG" sz="1800" u="none" strike="noStrike">
                          <a:effectLst/>
                        </a:rPr>
                        <a:t> 3</a:t>
                      </a:r>
                      <a:endParaRPr lang="en-SG" sz="1800" b="0" i="0" u="none" strike="noStrike">
                        <a:solidFill>
                          <a:srgbClr val="000000"/>
                        </a:solidFill>
                        <a:effectLst/>
                        <a:latin typeface="Calibri" panose="020F0502020204030204" pitchFamily="34" charset="0"/>
                      </a:endParaRPr>
                    </a:p>
                  </a:txBody>
                  <a:tcPr marL="6350" marR="6350" marT="6349" marB="0" anchor="ctr"/>
                </a:tc>
                <a:tc>
                  <a:txBody>
                    <a:bodyPr/>
                    <a:lstStyle/>
                    <a:p>
                      <a:pPr marL="72000" algn="l" fontAlgn="ctr"/>
                      <a:r>
                        <a:rPr lang="en-MY" sz="1800" b="0" i="0" u="none" strike="noStrike" kern="1200" baseline="0">
                          <a:solidFill>
                            <a:schemeClr val="dk1"/>
                          </a:solidFill>
                          <a:latin typeface="+mn-lt"/>
                          <a:ea typeface="+mn-ea"/>
                          <a:cs typeface="+mn-cs"/>
                        </a:rPr>
                        <a:t>Problem prioritization</a:t>
                      </a:r>
                      <a:endParaRPr lang="en-SG" sz="1800" kern="1200">
                        <a:solidFill>
                          <a:schemeClr val="dk1"/>
                        </a:solidFill>
                        <a:effectLst/>
                        <a:latin typeface="+mn-lt"/>
                        <a:ea typeface="+mn-ea"/>
                        <a:cs typeface="+mn-cs"/>
                      </a:endParaRPr>
                    </a:p>
                  </a:txBody>
                  <a:tcPr marL="6350" marR="6350" marT="6349" marB="0" anchor="ctr"/>
                </a:tc>
                <a:tc>
                  <a:txBody>
                    <a:bodyPr/>
                    <a:lstStyle/>
                    <a:p>
                      <a:pPr algn="ctr" fontAlgn="ctr"/>
                      <a:r>
                        <a:rPr lang="en-SG" sz="1800" u="none" strike="noStrike">
                          <a:effectLst/>
                        </a:rPr>
                        <a:t> 1</a:t>
                      </a:r>
                      <a:endParaRPr lang="en-SG" sz="1800" b="0" i="0" u="none" strike="noStrike">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3"/>
                  </a:ext>
                </a:extLst>
              </a:tr>
              <a:tr h="554982">
                <a:tc>
                  <a:txBody>
                    <a:bodyPr/>
                    <a:lstStyle/>
                    <a:p>
                      <a:pPr algn="ctr" fontAlgn="ctr"/>
                      <a:r>
                        <a:rPr lang="en-SG" sz="1800" u="none" strike="noStrike">
                          <a:effectLst/>
                        </a:rPr>
                        <a:t> 4</a:t>
                      </a:r>
                      <a:endParaRPr lang="en-SG" sz="1800" b="0" i="0" u="none" strike="noStrike">
                        <a:solidFill>
                          <a:srgbClr val="000000"/>
                        </a:solidFill>
                        <a:effectLst/>
                        <a:latin typeface="Calibri" panose="020F0502020204030204" pitchFamily="34" charset="0"/>
                      </a:endParaRPr>
                    </a:p>
                  </a:txBody>
                  <a:tcPr marL="6350" marR="6350" marT="6349" marB="0" anchor="ctr"/>
                </a:tc>
                <a:tc>
                  <a:txBody>
                    <a:bodyPr/>
                    <a:lstStyle/>
                    <a:p>
                      <a:pPr marL="72000" algn="l" fontAlgn="ctr"/>
                      <a:r>
                        <a:rPr lang="en-MY" sz="1800" b="0" i="0" u="none" strike="noStrike" kern="1200" baseline="0">
                          <a:solidFill>
                            <a:schemeClr val="dk1"/>
                          </a:solidFill>
                          <a:latin typeface="+mn-lt"/>
                          <a:ea typeface="+mn-ea"/>
                          <a:cs typeface="+mn-cs"/>
                        </a:rPr>
                        <a:t>Problem resolution</a:t>
                      </a:r>
                      <a:endParaRPr lang="en-SG" sz="1800" b="0" i="0" u="none" strike="noStrike">
                        <a:solidFill>
                          <a:srgbClr val="000000"/>
                        </a:solidFill>
                        <a:effectLst/>
                        <a:latin typeface="Calibri" panose="020F0502020204030204" pitchFamily="34" charset="0"/>
                      </a:endParaRPr>
                    </a:p>
                  </a:txBody>
                  <a:tcPr marL="6350" marR="6350" marT="6349" marB="0" anchor="ctr"/>
                </a:tc>
                <a:tc>
                  <a:txBody>
                    <a:bodyPr/>
                    <a:lstStyle/>
                    <a:p>
                      <a:pPr algn="ctr" fontAlgn="ctr"/>
                      <a:r>
                        <a:rPr lang="en-SG" sz="1800" u="none" strike="noStrike">
                          <a:effectLst/>
                        </a:rPr>
                        <a:t> 2</a:t>
                      </a:r>
                      <a:endParaRPr lang="en-SG" sz="1800" b="0" i="0" u="none" strike="noStrike">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5"/>
                  </a:ext>
                </a:extLst>
              </a:tr>
              <a:tr h="620258">
                <a:tc>
                  <a:txBody>
                    <a:bodyPr/>
                    <a:lstStyle/>
                    <a:p>
                      <a:pPr algn="ctr" fontAlgn="ctr"/>
                      <a:r>
                        <a:rPr lang="en-SG" sz="1800" b="0" i="0" u="none" strike="noStrike">
                          <a:solidFill>
                            <a:srgbClr val="000000"/>
                          </a:solidFill>
                          <a:effectLst/>
                          <a:latin typeface="Calibri" panose="020F0502020204030204" pitchFamily="34" charset="0"/>
                        </a:rPr>
                        <a:t>5</a:t>
                      </a:r>
                    </a:p>
                  </a:txBody>
                  <a:tcPr marL="6350" marR="6350" marT="6349" marB="0" anchor="ctr"/>
                </a:tc>
                <a:tc>
                  <a:txBody>
                    <a:bodyPr/>
                    <a:lstStyle/>
                    <a:p>
                      <a:pPr marL="72000" marR="0" lvl="0" indent="0" algn="l" defTabSz="342900" rtl="0" eaLnBrk="1" fontAlgn="ctr" latinLnBrk="0" hangingPunct="1">
                        <a:lnSpc>
                          <a:spcPct val="100000"/>
                        </a:lnSpc>
                        <a:spcBef>
                          <a:spcPts val="0"/>
                        </a:spcBef>
                        <a:spcAft>
                          <a:spcPts val="0"/>
                        </a:spcAft>
                        <a:buClrTx/>
                        <a:buSzTx/>
                        <a:buFontTx/>
                        <a:buNone/>
                        <a:tabLst/>
                        <a:defRPr/>
                      </a:pPr>
                      <a:r>
                        <a:rPr lang="en-US" sz="1800" b="0" i="0" u="none" strike="noStrike" kern="1200" baseline="0">
                          <a:solidFill>
                            <a:schemeClr val="dk1"/>
                          </a:solidFill>
                          <a:latin typeface="+mn-lt"/>
                          <a:ea typeface="+mn-ea"/>
                          <a:cs typeface="+mn-cs"/>
                        </a:rPr>
                        <a:t>Creating a known error </a:t>
                      </a:r>
                      <a:r>
                        <a:rPr lang="en-US" altLang="zh-CN" sz="1800" b="0" i="0" u="none" strike="noStrike" kern="1200" baseline="0">
                          <a:solidFill>
                            <a:schemeClr val="dk1"/>
                          </a:solidFill>
                          <a:latin typeface="+mn-lt"/>
                          <a:ea typeface="+mn-ea"/>
                          <a:cs typeface="+mn-cs"/>
                        </a:rPr>
                        <a:t>database</a:t>
                      </a:r>
                      <a:endParaRPr lang="en-SG" sz="1800" b="0" i="0" u="none" strike="noStrike">
                        <a:solidFill>
                          <a:srgbClr val="000000"/>
                        </a:solidFill>
                        <a:effectLst/>
                        <a:latin typeface="Calibri" panose="020F0502020204030204" pitchFamily="34" charset="0"/>
                      </a:endParaRPr>
                    </a:p>
                  </a:txBody>
                  <a:tcPr marL="6350" marR="6350" marT="6349" marB="0" anchor="ctr"/>
                </a:tc>
                <a:tc>
                  <a:txBody>
                    <a:bodyPr/>
                    <a:lstStyle/>
                    <a:p>
                      <a:pPr algn="ctr" fontAlgn="ctr"/>
                      <a:r>
                        <a:rPr lang="en-SG" sz="1800" u="none" strike="noStrike">
                          <a:effectLst/>
                        </a:rPr>
                        <a:t> 3</a:t>
                      </a:r>
                      <a:endParaRPr lang="en-SG" sz="1800" b="0" i="0" u="none" strike="noStrike">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Box 2">
            <a:extLst>
              <a:ext uri="{FF2B5EF4-FFF2-40B4-BE49-F238E27FC236}">
                <a16:creationId xmlns:a16="http://schemas.microsoft.com/office/drawing/2014/main" id="{78D747EB-8894-4B97-89EF-EFFF4A4340CD}"/>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rgbClr val="FFFFFF"/>
                </a:solidFill>
                <a:cs typeface="Arial" panose="020B0604020202020204" pitchFamily="34" charset="0"/>
              </a:rPr>
              <a:t>9. Milestone Feedback &amp; Action taken</a:t>
            </a:r>
          </a:p>
        </p:txBody>
      </p:sp>
      <p:graphicFrame>
        <p:nvGraphicFramePr>
          <p:cNvPr id="2" name="Table 1">
            <a:extLst>
              <a:ext uri="{FF2B5EF4-FFF2-40B4-BE49-F238E27FC236}">
                <a16:creationId xmlns:a16="http://schemas.microsoft.com/office/drawing/2014/main" id="{695DAF1B-141E-4E7E-8ED7-73B003EF080C}"/>
              </a:ext>
            </a:extLst>
          </p:cNvPr>
          <p:cNvGraphicFramePr>
            <a:graphicFrameLocks noGrp="1"/>
          </p:cNvGraphicFramePr>
          <p:nvPr>
            <p:extLst>
              <p:ext uri="{D42A27DB-BD31-4B8C-83A1-F6EECF244321}">
                <p14:modId xmlns:p14="http://schemas.microsoft.com/office/powerpoint/2010/main" val="1082575662"/>
              </p:ext>
            </p:extLst>
          </p:nvPr>
        </p:nvGraphicFramePr>
        <p:xfrm>
          <a:off x="179388" y="1196975"/>
          <a:ext cx="8785225" cy="4008500"/>
        </p:xfrm>
        <a:graphic>
          <a:graphicData uri="http://schemas.openxmlformats.org/drawingml/2006/table">
            <a:tbl>
              <a:tblPr firstRow="1" bandRow="1">
                <a:tableStyleId>{5C22544A-7EE6-4342-B048-85BDC9FD1C3A}</a:tableStyleId>
              </a:tblPr>
              <a:tblGrid>
                <a:gridCol w="1296180">
                  <a:extLst>
                    <a:ext uri="{9D8B030D-6E8A-4147-A177-3AD203B41FA5}">
                      <a16:colId xmlns:a16="http://schemas.microsoft.com/office/drawing/2014/main" val="20000"/>
                    </a:ext>
                  </a:extLst>
                </a:gridCol>
                <a:gridCol w="4608600">
                  <a:extLst>
                    <a:ext uri="{9D8B030D-6E8A-4147-A177-3AD203B41FA5}">
                      <a16:colId xmlns:a16="http://schemas.microsoft.com/office/drawing/2014/main" val="20001"/>
                    </a:ext>
                  </a:extLst>
                </a:gridCol>
                <a:gridCol w="2880445">
                  <a:extLst>
                    <a:ext uri="{9D8B030D-6E8A-4147-A177-3AD203B41FA5}">
                      <a16:colId xmlns:a16="http://schemas.microsoft.com/office/drawing/2014/main" val="20002"/>
                    </a:ext>
                  </a:extLst>
                </a:gridCol>
              </a:tblGrid>
              <a:tr h="876113">
                <a:tc>
                  <a:txBody>
                    <a:bodyPr/>
                    <a:lstStyle/>
                    <a:p>
                      <a:pPr algn="ctr" fontAlgn="ctr"/>
                      <a:r>
                        <a:rPr lang="en-SG" sz="1800" u="none" strike="noStrike">
                          <a:effectLst/>
                        </a:rPr>
                        <a:t>Project</a:t>
                      </a:r>
                      <a:r>
                        <a:rPr lang="en-SG" sz="1800" u="none" strike="noStrike" baseline="0">
                          <a:effectLst/>
                        </a:rPr>
                        <a:t> Milestone ID </a:t>
                      </a:r>
                      <a:endParaRPr lang="en-SG" sz="18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SG" sz="1800" u="none" strike="noStrike">
                          <a:effectLst/>
                        </a:rPr>
                        <a:t>Milestone Feedback received from</a:t>
                      </a:r>
                      <a:r>
                        <a:rPr lang="en-SG" sz="1800" u="none" strike="noStrike" baseline="0">
                          <a:effectLst/>
                        </a:rPr>
                        <a:t> Tutor / Learning Facilitator</a:t>
                      </a:r>
                      <a:endParaRPr lang="en-SG" sz="18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SG" sz="1800" u="none" strike="noStrike">
                          <a:solidFill>
                            <a:schemeClr val="bg1"/>
                          </a:solidFill>
                          <a:effectLst/>
                        </a:rPr>
                        <a:t>Action Taken</a:t>
                      </a:r>
                    </a:p>
                    <a:p>
                      <a:pPr algn="ctr" fontAlgn="ctr"/>
                      <a:r>
                        <a:rPr lang="en-SG" sz="1800" b="1" i="0" u="none" strike="noStrike">
                          <a:solidFill>
                            <a:schemeClr val="bg1"/>
                          </a:solidFill>
                          <a:effectLst/>
                          <a:latin typeface="Calibri" panose="020F0502020204030204" pitchFamily="34" charset="0"/>
                        </a:rPr>
                        <a:t>(Yes / No)</a:t>
                      </a:r>
                    </a:p>
                  </a:txBody>
                  <a:tcPr marL="6350" marR="6350" marT="6350" marB="0" anchor="ctr"/>
                </a:tc>
                <a:extLst>
                  <a:ext uri="{0D108BD9-81ED-4DB2-BD59-A6C34878D82A}">
                    <a16:rowId xmlns:a16="http://schemas.microsoft.com/office/drawing/2014/main" val="10000"/>
                  </a:ext>
                </a:extLst>
              </a:tr>
              <a:tr h="348043">
                <a:tc rowSpan="5">
                  <a:txBody>
                    <a:bodyPr/>
                    <a:lstStyle/>
                    <a:p>
                      <a:pPr algn="ctr" fontAlgn="ctr"/>
                      <a:endParaRPr lang="en-SG" sz="1800" b="0" i="0" u="none" strike="noStrike">
                        <a:solidFill>
                          <a:srgbClr val="000000"/>
                        </a:solidFill>
                        <a:effectLst/>
                        <a:latin typeface="Calibri" panose="020F0502020204030204" pitchFamily="34" charset="0"/>
                      </a:endParaRPr>
                    </a:p>
                  </a:txBody>
                  <a:tcPr marL="6350" marR="6350" marT="6350" marB="0" anchor="ctr"/>
                </a:tc>
                <a:tc>
                  <a:txBody>
                    <a:bodyPr/>
                    <a:lstStyle/>
                    <a:p>
                      <a:pPr marL="72000" algn="l" fontAlgn="ctr"/>
                      <a:endParaRPr lang="en-SG" sz="1600" b="0" i="0" u="none" strike="noStrike">
                        <a:solidFill>
                          <a:srgbClr val="000000"/>
                        </a:solidFill>
                        <a:effectLst/>
                        <a:latin typeface="Calibri" panose="020F0502020204030204" pitchFamily="34" charset="0"/>
                      </a:endParaRPr>
                    </a:p>
                  </a:txBody>
                  <a:tcPr marL="6350" marR="6350" marT="6349" marB="0" anchor="ctr"/>
                </a:tc>
                <a:tc>
                  <a:txBody>
                    <a:bodyPr/>
                    <a:lstStyle/>
                    <a:p>
                      <a:pPr algn="ctr" fontAlgn="ctr"/>
                      <a:endParaRPr lang="en-SG" sz="1600" b="0" i="0" u="none" strike="noStrike">
                        <a:solidFill>
                          <a:srgbClr val="000000"/>
                        </a:solidFill>
                        <a:effectLst/>
                        <a:latin typeface="Calibri" panose="020F0502020204030204" pitchFamily="34" charset="0"/>
                      </a:endParaRPr>
                    </a:p>
                  </a:txBody>
                  <a:tcPr marL="6350" marR="6350" marT="6348" marB="0" anchor="ctr"/>
                </a:tc>
                <a:extLst>
                  <a:ext uri="{0D108BD9-81ED-4DB2-BD59-A6C34878D82A}">
                    <a16:rowId xmlns:a16="http://schemas.microsoft.com/office/drawing/2014/main" val="10001"/>
                  </a:ext>
                </a:extLst>
              </a:tr>
              <a:tr h="348043">
                <a:tc vMerge="1">
                  <a:txBody>
                    <a:bodyPr/>
                    <a:lstStyle/>
                    <a:p>
                      <a:pPr algn="ctr" fontAlgn="ctr"/>
                      <a:endParaRPr lang="en-SG" sz="1800" b="0" i="0" u="none" strike="noStrike">
                        <a:solidFill>
                          <a:srgbClr val="000000"/>
                        </a:solidFill>
                        <a:effectLst/>
                        <a:latin typeface="Calibri" panose="020F0502020204030204" pitchFamily="34" charset="0"/>
                      </a:endParaRPr>
                    </a:p>
                  </a:txBody>
                  <a:tcPr marL="6350" marR="6350" marT="6350" marB="0" anchor="ctr"/>
                </a:tc>
                <a:tc>
                  <a:txBody>
                    <a:bodyPr/>
                    <a:lstStyle/>
                    <a:p>
                      <a:pPr marL="72000" algn="l" fontAlgn="ctr"/>
                      <a:endParaRPr lang="en-SG" sz="1600" kern="1200">
                        <a:solidFill>
                          <a:schemeClr val="dk1"/>
                        </a:solidFill>
                        <a:effectLst/>
                        <a:latin typeface="+mn-lt"/>
                        <a:ea typeface="+mn-ea"/>
                        <a:cs typeface="+mn-cs"/>
                      </a:endParaRPr>
                    </a:p>
                  </a:txBody>
                  <a:tcPr marL="6350" marR="6350" marT="6349" marB="0" anchor="ctr"/>
                </a:tc>
                <a:tc>
                  <a:txBody>
                    <a:bodyPr/>
                    <a:lstStyle/>
                    <a:p>
                      <a:pPr algn="ctr" fontAlgn="ctr"/>
                      <a:endParaRPr lang="en-SG" sz="1600" b="0" i="0" u="none" strike="noStrike">
                        <a:solidFill>
                          <a:srgbClr val="000000"/>
                        </a:solidFill>
                        <a:effectLst/>
                        <a:latin typeface="Calibri" panose="020F0502020204030204" pitchFamily="34" charset="0"/>
                      </a:endParaRPr>
                    </a:p>
                  </a:txBody>
                  <a:tcPr marL="6350" marR="6350" marT="6348" marB="0" anchor="ctr"/>
                </a:tc>
                <a:extLst>
                  <a:ext uri="{0D108BD9-81ED-4DB2-BD59-A6C34878D82A}">
                    <a16:rowId xmlns:a16="http://schemas.microsoft.com/office/drawing/2014/main" val="10002"/>
                  </a:ext>
                </a:extLst>
              </a:tr>
              <a:tr h="348043">
                <a:tc vMerge="1">
                  <a:txBody>
                    <a:bodyPr/>
                    <a:lstStyle/>
                    <a:p>
                      <a:pPr algn="ctr" fontAlgn="ctr"/>
                      <a:endParaRPr lang="en-SG" sz="1800" b="0" i="0" u="none" strike="noStrike">
                        <a:solidFill>
                          <a:srgbClr val="000000"/>
                        </a:solidFill>
                        <a:effectLst/>
                        <a:latin typeface="Calibri" panose="020F0502020204030204" pitchFamily="34" charset="0"/>
                      </a:endParaRPr>
                    </a:p>
                  </a:txBody>
                  <a:tcPr marL="6350" marR="6350" marT="6350" marB="0" anchor="ctr"/>
                </a:tc>
                <a:tc>
                  <a:txBody>
                    <a:bodyPr/>
                    <a:lstStyle/>
                    <a:p>
                      <a:pPr marL="72000" algn="l" fontAlgn="ctr"/>
                      <a:endParaRPr lang="en-SG" sz="1600" kern="1200">
                        <a:solidFill>
                          <a:schemeClr val="dk1"/>
                        </a:solidFill>
                        <a:effectLst/>
                        <a:latin typeface="+mn-lt"/>
                        <a:ea typeface="+mn-ea"/>
                        <a:cs typeface="+mn-cs"/>
                      </a:endParaRPr>
                    </a:p>
                  </a:txBody>
                  <a:tcPr marL="6350" marR="6350" marT="6349" marB="0" anchor="ctr"/>
                </a:tc>
                <a:tc>
                  <a:txBody>
                    <a:bodyPr/>
                    <a:lstStyle/>
                    <a:p>
                      <a:pPr algn="ctr" fontAlgn="ctr"/>
                      <a:endParaRPr lang="en-SG" sz="1600" b="0" i="0" u="none" strike="noStrike">
                        <a:solidFill>
                          <a:srgbClr val="000000"/>
                        </a:solidFill>
                        <a:effectLst/>
                        <a:latin typeface="Calibri" panose="020F0502020204030204" pitchFamily="34" charset="0"/>
                      </a:endParaRPr>
                    </a:p>
                  </a:txBody>
                  <a:tcPr marL="6350" marR="6350" marT="6348" marB="0" anchor="ctr"/>
                </a:tc>
                <a:extLst>
                  <a:ext uri="{0D108BD9-81ED-4DB2-BD59-A6C34878D82A}">
                    <a16:rowId xmlns:a16="http://schemas.microsoft.com/office/drawing/2014/main" val="10003"/>
                  </a:ext>
                </a:extLst>
              </a:tr>
              <a:tr h="348043">
                <a:tc vMerge="1">
                  <a:txBody>
                    <a:bodyPr/>
                    <a:lstStyle/>
                    <a:p>
                      <a:pPr algn="ctr" fontAlgn="ctr"/>
                      <a:endParaRPr lang="en-SG" sz="1800" b="0" i="0" u="none" strike="noStrike">
                        <a:solidFill>
                          <a:srgbClr val="000000"/>
                        </a:solidFill>
                        <a:effectLst/>
                        <a:latin typeface="Calibri" panose="020F0502020204030204" pitchFamily="34" charset="0"/>
                      </a:endParaRPr>
                    </a:p>
                  </a:txBody>
                  <a:tcPr marL="6350" marR="6350" marT="6350" marB="0" anchor="ctr"/>
                </a:tc>
                <a:tc>
                  <a:txBody>
                    <a:bodyPr/>
                    <a:lstStyle/>
                    <a:p>
                      <a:pPr marL="72000" algn="l" fontAlgn="ctr"/>
                      <a:endParaRPr lang="en-SG" sz="1600" b="0" i="0" u="none" strike="noStrike">
                        <a:solidFill>
                          <a:srgbClr val="000000"/>
                        </a:solidFill>
                        <a:effectLst/>
                        <a:latin typeface="Calibri" panose="020F0502020204030204" pitchFamily="34" charset="0"/>
                      </a:endParaRPr>
                    </a:p>
                  </a:txBody>
                  <a:tcPr marL="6350" marR="6350" marT="6349" marB="0" anchor="ctr"/>
                </a:tc>
                <a:tc>
                  <a:txBody>
                    <a:bodyPr/>
                    <a:lstStyle/>
                    <a:p>
                      <a:pPr algn="ctr" fontAlgn="ctr"/>
                      <a:endParaRPr lang="en-SG" sz="1600" b="0" i="0" u="none" strike="noStrike">
                        <a:solidFill>
                          <a:srgbClr val="000000"/>
                        </a:solidFill>
                        <a:effectLst/>
                        <a:latin typeface="Calibri" panose="020F0502020204030204" pitchFamily="34" charset="0"/>
                      </a:endParaRPr>
                    </a:p>
                  </a:txBody>
                  <a:tcPr marL="6350" marR="6350" marT="6348" marB="0" anchor="ctr"/>
                </a:tc>
                <a:extLst>
                  <a:ext uri="{0D108BD9-81ED-4DB2-BD59-A6C34878D82A}">
                    <a16:rowId xmlns:a16="http://schemas.microsoft.com/office/drawing/2014/main" val="10004"/>
                  </a:ext>
                </a:extLst>
              </a:tr>
              <a:tr h="348043">
                <a:tc vMerge="1">
                  <a:txBody>
                    <a:bodyPr/>
                    <a:lstStyle/>
                    <a:p>
                      <a:pPr algn="ctr" fontAlgn="ctr"/>
                      <a:endParaRPr lang="en-SG" sz="1800" b="0" i="0" u="none" strike="noStrike">
                        <a:solidFill>
                          <a:srgbClr val="000000"/>
                        </a:solidFill>
                        <a:effectLst/>
                        <a:latin typeface="Calibri" panose="020F0502020204030204" pitchFamily="34" charset="0"/>
                      </a:endParaRPr>
                    </a:p>
                  </a:txBody>
                  <a:tcPr marL="6350" marR="6350" marT="6350" marB="0" anchor="ctr"/>
                </a:tc>
                <a:tc>
                  <a:txBody>
                    <a:bodyPr/>
                    <a:lstStyle/>
                    <a:p>
                      <a:pPr marL="72000" marR="0" lvl="0" indent="0" algn="l" defTabSz="342900" rtl="0" eaLnBrk="1" fontAlgn="ctr" latinLnBrk="0" hangingPunct="1">
                        <a:lnSpc>
                          <a:spcPct val="100000"/>
                        </a:lnSpc>
                        <a:spcBef>
                          <a:spcPts val="0"/>
                        </a:spcBef>
                        <a:spcAft>
                          <a:spcPts val="0"/>
                        </a:spcAft>
                        <a:buClrTx/>
                        <a:buSzTx/>
                        <a:buFontTx/>
                        <a:buNone/>
                        <a:tabLst/>
                        <a:defRPr/>
                      </a:pPr>
                      <a:endParaRPr lang="en-SG" sz="1600" b="0" i="0" u="none" strike="noStrike">
                        <a:solidFill>
                          <a:srgbClr val="000000"/>
                        </a:solidFill>
                        <a:effectLst/>
                        <a:latin typeface="Calibri" panose="020F0502020204030204" pitchFamily="34" charset="0"/>
                      </a:endParaRPr>
                    </a:p>
                  </a:txBody>
                  <a:tcPr marL="6350" marR="6350" marT="6349" marB="0" anchor="ctr"/>
                </a:tc>
                <a:tc>
                  <a:txBody>
                    <a:bodyPr/>
                    <a:lstStyle/>
                    <a:p>
                      <a:pPr marL="0" marR="0" lvl="0" indent="0" algn="ctr" defTabSz="342900" rtl="0" eaLnBrk="1" fontAlgn="ctr" latinLnBrk="0" hangingPunct="1">
                        <a:lnSpc>
                          <a:spcPct val="100000"/>
                        </a:lnSpc>
                        <a:spcBef>
                          <a:spcPts val="0"/>
                        </a:spcBef>
                        <a:spcAft>
                          <a:spcPts val="0"/>
                        </a:spcAft>
                        <a:buClrTx/>
                        <a:buSzTx/>
                        <a:buFontTx/>
                        <a:buNone/>
                        <a:tabLst/>
                        <a:defRPr/>
                      </a:pPr>
                      <a:endParaRPr lang="en-SG" sz="1600" b="0" i="0" u="none" strike="noStrike">
                        <a:solidFill>
                          <a:srgbClr val="000000"/>
                        </a:solidFill>
                        <a:effectLst/>
                        <a:latin typeface="Calibri" panose="020F0502020204030204" pitchFamily="34" charset="0"/>
                      </a:endParaRPr>
                    </a:p>
                  </a:txBody>
                  <a:tcPr marL="6350" marR="6350" marT="6348" marB="0" anchor="ctr"/>
                </a:tc>
                <a:extLst>
                  <a:ext uri="{0D108BD9-81ED-4DB2-BD59-A6C34878D82A}">
                    <a16:rowId xmlns:a16="http://schemas.microsoft.com/office/drawing/2014/main" val="2248699674"/>
                  </a:ext>
                </a:extLst>
              </a:tr>
              <a:tr h="348043">
                <a:tc rowSpan="2">
                  <a:txBody>
                    <a:bodyPr/>
                    <a:lstStyle/>
                    <a:p>
                      <a:pPr algn="ctr" fontAlgn="ctr"/>
                      <a:endParaRPr lang="en-SG" sz="1800" b="0" i="0" u="none" strike="noStrike">
                        <a:solidFill>
                          <a:srgbClr val="000000"/>
                        </a:solidFill>
                        <a:effectLst/>
                        <a:latin typeface="Calibri" panose="020F0502020204030204" pitchFamily="34" charset="0"/>
                      </a:endParaRPr>
                    </a:p>
                  </a:txBody>
                  <a:tcPr marL="6350" marR="6350" marT="6350" marB="0" anchor="ctr"/>
                </a:tc>
                <a:tc>
                  <a:txBody>
                    <a:bodyPr/>
                    <a:lstStyle/>
                    <a:p>
                      <a:pPr marL="72000" algn="l" fontAlgn="ctr"/>
                      <a:endParaRPr lang="en-SG" sz="1600" b="0" i="0" u="none" strike="noStrike">
                        <a:solidFill>
                          <a:srgbClr val="000000"/>
                        </a:solidFill>
                        <a:effectLst/>
                        <a:latin typeface="Calibri" panose="020F0502020204030204" pitchFamily="34" charset="0"/>
                      </a:endParaRPr>
                    </a:p>
                  </a:txBody>
                  <a:tcPr marL="6350" marR="6350" marT="6349" marB="0" anchor="ctr"/>
                </a:tc>
                <a:tc>
                  <a:txBody>
                    <a:bodyPr/>
                    <a:lstStyle/>
                    <a:p>
                      <a:pPr algn="ctr" fontAlgn="ctr"/>
                      <a:endParaRPr lang="en-SG" sz="1600" b="0" i="0" u="none" strike="noStrike">
                        <a:solidFill>
                          <a:srgbClr val="000000"/>
                        </a:solidFill>
                        <a:effectLst/>
                        <a:latin typeface="Calibri" panose="020F0502020204030204" pitchFamily="34" charset="0"/>
                      </a:endParaRPr>
                    </a:p>
                  </a:txBody>
                  <a:tcPr marL="6350" marR="6350" marT="6348" marB="0" anchor="ctr"/>
                </a:tc>
                <a:extLst>
                  <a:ext uri="{0D108BD9-81ED-4DB2-BD59-A6C34878D82A}">
                    <a16:rowId xmlns:a16="http://schemas.microsoft.com/office/drawing/2014/main" val="10005"/>
                  </a:ext>
                </a:extLst>
              </a:tr>
              <a:tr h="348043">
                <a:tc vMerge="1">
                  <a:txBody>
                    <a:bodyPr/>
                    <a:lstStyle/>
                    <a:p>
                      <a:pPr algn="ctr" fontAlgn="ctr"/>
                      <a:endParaRPr lang="en-SG" sz="1800" b="0" i="0" u="none" strike="noStrike">
                        <a:solidFill>
                          <a:srgbClr val="000000"/>
                        </a:solidFill>
                        <a:effectLst/>
                        <a:latin typeface="Calibri" panose="020F0502020204030204" pitchFamily="34" charset="0"/>
                      </a:endParaRPr>
                    </a:p>
                  </a:txBody>
                  <a:tcPr marL="6350" marR="6350" marT="6350" marB="0" anchor="ctr"/>
                </a:tc>
                <a:tc>
                  <a:txBody>
                    <a:bodyPr/>
                    <a:lstStyle/>
                    <a:p>
                      <a:pPr marL="72000" algn="l" fontAlgn="ctr"/>
                      <a:endParaRPr lang="en-SG" sz="1600" b="0" i="0" u="none" strike="noStrike">
                        <a:solidFill>
                          <a:srgbClr val="000000"/>
                        </a:solidFill>
                        <a:effectLst/>
                        <a:latin typeface="Calibri" panose="020F0502020204030204" pitchFamily="34" charset="0"/>
                      </a:endParaRPr>
                    </a:p>
                  </a:txBody>
                  <a:tcPr marL="6350" marR="6350" marT="6349" marB="0" anchor="ctr"/>
                </a:tc>
                <a:tc>
                  <a:txBody>
                    <a:bodyPr/>
                    <a:lstStyle/>
                    <a:p>
                      <a:pPr algn="ctr" fontAlgn="ctr"/>
                      <a:endParaRPr lang="en-SG" sz="1600" b="0" i="0" u="none" strike="noStrike">
                        <a:solidFill>
                          <a:srgbClr val="000000"/>
                        </a:solidFill>
                        <a:effectLst/>
                        <a:latin typeface="Calibri" panose="020F0502020204030204" pitchFamily="34" charset="0"/>
                      </a:endParaRPr>
                    </a:p>
                  </a:txBody>
                  <a:tcPr marL="6350" marR="6350" marT="6348" marB="0" anchor="ctr"/>
                </a:tc>
                <a:extLst>
                  <a:ext uri="{0D108BD9-81ED-4DB2-BD59-A6C34878D82A}">
                    <a16:rowId xmlns:a16="http://schemas.microsoft.com/office/drawing/2014/main" val="10006"/>
                  </a:ext>
                </a:extLst>
              </a:tr>
              <a:tr h="348043">
                <a:tc rowSpan="2">
                  <a:txBody>
                    <a:bodyPr/>
                    <a:lstStyle/>
                    <a:p>
                      <a:pPr algn="ctr" fontAlgn="ctr"/>
                      <a:endParaRPr lang="en-SG" sz="1800" b="0" i="0" u="none" strike="noStrike">
                        <a:solidFill>
                          <a:srgbClr val="000000"/>
                        </a:solidFill>
                        <a:effectLst/>
                        <a:latin typeface="Calibri" panose="020F0502020204030204" pitchFamily="34" charset="0"/>
                      </a:endParaRPr>
                    </a:p>
                  </a:txBody>
                  <a:tcPr marL="6350" marR="6350" marT="6350" marB="0" anchor="ctr"/>
                </a:tc>
                <a:tc>
                  <a:txBody>
                    <a:bodyPr/>
                    <a:lstStyle/>
                    <a:p>
                      <a:pPr marL="72000" marR="0" lvl="0" indent="0" algn="l" defTabSz="342900" rtl="0" eaLnBrk="1" fontAlgn="ctr" latinLnBrk="0" hangingPunct="1">
                        <a:lnSpc>
                          <a:spcPct val="100000"/>
                        </a:lnSpc>
                        <a:spcBef>
                          <a:spcPts val="0"/>
                        </a:spcBef>
                        <a:spcAft>
                          <a:spcPts val="0"/>
                        </a:spcAft>
                        <a:buClrTx/>
                        <a:buSzTx/>
                        <a:buFontTx/>
                        <a:buNone/>
                        <a:tabLst/>
                        <a:defRPr/>
                      </a:pPr>
                      <a:endParaRPr lang="en-SG"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6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9"/>
                  </a:ext>
                </a:extLst>
              </a:tr>
              <a:tr h="348043">
                <a:tc vMerge="1">
                  <a:txBody>
                    <a:bodyPr/>
                    <a:lstStyle/>
                    <a:p>
                      <a:pPr algn="ctr" fontAlgn="ctr"/>
                      <a:endParaRPr lang="en-SG" sz="1800" b="0" i="0" u="none" strike="noStrike">
                        <a:solidFill>
                          <a:srgbClr val="000000"/>
                        </a:solidFill>
                        <a:effectLst/>
                        <a:latin typeface="Calibri" panose="020F0502020204030204" pitchFamily="34" charset="0"/>
                      </a:endParaRPr>
                    </a:p>
                  </a:txBody>
                  <a:tcPr marL="6350" marR="6350" marT="6350" marB="0" anchor="ctr"/>
                </a:tc>
                <a:tc>
                  <a:txBody>
                    <a:bodyPr/>
                    <a:lstStyle/>
                    <a:p>
                      <a:pPr marL="72000" marR="0" lvl="0" indent="0" algn="l" defTabSz="342900" rtl="0" eaLnBrk="1" fontAlgn="ctr" latinLnBrk="0" hangingPunct="1">
                        <a:lnSpc>
                          <a:spcPct val="100000"/>
                        </a:lnSpc>
                        <a:spcBef>
                          <a:spcPts val="0"/>
                        </a:spcBef>
                        <a:spcAft>
                          <a:spcPts val="0"/>
                        </a:spcAft>
                        <a:buClrTx/>
                        <a:buSzTx/>
                        <a:buFontTx/>
                        <a:buNone/>
                        <a:tabLst/>
                        <a:defRPr/>
                      </a:pPr>
                      <a:endParaRPr lang="en-SG" sz="1600" b="0" i="0" u="none" strike="noStrike">
                        <a:solidFill>
                          <a:srgbClr val="000000"/>
                        </a:solidFill>
                        <a:effectLst/>
                        <a:latin typeface="Calibri" panose="020F0502020204030204" pitchFamily="34" charset="0"/>
                      </a:endParaRPr>
                    </a:p>
                  </a:txBody>
                  <a:tcPr marL="6350" marR="6350" marT="6350" marB="0" anchor="ctr"/>
                </a:tc>
                <a:tc>
                  <a:txBody>
                    <a:bodyPr/>
                    <a:lstStyle/>
                    <a:p>
                      <a:pPr marL="0" marR="0" lvl="0" indent="0" algn="ctr" defTabSz="342900" rtl="0" eaLnBrk="1" fontAlgn="ctr" latinLnBrk="0" hangingPunct="1">
                        <a:lnSpc>
                          <a:spcPct val="100000"/>
                        </a:lnSpc>
                        <a:spcBef>
                          <a:spcPts val="0"/>
                        </a:spcBef>
                        <a:spcAft>
                          <a:spcPts val="0"/>
                        </a:spcAft>
                        <a:buClrTx/>
                        <a:buSzTx/>
                        <a:buFontTx/>
                        <a:buNone/>
                        <a:tabLst/>
                        <a:defRPr/>
                      </a:pPr>
                      <a:endParaRPr lang="en-SG" sz="16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10"/>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Box 2">
            <a:extLst>
              <a:ext uri="{FF2B5EF4-FFF2-40B4-BE49-F238E27FC236}">
                <a16:creationId xmlns:a16="http://schemas.microsoft.com/office/drawing/2014/main" id="{D3AB802A-056F-444A-9970-2144C03AB1E2}"/>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1</a:t>
            </a:r>
            <a:r>
              <a:rPr lang="id-ID" altLang="en-US" sz="2800" dirty="0">
                <a:solidFill>
                  <a:srgbClr val="FFFFFF"/>
                </a:solidFill>
                <a:cs typeface="Arial" panose="020B0604020202020204" pitchFamily="34" charset="0"/>
              </a:rPr>
              <a:t>0</a:t>
            </a:r>
            <a:r>
              <a:rPr lang="en-US" altLang="en-US" sz="2800" dirty="0">
                <a:solidFill>
                  <a:srgbClr val="FFFFFF"/>
                </a:solidFill>
                <a:cs typeface="Arial" panose="020B0604020202020204" pitchFamily="34" charset="0"/>
              </a:rPr>
              <a:t>. Proposed Improvements</a:t>
            </a:r>
          </a:p>
        </p:txBody>
      </p:sp>
      <p:sp>
        <p:nvSpPr>
          <p:cNvPr id="5" name="Rectangle 4">
            <a:extLst>
              <a:ext uri="{FF2B5EF4-FFF2-40B4-BE49-F238E27FC236}">
                <a16:creationId xmlns:a16="http://schemas.microsoft.com/office/drawing/2014/main" id="{B9D0CD53-A092-414F-B89B-CA1AE9D05931}"/>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sz="2000" b="1" dirty="0">
                <a:solidFill>
                  <a:schemeClr val="tx1"/>
                </a:solidFill>
              </a:rPr>
              <a:t>List of Improvements</a:t>
            </a:r>
            <a:endParaRPr lang="id-ID" sz="2000" b="1" dirty="0">
              <a:solidFill>
                <a:schemeClr val="tx1"/>
              </a:solidFill>
            </a:endParaRPr>
          </a:p>
          <a:p>
            <a:pPr marL="285750" indent="-285750">
              <a:spcBef>
                <a:spcPts val="600"/>
              </a:spcBef>
              <a:spcAft>
                <a:spcPts val="600"/>
              </a:spcAft>
              <a:buFont typeface="Wingdings" panose="05000000000000000000" pitchFamily="2" charset="2"/>
              <a:buChar char="q"/>
              <a:defRPr/>
            </a:pPr>
            <a:r>
              <a:rPr lang="id-ID" sz="2000" b="1" dirty="0">
                <a:solidFill>
                  <a:schemeClr val="tx1"/>
                </a:solidFill>
              </a:rPr>
              <a:t>Try to use Another Method for </a:t>
            </a:r>
            <a:r>
              <a:rPr lang="id-ID" sz="2000" b="1">
                <a:solidFill>
                  <a:schemeClr val="tx1"/>
                </a:solidFill>
              </a:rPr>
              <a:t>Problem Management</a:t>
            </a: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34AB9868-174E-4CF9-84F8-E5A064113081}"/>
              </a:ext>
            </a:extLst>
          </p:cNvPr>
          <p:cNvSpPr>
            <a:spLocks noGrp="1"/>
          </p:cNvSpPr>
          <p:nvPr>
            <p:ph type="title"/>
          </p:nvPr>
        </p:nvSpPr>
        <p:spPr>
          <a:xfrm>
            <a:off x="36513" y="1160463"/>
            <a:ext cx="5453062" cy="342900"/>
          </a:xfrm>
        </p:spPr>
        <p:txBody>
          <a:bodyPr/>
          <a:lstStyle/>
          <a:p>
            <a:pPr algn="l">
              <a:defRPr/>
            </a:pPr>
            <a:r>
              <a:rPr lang="en-US" altLang="en-US">
                <a:ea typeface="ヒラギノ角ゴ Pro W3" charset="-128"/>
              </a:rPr>
              <a:t>Contents</a:t>
            </a:r>
            <a:endParaRPr lang="en-GB" altLang="en-US">
              <a:ea typeface="ヒラギノ角ゴ Pro W3" charset="-128"/>
            </a:endParaRPr>
          </a:p>
        </p:txBody>
      </p:sp>
      <p:sp>
        <p:nvSpPr>
          <p:cNvPr id="8195" name="TextBox 3">
            <a:extLst>
              <a:ext uri="{FF2B5EF4-FFF2-40B4-BE49-F238E27FC236}">
                <a16:creationId xmlns:a16="http://schemas.microsoft.com/office/drawing/2014/main" id="{A6FE6D4A-AD83-4EB0-A2AD-2E9E9A1009DE}"/>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chemeClr val="bg1"/>
                </a:solidFill>
                <a:cs typeface="Arial" panose="020B0604020202020204" pitchFamily="34" charset="0"/>
              </a:rPr>
              <a:t>Contents</a:t>
            </a:r>
          </a:p>
        </p:txBody>
      </p:sp>
      <p:graphicFrame>
        <p:nvGraphicFramePr>
          <p:cNvPr id="2" name="Table 1">
            <a:extLst>
              <a:ext uri="{FF2B5EF4-FFF2-40B4-BE49-F238E27FC236}">
                <a16:creationId xmlns:a16="http://schemas.microsoft.com/office/drawing/2014/main" id="{6F2896E3-39EB-4ECA-AD65-AB059FA4FCC5}"/>
              </a:ext>
            </a:extLst>
          </p:cNvPr>
          <p:cNvGraphicFramePr>
            <a:graphicFrameLocks noGrp="1"/>
          </p:cNvGraphicFramePr>
          <p:nvPr>
            <p:extLst>
              <p:ext uri="{D42A27DB-BD31-4B8C-83A1-F6EECF244321}">
                <p14:modId xmlns:p14="http://schemas.microsoft.com/office/powerpoint/2010/main" val="804240787"/>
              </p:ext>
            </p:extLst>
          </p:nvPr>
        </p:nvGraphicFramePr>
        <p:xfrm>
          <a:off x="179388" y="1101725"/>
          <a:ext cx="8705850" cy="4358640"/>
        </p:xfrm>
        <a:graphic>
          <a:graphicData uri="http://schemas.openxmlformats.org/drawingml/2006/table">
            <a:tbl>
              <a:tblPr firstRow="1" bandRow="1">
                <a:tableStyleId>{5C22544A-7EE6-4342-B048-85BDC9FD1C3A}</a:tableStyleId>
              </a:tblPr>
              <a:tblGrid>
                <a:gridCol w="1212227">
                  <a:extLst>
                    <a:ext uri="{9D8B030D-6E8A-4147-A177-3AD203B41FA5}">
                      <a16:colId xmlns:a16="http://schemas.microsoft.com/office/drawing/2014/main" val="2834307532"/>
                    </a:ext>
                  </a:extLst>
                </a:gridCol>
                <a:gridCol w="7493623">
                  <a:extLst>
                    <a:ext uri="{9D8B030D-6E8A-4147-A177-3AD203B41FA5}">
                      <a16:colId xmlns:a16="http://schemas.microsoft.com/office/drawing/2014/main" val="4186691054"/>
                    </a:ext>
                  </a:extLst>
                </a:gridCol>
              </a:tblGrid>
              <a:tr h="335280">
                <a:tc>
                  <a:txBody>
                    <a:bodyPr/>
                    <a:lstStyle/>
                    <a:p>
                      <a:pPr algn="ctr"/>
                      <a:r>
                        <a:rPr lang="en-SG" sz="1600"/>
                        <a:t>S. No.</a:t>
                      </a:r>
                    </a:p>
                  </a:txBody>
                  <a:tcPr marL="91436" marR="91436" marT="45709" marB="45709" anchor="ctr"/>
                </a:tc>
                <a:tc>
                  <a:txBody>
                    <a:bodyPr/>
                    <a:lstStyle/>
                    <a:p>
                      <a:pPr algn="ctr"/>
                      <a:r>
                        <a:rPr lang="en-SG" sz="1600"/>
                        <a:t>Description</a:t>
                      </a:r>
                    </a:p>
                  </a:txBody>
                  <a:tcPr marL="91436" marR="91436" marT="45709" marB="45709" anchor="ctr"/>
                </a:tc>
                <a:extLst>
                  <a:ext uri="{0D108BD9-81ED-4DB2-BD59-A6C34878D82A}">
                    <a16:rowId xmlns:a16="http://schemas.microsoft.com/office/drawing/2014/main" val="1698723346"/>
                  </a:ext>
                </a:extLst>
              </a:tr>
              <a:tr h="335280">
                <a:tc>
                  <a:txBody>
                    <a:bodyPr/>
                    <a:lstStyle/>
                    <a:p>
                      <a:pPr algn="ctr"/>
                      <a:r>
                        <a:rPr lang="en-SG" sz="1600"/>
                        <a:t>01</a:t>
                      </a:r>
                    </a:p>
                  </a:txBody>
                  <a:tcPr marL="91436" marR="91436" marT="45709" marB="45709" anchor="ctr"/>
                </a:tc>
                <a:tc>
                  <a:txBody>
                    <a:bodyPr/>
                    <a:lstStyle/>
                    <a:p>
                      <a:pPr algn="l" fontAlgn="b"/>
                      <a:r>
                        <a:rPr lang="en-SG" sz="1800" b="0" i="0" u="none" strike="noStrike">
                          <a:solidFill>
                            <a:srgbClr val="000000"/>
                          </a:solidFill>
                          <a:effectLst/>
                          <a:latin typeface="Calibri" panose="020F0502020204030204" pitchFamily="34" charset="0"/>
                        </a:rPr>
                        <a:t>Principles of Problem Management</a:t>
                      </a:r>
                    </a:p>
                  </a:txBody>
                  <a:tcPr marL="6350" marR="6350" marT="6351" marB="0" anchor="b"/>
                </a:tc>
                <a:extLst>
                  <a:ext uri="{0D108BD9-81ED-4DB2-BD59-A6C34878D82A}">
                    <a16:rowId xmlns:a16="http://schemas.microsoft.com/office/drawing/2014/main" val="3383460755"/>
                  </a:ext>
                </a:extLst>
              </a:tr>
              <a:tr h="335280">
                <a:tc>
                  <a:txBody>
                    <a:bodyPr/>
                    <a:lstStyle/>
                    <a:p>
                      <a:pPr algn="ctr"/>
                      <a:r>
                        <a:rPr lang="en-SG" sz="1600"/>
                        <a:t>02</a:t>
                      </a:r>
                    </a:p>
                  </a:txBody>
                  <a:tcPr marL="91436" marR="91436" marT="45709" marB="45709" anchor="ctr"/>
                </a:tc>
                <a:tc>
                  <a:txBody>
                    <a:bodyPr/>
                    <a:lstStyle/>
                    <a:p>
                      <a:pPr algn="l" fontAlgn="b"/>
                      <a:r>
                        <a:rPr lang="en-SG" sz="1800" b="0" i="0" u="none" strike="noStrike">
                          <a:solidFill>
                            <a:srgbClr val="000000"/>
                          </a:solidFill>
                          <a:effectLst/>
                          <a:latin typeface="Calibri" panose="020F0502020204030204" pitchFamily="34" charset="0"/>
                        </a:rPr>
                        <a:t>Problem Management Example</a:t>
                      </a:r>
                    </a:p>
                  </a:txBody>
                  <a:tcPr marL="6350" marR="6350" marT="6351" marB="0" anchor="b"/>
                </a:tc>
                <a:extLst>
                  <a:ext uri="{0D108BD9-81ED-4DB2-BD59-A6C34878D82A}">
                    <a16:rowId xmlns:a16="http://schemas.microsoft.com/office/drawing/2014/main" val="502453963"/>
                  </a:ext>
                </a:extLst>
              </a:tr>
              <a:tr h="335280">
                <a:tc>
                  <a:txBody>
                    <a:bodyPr/>
                    <a:lstStyle/>
                    <a:p>
                      <a:pPr algn="ctr"/>
                      <a:r>
                        <a:rPr lang="en-SG" sz="1600"/>
                        <a:t>03</a:t>
                      </a:r>
                    </a:p>
                  </a:txBody>
                  <a:tcPr marL="91436" marR="91436" marT="45709" marB="45709" anchor="ctr"/>
                </a:tc>
                <a:tc>
                  <a:txBody>
                    <a:bodyPr/>
                    <a:lstStyle/>
                    <a:p>
                      <a:pPr algn="l" fontAlgn="b"/>
                      <a:r>
                        <a:rPr lang="en-SG" sz="1800" b="0" i="0" u="none" strike="noStrike">
                          <a:solidFill>
                            <a:srgbClr val="000000"/>
                          </a:solidFill>
                          <a:effectLst/>
                          <a:latin typeface="Calibri" panose="020F0502020204030204" pitchFamily="34" charset="0"/>
                        </a:rPr>
                        <a:t>Tools, Process &amp; Technologies</a:t>
                      </a:r>
                    </a:p>
                  </a:txBody>
                  <a:tcPr marL="6350" marR="6350" marT="6351" marB="0" anchor="b"/>
                </a:tc>
                <a:extLst>
                  <a:ext uri="{0D108BD9-81ED-4DB2-BD59-A6C34878D82A}">
                    <a16:rowId xmlns:a16="http://schemas.microsoft.com/office/drawing/2014/main" val="3888214698"/>
                  </a:ext>
                </a:extLst>
              </a:tr>
              <a:tr h="335280">
                <a:tc>
                  <a:txBody>
                    <a:bodyPr/>
                    <a:lstStyle/>
                    <a:p>
                      <a:pPr algn="ctr"/>
                      <a:r>
                        <a:rPr lang="en-SG" sz="1600"/>
                        <a:t>04</a:t>
                      </a:r>
                    </a:p>
                  </a:txBody>
                  <a:tcPr marL="91436" marR="91436" marT="45709" marB="45709" anchor="ctr"/>
                </a:tc>
                <a:tc>
                  <a:txBody>
                    <a:bodyPr/>
                    <a:lstStyle/>
                    <a:p>
                      <a:pPr algn="l" fontAlgn="b"/>
                      <a:r>
                        <a:rPr lang="en-SG" sz="1800" b="0" i="0" u="none" strike="noStrike">
                          <a:solidFill>
                            <a:srgbClr val="000000"/>
                          </a:solidFill>
                          <a:effectLst/>
                          <a:latin typeface="Calibri" panose="020F0502020204030204" pitchFamily="34" charset="0"/>
                        </a:rPr>
                        <a:t>Investigation &amp; Diagnosis</a:t>
                      </a:r>
                    </a:p>
                  </a:txBody>
                  <a:tcPr marL="6350" marR="6350" marT="6351" marB="0" anchor="b"/>
                </a:tc>
                <a:extLst>
                  <a:ext uri="{0D108BD9-81ED-4DB2-BD59-A6C34878D82A}">
                    <a16:rowId xmlns:a16="http://schemas.microsoft.com/office/drawing/2014/main" val="3493275254"/>
                  </a:ext>
                </a:extLst>
              </a:tr>
              <a:tr h="335280">
                <a:tc>
                  <a:txBody>
                    <a:bodyPr/>
                    <a:lstStyle/>
                    <a:p>
                      <a:pPr algn="ctr"/>
                      <a:r>
                        <a:rPr lang="en-SG" sz="1600"/>
                        <a:t>05</a:t>
                      </a:r>
                    </a:p>
                  </a:txBody>
                  <a:tcPr marL="91436" marR="91436" marT="45709" marB="45709" anchor="ctr"/>
                </a:tc>
                <a:tc>
                  <a:txBody>
                    <a:bodyPr/>
                    <a:lstStyle/>
                    <a:p>
                      <a:pPr algn="l" fontAlgn="b"/>
                      <a:r>
                        <a:rPr lang="en-SG" sz="1800" b="0" i="0" u="none" strike="noStrike">
                          <a:solidFill>
                            <a:srgbClr val="000000"/>
                          </a:solidFill>
                          <a:effectLst/>
                          <a:latin typeface="Calibri" panose="020F0502020204030204" pitchFamily="34" charset="0"/>
                        </a:rPr>
                        <a:t>Explain Prioritization</a:t>
                      </a:r>
                    </a:p>
                  </a:txBody>
                  <a:tcPr marL="6350" marR="6350" marT="6351" marB="0" anchor="b"/>
                </a:tc>
                <a:extLst>
                  <a:ext uri="{0D108BD9-81ED-4DB2-BD59-A6C34878D82A}">
                    <a16:rowId xmlns:a16="http://schemas.microsoft.com/office/drawing/2014/main" val="1429497512"/>
                  </a:ext>
                </a:extLst>
              </a:tr>
              <a:tr h="335280">
                <a:tc>
                  <a:txBody>
                    <a:bodyPr/>
                    <a:lstStyle/>
                    <a:p>
                      <a:pPr algn="ctr"/>
                      <a:r>
                        <a:rPr lang="en-SG" sz="1600"/>
                        <a:t>06</a:t>
                      </a:r>
                    </a:p>
                  </a:txBody>
                  <a:tcPr marL="91436" marR="91436" marT="45709" marB="45709" anchor="ctr"/>
                </a:tc>
                <a:tc>
                  <a:txBody>
                    <a:bodyPr/>
                    <a:lstStyle/>
                    <a:p>
                      <a:pPr algn="l" fontAlgn="b"/>
                      <a:r>
                        <a:rPr lang="en-SG" sz="1800" b="0" i="0" u="none" strike="noStrike">
                          <a:solidFill>
                            <a:srgbClr val="000000"/>
                          </a:solidFill>
                          <a:effectLst/>
                          <a:latin typeface="Calibri" panose="020F0502020204030204" pitchFamily="34" charset="0"/>
                        </a:rPr>
                        <a:t>Problem Management Solution</a:t>
                      </a:r>
                    </a:p>
                  </a:txBody>
                  <a:tcPr marL="6350" marR="6350" marT="6351" marB="0" anchor="b"/>
                </a:tc>
                <a:extLst>
                  <a:ext uri="{0D108BD9-81ED-4DB2-BD59-A6C34878D82A}">
                    <a16:rowId xmlns:a16="http://schemas.microsoft.com/office/drawing/2014/main" val="1257684296"/>
                  </a:ext>
                </a:extLst>
              </a:tr>
              <a:tr h="335280">
                <a:tc>
                  <a:txBody>
                    <a:bodyPr/>
                    <a:lstStyle/>
                    <a:p>
                      <a:pPr algn="ctr"/>
                      <a:r>
                        <a:rPr lang="en-SG" sz="1600"/>
                        <a:t>07</a:t>
                      </a:r>
                    </a:p>
                  </a:txBody>
                  <a:tcPr marL="91436" marR="91436" marT="45709" marB="45709" anchor="ctr"/>
                </a:tc>
                <a:tc>
                  <a:txBody>
                    <a:bodyPr/>
                    <a:lstStyle/>
                    <a:p>
                      <a:pPr algn="l" fontAlgn="b"/>
                      <a:r>
                        <a:rPr lang="en-SG" sz="1800" b="0" i="0" u="none" strike="noStrike">
                          <a:solidFill>
                            <a:srgbClr val="000000"/>
                          </a:solidFill>
                          <a:effectLst/>
                          <a:latin typeface="Calibri" panose="020F0502020204030204" pitchFamily="34" charset="0"/>
                        </a:rPr>
                        <a:t>Systems you will Implement</a:t>
                      </a:r>
                    </a:p>
                  </a:txBody>
                  <a:tcPr marL="6350" marR="6350" marT="6351" marB="0" anchor="b"/>
                </a:tc>
                <a:extLst>
                  <a:ext uri="{0D108BD9-81ED-4DB2-BD59-A6C34878D82A}">
                    <a16:rowId xmlns:a16="http://schemas.microsoft.com/office/drawing/2014/main" val="1297185499"/>
                  </a:ext>
                </a:extLst>
              </a:tr>
              <a:tr h="335280">
                <a:tc>
                  <a:txBody>
                    <a:bodyPr/>
                    <a:lstStyle/>
                    <a:p>
                      <a:pPr algn="ctr"/>
                      <a:r>
                        <a:rPr lang="en-SG" sz="1600"/>
                        <a:t>08</a:t>
                      </a:r>
                    </a:p>
                  </a:txBody>
                  <a:tcPr marL="91436" marR="91436" marT="45709" marB="45709" anchor="ctr"/>
                </a:tc>
                <a:tc>
                  <a:txBody>
                    <a:bodyPr/>
                    <a:lstStyle/>
                    <a:p>
                      <a:pPr algn="l" fontAlgn="b"/>
                      <a:r>
                        <a:rPr lang="en-SG" sz="1800" b="0" i="0" u="none" strike="noStrike">
                          <a:solidFill>
                            <a:srgbClr val="000000"/>
                          </a:solidFill>
                          <a:effectLst/>
                          <a:latin typeface="Calibri" panose="020F0502020204030204" pitchFamily="34" charset="0"/>
                        </a:rPr>
                        <a:t>Project Milestones &amp; Tasks</a:t>
                      </a:r>
                    </a:p>
                  </a:txBody>
                  <a:tcPr marL="6350" marR="6350" marT="6351" marB="0" anchor="b"/>
                </a:tc>
                <a:extLst>
                  <a:ext uri="{0D108BD9-81ED-4DB2-BD59-A6C34878D82A}">
                    <a16:rowId xmlns:a16="http://schemas.microsoft.com/office/drawing/2014/main" val="3134097065"/>
                  </a:ext>
                </a:extLst>
              </a:tr>
              <a:tr h="335280">
                <a:tc>
                  <a:txBody>
                    <a:bodyPr/>
                    <a:lstStyle/>
                    <a:p>
                      <a:pPr algn="ctr"/>
                      <a:r>
                        <a:rPr lang="en-SG" sz="1600"/>
                        <a:t>09</a:t>
                      </a:r>
                    </a:p>
                  </a:txBody>
                  <a:tcPr marL="91436" marR="91436" marT="45709" marB="45709" anchor="ctr"/>
                </a:tc>
                <a:tc>
                  <a:txBody>
                    <a:bodyPr/>
                    <a:lstStyle/>
                    <a:p>
                      <a:pPr algn="l" fontAlgn="b"/>
                      <a:r>
                        <a:rPr lang="en-SG" sz="1800" b="0" i="0" u="none" strike="noStrike">
                          <a:solidFill>
                            <a:srgbClr val="000000"/>
                          </a:solidFill>
                          <a:effectLst/>
                          <a:latin typeface="Calibri" panose="020F0502020204030204" pitchFamily="34" charset="0"/>
                        </a:rPr>
                        <a:t>Milestone Feedback &amp; Action taken</a:t>
                      </a:r>
                    </a:p>
                  </a:txBody>
                  <a:tcPr marL="6350" marR="6350" marT="6351" marB="0" anchor="b"/>
                </a:tc>
                <a:extLst>
                  <a:ext uri="{0D108BD9-81ED-4DB2-BD59-A6C34878D82A}">
                    <a16:rowId xmlns:a16="http://schemas.microsoft.com/office/drawing/2014/main" val="1182630671"/>
                  </a:ext>
                </a:extLst>
              </a:tr>
              <a:tr h="335280">
                <a:tc>
                  <a:txBody>
                    <a:bodyPr/>
                    <a:lstStyle/>
                    <a:p>
                      <a:pPr algn="ctr"/>
                      <a:r>
                        <a:rPr lang="en-SG" sz="1600"/>
                        <a:t>10</a:t>
                      </a:r>
                    </a:p>
                  </a:txBody>
                  <a:tcPr marL="91436" marR="91436" marT="45709" marB="45709" anchor="ctr"/>
                </a:tc>
                <a:tc>
                  <a:txBody>
                    <a:bodyPr/>
                    <a:lstStyle/>
                    <a:p>
                      <a:pPr algn="l" fontAlgn="b"/>
                      <a:r>
                        <a:rPr lang="en-SG" sz="1800" b="0" i="0" u="none" strike="noStrike">
                          <a:solidFill>
                            <a:srgbClr val="000000"/>
                          </a:solidFill>
                          <a:effectLst/>
                          <a:latin typeface="Calibri" panose="020F0502020204030204" pitchFamily="34" charset="0"/>
                        </a:rPr>
                        <a:t>Modifications Made based On Feedback</a:t>
                      </a:r>
                    </a:p>
                  </a:txBody>
                  <a:tcPr marL="6350" marR="6350" marT="6351" marB="0" anchor="b"/>
                </a:tc>
                <a:extLst>
                  <a:ext uri="{0D108BD9-81ED-4DB2-BD59-A6C34878D82A}">
                    <a16:rowId xmlns:a16="http://schemas.microsoft.com/office/drawing/2014/main" val="1801439304"/>
                  </a:ext>
                </a:extLst>
              </a:tr>
              <a:tr h="335280">
                <a:tc>
                  <a:txBody>
                    <a:bodyPr/>
                    <a:lstStyle/>
                    <a:p>
                      <a:pPr algn="ctr"/>
                      <a:r>
                        <a:rPr lang="en-SG" sz="1600"/>
                        <a:t>11</a:t>
                      </a:r>
                    </a:p>
                  </a:txBody>
                  <a:tcPr marL="91436" marR="91436" marT="45709" marB="45709" anchor="ctr"/>
                </a:tc>
                <a:tc>
                  <a:txBody>
                    <a:bodyPr/>
                    <a:lstStyle/>
                    <a:p>
                      <a:pPr algn="l" fontAlgn="b"/>
                      <a:r>
                        <a:rPr lang="en-SG" sz="1800" b="0" i="0" u="none" strike="noStrike">
                          <a:solidFill>
                            <a:srgbClr val="000000"/>
                          </a:solidFill>
                          <a:effectLst/>
                          <a:latin typeface="Calibri" panose="020F0502020204030204" pitchFamily="34" charset="0"/>
                        </a:rPr>
                        <a:t>Project Results</a:t>
                      </a:r>
                    </a:p>
                  </a:txBody>
                  <a:tcPr marL="6350" marR="6350" marT="6351" marB="0" anchor="b"/>
                </a:tc>
                <a:extLst>
                  <a:ext uri="{0D108BD9-81ED-4DB2-BD59-A6C34878D82A}">
                    <a16:rowId xmlns:a16="http://schemas.microsoft.com/office/drawing/2014/main" val="3835690738"/>
                  </a:ext>
                </a:extLst>
              </a:tr>
              <a:tr h="335280">
                <a:tc>
                  <a:txBody>
                    <a:bodyPr/>
                    <a:lstStyle/>
                    <a:p>
                      <a:pPr algn="ctr"/>
                      <a:r>
                        <a:rPr lang="en-SG" sz="1600"/>
                        <a:t>12</a:t>
                      </a:r>
                    </a:p>
                  </a:txBody>
                  <a:tcPr marL="91436" marR="91436" marT="45709" marB="45709" anchor="ctr"/>
                </a:tc>
                <a:tc>
                  <a:txBody>
                    <a:bodyPr/>
                    <a:lstStyle/>
                    <a:p>
                      <a:pPr algn="l" fontAlgn="b"/>
                      <a:r>
                        <a:rPr lang="en-SG" sz="1800" b="0" i="0" u="none" strike="noStrike">
                          <a:solidFill>
                            <a:srgbClr val="000000"/>
                          </a:solidFill>
                          <a:effectLst/>
                          <a:latin typeface="Calibri" panose="020F0502020204030204" pitchFamily="34" charset="0"/>
                        </a:rPr>
                        <a:t>Proposed Improvements</a:t>
                      </a:r>
                    </a:p>
                  </a:txBody>
                  <a:tcPr marL="6350" marR="6350" marT="6351" marB="0" anchor="b"/>
                </a:tc>
                <a:extLst>
                  <a:ext uri="{0D108BD9-81ED-4DB2-BD59-A6C34878D82A}">
                    <a16:rowId xmlns:a16="http://schemas.microsoft.com/office/drawing/2014/main" val="2972935836"/>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2">
            <a:extLst>
              <a:ext uri="{FF2B5EF4-FFF2-40B4-BE49-F238E27FC236}">
                <a16:creationId xmlns:a16="http://schemas.microsoft.com/office/drawing/2014/main" id="{792C8CC4-A556-4608-8FB1-142A09AD08E4}"/>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rgbClr val="FFFFFF"/>
                </a:solidFill>
                <a:cs typeface="Arial" panose="020B0604020202020204" pitchFamily="34" charset="0"/>
              </a:rPr>
              <a:t>1. </a:t>
            </a:r>
            <a:r>
              <a:rPr lang="en-SG" altLang="en-US" sz="2800">
                <a:solidFill>
                  <a:schemeClr val="bg1"/>
                </a:solidFill>
              </a:rPr>
              <a:t>Principles of Problem Management</a:t>
            </a:r>
            <a:endParaRPr lang="en-US" altLang="en-US" sz="280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lgn="just">
              <a:defRPr/>
            </a:pPr>
            <a:r>
              <a:rPr lang="en-US" sz="2400" b="1" dirty="0">
                <a:solidFill>
                  <a:schemeClr val="tx1"/>
                </a:solidFill>
              </a:rPr>
              <a:t>Problem Identification</a:t>
            </a:r>
          </a:p>
          <a:p>
            <a:pPr marL="285750" indent="-285750" algn="just">
              <a:buFont typeface="Wingdings" panose="05000000000000000000" pitchFamily="2" charset="2"/>
              <a:buChar char="q"/>
              <a:defRPr/>
            </a:pPr>
            <a:endParaRPr lang="en-US" dirty="0">
              <a:solidFill>
                <a:schemeClr val="tx1"/>
              </a:solidFill>
            </a:endParaRPr>
          </a:p>
          <a:p>
            <a:pPr marL="285750" indent="-285750" algn="just">
              <a:buFont typeface="Wingdings" panose="05000000000000000000" pitchFamily="2" charset="2"/>
              <a:buChar char="q"/>
              <a:defRPr/>
            </a:pPr>
            <a:r>
              <a:rPr lang="en-US" dirty="0">
                <a:solidFill>
                  <a:schemeClr val="tx1"/>
                </a:solidFill>
              </a:rPr>
              <a:t>Sources of Identification: Problem identification can come from user reporting, system monitoring, and analysis of operational data.</a:t>
            </a:r>
          </a:p>
          <a:p>
            <a:pPr marL="285750" indent="-285750" algn="just">
              <a:buFont typeface="Wingdings" panose="05000000000000000000" pitchFamily="2" charset="2"/>
              <a:buChar char="q"/>
              <a:defRPr/>
            </a:pPr>
            <a:r>
              <a:rPr lang="en-US" dirty="0">
                <a:solidFill>
                  <a:schemeClr val="tx1"/>
                </a:solidFill>
              </a:rPr>
              <a:t>Initial Categorization: The identified problems are given an initial category based on their type or impact, assisting in </a:t>
            </a:r>
            <a:r>
              <a:rPr lang="id-ID" dirty="0">
                <a:solidFill>
                  <a:schemeClr val="tx1"/>
                </a:solidFill>
              </a:rPr>
              <a:t>shifting </a:t>
            </a:r>
            <a:r>
              <a:rPr lang="en-US" dirty="0">
                <a:solidFill>
                  <a:schemeClr val="tx1"/>
                </a:solidFill>
              </a:rPr>
              <a:t>treatment priorities.</a:t>
            </a:r>
            <a:endParaRPr lang="id-ID" dirty="0">
              <a:solidFill>
                <a:schemeClr val="tx1"/>
              </a:solidFill>
            </a:endParaRPr>
          </a:p>
          <a:p>
            <a:pPr marL="285750" indent="-285750" algn="just">
              <a:buFont typeface="Wingdings" panose="05000000000000000000" pitchFamily="2" charset="2"/>
              <a:buChar char="q"/>
              <a:defRPr/>
            </a:pPr>
            <a:endParaRPr lang="en-US" dirty="0">
              <a:solidFill>
                <a:schemeClr val="tx1"/>
              </a:solidFill>
            </a:endParaRPr>
          </a:p>
          <a:p>
            <a:pPr algn="just">
              <a:defRPr/>
            </a:pPr>
            <a:r>
              <a:rPr lang="en-US" sz="2400" b="1" dirty="0">
                <a:solidFill>
                  <a:schemeClr val="tx1"/>
                </a:solidFill>
              </a:rPr>
              <a:t>Problem Investigation</a:t>
            </a:r>
          </a:p>
          <a:p>
            <a:pPr marL="285750" indent="-285750" algn="just">
              <a:buFont typeface="Wingdings" panose="05000000000000000000" pitchFamily="2" charset="2"/>
              <a:buChar char="q"/>
              <a:defRPr/>
            </a:pPr>
            <a:endParaRPr lang="en-US" dirty="0">
              <a:solidFill>
                <a:schemeClr val="tx1"/>
              </a:solidFill>
            </a:endParaRPr>
          </a:p>
          <a:p>
            <a:pPr marL="285750" indent="-285750" algn="just">
              <a:buFont typeface="Wingdings" panose="05000000000000000000" pitchFamily="2" charset="2"/>
              <a:buChar char="q"/>
              <a:defRPr/>
            </a:pPr>
            <a:r>
              <a:rPr lang="id-ID" dirty="0">
                <a:solidFill>
                  <a:schemeClr val="tx1"/>
                </a:solidFill>
              </a:rPr>
              <a:t>High-priority</a:t>
            </a:r>
            <a:r>
              <a:rPr lang="en-US" dirty="0">
                <a:solidFill>
                  <a:schemeClr val="tx1"/>
                </a:solidFill>
              </a:rPr>
              <a:t> or high-risk problems should be resolved first, as their impact on the service is highest. </a:t>
            </a:r>
            <a:endParaRPr lang="id-ID" dirty="0">
              <a:solidFill>
                <a:schemeClr val="tx1"/>
              </a:solidFill>
            </a:endParaRPr>
          </a:p>
          <a:p>
            <a:pPr marL="285750" indent="-285750" algn="just">
              <a:buFont typeface="Wingdings" panose="05000000000000000000" pitchFamily="2" charset="2"/>
              <a:buChar char="q"/>
              <a:defRPr/>
            </a:pPr>
            <a:r>
              <a:rPr lang="en-US" dirty="0">
                <a:solidFill>
                  <a:schemeClr val="tx1"/>
                </a:solidFill>
              </a:rPr>
              <a:t>Investigation Priority: Issues with high impact or risk receive higher priority in the investigation process.</a:t>
            </a:r>
          </a:p>
          <a:p>
            <a:pPr marL="285750" indent="-285750" algn="just">
              <a:buFont typeface="Wingdings" panose="05000000000000000000" pitchFamily="2" charset="2"/>
              <a:buChar char="q"/>
              <a:defRPr/>
            </a:pPr>
            <a:r>
              <a:rPr lang="en-US" dirty="0">
                <a:solidFill>
                  <a:schemeClr val="tx1"/>
                </a:solidFill>
              </a:rPr>
              <a:t>Data Analysis: Incident data and other information is analyzed to identify patterns or trends that can assist in investigations.</a:t>
            </a:r>
          </a:p>
          <a:p>
            <a:pPr marL="285750" indent="-285750" algn="just">
              <a:buFont typeface="Wingdings" panose="05000000000000000000" pitchFamily="2" charset="2"/>
              <a:buChar char="q"/>
              <a:defRPr/>
            </a:pPr>
            <a:r>
              <a:rPr lang="en-US" dirty="0">
                <a:solidFill>
                  <a:schemeClr val="tx1"/>
                </a:solidFill>
              </a:rPr>
              <a:t>Source Identification: The main aim of an investigation is to identify the underlying source of the problem.</a:t>
            </a:r>
          </a:p>
          <a:p>
            <a:pPr marL="285750" indent="-285750" algn="just">
              <a:buFont typeface="Wingdings" panose="05000000000000000000" pitchFamily="2" charset="2"/>
              <a:buChar char="q"/>
              <a:defRPr/>
            </a:pPr>
            <a:endParaRPr lang="en-SG"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31567B-0BA2-4D42-8778-2DCAEBA0B7BC}"/>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rgbClr val="FFFFFF"/>
                </a:solidFill>
                <a:cs typeface="Arial" panose="020B0604020202020204" pitchFamily="34" charset="0"/>
              </a:rPr>
              <a:t>1. </a:t>
            </a:r>
            <a:r>
              <a:rPr lang="en-SG" altLang="en-US" sz="2800">
                <a:solidFill>
                  <a:schemeClr val="bg1"/>
                </a:solidFill>
              </a:rPr>
              <a:t>Principles of Problem Management</a:t>
            </a:r>
            <a:endParaRPr lang="en-US" altLang="en-US" sz="2800">
              <a:solidFill>
                <a:schemeClr val="bg1"/>
              </a:solidFill>
              <a:cs typeface="Arial" panose="020B0604020202020204" pitchFamily="34" charset="0"/>
            </a:endParaRPr>
          </a:p>
        </p:txBody>
      </p:sp>
      <p:sp>
        <p:nvSpPr>
          <p:cNvPr id="4" name="Rectangle 3">
            <a:extLst>
              <a:ext uri="{FF2B5EF4-FFF2-40B4-BE49-F238E27FC236}">
                <a16:creationId xmlns:a16="http://schemas.microsoft.com/office/drawing/2014/main" id="{BA0DA2C5-AF77-41BA-A4A5-71F9383F3EED}"/>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lgn="just">
              <a:defRPr/>
            </a:pPr>
            <a:r>
              <a:rPr lang="en-US" sz="2400" b="1" dirty="0">
                <a:solidFill>
                  <a:schemeClr val="tx1"/>
                </a:solidFill>
              </a:rPr>
              <a:t>Problem Analysis</a:t>
            </a:r>
          </a:p>
          <a:p>
            <a:pPr marL="285750" indent="-285750" algn="just">
              <a:buFont typeface="Wingdings" panose="05000000000000000000" pitchFamily="2" charset="2"/>
              <a:buChar char="q"/>
              <a:defRPr/>
            </a:pPr>
            <a:endParaRPr lang="en-US" dirty="0">
              <a:solidFill>
                <a:schemeClr val="tx1"/>
              </a:solidFill>
            </a:endParaRPr>
          </a:p>
          <a:p>
            <a:pPr marL="285750" indent="-285750" algn="just">
              <a:buFont typeface="Wingdings" panose="05000000000000000000" pitchFamily="2" charset="2"/>
              <a:buChar char="q"/>
              <a:defRPr/>
            </a:pPr>
            <a:r>
              <a:rPr lang="en-US" sz="2400" dirty="0">
                <a:solidFill>
                  <a:schemeClr val="tx1"/>
                </a:solidFill>
              </a:rPr>
              <a:t>RCA </a:t>
            </a:r>
            <a:endParaRPr lang="id-ID" sz="2400" dirty="0">
              <a:solidFill>
                <a:schemeClr val="tx1"/>
              </a:solidFill>
            </a:endParaRPr>
          </a:p>
          <a:p>
            <a:pPr algn="just">
              <a:defRPr/>
            </a:pPr>
            <a:r>
              <a:rPr lang="en-US" sz="2400" dirty="0">
                <a:solidFill>
                  <a:schemeClr val="tx1"/>
                </a:solidFill>
              </a:rPr>
              <a:t>(Root Cause Analysis</a:t>
            </a:r>
            <a:r>
              <a:rPr lang="id-ID" sz="2400" dirty="0">
                <a:solidFill>
                  <a:schemeClr val="tx1"/>
                </a:solidFill>
              </a:rPr>
              <a:t>)</a:t>
            </a:r>
          </a:p>
          <a:p>
            <a:pPr marL="285750" indent="-285750" algn="just">
              <a:buFont typeface="Wingdings" panose="05000000000000000000" pitchFamily="2" charset="2"/>
              <a:buChar char="q"/>
              <a:defRPr/>
            </a:pPr>
            <a:endParaRPr lang="id-ID" sz="2400" b="1" dirty="0">
              <a:solidFill>
                <a:schemeClr val="tx1"/>
              </a:solidFill>
            </a:endParaRPr>
          </a:p>
          <a:p>
            <a:pPr marL="285750" indent="-285750" algn="just">
              <a:buFont typeface="Wingdings" panose="05000000000000000000" pitchFamily="2" charset="2"/>
              <a:buChar char="q"/>
              <a:defRPr/>
            </a:pPr>
            <a:endParaRPr lang="id-ID" sz="2400" b="1" dirty="0">
              <a:solidFill>
                <a:schemeClr val="tx1"/>
              </a:solidFill>
            </a:endParaRPr>
          </a:p>
          <a:p>
            <a:pPr marL="285750" indent="-285750" algn="just">
              <a:buFont typeface="Wingdings" panose="05000000000000000000" pitchFamily="2" charset="2"/>
              <a:buChar char="q"/>
              <a:defRPr/>
            </a:pPr>
            <a:r>
              <a:rPr lang="en-US" sz="2400" b="1" dirty="0">
                <a:solidFill>
                  <a:schemeClr val="tx1"/>
                </a:solidFill>
              </a:rPr>
              <a:t>Problem Resolution</a:t>
            </a:r>
          </a:p>
          <a:p>
            <a:pPr marL="285750" indent="-285750" algn="just">
              <a:buFont typeface="Wingdings" panose="05000000000000000000" pitchFamily="2" charset="2"/>
              <a:buChar char="q"/>
              <a:defRPr/>
            </a:pPr>
            <a:endParaRPr lang="en-US" dirty="0">
              <a:solidFill>
                <a:schemeClr val="tx1"/>
              </a:solidFill>
            </a:endParaRPr>
          </a:p>
          <a:p>
            <a:pPr marL="285750" indent="-285750" algn="just">
              <a:buFont typeface="Wingdings" panose="05000000000000000000" pitchFamily="2" charset="2"/>
              <a:buChar char="q"/>
              <a:defRPr/>
            </a:pPr>
            <a:r>
              <a:rPr lang="en-US" dirty="0">
                <a:solidFill>
                  <a:schemeClr val="tx1"/>
                </a:solidFill>
              </a:rPr>
              <a:t>Solution Development: </a:t>
            </a:r>
            <a:endParaRPr lang="id-ID" dirty="0">
              <a:solidFill>
                <a:schemeClr val="tx1"/>
              </a:solidFill>
            </a:endParaRPr>
          </a:p>
          <a:p>
            <a:pPr marL="285750" indent="-285750" algn="just">
              <a:buFont typeface="Wingdings" panose="05000000000000000000" pitchFamily="2" charset="2"/>
              <a:buChar char="q"/>
              <a:defRPr/>
            </a:pPr>
            <a:r>
              <a:rPr lang="en-US" dirty="0">
                <a:solidFill>
                  <a:schemeClr val="tx1"/>
                </a:solidFill>
              </a:rPr>
              <a:t>Change Deployment: </a:t>
            </a:r>
            <a:endParaRPr lang="id-ID" dirty="0">
              <a:solidFill>
                <a:schemeClr val="tx1"/>
              </a:solidFill>
            </a:endParaRPr>
          </a:p>
          <a:p>
            <a:pPr marL="285750" indent="-285750" algn="just">
              <a:buFont typeface="Wingdings" panose="05000000000000000000" pitchFamily="2" charset="2"/>
              <a:buChar char="q"/>
              <a:defRPr/>
            </a:pPr>
            <a:r>
              <a:rPr lang="en-US" sz="2400" b="1" dirty="0">
                <a:solidFill>
                  <a:schemeClr val="tx1"/>
                </a:solidFill>
              </a:rPr>
              <a:t>Review</a:t>
            </a:r>
          </a:p>
          <a:p>
            <a:pPr marL="285750" indent="-285750" algn="just">
              <a:buFont typeface="Wingdings" panose="05000000000000000000" pitchFamily="2" charset="2"/>
              <a:buChar char="q"/>
              <a:defRPr/>
            </a:pPr>
            <a:endParaRPr lang="en-US" dirty="0">
              <a:solidFill>
                <a:schemeClr val="tx1"/>
              </a:solidFill>
            </a:endParaRPr>
          </a:p>
          <a:p>
            <a:pPr marL="285750" indent="-285750" algn="just">
              <a:buFont typeface="Wingdings" panose="05000000000000000000" pitchFamily="2" charset="2"/>
              <a:buChar char="q"/>
              <a:defRPr/>
            </a:pPr>
            <a:r>
              <a:rPr lang="en-US" dirty="0">
                <a:solidFill>
                  <a:schemeClr val="tx1"/>
                </a:solidFill>
              </a:rPr>
              <a:t>Effectiveness Evaluation</a:t>
            </a:r>
          </a:p>
          <a:p>
            <a:pPr marL="285750" indent="-285750" algn="just">
              <a:buFont typeface="Wingdings" panose="05000000000000000000" pitchFamily="2" charset="2"/>
              <a:buChar char="q"/>
              <a:defRPr/>
            </a:pPr>
            <a:r>
              <a:rPr lang="en-US" dirty="0">
                <a:solidFill>
                  <a:schemeClr val="tx1"/>
                </a:solidFill>
              </a:rPr>
              <a:t>Lessons Learned</a:t>
            </a:r>
            <a:endParaRPr lang="en-SG" dirty="0">
              <a:solidFill>
                <a:schemeClr val="tx1"/>
              </a:solidFill>
            </a:endParaRPr>
          </a:p>
          <a:p>
            <a:pPr marL="285750" indent="-285750" algn="just">
              <a:buFont typeface="Wingdings" panose="05000000000000000000" pitchFamily="2" charset="2"/>
              <a:buChar char="q"/>
              <a:defRPr/>
            </a:pPr>
            <a:endParaRPr lang="en-SG" dirty="0">
              <a:solidFill>
                <a:schemeClr val="tx1"/>
              </a:solidFill>
            </a:endParaRPr>
          </a:p>
        </p:txBody>
      </p:sp>
      <p:pic>
        <p:nvPicPr>
          <p:cNvPr id="6" name="Picture 5">
            <a:extLst>
              <a:ext uri="{FF2B5EF4-FFF2-40B4-BE49-F238E27FC236}">
                <a16:creationId xmlns:a16="http://schemas.microsoft.com/office/drawing/2014/main" id="{1C4434E2-5EB1-4C84-AAA9-204DCD9F3AF4}"/>
              </a:ext>
            </a:extLst>
          </p:cNvPr>
          <p:cNvPicPr>
            <a:picLocks noChangeAspect="1"/>
          </p:cNvPicPr>
          <p:nvPr/>
        </p:nvPicPr>
        <p:blipFill>
          <a:blip r:embed="rId2"/>
          <a:stretch>
            <a:fillRect/>
          </a:stretch>
        </p:blipFill>
        <p:spPr>
          <a:xfrm>
            <a:off x="2997996" y="1962713"/>
            <a:ext cx="5966617" cy="2932573"/>
          </a:xfrm>
          <a:prstGeom prst="rect">
            <a:avLst/>
          </a:prstGeom>
        </p:spPr>
      </p:pic>
    </p:spTree>
    <p:extLst>
      <p:ext uri="{BB962C8B-B14F-4D97-AF65-F5344CB8AC3E}">
        <p14:creationId xmlns:p14="http://schemas.microsoft.com/office/powerpoint/2010/main" val="3521986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rgbClr val="FFFFFF"/>
                </a:solidFill>
                <a:cs typeface="Arial" panose="020B0604020202020204" pitchFamily="34" charset="0"/>
              </a:rPr>
              <a:t>2. </a:t>
            </a:r>
            <a:r>
              <a:rPr lang="en-SG" altLang="en-US" sz="2800">
                <a:solidFill>
                  <a:srgbClr val="FFFFFF"/>
                </a:solidFill>
                <a:cs typeface="Arial" panose="020B0604020202020204" pitchFamily="34" charset="0"/>
              </a:rPr>
              <a:t>Problem Management Example</a:t>
            </a:r>
            <a:endParaRPr lang="en-US" altLang="en-US" sz="280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lgn="just">
              <a:lnSpc>
                <a:spcPts val="1300"/>
              </a:lnSpc>
              <a:spcBef>
                <a:spcPts val="400"/>
              </a:spcBef>
              <a:spcAft>
                <a:spcPts val="200"/>
              </a:spcAft>
            </a:pPr>
            <a:endParaRPr lang="en-SG" sz="1800" b="1" dirty="0">
              <a:solidFill>
                <a:schemeClr val="tx1"/>
              </a:solidFill>
              <a:effectLst/>
              <a:latin typeface="Cambria" panose="02040503050406030204" pitchFamily="18" charset="0"/>
              <a:ea typeface="SimSun" panose="02010600030101010101" pitchFamily="2" charset="-122"/>
              <a:cs typeface="Arial" panose="020B0604020202020204" pitchFamily="34" charset="0"/>
            </a:endParaRPr>
          </a:p>
          <a:p>
            <a:pPr algn="just">
              <a:lnSpc>
                <a:spcPts val="1300"/>
              </a:lnSpc>
              <a:spcBef>
                <a:spcPts val="400"/>
              </a:spcBef>
              <a:spcAft>
                <a:spcPts val="200"/>
              </a:spcAft>
            </a:pPr>
            <a:r>
              <a:rPr lang="en-SG" sz="1800" b="1" dirty="0">
                <a:solidFill>
                  <a:schemeClr val="tx1"/>
                </a:solidFill>
                <a:effectLst/>
                <a:latin typeface="Cambria" panose="02040503050406030204" pitchFamily="18" charset="0"/>
                <a:ea typeface="SimSun" panose="02010600030101010101" pitchFamily="2" charset="-122"/>
                <a:cs typeface="Arial" panose="020B0604020202020204" pitchFamily="34" charset="0"/>
              </a:rPr>
              <a:t>Problem Identification: </a:t>
            </a:r>
            <a:endParaRPr lang="en-MY" sz="1800" b="1" dirty="0">
              <a:solidFill>
                <a:schemeClr val="tx1"/>
              </a:solidFill>
              <a:effectLst/>
              <a:latin typeface="Cambria" panose="02040503050406030204" pitchFamily="18" charset="0"/>
              <a:ea typeface="SimSun" panose="02010600030101010101" pitchFamily="2" charset="-122"/>
              <a:cs typeface="Arial" panose="020B0604020202020204" pitchFamily="34" charset="0"/>
            </a:endParaRPr>
          </a:p>
          <a:p>
            <a:pPr marL="342900" indent="-342900" algn="just">
              <a:lnSpc>
                <a:spcPts val="1300"/>
              </a:lnSpc>
              <a:spcBef>
                <a:spcPts val="400"/>
              </a:spcBef>
              <a:spcAft>
                <a:spcPts val="200"/>
              </a:spcAft>
              <a:buAutoNum type="arabicPeriod"/>
            </a:pPr>
            <a:r>
              <a:rPr lang="en-US" sz="1800" b="0" dirty="0">
                <a:solidFill>
                  <a:schemeClr val="tx1"/>
                </a:solidFill>
                <a:effectLst/>
                <a:latin typeface="Cambria" panose="02040503050406030204" pitchFamily="18" charset="0"/>
                <a:ea typeface="SimSun" panose="02010600030101010101" pitchFamily="2" charset="-122"/>
                <a:cs typeface="Arial" panose="020B0604020202020204" pitchFamily="34" charset="0"/>
              </a:rPr>
              <a:t>User Thread Not Showing</a:t>
            </a:r>
            <a:endParaRPr lang="id-ID" sz="1800" b="0" dirty="0">
              <a:solidFill>
                <a:schemeClr val="tx1"/>
              </a:solidFill>
              <a:effectLst/>
              <a:latin typeface="Cambria" panose="02040503050406030204" pitchFamily="18" charset="0"/>
              <a:ea typeface="SimSun" panose="02010600030101010101" pitchFamily="2" charset="-122"/>
              <a:cs typeface="Arial" panose="020B0604020202020204" pitchFamily="34" charset="0"/>
            </a:endParaRPr>
          </a:p>
          <a:p>
            <a:pPr algn="just">
              <a:lnSpc>
                <a:spcPts val="1300"/>
              </a:lnSpc>
              <a:spcBef>
                <a:spcPts val="400"/>
              </a:spcBef>
              <a:spcAft>
                <a:spcPts val="200"/>
              </a:spcAft>
            </a:pPr>
            <a:endParaRPr lang="id-ID" dirty="0">
              <a:solidFill>
                <a:schemeClr val="tx1"/>
              </a:solidFill>
              <a:latin typeface="Cambria" panose="02040503050406030204" pitchFamily="18" charset="0"/>
              <a:ea typeface="SimSun" panose="02010600030101010101" pitchFamily="2" charset="-122"/>
              <a:cs typeface="Arial" panose="020B0604020202020204" pitchFamily="34" charset="0"/>
            </a:endParaRPr>
          </a:p>
          <a:p>
            <a:pPr>
              <a:spcBef>
                <a:spcPts val="600"/>
              </a:spcBef>
              <a:spcAft>
                <a:spcPts val="600"/>
              </a:spcAft>
              <a:defRPr/>
            </a:pPr>
            <a:r>
              <a:rPr lang="en-US" sz="1800" b="1" dirty="0">
                <a:solidFill>
                  <a:schemeClr val="tx1"/>
                </a:solidFill>
                <a:effectLst/>
                <a:latin typeface="Cambria" panose="02040503050406030204" pitchFamily="18" charset="0"/>
                <a:ea typeface="SimSun" panose="02010600030101010101" pitchFamily="2" charset="-122"/>
                <a:cs typeface="Arial" panose="020B0604020202020204" pitchFamily="34" charset="0"/>
              </a:rPr>
              <a:t>Screenshot of client-side screen</a:t>
            </a:r>
            <a:endParaRPr lang="en-MY" sz="1800" b="1" dirty="0">
              <a:solidFill>
                <a:schemeClr val="tx1"/>
              </a:solidFill>
              <a:effectLst/>
              <a:latin typeface="Cambria" panose="02040503050406030204" pitchFamily="18" charset="0"/>
              <a:ea typeface="SimSun" panose="02010600030101010101" pitchFamily="2" charset="-122"/>
              <a:cs typeface="Arial" panose="020B0604020202020204" pitchFamily="34" charset="0"/>
            </a:endParaRPr>
          </a:p>
          <a:p>
            <a:pPr marL="285750" indent="-285750">
              <a:spcBef>
                <a:spcPts val="600"/>
              </a:spcBef>
              <a:spcAft>
                <a:spcPts val="600"/>
              </a:spcAft>
              <a:buFont typeface="Wingdings" panose="05000000000000000000" pitchFamily="2" charset="2"/>
              <a:buChar char="q"/>
              <a:defRPr/>
            </a:pPr>
            <a:endParaRPr lang="en-US" altLang="zh-CN" sz="2000" b="1" dirty="0">
              <a:solidFill>
                <a:schemeClr val="tx1"/>
              </a:solidFill>
            </a:endParaRPr>
          </a:p>
          <a:p>
            <a:pPr marL="285750" indent="-285750">
              <a:spcBef>
                <a:spcPts val="600"/>
              </a:spcBef>
              <a:spcAft>
                <a:spcPts val="600"/>
              </a:spcAft>
              <a:buFont typeface="Wingdings" panose="05000000000000000000" pitchFamily="2" charset="2"/>
              <a:buChar char="q"/>
              <a:defRPr/>
            </a:pPr>
            <a:endParaRPr lang="en-US" altLang="zh-CN" sz="2000" b="1" dirty="0">
              <a:solidFill>
                <a:schemeClr val="tx1"/>
              </a:solidFill>
            </a:endParaRPr>
          </a:p>
          <a:p>
            <a:pPr marL="285750" indent="-285750">
              <a:spcBef>
                <a:spcPts val="600"/>
              </a:spcBef>
              <a:spcAft>
                <a:spcPts val="600"/>
              </a:spcAft>
              <a:buFont typeface="Wingdings" panose="05000000000000000000" pitchFamily="2" charset="2"/>
              <a:buChar char="q"/>
              <a:defRPr/>
            </a:pPr>
            <a:endParaRPr lang="en-US" altLang="zh-CN" sz="2000" b="1" dirty="0">
              <a:solidFill>
                <a:schemeClr val="tx1"/>
              </a:solidFill>
            </a:endParaRPr>
          </a:p>
          <a:p>
            <a:pPr marL="285750" indent="-285750">
              <a:spcBef>
                <a:spcPts val="600"/>
              </a:spcBef>
              <a:spcAft>
                <a:spcPts val="600"/>
              </a:spcAft>
              <a:buFont typeface="Wingdings" panose="05000000000000000000" pitchFamily="2" charset="2"/>
              <a:buChar char="q"/>
              <a:defRPr/>
            </a:pPr>
            <a:endParaRPr lang="en-US" altLang="zh-CN"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3" name="Picture 2">
            <a:extLst>
              <a:ext uri="{FF2B5EF4-FFF2-40B4-BE49-F238E27FC236}">
                <a16:creationId xmlns:a16="http://schemas.microsoft.com/office/drawing/2014/main" id="{C0D078FF-9FEC-45B8-8442-27E714C41B5B}"/>
              </a:ext>
            </a:extLst>
          </p:cNvPr>
          <p:cNvPicPr>
            <a:picLocks noChangeAspect="1"/>
          </p:cNvPicPr>
          <p:nvPr/>
        </p:nvPicPr>
        <p:blipFill>
          <a:blip r:embed="rId2"/>
          <a:stretch>
            <a:fillRect/>
          </a:stretch>
        </p:blipFill>
        <p:spPr>
          <a:xfrm>
            <a:off x="1123468" y="2870878"/>
            <a:ext cx="6825625" cy="305731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7FA5E8-E55A-4146-B282-9ED7BABFF612}"/>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rgbClr val="FFFFFF"/>
                </a:solidFill>
                <a:cs typeface="Arial" panose="020B0604020202020204" pitchFamily="34" charset="0"/>
              </a:rPr>
              <a:t>2. </a:t>
            </a:r>
            <a:r>
              <a:rPr lang="en-SG" altLang="en-US" sz="2800">
                <a:solidFill>
                  <a:srgbClr val="FFFFFF"/>
                </a:solidFill>
                <a:cs typeface="Arial" panose="020B0604020202020204" pitchFamily="34" charset="0"/>
              </a:rPr>
              <a:t>Problem Management Example</a:t>
            </a:r>
            <a:endParaRPr lang="en-US" altLang="en-US" sz="2800">
              <a:solidFill>
                <a:schemeClr val="bg1"/>
              </a:solidFill>
              <a:cs typeface="Arial" panose="020B0604020202020204" pitchFamily="34" charset="0"/>
            </a:endParaRPr>
          </a:p>
        </p:txBody>
      </p:sp>
      <p:sp>
        <p:nvSpPr>
          <p:cNvPr id="4" name="Rectangle 3">
            <a:extLst>
              <a:ext uri="{FF2B5EF4-FFF2-40B4-BE49-F238E27FC236}">
                <a16:creationId xmlns:a16="http://schemas.microsoft.com/office/drawing/2014/main" id="{39112337-307B-4226-ACA5-D1A4DBA18D6B}"/>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lgn="just">
              <a:lnSpc>
                <a:spcPts val="1300"/>
              </a:lnSpc>
              <a:spcBef>
                <a:spcPts val="400"/>
              </a:spcBef>
              <a:spcAft>
                <a:spcPts val="200"/>
              </a:spcAft>
            </a:pPr>
            <a:endParaRPr lang="en-SG" sz="1800" b="1" dirty="0">
              <a:solidFill>
                <a:schemeClr val="tx1"/>
              </a:solidFill>
              <a:effectLst/>
              <a:latin typeface="Cambria" panose="02040503050406030204" pitchFamily="18" charset="0"/>
              <a:ea typeface="SimSun" panose="02010600030101010101" pitchFamily="2" charset="-122"/>
              <a:cs typeface="Arial" panose="020B0604020202020204" pitchFamily="34" charset="0"/>
            </a:endParaRPr>
          </a:p>
          <a:p>
            <a:pPr algn="just">
              <a:lnSpc>
                <a:spcPts val="1300"/>
              </a:lnSpc>
              <a:spcBef>
                <a:spcPts val="400"/>
              </a:spcBef>
              <a:spcAft>
                <a:spcPts val="200"/>
              </a:spcAft>
            </a:pPr>
            <a:r>
              <a:rPr lang="en-SG" sz="1800" b="1" dirty="0">
                <a:solidFill>
                  <a:schemeClr val="tx1"/>
                </a:solidFill>
                <a:effectLst/>
                <a:latin typeface="Cambria" panose="02040503050406030204" pitchFamily="18" charset="0"/>
                <a:ea typeface="SimSun" panose="02010600030101010101" pitchFamily="2" charset="-122"/>
                <a:cs typeface="Arial" panose="020B0604020202020204" pitchFamily="34" charset="0"/>
              </a:rPr>
              <a:t>Problem Identification: </a:t>
            </a:r>
            <a:endParaRPr lang="en-MY" sz="1800" b="1" dirty="0">
              <a:solidFill>
                <a:schemeClr val="tx1"/>
              </a:solidFill>
              <a:effectLst/>
              <a:latin typeface="Cambria" panose="02040503050406030204" pitchFamily="18" charset="0"/>
              <a:ea typeface="SimSun" panose="02010600030101010101" pitchFamily="2" charset="-122"/>
              <a:cs typeface="Arial" panose="020B0604020202020204" pitchFamily="34" charset="0"/>
            </a:endParaRPr>
          </a:p>
          <a:p>
            <a:pPr marL="342900" indent="-342900" algn="just">
              <a:lnSpc>
                <a:spcPts val="1300"/>
              </a:lnSpc>
              <a:spcBef>
                <a:spcPts val="400"/>
              </a:spcBef>
              <a:spcAft>
                <a:spcPts val="200"/>
              </a:spcAft>
              <a:buAutoNum type="arabicPeriod"/>
            </a:pPr>
            <a:r>
              <a:rPr lang="en-US" sz="1800" b="0" dirty="0">
                <a:solidFill>
                  <a:schemeClr val="tx1"/>
                </a:solidFill>
                <a:effectLst/>
                <a:latin typeface="Cambria" panose="02040503050406030204" pitchFamily="18" charset="0"/>
                <a:ea typeface="SimSun" panose="02010600030101010101" pitchFamily="2" charset="-122"/>
                <a:cs typeface="Arial" panose="020B0604020202020204" pitchFamily="34" charset="0"/>
              </a:rPr>
              <a:t>Error Viewing Invalid Credentials</a:t>
            </a:r>
            <a:endParaRPr lang="id-ID" sz="1800" b="0" dirty="0">
              <a:solidFill>
                <a:schemeClr val="tx1"/>
              </a:solidFill>
              <a:effectLst/>
              <a:latin typeface="Cambria" panose="02040503050406030204" pitchFamily="18" charset="0"/>
              <a:ea typeface="SimSun" panose="02010600030101010101" pitchFamily="2" charset="-122"/>
              <a:cs typeface="Arial" panose="020B0604020202020204" pitchFamily="34" charset="0"/>
            </a:endParaRPr>
          </a:p>
          <a:p>
            <a:pPr algn="just">
              <a:lnSpc>
                <a:spcPts val="1300"/>
              </a:lnSpc>
              <a:spcBef>
                <a:spcPts val="400"/>
              </a:spcBef>
              <a:spcAft>
                <a:spcPts val="200"/>
              </a:spcAft>
            </a:pPr>
            <a:endParaRPr lang="id-ID" dirty="0">
              <a:solidFill>
                <a:schemeClr val="tx1"/>
              </a:solidFill>
              <a:latin typeface="Cambria" panose="02040503050406030204" pitchFamily="18" charset="0"/>
              <a:ea typeface="SimSun" panose="02010600030101010101" pitchFamily="2" charset="-122"/>
              <a:cs typeface="Arial" panose="020B0604020202020204" pitchFamily="34" charset="0"/>
            </a:endParaRPr>
          </a:p>
          <a:p>
            <a:pPr>
              <a:spcBef>
                <a:spcPts val="600"/>
              </a:spcBef>
              <a:spcAft>
                <a:spcPts val="600"/>
              </a:spcAft>
              <a:defRPr/>
            </a:pPr>
            <a:r>
              <a:rPr lang="en-US" sz="1800" b="1" dirty="0">
                <a:solidFill>
                  <a:schemeClr val="tx1"/>
                </a:solidFill>
                <a:effectLst/>
                <a:latin typeface="Cambria" panose="02040503050406030204" pitchFamily="18" charset="0"/>
                <a:ea typeface="SimSun" panose="02010600030101010101" pitchFamily="2" charset="-122"/>
                <a:cs typeface="Arial" panose="020B0604020202020204" pitchFamily="34" charset="0"/>
              </a:rPr>
              <a:t>Screenshot of client-side screen</a:t>
            </a:r>
            <a:endParaRPr lang="en-MY" sz="1800" b="1" dirty="0">
              <a:solidFill>
                <a:schemeClr val="tx1"/>
              </a:solidFill>
              <a:effectLst/>
              <a:latin typeface="Cambria" panose="02040503050406030204" pitchFamily="18" charset="0"/>
              <a:ea typeface="SimSun" panose="02010600030101010101" pitchFamily="2" charset="-122"/>
              <a:cs typeface="Arial" panose="020B0604020202020204" pitchFamily="34" charset="0"/>
            </a:endParaRPr>
          </a:p>
          <a:p>
            <a:pPr marL="285750" indent="-285750">
              <a:spcBef>
                <a:spcPts val="600"/>
              </a:spcBef>
              <a:spcAft>
                <a:spcPts val="600"/>
              </a:spcAft>
              <a:buFont typeface="Wingdings" panose="05000000000000000000" pitchFamily="2" charset="2"/>
              <a:buChar char="q"/>
              <a:defRPr/>
            </a:pPr>
            <a:endParaRPr lang="en-US" altLang="zh-CN" sz="2000" b="1" dirty="0">
              <a:solidFill>
                <a:schemeClr val="tx1"/>
              </a:solidFill>
            </a:endParaRPr>
          </a:p>
          <a:p>
            <a:pPr marL="285750" indent="-285750">
              <a:spcBef>
                <a:spcPts val="600"/>
              </a:spcBef>
              <a:spcAft>
                <a:spcPts val="600"/>
              </a:spcAft>
              <a:buFont typeface="Wingdings" panose="05000000000000000000" pitchFamily="2" charset="2"/>
              <a:buChar char="q"/>
              <a:defRPr/>
            </a:pPr>
            <a:endParaRPr lang="en-US" altLang="zh-CN" sz="2000" b="1" dirty="0">
              <a:solidFill>
                <a:schemeClr val="tx1"/>
              </a:solidFill>
            </a:endParaRPr>
          </a:p>
          <a:p>
            <a:pPr marL="285750" indent="-285750">
              <a:spcBef>
                <a:spcPts val="600"/>
              </a:spcBef>
              <a:spcAft>
                <a:spcPts val="600"/>
              </a:spcAft>
              <a:buFont typeface="Wingdings" panose="05000000000000000000" pitchFamily="2" charset="2"/>
              <a:buChar char="q"/>
              <a:defRPr/>
            </a:pPr>
            <a:endParaRPr lang="en-US" altLang="zh-CN" sz="2000" b="1" dirty="0">
              <a:solidFill>
                <a:schemeClr val="tx1"/>
              </a:solidFill>
            </a:endParaRPr>
          </a:p>
          <a:p>
            <a:pPr marL="285750" indent="-285750">
              <a:spcBef>
                <a:spcPts val="600"/>
              </a:spcBef>
              <a:spcAft>
                <a:spcPts val="600"/>
              </a:spcAft>
              <a:buFont typeface="Wingdings" panose="05000000000000000000" pitchFamily="2" charset="2"/>
              <a:buChar char="q"/>
              <a:defRPr/>
            </a:pPr>
            <a:endParaRPr lang="en-US" altLang="zh-CN"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6" name="Picture 5">
            <a:extLst>
              <a:ext uri="{FF2B5EF4-FFF2-40B4-BE49-F238E27FC236}">
                <a16:creationId xmlns:a16="http://schemas.microsoft.com/office/drawing/2014/main" id="{40D6DC70-D4A1-45BA-B98B-7A18CC0D5985}"/>
              </a:ext>
            </a:extLst>
          </p:cNvPr>
          <p:cNvPicPr>
            <a:picLocks noChangeAspect="1"/>
          </p:cNvPicPr>
          <p:nvPr/>
        </p:nvPicPr>
        <p:blipFill>
          <a:blip r:embed="rId2"/>
          <a:stretch>
            <a:fillRect/>
          </a:stretch>
        </p:blipFill>
        <p:spPr>
          <a:xfrm>
            <a:off x="449531" y="2740818"/>
            <a:ext cx="8244937" cy="3712369"/>
          </a:xfrm>
          <a:prstGeom prst="rect">
            <a:avLst/>
          </a:prstGeom>
        </p:spPr>
      </p:pic>
    </p:spTree>
    <p:extLst>
      <p:ext uri="{BB962C8B-B14F-4D97-AF65-F5344CB8AC3E}">
        <p14:creationId xmlns:p14="http://schemas.microsoft.com/office/powerpoint/2010/main" val="973113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2">
            <a:extLst>
              <a:ext uri="{FF2B5EF4-FFF2-40B4-BE49-F238E27FC236}">
                <a16:creationId xmlns:a16="http://schemas.microsoft.com/office/drawing/2014/main" id="{DCC0450B-3E1A-4D77-A9D8-10BE20A5ACAD}"/>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rgbClr val="FFFFFF"/>
                </a:solidFill>
                <a:cs typeface="Arial" panose="020B0604020202020204" pitchFamily="34" charset="0"/>
              </a:rPr>
              <a:t>3. </a:t>
            </a:r>
            <a:r>
              <a:rPr lang="en-SG" altLang="en-US" sz="2800">
                <a:solidFill>
                  <a:schemeClr val="bg1"/>
                </a:solidFill>
              </a:rPr>
              <a:t>Tools, Process &amp; Technologies</a:t>
            </a:r>
            <a:endParaRPr lang="en-US" altLang="en-US" sz="280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buFont typeface="Wingdings" panose="05000000000000000000" pitchFamily="2" charset="2"/>
              <a:buChar char="q"/>
              <a:defRPr/>
            </a:pPr>
            <a:endParaRPr lang="en-SG" dirty="0">
              <a:solidFill>
                <a:schemeClr val="tx1"/>
              </a:solidFill>
            </a:endParaRPr>
          </a:p>
        </p:txBody>
      </p:sp>
      <p:graphicFrame>
        <p:nvGraphicFramePr>
          <p:cNvPr id="7" name="Table 6">
            <a:extLst>
              <a:ext uri="{FF2B5EF4-FFF2-40B4-BE49-F238E27FC236}">
                <a16:creationId xmlns:a16="http://schemas.microsoft.com/office/drawing/2014/main" id="{08F4AC0C-0925-4781-8B7D-4D8868810017}"/>
              </a:ext>
            </a:extLst>
          </p:cNvPr>
          <p:cNvGraphicFramePr>
            <a:graphicFrameLocks noGrp="1"/>
          </p:cNvGraphicFramePr>
          <p:nvPr>
            <p:extLst>
              <p:ext uri="{D42A27DB-BD31-4B8C-83A1-F6EECF244321}">
                <p14:modId xmlns:p14="http://schemas.microsoft.com/office/powerpoint/2010/main" val="65722978"/>
              </p:ext>
            </p:extLst>
          </p:nvPr>
        </p:nvGraphicFramePr>
        <p:xfrm>
          <a:off x="399511" y="2561059"/>
          <a:ext cx="8273539" cy="2816970"/>
        </p:xfrm>
        <a:graphic>
          <a:graphicData uri="http://schemas.openxmlformats.org/drawingml/2006/table">
            <a:tbl>
              <a:tblPr firstRow="1" firstCol="1" bandRow="1">
                <a:tableStyleId>{5C22544A-7EE6-4342-B048-85BDC9FD1C3A}</a:tableStyleId>
              </a:tblPr>
              <a:tblGrid>
                <a:gridCol w="492556">
                  <a:extLst>
                    <a:ext uri="{9D8B030D-6E8A-4147-A177-3AD203B41FA5}">
                      <a16:colId xmlns:a16="http://schemas.microsoft.com/office/drawing/2014/main" val="3309150086"/>
                    </a:ext>
                  </a:extLst>
                </a:gridCol>
                <a:gridCol w="817284">
                  <a:extLst>
                    <a:ext uri="{9D8B030D-6E8A-4147-A177-3AD203B41FA5}">
                      <a16:colId xmlns:a16="http://schemas.microsoft.com/office/drawing/2014/main" val="3671869523"/>
                    </a:ext>
                  </a:extLst>
                </a:gridCol>
                <a:gridCol w="684583">
                  <a:extLst>
                    <a:ext uri="{9D8B030D-6E8A-4147-A177-3AD203B41FA5}">
                      <a16:colId xmlns:a16="http://schemas.microsoft.com/office/drawing/2014/main" val="3963565384"/>
                    </a:ext>
                  </a:extLst>
                </a:gridCol>
                <a:gridCol w="754056">
                  <a:extLst>
                    <a:ext uri="{9D8B030D-6E8A-4147-A177-3AD203B41FA5}">
                      <a16:colId xmlns:a16="http://schemas.microsoft.com/office/drawing/2014/main" val="1653983859"/>
                    </a:ext>
                  </a:extLst>
                </a:gridCol>
                <a:gridCol w="774351">
                  <a:extLst>
                    <a:ext uri="{9D8B030D-6E8A-4147-A177-3AD203B41FA5}">
                      <a16:colId xmlns:a16="http://schemas.microsoft.com/office/drawing/2014/main" val="4277227874"/>
                    </a:ext>
                  </a:extLst>
                </a:gridCol>
                <a:gridCol w="889879">
                  <a:extLst>
                    <a:ext uri="{9D8B030D-6E8A-4147-A177-3AD203B41FA5}">
                      <a16:colId xmlns:a16="http://schemas.microsoft.com/office/drawing/2014/main" val="819250816"/>
                    </a:ext>
                  </a:extLst>
                </a:gridCol>
                <a:gridCol w="774351">
                  <a:extLst>
                    <a:ext uri="{9D8B030D-6E8A-4147-A177-3AD203B41FA5}">
                      <a16:colId xmlns:a16="http://schemas.microsoft.com/office/drawing/2014/main" val="2575426102"/>
                    </a:ext>
                  </a:extLst>
                </a:gridCol>
                <a:gridCol w="611207">
                  <a:extLst>
                    <a:ext uri="{9D8B030D-6E8A-4147-A177-3AD203B41FA5}">
                      <a16:colId xmlns:a16="http://schemas.microsoft.com/office/drawing/2014/main" val="1462640038"/>
                    </a:ext>
                  </a:extLst>
                </a:gridCol>
                <a:gridCol w="893783">
                  <a:extLst>
                    <a:ext uri="{9D8B030D-6E8A-4147-A177-3AD203B41FA5}">
                      <a16:colId xmlns:a16="http://schemas.microsoft.com/office/drawing/2014/main" val="1943726327"/>
                    </a:ext>
                  </a:extLst>
                </a:gridCol>
                <a:gridCol w="782158">
                  <a:extLst>
                    <a:ext uri="{9D8B030D-6E8A-4147-A177-3AD203B41FA5}">
                      <a16:colId xmlns:a16="http://schemas.microsoft.com/office/drawing/2014/main" val="2297055568"/>
                    </a:ext>
                  </a:extLst>
                </a:gridCol>
                <a:gridCol w="799331">
                  <a:extLst>
                    <a:ext uri="{9D8B030D-6E8A-4147-A177-3AD203B41FA5}">
                      <a16:colId xmlns:a16="http://schemas.microsoft.com/office/drawing/2014/main" val="4057396188"/>
                    </a:ext>
                  </a:extLst>
                </a:gridCol>
              </a:tblGrid>
              <a:tr h="191330">
                <a:tc gridSpan="11">
                  <a:txBody>
                    <a:bodyPr/>
                    <a:lstStyle/>
                    <a:p>
                      <a:pPr algn="ctr">
                        <a:lnSpc>
                          <a:spcPts val="1300"/>
                        </a:lnSpc>
                        <a:spcBef>
                          <a:spcPts val="400"/>
                        </a:spcBef>
                        <a:spcAft>
                          <a:spcPts val="200"/>
                        </a:spcAft>
                      </a:pPr>
                      <a:r>
                        <a:rPr lang="en-US" sz="1200">
                          <a:effectLst/>
                        </a:rPr>
                        <a:t>Issue Identification and Tracking Document</a:t>
                      </a:r>
                      <a:endParaRPr lang="id-ID" sz="1000" b="1">
                        <a:effectLst/>
                        <a:latin typeface="Cambria" panose="02040503050406030204" pitchFamily="18" charset="0"/>
                        <a:ea typeface="SimSun" panose="02010600030101010101" pitchFamily="2" charset="-122"/>
                        <a:cs typeface="Arial" panose="020B0604020202020204" pitchFamily="34" charset="0"/>
                      </a:endParaRPr>
                    </a:p>
                  </a:txBody>
                  <a:tcPr marL="68580" marR="68580" marT="0" marB="0"/>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extLst>
                  <a:ext uri="{0D108BD9-81ED-4DB2-BD59-A6C34878D82A}">
                    <a16:rowId xmlns:a16="http://schemas.microsoft.com/office/drawing/2014/main" val="594771857"/>
                  </a:ext>
                </a:extLst>
              </a:tr>
              <a:tr h="191330">
                <a:tc gridSpan="3">
                  <a:txBody>
                    <a:bodyPr/>
                    <a:lstStyle/>
                    <a:p>
                      <a:pPr algn="just">
                        <a:lnSpc>
                          <a:spcPts val="1300"/>
                        </a:lnSpc>
                        <a:spcBef>
                          <a:spcPts val="400"/>
                        </a:spcBef>
                        <a:spcAft>
                          <a:spcPts val="200"/>
                        </a:spcAft>
                      </a:pPr>
                      <a:r>
                        <a:rPr lang="en-US" sz="1100">
                          <a:effectLst/>
                        </a:rPr>
                        <a:t>Created By:</a:t>
                      </a:r>
                      <a:endParaRPr lang="id-ID" sz="1000" b="1">
                        <a:effectLst/>
                        <a:latin typeface="Cambria" panose="02040503050406030204" pitchFamily="18" charset="0"/>
                        <a:ea typeface="SimSun" panose="02010600030101010101" pitchFamily="2" charset="-122"/>
                        <a:cs typeface="Arial" panose="020B0604020202020204" pitchFamily="34" charset="0"/>
                      </a:endParaRPr>
                    </a:p>
                  </a:txBody>
                  <a:tcPr marL="68580" marR="68580" marT="0" marB="0"/>
                </a:tc>
                <a:tc hMerge="1">
                  <a:txBody>
                    <a:bodyPr/>
                    <a:lstStyle/>
                    <a:p>
                      <a:endParaRPr lang="id-ID"/>
                    </a:p>
                  </a:txBody>
                  <a:tcPr/>
                </a:tc>
                <a:tc hMerge="1">
                  <a:txBody>
                    <a:bodyPr/>
                    <a:lstStyle/>
                    <a:p>
                      <a:endParaRPr lang="id-ID"/>
                    </a:p>
                  </a:txBody>
                  <a:tcPr/>
                </a:tc>
                <a:tc gridSpan="2">
                  <a:txBody>
                    <a:bodyPr/>
                    <a:lstStyle/>
                    <a:p>
                      <a:pPr algn="just">
                        <a:lnSpc>
                          <a:spcPts val="1300"/>
                        </a:lnSpc>
                        <a:spcBef>
                          <a:spcPts val="400"/>
                        </a:spcBef>
                        <a:spcAft>
                          <a:spcPts val="200"/>
                        </a:spcAft>
                      </a:pPr>
                      <a:r>
                        <a:rPr lang="id-ID" sz="1100" b="1" dirty="0">
                          <a:effectLst/>
                          <a:latin typeface="Cambria" panose="02040503050406030204" pitchFamily="18" charset="0"/>
                          <a:ea typeface="SimSun" panose="02010600030101010101" pitchFamily="2" charset="-122"/>
                          <a:cs typeface="Arial" panose="020B0604020202020204" pitchFamily="34" charset="0"/>
                        </a:rPr>
                        <a:t>SyukurSidiqNurAlam</a:t>
                      </a:r>
                      <a:endParaRPr lang="id-ID" sz="1000" b="1" dirty="0">
                        <a:effectLst/>
                        <a:latin typeface="Cambria" panose="02040503050406030204" pitchFamily="18" charset="0"/>
                        <a:ea typeface="SimSun" panose="02010600030101010101" pitchFamily="2" charset="-122"/>
                        <a:cs typeface="Arial" panose="020B0604020202020204" pitchFamily="34" charset="0"/>
                      </a:endParaRPr>
                    </a:p>
                  </a:txBody>
                  <a:tcPr marL="68580" marR="68580" marT="0" marB="0"/>
                </a:tc>
                <a:tc hMerge="1">
                  <a:txBody>
                    <a:bodyPr/>
                    <a:lstStyle/>
                    <a:p>
                      <a:endParaRPr lang="id-ID"/>
                    </a:p>
                  </a:txBody>
                  <a:tcPr/>
                </a:tc>
                <a:tc gridSpan="3">
                  <a:txBody>
                    <a:bodyPr/>
                    <a:lstStyle/>
                    <a:p>
                      <a:pPr algn="just">
                        <a:lnSpc>
                          <a:spcPts val="1300"/>
                        </a:lnSpc>
                        <a:spcBef>
                          <a:spcPts val="400"/>
                        </a:spcBef>
                        <a:spcAft>
                          <a:spcPts val="200"/>
                        </a:spcAft>
                      </a:pPr>
                      <a:r>
                        <a:rPr lang="en-US" sz="1100" dirty="0">
                          <a:effectLst/>
                        </a:rPr>
                        <a:t>Last Update </a:t>
                      </a:r>
                      <a:r>
                        <a:rPr lang="id-ID" sz="1100" dirty="0">
                          <a:effectLst/>
                        </a:rPr>
                        <a:t>By SyukurSidiqNurAlam</a:t>
                      </a:r>
                      <a:endParaRPr lang="id-ID" sz="1000" b="1" dirty="0">
                        <a:effectLst/>
                        <a:latin typeface="Cambria" panose="02040503050406030204" pitchFamily="18" charset="0"/>
                        <a:ea typeface="SimSun" panose="02010600030101010101" pitchFamily="2" charset="-122"/>
                        <a:cs typeface="Arial" panose="020B0604020202020204" pitchFamily="34" charset="0"/>
                      </a:endParaRPr>
                    </a:p>
                  </a:txBody>
                  <a:tcPr marL="68580" marR="68580" marT="0" marB="0"/>
                </a:tc>
                <a:tc hMerge="1">
                  <a:txBody>
                    <a:bodyPr/>
                    <a:lstStyle/>
                    <a:p>
                      <a:endParaRPr lang="id-ID"/>
                    </a:p>
                  </a:txBody>
                  <a:tcPr/>
                </a:tc>
                <a:tc hMerge="1">
                  <a:txBody>
                    <a:bodyPr/>
                    <a:lstStyle/>
                    <a:p>
                      <a:endParaRPr lang="id-ID"/>
                    </a:p>
                  </a:txBody>
                  <a:tcPr/>
                </a:tc>
                <a:tc gridSpan="3">
                  <a:txBody>
                    <a:bodyPr/>
                    <a:lstStyle/>
                    <a:p>
                      <a:pPr algn="just">
                        <a:lnSpc>
                          <a:spcPts val="1300"/>
                        </a:lnSpc>
                        <a:spcBef>
                          <a:spcPts val="400"/>
                        </a:spcBef>
                        <a:spcAft>
                          <a:spcPts val="200"/>
                        </a:spcAft>
                      </a:pPr>
                      <a:r>
                        <a:rPr lang="en-US" sz="1100">
                          <a:effectLst/>
                        </a:rPr>
                        <a:t> </a:t>
                      </a:r>
                      <a:endParaRPr lang="id-ID" sz="1000" b="1">
                        <a:effectLst/>
                        <a:latin typeface="Cambria" panose="02040503050406030204" pitchFamily="18" charset="0"/>
                        <a:ea typeface="SimSun" panose="02010600030101010101" pitchFamily="2" charset="-122"/>
                        <a:cs typeface="Arial" panose="020B0604020202020204" pitchFamily="34" charset="0"/>
                      </a:endParaRPr>
                    </a:p>
                  </a:txBody>
                  <a:tcPr marL="68580" marR="68580" marT="0" marB="0"/>
                </a:tc>
                <a:tc hMerge="1">
                  <a:txBody>
                    <a:bodyPr/>
                    <a:lstStyle/>
                    <a:p>
                      <a:endParaRPr lang="id-ID"/>
                    </a:p>
                  </a:txBody>
                  <a:tcPr/>
                </a:tc>
                <a:tc hMerge="1">
                  <a:txBody>
                    <a:bodyPr/>
                    <a:lstStyle/>
                    <a:p>
                      <a:endParaRPr lang="id-ID"/>
                    </a:p>
                  </a:txBody>
                  <a:tcPr/>
                </a:tc>
                <a:extLst>
                  <a:ext uri="{0D108BD9-81ED-4DB2-BD59-A6C34878D82A}">
                    <a16:rowId xmlns:a16="http://schemas.microsoft.com/office/drawing/2014/main" val="327711024"/>
                  </a:ext>
                </a:extLst>
              </a:tr>
              <a:tr h="382661">
                <a:tc gridSpan="3">
                  <a:txBody>
                    <a:bodyPr/>
                    <a:lstStyle/>
                    <a:p>
                      <a:pPr algn="just">
                        <a:lnSpc>
                          <a:spcPts val="1300"/>
                        </a:lnSpc>
                        <a:spcBef>
                          <a:spcPts val="400"/>
                        </a:spcBef>
                        <a:spcAft>
                          <a:spcPts val="200"/>
                        </a:spcAft>
                      </a:pPr>
                      <a:r>
                        <a:rPr lang="en-US" sz="1100">
                          <a:effectLst/>
                        </a:rPr>
                        <a:t>Date Created:</a:t>
                      </a:r>
                      <a:endParaRPr lang="id-ID" sz="1000" b="1">
                        <a:effectLst/>
                        <a:latin typeface="Cambria" panose="02040503050406030204" pitchFamily="18" charset="0"/>
                        <a:ea typeface="SimSun" panose="02010600030101010101" pitchFamily="2" charset="-122"/>
                        <a:cs typeface="Arial" panose="020B0604020202020204" pitchFamily="34" charset="0"/>
                      </a:endParaRPr>
                    </a:p>
                  </a:txBody>
                  <a:tcPr marL="68580" marR="68580" marT="0" marB="0"/>
                </a:tc>
                <a:tc hMerge="1">
                  <a:txBody>
                    <a:bodyPr/>
                    <a:lstStyle/>
                    <a:p>
                      <a:endParaRPr lang="id-ID"/>
                    </a:p>
                  </a:txBody>
                  <a:tcPr/>
                </a:tc>
                <a:tc hMerge="1">
                  <a:txBody>
                    <a:bodyPr/>
                    <a:lstStyle/>
                    <a:p>
                      <a:endParaRPr lang="id-ID"/>
                    </a:p>
                  </a:txBody>
                  <a:tcPr/>
                </a:tc>
                <a:tc gridSpan="2">
                  <a:txBody>
                    <a:bodyPr/>
                    <a:lstStyle/>
                    <a:p>
                      <a:pPr algn="just">
                        <a:lnSpc>
                          <a:spcPts val="1300"/>
                        </a:lnSpc>
                        <a:spcBef>
                          <a:spcPts val="400"/>
                        </a:spcBef>
                        <a:spcAft>
                          <a:spcPts val="200"/>
                        </a:spcAft>
                      </a:pPr>
                      <a:r>
                        <a:rPr lang="id-ID" sz="1100" dirty="0">
                          <a:effectLst/>
                        </a:rPr>
                        <a:t>18-08-2023</a:t>
                      </a:r>
                      <a:endParaRPr lang="id-ID" sz="1000" b="1" dirty="0">
                        <a:effectLst/>
                        <a:latin typeface="Cambria" panose="02040503050406030204" pitchFamily="18" charset="0"/>
                        <a:ea typeface="SimSun" panose="02010600030101010101" pitchFamily="2" charset="-122"/>
                        <a:cs typeface="Arial" panose="020B0604020202020204" pitchFamily="34" charset="0"/>
                      </a:endParaRPr>
                    </a:p>
                  </a:txBody>
                  <a:tcPr marL="68580" marR="68580" marT="0" marB="0"/>
                </a:tc>
                <a:tc hMerge="1">
                  <a:txBody>
                    <a:bodyPr/>
                    <a:lstStyle/>
                    <a:p>
                      <a:endParaRPr lang="id-ID"/>
                    </a:p>
                  </a:txBody>
                  <a:tcPr/>
                </a:tc>
                <a:tc gridSpan="3">
                  <a:txBody>
                    <a:bodyPr/>
                    <a:lstStyle/>
                    <a:p>
                      <a:pPr algn="just">
                        <a:lnSpc>
                          <a:spcPts val="1300"/>
                        </a:lnSpc>
                        <a:spcBef>
                          <a:spcPts val="400"/>
                        </a:spcBef>
                        <a:spcAft>
                          <a:spcPts val="200"/>
                        </a:spcAft>
                      </a:pPr>
                      <a:r>
                        <a:rPr lang="en-US" sz="1100">
                          <a:effectLst/>
                        </a:rPr>
                        <a:t>Last Revision Date:</a:t>
                      </a:r>
                      <a:r>
                        <a:rPr lang="id-ID" sz="1100">
                          <a:effectLst/>
                        </a:rPr>
                        <a:t> 18-08-2023</a:t>
                      </a:r>
                      <a:endParaRPr lang="id-ID" sz="1000" b="1">
                        <a:effectLst/>
                        <a:latin typeface="Cambria" panose="02040503050406030204" pitchFamily="18" charset="0"/>
                        <a:ea typeface="SimSun" panose="02010600030101010101" pitchFamily="2" charset="-122"/>
                        <a:cs typeface="Arial" panose="020B0604020202020204" pitchFamily="34" charset="0"/>
                      </a:endParaRPr>
                    </a:p>
                  </a:txBody>
                  <a:tcPr marL="68580" marR="68580" marT="0" marB="0"/>
                </a:tc>
                <a:tc hMerge="1">
                  <a:txBody>
                    <a:bodyPr/>
                    <a:lstStyle/>
                    <a:p>
                      <a:endParaRPr lang="id-ID"/>
                    </a:p>
                  </a:txBody>
                  <a:tcPr/>
                </a:tc>
                <a:tc hMerge="1">
                  <a:txBody>
                    <a:bodyPr/>
                    <a:lstStyle/>
                    <a:p>
                      <a:endParaRPr lang="id-ID"/>
                    </a:p>
                  </a:txBody>
                  <a:tcPr/>
                </a:tc>
                <a:tc gridSpan="3">
                  <a:txBody>
                    <a:bodyPr/>
                    <a:lstStyle/>
                    <a:p>
                      <a:pPr algn="just">
                        <a:lnSpc>
                          <a:spcPts val="1300"/>
                        </a:lnSpc>
                        <a:spcBef>
                          <a:spcPts val="400"/>
                        </a:spcBef>
                        <a:spcAft>
                          <a:spcPts val="200"/>
                        </a:spcAft>
                      </a:pPr>
                      <a:r>
                        <a:rPr lang="en-US" sz="1100">
                          <a:effectLst/>
                        </a:rPr>
                        <a:t> </a:t>
                      </a:r>
                      <a:endParaRPr lang="id-ID" sz="1000" b="1">
                        <a:effectLst/>
                        <a:latin typeface="Cambria" panose="02040503050406030204" pitchFamily="18" charset="0"/>
                        <a:ea typeface="SimSun" panose="02010600030101010101" pitchFamily="2" charset="-122"/>
                        <a:cs typeface="Arial" panose="020B0604020202020204" pitchFamily="34" charset="0"/>
                      </a:endParaRPr>
                    </a:p>
                  </a:txBody>
                  <a:tcPr marL="68580" marR="68580" marT="0" marB="0"/>
                </a:tc>
                <a:tc hMerge="1">
                  <a:txBody>
                    <a:bodyPr/>
                    <a:lstStyle/>
                    <a:p>
                      <a:endParaRPr lang="id-ID"/>
                    </a:p>
                  </a:txBody>
                  <a:tcPr/>
                </a:tc>
                <a:tc hMerge="1">
                  <a:txBody>
                    <a:bodyPr/>
                    <a:lstStyle/>
                    <a:p>
                      <a:endParaRPr lang="id-ID"/>
                    </a:p>
                  </a:txBody>
                  <a:tcPr/>
                </a:tc>
                <a:extLst>
                  <a:ext uri="{0D108BD9-81ED-4DB2-BD59-A6C34878D82A}">
                    <a16:rowId xmlns:a16="http://schemas.microsoft.com/office/drawing/2014/main" val="681155945"/>
                  </a:ext>
                </a:extLst>
              </a:tr>
              <a:tr h="556329">
                <a:tc>
                  <a:txBody>
                    <a:bodyPr/>
                    <a:lstStyle/>
                    <a:p>
                      <a:pPr algn="just">
                        <a:lnSpc>
                          <a:spcPts val="1300"/>
                        </a:lnSpc>
                        <a:spcBef>
                          <a:spcPts val="400"/>
                        </a:spcBef>
                        <a:spcAft>
                          <a:spcPts val="200"/>
                        </a:spcAft>
                      </a:pPr>
                      <a:r>
                        <a:rPr lang="en-US" sz="800">
                          <a:effectLst/>
                        </a:rPr>
                        <a:t>Issue No.</a:t>
                      </a:r>
                      <a:endParaRPr lang="id-ID" sz="1000" b="1">
                        <a:effectLst/>
                        <a:latin typeface="Cambria" panose="02040503050406030204" pitchFamily="18" charset="0"/>
                        <a:ea typeface="SimSun" panose="02010600030101010101" pitchFamily="2" charset="-122"/>
                        <a:cs typeface="Arial" panose="020B0604020202020204" pitchFamily="34" charset="0"/>
                      </a:endParaRPr>
                    </a:p>
                  </a:txBody>
                  <a:tcPr marL="68580" marR="68580" marT="0" marB="0"/>
                </a:tc>
                <a:tc>
                  <a:txBody>
                    <a:bodyPr/>
                    <a:lstStyle/>
                    <a:p>
                      <a:pPr algn="just">
                        <a:lnSpc>
                          <a:spcPts val="1300"/>
                        </a:lnSpc>
                        <a:spcBef>
                          <a:spcPts val="400"/>
                        </a:spcBef>
                        <a:spcAft>
                          <a:spcPts val="200"/>
                        </a:spcAft>
                      </a:pPr>
                      <a:r>
                        <a:rPr lang="en-US" sz="800" dirty="0">
                          <a:effectLst/>
                        </a:rPr>
                        <a:t>Issue Description</a:t>
                      </a:r>
                      <a:endParaRPr lang="id-ID" sz="1000" b="1" dirty="0">
                        <a:effectLst/>
                        <a:latin typeface="Cambria" panose="02040503050406030204" pitchFamily="18" charset="0"/>
                        <a:ea typeface="SimSun" panose="02010600030101010101" pitchFamily="2" charset="-122"/>
                        <a:cs typeface="Arial" panose="020B0604020202020204" pitchFamily="34" charset="0"/>
                      </a:endParaRPr>
                    </a:p>
                  </a:txBody>
                  <a:tcPr marL="68580" marR="68580" marT="0" marB="0"/>
                </a:tc>
                <a:tc>
                  <a:txBody>
                    <a:bodyPr/>
                    <a:lstStyle/>
                    <a:p>
                      <a:pPr algn="just">
                        <a:lnSpc>
                          <a:spcPts val="1300"/>
                        </a:lnSpc>
                        <a:spcBef>
                          <a:spcPts val="400"/>
                        </a:spcBef>
                        <a:spcAft>
                          <a:spcPts val="200"/>
                        </a:spcAft>
                      </a:pPr>
                      <a:r>
                        <a:rPr lang="en-US" sz="800">
                          <a:effectLst/>
                        </a:rPr>
                        <a:t>Issue Type</a:t>
                      </a:r>
                      <a:endParaRPr lang="id-ID" sz="1000" b="1">
                        <a:effectLst/>
                        <a:latin typeface="Cambria" panose="02040503050406030204" pitchFamily="18" charset="0"/>
                        <a:ea typeface="SimSun" panose="02010600030101010101" pitchFamily="2" charset="-122"/>
                        <a:cs typeface="Arial" panose="020B0604020202020204" pitchFamily="34" charset="0"/>
                      </a:endParaRPr>
                    </a:p>
                  </a:txBody>
                  <a:tcPr marL="68580" marR="68580" marT="0" marB="0"/>
                </a:tc>
                <a:tc>
                  <a:txBody>
                    <a:bodyPr/>
                    <a:lstStyle/>
                    <a:p>
                      <a:pPr algn="just">
                        <a:lnSpc>
                          <a:spcPts val="1300"/>
                        </a:lnSpc>
                        <a:spcBef>
                          <a:spcPts val="400"/>
                        </a:spcBef>
                        <a:spcAft>
                          <a:spcPts val="200"/>
                        </a:spcAft>
                      </a:pPr>
                      <a:r>
                        <a:rPr lang="en-US" sz="800">
                          <a:effectLst/>
                        </a:rPr>
                        <a:t>Identified By</a:t>
                      </a:r>
                      <a:endParaRPr lang="id-ID" sz="1000" b="1">
                        <a:effectLst/>
                        <a:latin typeface="Cambria" panose="02040503050406030204" pitchFamily="18" charset="0"/>
                        <a:ea typeface="SimSun" panose="02010600030101010101" pitchFamily="2" charset="-122"/>
                        <a:cs typeface="Arial" panose="020B0604020202020204" pitchFamily="34" charset="0"/>
                      </a:endParaRPr>
                    </a:p>
                  </a:txBody>
                  <a:tcPr marL="68580" marR="68580" marT="0" marB="0"/>
                </a:tc>
                <a:tc>
                  <a:txBody>
                    <a:bodyPr/>
                    <a:lstStyle/>
                    <a:p>
                      <a:pPr algn="just">
                        <a:lnSpc>
                          <a:spcPts val="1300"/>
                        </a:lnSpc>
                        <a:spcBef>
                          <a:spcPts val="400"/>
                        </a:spcBef>
                        <a:spcAft>
                          <a:spcPts val="200"/>
                        </a:spcAft>
                      </a:pPr>
                      <a:r>
                        <a:rPr lang="en-US" sz="800">
                          <a:effectLst/>
                        </a:rPr>
                        <a:t>Date Identified</a:t>
                      </a:r>
                      <a:endParaRPr lang="id-ID" sz="1000" b="1">
                        <a:effectLst/>
                        <a:latin typeface="Cambria" panose="02040503050406030204" pitchFamily="18" charset="0"/>
                        <a:ea typeface="SimSun" panose="02010600030101010101" pitchFamily="2" charset="-122"/>
                        <a:cs typeface="Arial" panose="020B0604020202020204" pitchFamily="34" charset="0"/>
                      </a:endParaRPr>
                    </a:p>
                  </a:txBody>
                  <a:tcPr marL="68580" marR="68580" marT="0" marB="0"/>
                </a:tc>
                <a:tc>
                  <a:txBody>
                    <a:bodyPr/>
                    <a:lstStyle/>
                    <a:p>
                      <a:pPr algn="just">
                        <a:lnSpc>
                          <a:spcPts val="1300"/>
                        </a:lnSpc>
                        <a:spcBef>
                          <a:spcPts val="400"/>
                        </a:spcBef>
                        <a:spcAft>
                          <a:spcPts val="200"/>
                        </a:spcAft>
                      </a:pPr>
                      <a:r>
                        <a:rPr lang="en-US" sz="800">
                          <a:effectLst/>
                        </a:rPr>
                        <a:t>Issue Assigned To</a:t>
                      </a:r>
                      <a:endParaRPr lang="id-ID" sz="1000" b="1">
                        <a:effectLst/>
                        <a:latin typeface="Cambria" panose="02040503050406030204" pitchFamily="18" charset="0"/>
                        <a:ea typeface="SimSun" panose="02010600030101010101" pitchFamily="2" charset="-122"/>
                        <a:cs typeface="Arial" panose="020B0604020202020204" pitchFamily="34" charset="0"/>
                      </a:endParaRPr>
                    </a:p>
                  </a:txBody>
                  <a:tcPr marL="68580" marR="68580" marT="0" marB="0"/>
                </a:tc>
                <a:tc>
                  <a:txBody>
                    <a:bodyPr/>
                    <a:lstStyle/>
                    <a:p>
                      <a:pPr algn="just">
                        <a:lnSpc>
                          <a:spcPts val="1300"/>
                        </a:lnSpc>
                        <a:spcBef>
                          <a:spcPts val="400"/>
                        </a:spcBef>
                        <a:spcAft>
                          <a:spcPts val="200"/>
                        </a:spcAft>
                      </a:pPr>
                      <a:r>
                        <a:rPr lang="en-US" sz="800">
                          <a:effectLst/>
                        </a:rPr>
                        <a:t>Target Resolution Date</a:t>
                      </a:r>
                      <a:endParaRPr lang="id-ID" sz="1000" b="1">
                        <a:effectLst/>
                        <a:latin typeface="Cambria" panose="02040503050406030204" pitchFamily="18" charset="0"/>
                        <a:ea typeface="SimSun" panose="02010600030101010101" pitchFamily="2" charset="-122"/>
                        <a:cs typeface="Arial" panose="020B0604020202020204" pitchFamily="34" charset="0"/>
                      </a:endParaRPr>
                    </a:p>
                  </a:txBody>
                  <a:tcPr marL="68580" marR="68580" marT="0" marB="0"/>
                </a:tc>
                <a:tc>
                  <a:txBody>
                    <a:bodyPr/>
                    <a:lstStyle/>
                    <a:p>
                      <a:pPr algn="just">
                        <a:lnSpc>
                          <a:spcPts val="1300"/>
                        </a:lnSpc>
                        <a:spcBef>
                          <a:spcPts val="400"/>
                        </a:spcBef>
                        <a:spcAft>
                          <a:spcPts val="200"/>
                        </a:spcAft>
                      </a:pPr>
                      <a:r>
                        <a:rPr lang="en-US" sz="800">
                          <a:effectLst/>
                        </a:rPr>
                        <a:t>Priority</a:t>
                      </a:r>
                      <a:endParaRPr lang="id-ID" sz="1000" b="1">
                        <a:effectLst/>
                        <a:latin typeface="Cambria" panose="02040503050406030204" pitchFamily="18" charset="0"/>
                        <a:ea typeface="SimSun" panose="02010600030101010101" pitchFamily="2" charset="-122"/>
                        <a:cs typeface="Arial" panose="020B0604020202020204" pitchFamily="34" charset="0"/>
                      </a:endParaRPr>
                    </a:p>
                  </a:txBody>
                  <a:tcPr marL="68580" marR="68580" marT="0" marB="0"/>
                </a:tc>
                <a:tc>
                  <a:txBody>
                    <a:bodyPr/>
                    <a:lstStyle/>
                    <a:p>
                      <a:pPr algn="just">
                        <a:lnSpc>
                          <a:spcPts val="1300"/>
                        </a:lnSpc>
                        <a:spcBef>
                          <a:spcPts val="400"/>
                        </a:spcBef>
                        <a:spcAft>
                          <a:spcPts val="200"/>
                        </a:spcAft>
                      </a:pPr>
                      <a:r>
                        <a:rPr lang="en-US" sz="800">
                          <a:effectLst/>
                        </a:rPr>
                        <a:t>Status</a:t>
                      </a:r>
                      <a:endParaRPr lang="id-ID" sz="1000" b="1">
                        <a:effectLst/>
                        <a:latin typeface="Cambria" panose="02040503050406030204" pitchFamily="18" charset="0"/>
                        <a:ea typeface="SimSun" panose="02010600030101010101" pitchFamily="2" charset="-122"/>
                        <a:cs typeface="Arial" panose="020B0604020202020204" pitchFamily="34" charset="0"/>
                      </a:endParaRPr>
                    </a:p>
                  </a:txBody>
                  <a:tcPr marL="68580" marR="68580" marT="0" marB="0"/>
                </a:tc>
                <a:tc>
                  <a:txBody>
                    <a:bodyPr/>
                    <a:lstStyle/>
                    <a:p>
                      <a:pPr algn="just">
                        <a:lnSpc>
                          <a:spcPts val="1300"/>
                        </a:lnSpc>
                        <a:spcBef>
                          <a:spcPts val="400"/>
                        </a:spcBef>
                        <a:spcAft>
                          <a:spcPts val="200"/>
                        </a:spcAft>
                      </a:pPr>
                      <a:r>
                        <a:rPr lang="en-US" sz="800">
                          <a:effectLst/>
                        </a:rPr>
                        <a:t>Date Resolved</a:t>
                      </a:r>
                      <a:endParaRPr lang="id-ID" sz="1000" b="1">
                        <a:effectLst/>
                        <a:latin typeface="Cambria" panose="02040503050406030204" pitchFamily="18" charset="0"/>
                        <a:ea typeface="SimSun" panose="02010600030101010101" pitchFamily="2" charset="-122"/>
                        <a:cs typeface="Arial" panose="020B0604020202020204" pitchFamily="34" charset="0"/>
                      </a:endParaRPr>
                    </a:p>
                  </a:txBody>
                  <a:tcPr marL="68580" marR="68580" marT="0" marB="0"/>
                </a:tc>
                <a:tc>
                  <a:txBody>
                    <a:bodyPr/>
                    <a:lstStyle/>
                    <a:p>
                      <a:pPr algn="just">
                        <a:lnSpc>
                          <a:spcPts val="1300"/>
                        </a:lnSpc>
                        <a:spcBef>
                          <a:spcPts val="400"/>
                        </a:spcBef>
                        <a:spcAft>
                          <a:spcPts val="200"/>
                        </a:spcAft>
                      </a:pPr>
                      <a:r>
                        <a:rPr lang="en-US" sz="800">
                          <a:effectLst/>
                        </a:rPr>
                        <a:t>Resolution Description</a:t>
                      </a:r>
                      <a:endParaRPr lang="id-ID" sz="1000" b="1">
                        <a:effectLst/>
                        <a:latin typeface="Cambria" panose="02040503050406030204" pitchFamily="18"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729115990"/>
                  </a:ext>
                </a:extLst>
              </a:tr>
              <a:tr h="747660">
                <a:tc>
                  <a:txBody>
                    <a:bodyPr/>
                    <a:lstStyle/>
                    <a:p>
                      <a:pPr algn="just">
                        <a:lnSpc>
                          <a:spcPts val="1300"/>
                        </a:lnSpc>
                        <a:spcBef>
                          <a:spcPts val="400"/>
                        </a:spcBef>
                        <a:spcAft>
                          <a:spcPts val="200"/>
                        </a:spcAft>
                      </a:pPr>
                      <a:r>
                        <a:rPr lang="en-US" sz="800">
                          <a:effectLst/>
                        </a:rPr>
                        <a:t>1</a:t>
                      </a:r>
                      <a:endParaRPr lang="id-ID" sz="1000" b="1">
                        <a:effectLst/>
                        <a:latin typeface="Cambria" panose="02040503050406030204" pitchFamily="18" charset="0"/>
                        <a:ea typeface="SimSun" panose="02010600030101010101" pitchFamily="2" charset="-122"/>
                        <a:cs typeface="Arial" panose="020B0604020202020204" pitchFamily="34" charset="0"/>
                      </a:endParaRPr>
                    </a:p>
                  </a:txBody>
                  <a:tcPr marL="68580" marR="68580" marT="0" marB="0"/>
                </a:tc>
                <a:tc>
                  <a:txBody>
                    <a:bodyPr/>
                    <a:lstStyle/>
                    <a:p>
                      <a:pPr algn="l">
                        <a:lnSpc>
                          <a:spcPts val="1300"/>
                        </a:lnSpc>
                        <a:spcBef>
                          <a:spcPts val="400"/>
                        </a:spcBef>
                        <a:spcAft>
                          <a:spcPts val="200"/>
                        </a:spcAft>
                      </a:pPr>
                      <a:r>
                        <a:rPr lang="en-US" sz="800">
                          <a:effectLst/>
                        </a:rPr>
                        <a:t>User Thread Not Showing</a:t>
                      </a:r>
                      <a:r>
                        <a:rPr lang="id-ID" sz="800">
                          <a:effectLst/>
                        </a:rPr>
                        <a:t> in the Dashboard</a:t>
                      </a:r>
                      <a:endParaRPr lang="id-ID" sz="1000" b="1">
                        <a:effectLst/>
                        <a:latin typeface="Cambria" panose="02040503050406030204" pitchFamily="18" charset="0"/>
                        <a:ea typeface="SimSun" panose="02010600030101010101" pitchFamily="2" charset="-122"/>
                        <a:cs typeface="Arial" panose="020B0604020202020204" pitchFamily="34" charset="0"/>
                      </a:endParaRPr>
                    </a:p>
                  </a:txBody>
                  <a:tcPr marL="68580" marR="68580" marT="0" marB="0"/>
                </a:tc>
                <a:tc>
                  <a:txBody>
                    <a:bodyPr/>
                    <a:lstStyle/>
                    <a:p>
                      <a:pPr algn="l">
                        <a:lnSpc>
                          <a:spcPts val="1300"/>
                        </a:lnSpc>
                        <a:spcBef>
                          <a:spcPts val="400"/>
                        </a:spcBef>
                        <a:spcAft>
                          <a:spcPts val="200"/>
                        </a:spcAft>
                      </a:pPr>
                      <a:r>
                        <a:rPr lang="en-US" sz="800">
                          <a:effectLst/>
                        </a:rPr>
                        <a:t>Technical Issues</a:t>
                      </a:r>
                      <a:endParaRPr lang="id-ID" sz="1000">
                        <a:effectLst/>
                      </a:endParaRPr>
                    </a:p>
                    <a:p>
                      <a:pPr algn="just">
                        <a:lnSpc>
                          <a:spcPts val="1300"/>
                        </a:lnSpc>
                        <a:spcBef>
                          <a:spcPts val="400"/>
                        </a:spcBef>
                        <a:spcAft>
                          <a:spcPts val="200"/>
                        </a:spcAft>
                      </a:pPr>
                      <a:r>
                        <a:rPr lang="en-US" sz="800">
                          <a:effectLst/>
                        </a:rPr>
                        <a:t> </a:t>
                      </a:r>
                      <a:endParaRPr lang="id-ID" sz="1000" b="1">
                        <a:effectLst/>
                        <a:latin typeface="Cambria" panose="02040503050406030204" pitchFamily="18" charset="0"/>
                        <a:ea typeface="SimSun" panose="02010600030101010101" pitchFamily="2" charset="-122"/>
                        <a:cs typeface="Arial" panose="020B0604020202020204" pitchFamily="34" charset="0"/>
                      </a:endParaRPr>
                    </a:p>
                  </a:txBody>
                  <a:tcPr marL="68580" marR="68580" marT="0" marB="0"/>
                </a:tc>
                <a:tc>
                  <a:txBody>
                    <a:bodyPr/>
                    <a:lstStyle/>
                    <a:p>
                      <a:pPr algn="just">
                        <a:lnSpc>
                          <a:spcPts val="1300"/>
                        </a:lnSpc>
                        <a:spcBef>
                          <a:spcPts val="400"/>
                        </a:spcBef>
                        <a:spcAft>
                          <a:spcPts val="200"/>
                        </a:spcAft>
                      </a:pPr>
                      <a:r>
                        <a:rPr lang="en-US" sz="800">
                          <a:effectLst/>
                        </a:rPr>
                        <a:t>Customer</a:t>
                      </a:r>
                      <a:endParaRPr lang="id-ID" sz="1000">
                        <a:effectLst/>
                      </a:endParaRPr>
                    </a:p>
                    <a:p>
                      <a:pPr algn="just">
                        <a:lnSpc>
                          <a:spcPts val="1300"/>
                        </a:lnSpc>
                        <a:spcBef>
                          <a:spcPts val="400"/>
                        </a:spcBef>
                        <a:spcAft>
                          <a:spcPts val="200"/>
                        </a:spcAft>
                      </a:pPr>
                      <a:r>
                        <a:rPr lang="en-US" sz="800">
                          <a:effectLst/>
                        </a:rPr>
                        <a:t> </a:t>
                      </a:r>
                      <a:endParaRPr lang="id-ID" sz="1000" b="1">
                        <a:effectLst/>
                        <a:latin typeface="Cambria" panose="02040503050406030204" pitchFamily="18" charset="0"/>
                        <a:ea typeface="SimSun" panose="02010600030101010101" pitchFamily="2" charset="-122"/>
                        <a:cs typeface="Arial" panose="020B0604020202020204" pitchFamily="34" charset="0"/>
                      </a:endParaRPr>
                    </a:p>
                  </a:txBody>
                  <a:tcPr marL="68580" marR="68580" marT="0" marB="0"/>
                </a:tc>
                <a:tc>
                  <a:txBody>
                    <a:bodyPr/>
                    <a:lstStyle/>
                    <a:p>
                      <a:pPr algn="just">
                        <a:lnSpc>
                          <a:spcPts val="1300"/>
                        </a:lnSpc>
                        <a:spcBef>
                          <a:spcPts val="400"/>
                        </a:spcBef>
                        <a:spcAft>
                          <a:spcPts val="200"/>
                        </a:spcAft>
                      </a:pPr>
                      <a:r>
                        <a:rPr lang="id-ID" sz="800">
                          <a:effectLst/>
                        </a:rPr>
                        <a:t>14-8-2023</a:t>
                      </a:r>
                      <a:endParaRPr lang="id-ID" sz="1000" b="1">
                        <a:effectLst/>
                        <a:latin typeface="Cambria" panose="02040503050406030204" pitchFamily="18" charset="0"/>
                        <a:ea typeface="SimSun" panose="02010600030101010101" pitchFamily="2" charset="-122"/>
                        <a:cs typeface="Arial" panose="020B0604020202020204" pitchFamily="34" charset="0"/>
                      </a:endParaRPr>
                    </a:p>
                  </a:txBody>
                  <a:tcPr marL="68580" marR="68580" marT="0" marB="0"/>
                </a:tc>
                <a:tc>
                  <a:txBody>
                    <a:bodyPr/>
                    <a:lstStyle/>
                    <a:p>
                      <a:pPr algn="l">
                        <a:lnSpc>
                          <a:spcPts val="1300"/>
                        </a:lnSpc>
                        <a:spcBef>
                          <a:spcPts val="400"/>
                        </a:spcBef>
                        <a:spcAft>
                          <a:spcPts val="200"/>
                        </a:spcAft>
                      </a:pPr>
                      <a:r>
                        <a:rPr lang="en-US" sz="800">
                          <a:effectLst/>
                        </a:rPr>
                        <a:t>Software Development</a:t>
                      </a:r>
                      <a:endParaRPr lang="id-ID" sz="1000">
                        <a:effectLst/>
                      </a:endParaRPr>
                    </a:p>
                    <a:p>
                      <a:pPr algn="just">
                        <a:lnSpc>
                          <a:spcPts val="1300"/>
                        </a:lnSpc>
                        <a:spcBef>
                          <a:spcPts val="400"/>
                        </a:spcBef>
                        <a:spcAft>
                          <a:spcPts val="200"/>
                        </a:spcAft>
                      </a:pPr>
                      <a:r>
                        <a:rPr lang="en-US" sz="800">
                          <a:effectLst/>
                        </a:rPr>
                        <a:t>Team</a:t>
                      </a:r>
                      <a:endParaRPr lang="id-ID" sz="1000" b="1">
                        <a:effectLst/>
                        <a:latin typeface="Cambria" panose="02040503050406030204" pitchFamily="18" charset="0"/>
                        <a:ea typeface="SimSun" panose="02010600030101010101" pitchFamily="2" charset="-122"/>
                        <a:cs typeface="Arial" panose="020B0604020202020204" pitchFamily="34" charset="0"/>
                      </a:endParaRPr>
                    </a:p>
                  </a:txBody>
                  <a:tcPr marL="68580" marR="68580" marT="0" marB="0"/>
                </a:tc>
                <a:tc>
                  <a:txBody>
                    <a:bodyPr/>
                    <a:lstStyle/>
                    <a:p>
                      <a:pPr algn="just">
                        <a:lnSpc>
                          <a:spcPts val="1300"/>
                        </a:lnSpc>
                        <a:spcBef>
                          <a:spcPts val="400"/>
                        </a:spcBef>
                        <a:spcAft>
                          <a:spcPts val="200"/>
                        </a:spcAft>
                      </a:pPr>
                      <a:r>
                        <a:rPr lang="id-ID" sz="800">
                          <a:effectLst/>
                        </a:rPr>
                        <a:t>15-8-2023</a:t>
                      </a:r>
                      <a:endParaRPr lang="id-ID" sz="1000" b="1">
                        <a:effectLst/>
                        <a:latin typeface="Cambria" panose="02040503050406030204" pitchFamily="18" charset="0"/>
                        <a:ea typeface="SimSun" panose="02010600030101010101" pitchFamily="2" charset="-122"/>
                        <a:cs typeface="Arial" panose="020B0604020202020204" pitchFamily="34" charset="0"/>
                      </a:endParaRPr>
                    </a:p>
                  </a:txBody>
                  <a:tcPr marL="68580" marR="68580" marT="0" marB="0"/>
                </a:tc>
                <a:tc>
                  <a:txBody>
                    <a:bodyPr/>
                    <a:lstStyle/>
                    <a:p>
                      <a:pPr algn="l">
                        <a:lnSpc>
                          <a:spcPts val="1300"/>
                        </a:lnSpc>
                        <a:spcBef>
                          <a:spcPts val="400"/>
                        </a:spcBef>
                        <a:spcAft>
                          <a:spcPts val="200"/>
                        </a:spcAft>
                      </a:pPr>
                      <a:r>
                        <a:rPr lang="en-US" sz="800">
                          <a:effectLst/>
                        </a:rPr>
                        <a:t>High</a:t>
                      </a:r>
                      <a:endParaRPr lang="id-ID" sz="1000">
                        <a:effectLst/>
                      </a:endParaRPr>
                    </a:p>
                    <a:p>
                      <a:pPr algn="just">
                        <a:lnSpc>
                          <a:spcPts val="1300"/>
                        </a:lnSpc>
                        <a:spcBef>
                          <a:spcPts val="400"/>
                        </a:spcBef>
                        <a:spcAft>
                          <a:spcPts val="200"/>
                        </a:spcAft>
                      </a:pPr>
                      <a:r>
                        <a:rPr lang="en-US" sz="800">
                          <a:effectLst/>
                        </a:rPr>
                        <a:t> </a:t>
                      </a:r>
                      <a:endParaRPr lang="id-ID" sz="1000" b="1">
                        <a:effectLst/>
                        <a:latin typeface="Cambria" panose="02040503050406030204" pitchFamily="18" charset="0"/>
                        <a:ea typeface="SimSun" panose="02010600030101010101" pitchFamily="2" charset="-122"/>
                        <a:cs typeface="Arial" panose="020B0604020202020204" pitchFamily="34" charset="0"/>
                      </a:endParaRPr>
                    </a:p>
                  </a:txBody>
                  <a:tcPr marL="68580" marR="68580" marT="0" marB="0"/>
                </a:tc>
                <a:tc>
                  <a:txBody>
                    <a:bodyPr/>
                    <a:lstStyle/>
                    <a:p>
                      <a:pPr algn="just">
                        <a:lnSpc>
                          <a:spcPts val="1300"/>
                        </a:lnSpc>
                        <a:spcBef>
                          <a:spcPts val="400"/>
                        </a:spcBef>
                        <a:spcAft>
                          <a:spcPts val="200"/>
                        </a:spcAft>
                      </a:pPr>
                      <a:r>
                        <a:rPr lang="en-US" sz="800">
                          <a:effectLst/>
                        </a:rPr>
                        <a:t>Resolved</a:t>
                      </a:r>
                      <a:endParaRPr lang="id-ID" sz="1000" b="1">
                        <a:effectLst/>
                        <a:latin typeface="Cambria" panose="02040503050406030204" pitchFamily="18" charset="0"/>
                        <a:ea typeface="SimSun" panose="02010600030101010101" pitchFamily="2" charset="-122"/>
                        <a:cs typeface="Arial" panose="020B0604020202020204" pitchFamily="34" charset="0"/>
                      </a:endParaRPr>
                    </a:p>
                  </a:txBody>
                  <a:tcPr marL="68580" marR="68580" marT="0" marB="0"/>
                </a:tc>
                <a:tc>
                  <a:txBody>
                    <a:bodyPr/>
                    <a:lstStyle/>
                    <a:p>
                      <a:pPr algn="just">
                        <a:lnSpc>
                          <a:spcPts val="1300"/>
                        </a:lnSpc>
                        <a:spcBef>
                          <a:spcPts val="400"/>
                        </a:spcBef>
                        <a:spcAft>
                          <a:spcPts val="200"/>
                        </a:spcAft>
                      </a:pPr>
                      <a:r>
                        <a:rPr lang="id-ID" sz="800">
                          <a:effectLst/>
                        </a:rPr>
                        <a:t>15-8-2023</a:t>
                      </a:r>
                      <a:endParaRPr lang="id-ID" sz="1000" b="1">
                        <a:effectLst/>
                        <a:latin typeface="Cambria" panose="02040503050406030204" pitchFamily="18" charset="0"/>
                        <a:ea typeface="SimSun" panose="02010600030101010101" pitchFamily="2" charset="-122"/>
                        <a:cs typeface="Arial" panose="020B0604020202020204" pitchFamily="34" charset="0"/>
                      </a:endParaRPr>
                    </a:p>
                  </a:txBody>
                  <a:tcPr marL="68580" marR="68580" marT="0" marB="0"/>
                </a:tc>
                <a:tc>
                  <a:txBody>
                    <a:bodyPr/>
                    <a:lstStyle/>
                    <a:p>
                      <a:pPr algn="just">
                        <a:lnSpc>
                          <a:spcPts val="1300"/>
                        </a:lnSpc>
                        <a:spcBef>
                          <a:spcPts val="400"/>
                        </a:spcBef>
                        <a:spcAft>
                          <a:spcPts val="200"/>
                        </a:spcAft>
                      </a:pPr>
                      <a:r>
                        <a:rPr lang="id-ID" sz="800">
                          <a:effectLst/>
                        </a:rPr>
                        <a:t>Correcting Items and Var in JSP Page</a:t>
                      </a:r>
                      <a:endParaRPr lang="id-ID" sz="1000" b="1">
                        <a:effectLst/>
                        <a:latin typeface="Cambria" panose="02040503050406030204" pitchFamily="18"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2257728145"/>
                  </a:ext>
                </a:extLst>
              </a:tr>
              <a:tr h="747660">
                <a:tc>
                  <a:txBody>
                    <a:bodyPr/>
                    <a:lstStyle/>
                    <a:p>
                      <a:pPr algn="just">
                        <a:lnSpc>
                          <a:spcPts val="1300"/>
                        </a:lnSpc>
                        <a:spcBef>
                          <a:spcPts val="400"/>
                        </a:spcBef>
                        <a:spcAft>
                          <a:spcPts val="200"/>
                        </a:spcAft>
                      </a:pPr>
                      <a:r>
                        <a:rPr lang="en-US" sz="800">
                          <a:effectLst/>
                        </a:rPr>
                        <a:t>2</a:t>
                      </a:r>
                      <a:endParaRPr lang="id-ID" sz="1000" b="1">
                        <a:effectLst/>
                        <a:latin typeface="Cambria" panose="02040503050406030204" pitchFamily="18" charset="0"/>
                        <a:ea typeface="SimSun" panose="02010600030101010101" pitchFamily="2" charset="-122"/>
                        <a:cs typeface="Arial" panose="020B0604020202020204" pitchFamily="34" charset="0"/>
                      </a:endParaRPr>
                    </a:p>
                  </a:txBody>
                  <a:tcPr marL="68580" marR="68580" marT="0" marB="0"/>
                </a:tc>
                <a:tc>
                  <a:txBody>
                    <a:bodyPr/>
                    <a:lstStyle/>
                    <a:p>
                      <a:pPr algn="l">
                        <a:lnSpc>
                          <a:spcPts val="1300"/>
                        </a:lnSpc>
                        <a:spcBef>
                          <a:spcPts val="400"/>
                        </a:spcBef>
                        <a:spcAft>
                          <a:spcPts val="200"/>
                        </a:spcAft>
                      </a:pPr>
                      <a:r>
                        <a:rPr lang="en-US" sz="800">
                          <a:effectLst/>
                        </a:rPr>
                        <a:t>Invalid login details error not displayed</a:t>
                      </a:r>
                      <a:endParaRPr lang="id-ID" sz="1000" b="1">
                        <a:effectLst/>
                        <a:latin typeface="Cambria" panose="02040503050406030204" pitchFamily="18" charset="0"/>
                        <a:ea typeface="SimSun" panose="02010600030101010101" pitchFamily="2" charset="-122"/>
                        <a:cs typeface="Arial" panose="020B0604020202020204" pitchFamily="34" charset="0"/>
                      </a:endParaRPr>
                    </a:p>
                  </a:txBody>
                  <a:tcPr marL="68580" marR="68580" marT="0" marB="0"/>
                </a:tc>
                <a:tc>
                  <a:txBody>
                    <a:bodyPr/>
                    <a:lstStyle/>
                    <a:p>
                      <a:pPr algn="l">
                        <a:lnSpc>
                          <a:spcPts val="1300"/>
                        </a:lnSpc>
                        <a:spcBef>
                          <a:spcPts val="400"/>
                        </a:spcBef>
                        <a:spcAft>
                          <a:spcPts val="200"/>
                        </a:spcAft>
                      </a:pPr>
                      <a:r>
                        <a:rPr lang="en-US" sz="800">
                          <a:effectLst/>
                        </a:rPr>
                        <a:t>Technical Issue</a:t>
                      </a:r>
                      <a:endParaRPr lang="id-ID" sz="1000" b="1">
                        <a:effectLst/>
                        <a:latin typeface="Cambria" panose="02040503050406030204" pitchFamily="18" charset="0"/>
                        <a:ea typeface="SimSun" panose="02010600030101010101" pitchFamily="2" charset="-122"/>
                        <a:cs typeface="Arial" panose="020B0604020202020204" pitchFamily="34" charset="0"/>
                      </a:endParaRPr>
                    </a:p>
                  </a:txBody>
                  <a:tcPr marL="68580" marR="68580" marT="0" marB="0"/>
                </a:tc>
                <a:tc>
                  <a:txBody>
                    <a:bodyPr/>
                    <a:lstStyle/>
                    <a:p>
                      <a:pPr algn="just">
                        <a:lnSpc>
                          <a:spcPts val="1300"/>
                        </a:lnSpc>
                        <a:spcBef>
                          <a:spcPts val="400"/>
                        </a:spcBef>
                        <a:spcAft>
                          <a:spcPts val="200"/>
                        </a:spcAft>
                      </a:pPr>
                      <a:r>
                        <a:rPr lang="en-US" sz="800">
                          <a:effectLst/>
                        </a:rPr>
                        <a:t>Software Tester Team</a:t>
                      </a:r>
                      <a:endParaRPr lang="id-ID" sz="1000" b="1">
                        <a:effectLst/>
                        <a:latin typeface="Cambria" panose="02040503050406030204" pitchFamily="18" charset="0"/>
                        <a:ea typeface="SimSun" panose="02010600030101010101" pitchFamily="2" charset="-122"/>
                        <a:cs typeface="Arial" panose="020B0604020202020204" pitchFamily="34" charset="0"/>
                      </a:endParaRPr>
                    </a:p>
                  </a:txBody>
                  <a:tcPr marL="68580" marR="68580" marT="0" marB="0"/>
                </a:tc>
                <a:tc>
                  <a:txBody>
                    <a:bodyPr/>
                    <a:lstStyle/>
                    <a:p>
                      <a:pPr algn="just">
                        <a:lnSpc>
                          <a:spcPts val="1300"/>
                        </a:lnSpc>
                        <a:spcBef>
                          <a:spcPts val="400"/>
                        </a:spcBef>
                        <a:spcAft>
                          <a:spcPts val="200"/>
                        </a:spcAft>
                      </a:pPr>
                      <a:r>
                        <a:rPr lang="id-ID" sz="800">
                          <a:effectLst/>
                        </a:rPr>
                        <a:t>0</a:t>
                      </a:r>
                      <a:r>
                        <a:rPr lang="en-US" sz="800">
                          <a:effectLst/>
                        </a:rPr>
                        <a:t>7-8-</a:t>
                      </a:r>
                      <a:r>
                        <a:rPr lang="id-ID" sz="800">
                          <a:effectLst/>
                        </a:rPr>
                        <a:t>20</a:t>
                      </a:r>
                      <a:r>
                        <a:rPr lang="en-US" sz="800">
                          <a:effectLst/>
                        </a:rPr>
                        <a:t>23</a:t>
                      </a:r>
                      <a:endParaRPr lang="id-ID" sz="1000" b="1">
                        <a:effectLst/>
                        <a:latin typeface="Cambria" panose="02040503050406030204" pitchFamily="18" charset="0"/>
                        <a:ea typeface="SimSun" panose="02010600030101010101" pitchFamily="2" charset="-122"/>
                        <a:cs typeface="Arial" panose="020B0604020202020204" pitchFamily="34" charset="0"/>
                      </a:endParaRPr>
                    </a:p>
                  </a:txBody>
                  <a:tcPr marL="68580" marR="68580" marT="0" marB="0"/>
                </a:tc>
                <a:tc>
                  <a:txBody>
                    <a:bodyPr/>
                    <a:lstStyle/>
                    <a:p>
                      <a:pPr algn="l">
                        <a:lnSpc>
                          <a:spcPts val="1300"/>
                        </a:lnSpc>
                        <a:spcBef>
                          <a:spcPts val="400"/>
                        </a:spcBef>
                        <a:spcAft>
                          <a:spcPts val="200"/>
                        </a:spcAft>
                      </a:pPr>
                      <a:r>
                        <a:rPr lang="en-US" sz="800">
                          <a:effectLst/>
                        </a:rPr>
                        <a:t>Software Development</a:t>
                      </a:r>
                      <a:endParaRPr lang="id-ID" sz="1000">
                        <a:effectLst/>
                      </a:endParaRPr>
                    </a:p>
                    <a:p>
                      <a:pPr algn="l">
                        <a:lnSpc>
                          <a:spcPts val="1300"/>
                        </a:lnSpc>
                        <a:spcBef>
                          <a:spcPts val="400"/>
                        </a:spcBef>
                        <a:spcAft>
                          <a:spcPts val="200"/>
                        </a:spcAft>
                      </a:pPr>
                      <a:r>
                        <a:rPr lang="en-US" sz="800">
                          <a:effectLst/>
                        </a:rPr>
                        <a:t>Team</a:t>
                      </a:r>
                      <a:endParaRPr lang="id-ID" sz="1000" b="1">
                        <a:effectLst/>
                        <a:latin typeface="Cambria" panose="02040503050406030204" pitchFamily="18" charset="0"/>
                        <a:ea typeface="SimSun" panose="02010600030101010101" pitchFamily="2" charset="-122"/>
                        <a:cs typeface="Arial" panose="020B0604020202020204" pitchFamily="34" charset="0"/>
                      </a:endParaRPr>
                    </a:p>
                  </a:txBody>
                  <a:tcPr marL="68580" marR="68580" marT="0" marB="0"/>
                </a:tc>
                <a:tc>
                  <a:txBody>
                    <a:bodyPr/>
                    <a:lstStyle/>
                    <a:p>
                      <a:pPr algn="just">
                        <a:lnSpc>
                          <a:spcPts val="1300"/>
                        </a:lnSpc>
                        <a:spcBef>
                          <a:spcPts val="400"/>
                        </a:spcBef>
                        <a:spcAft>
                          <a:spcPts val="200"/>
                        </a:spcAft>
                      </a:pPr>
                      <a:r>
                        <a:rPr lang="id-ID" sz="800">
                          <a:effectLst/>
                        </a:rPr>
                        <a:t>0</a:t>
                      </a:r>
                      <a:r>
                        <a:rPr lang="en-US" sz="800">
                          <a:effectLst/>
                        </a:rPr>
                        <a:t>8-8-202</a:t>
                      </a:r>
                      <a:r>
                        <a:rPr lang="id-ID" sz="800">
                          <a:effectLst/>
                        </a:rPr>
                        <a:t>3</a:t>
                      </a:r>
                      <a:endParaRPr lang="id-ID" sz="1000" b="1">
                        <a:effectLst/>
                        <a:latin typeface="Cambria" panose="02040503050406030204" pitchFamily="18" charset="0"/>
                        <a:ea typeface="SimSun" panose="02010600030101010101" pitchFamily="2" charset="-122"/>
                        <a:cs typeface="Arial" panose="020B0604020202020204" pitchFamily="34" charset="0"/>
                      </a:endParaRPr>
                    </a:p>
                  </a:txBody>
                  <a:tcPr marL="68580" marR="68580" marT="0" marB="0"/>
                </a:tc>
                <a:tc>
                  <a:txBody>
                    <a:bodyPr/>
                    <a:lstStyle/>
                    <a:p>
                      <a:pPr algn="l">
                        <a:lnSpc>
                          <a:spcPts val="1300"/>
                        </a:lnSpc>
                        <a:spcBef>
                          <a:spcPts val="400"/>
                        </a:spcBef>
                        <a:spcAft>
                          <a:spcPts val="200"/>
                        </a:spcAft>
                      </a:pPr>
                      <a:r>
                        <a:rPr lang="en-US" sz="800">
                          <a:effectLst/>
                        </a:rPr>
                        <a:t>High</a:t>
                      </a:r>
                      <a:endParaRPr lang="id-ID" sz="1000">
                        <a:effectLst/>
                      </a:endParaRPr>
                    </a:p>
                    <a:p>
                      <a:pPr algn="l">
                        <a:lnSpc>
                          <a:spcPts val="1300"/>
                        </a:lnSpc>
                        <a:spcBef>
                          <a:spcPts val="400"/>
                        </a:spcBef>
                        <a:spcAft>
                          <a:spcPts val="200"/>
                        </a:spcAft>
                      </a:pPr>
                      <a:r>
                        <a:rPr lang="en-US" sz="800">
                          <a:effectLst/>
                        </a:rPr>
                        <a:t> </a:t>
                      </a:r>
                      <a:endParaRPr lang="id-ID" sz="1000" b="1">
                        <a:effectLst/>
                        <a:latin typeface="Cambria" panose="02040503050406030204" pitchFamily="18" charset="0"/>
                        <a:ea typeface="SimSun" panose="02010600030101010101" pitchFamily="2" charset="-122"/>
                        <a:cs typeface="Arial" panose="020B0604020202020204" pitchFamily="34" charset="0"/>
                      </a:endParaRPr>
                    </a:p>
                  </a:txBody>
                  <a:tcPr marL="68580" marR="68580" marT="0" marB="0"/>
                </a:tc>
                <a:tc>
                  <a:txBody>
                    <a:bodyPr/>
                    <a:lstStyle/>
                    <a:p>
                      <a:pPr algn="just">
                        <a:lnSpc>
                          <a:spcPts val="1300"/>
                        </a:lnSpc>
                        <a:spcBef>
                          <a:spcPts val="400"/>
                        </a:spcBef>
                        <a:spcAft>
                          <a:spcPts val="200"/>
                        </a:spcAft>
                      </a:pPr>
                      <a:r>
                        <a:rPr lang="en-US" sz="800">
                          <a:effectLst/>
                        </a:rPr>
                        <a:t>Resolved</a:t>
                      </a:r>
                      <a:endParaRPr lang="id-ID" sz="1000" b="1">
                        <a:effectLst/>
                        <a:latin typeface="Cambria" panose="02040503050406030204" pitchFamily="18" charset="0"/>
                        <a:ea typeface="SimSun" panose="02010600030101010101" pitchFamily="2" charset="-122"/>
                        <a:cs typeface="Arial" panose="020B0604020202020204" pitchFamily="34" charset="0"/>
                      </a:endParaRPr>
                    </a:p>
                  </a:txBody>
                  <a:tcPr marL="68580" marR="68580" marT="0" marB="0"/>
                </a:tc>
                <a:tc>
                  <a:txBody>
                    <a:bodyPr/>
                    <a:lstStyle/>
                    <a:p>
                      <a:pPr algn="just">
                        <a:lnSpc>
                          <a:spcPts val="1300"/>
                        </a:lnSpc>
                        <a:spcBef>
                          <a:spcPts val="400"/>
                        </a:spcBef>
                        <a:spcAft>
                          <a:spcPts val="200"/>
                        </a:spcAft>
                      </a:pPr>
                      <a:r>
                        <a:rPr lang="id-ID" sz="800">
                          <a:effectLst/>
                        </a:rPr>
                        <a:t>0</a:t>
                      </a:r>
                      <a:r>
                        <a:rPr lang="en-US" sz="800">
                          <a:effectLst/>
                        </a:rPr>
                        <a:t>8-8-202</a:t>
                      </a:r>
                      <a:r>
                        <a:rPr lang="id-ID" sz="800">
                          <a:effectLst/>
                        </a:rPr>
                        <a:t>3</a:t>
                      </a:r>
                      <a:endParaRPr lang="id-ID" sz="1000" b="1">
                        <a:effectLst/>
                        <a:latin typeface="Cambria" panose="02040503050406030204" pitchFamily="18" charset="0"/>
                        <a:ea typeface="SimSun" panose="02010600030101010101" pitchFamily="2" charset="-122"/>
                        <a:cs typeface="Arial" panose="020B0604020202020204" pitchFamily="34" charset="0"/>
                      </a:endParaRPr>
                    </a:p>
                  </a:txBody>
                  <a:tcPr marL="68580" marR="68580" marT="0" marB="0"/>
                </a:tc>
                <a:tc>
                  <a:txBody>
                    <a:bodyPr/>
                    <a:lstStyle/>
                    <a:p>
                      <a:pPr algn="just">
                        <a:lnSpc>
                          <a:spcPts val="1300"/>
                        </a:lnSpc>
                        <a:spcBef>
                          <a:spcPts val="400"/>
                        </a:spcBef>
                        <a:spcAft>
                          <a:spcPts val="200"/>
                        </a:spcAft>
                      </a:pPr>
                      <a:r>
                        <a:rPr lang="id-ID" sz="800" dirty="0">
                          <a:effectLst/>
                        </a:rPr>
                        <a:t>Adding the code of message</a:t>
                      </a:r>
                      <a:endParaRPr lang="id-ID" sz="1000" b="1" dirty="0">
                        <a:effectLst/>
                        <a:latin typeface="Cambria" panose="02040503050406030204" pitchFamily="18"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31105484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2">
            <a:extLst>
              <a:ext uri="{FF2B5EF4-FFF2-40B4-BE49-F238E27FC236}">
                <a16:creationId xmlns:a16="http://schemas.microsoft.com/office/drawing/2014/main" id="{DCC0450B-3E1A-4D77-A9D8-10BE20A5ACAD}"/>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rgbClr val="FFFFFF"/>
                </a:solidFill>
                <a:cs typeface="Arial" panose="020B0604020202020204" pitchFamily="34" charset="0"/>
              </a:rPr>
              <a:t>3. </a:t>
            </a:r>
            <a:r>
              <a:rPr lang="en-SG" altLang="en-US" sz="2800">
                <a:solidFill>
                  <a:schemeClr val="bg1"/>
                </a:solidFill>
              </a:rPr>
              <a:t>Tools, Process &amp; Technologies</a:t>
            </a:r>
            <a:endParaRPr lang="en-US" altLang="en-US" sz="280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342900" lvl="0" indent="-342900" algn="just">
              <a:lnSpc>
                <a:spcPts val="1300"/>
              </a:lnSpc>
              <a:spcBef>
                <a:spcPts val="600"/>
              </a:spcBef>
              <a:spcAft>
                <a:spcPts val="200"/>
              </a:spcAft>
              <a:buFont typeface="+mj-lt"/>
              <a:buAutoNum type="arabicPeriod"/>
              <a:tabLst>
                <a:tab pos="3060700" algn="l"/>
              </a:tabLst>
            </a:pPr>
            <a:endParaRPr lang="id-ID" sz="1800" b="1" dirty="0">
              <a:solidFill>
                <a:schemeClr val="tx1"/>
              </a:solidFill>
              <a:effectLst/>
              <a:latin typeface="Cambria" panose="02040503050406030204" pitchFamily="18" charset="0"/>
              <a:ea typeface="SimSun" panose="02010600030101010101" pitchFamily="2" charset="-122"/>
              <a:cs typeface="Arial" panose="020B0604020202020204" pitchFamily="34" charset="0"/>
            </a:endParaRPr>
          </a:p>
          <a:p>
            <a:pPr marL="342900" lvl="0" indent="-342900" algn="just">
              <a:lnSpc>
                <a:spcPts val="1300"/>
              </a:lnSpc>
              <a:spcBef>
                <a:spcPts val="600"/>
              </a:spcBef>
              <a:spcAft>
                <a:spcPts val="200"/>
              </a:spcAft>
              <a:buFont typeface="+mj-lt"/>
              <a:buAutoNum type="arabicPeriod"/>
              <a:tabLst>
                <a:tab pos="3060700" algn="l"/>
              </a:tabLst>
            </a:pPr>
            <a:r>
              <a:rPr lang="en-US" sz="1800" b="1" dirty="0">
                <a:solidFill>
                  <a:schemeClr val="tx1"/>
                </a:solidFill>
                <a:effectLst/>
                <a:latin typeface="Cambria" panose="02040503050406030204" pitchFamily="18" charset="0"/>
                <a:ea typeface="SimSun" panose="02010600030101010101" pitchFamily="2" charset="-122"/>
                <a:cs typeface="Arial" panose="020B0604020202020204" pitchFamily="34" charset="0"/>
              </a:rPr>
              <a:t>Problem Investigation</a:t>
            </a:r>
            <a:endParaRPr lang="id-ID" sz="1800" dirty="0">
              <a:solidFill>
                <a:schemeClr val="tx1"/>
              </a:solidFill>
              <a:effectLst/>
              <a:latin typeface="Cambria" panose="02040503050406030204" pitchFamily="18" charset="0"/>
              <a:ea typeface="SimSun" panose="02010600030101010101" pitchFamily="2" charset="-122"/>
              <a:cs typeface="Arial" panose="020B0604020202020204" pitchFamily="34" charset="0"/>
            </a:endParaRPr>
          </a:p>
          <a:p>
            <a:pPr marL="588645" indent="-226695" algn="just">
              <a:lnSpc>
                <a:spcPts val="1300"/>
              </a:lnSpc>
              <a:spcBef>
                <a:spcPts val="600"/>
              </a:spcBef>
              <a:spcAft>
                <a:spcPts val="200"/>
              </a:spcAft>
              <a:tabLst>
                <a:tab pos="3060700" algn="l"/>
              </a:tabLst>
            </a:pPr>
            <a:r>
              <a:rPr lang="en-US" sz="1800" dirty="0">
                <a:solidFill>
                  <a:schemeClr val="tx1"/>
                </a:solidFill>
                <a:effectLst/>
                <a:latin typeface="Cambria" panose="02040503050406030204" pitchFamily="18" charset="0"/>
                <a:ea typeface="SimSun" panose="02010600030101010101" pitchFamily="2" charset="-122"/>
                <a:cs typeface="Arial" panose="020B0604020202020204" pitchFamily="34" charset="0"/>
              </a:rPr>
              <a:t>Techniques = Root Cause Analysis </a:t>
            </a:r>
            <a:endParaRPr lang="id-ID" sz="1800" dirty="0">
              <a:solidFill>
                <a:schemeClr val="tx1"/>
              </a:solidFill>
              <a:effectLst/>
              <a:latin typeface="Cambria" panose="02040503050406030204" pitchFamily="18" charset="0"/>
              <a:ea typeface="SimSun" panose="02010600030101010101" pitchFamily="2" charset="-122"/>
              <a:cs typeface="Arial" panose="020B0604020202020204" pitchFamily="34" charset="0"/>
            </a:endParaRPr>
          </a:p>
          <a:p>
            <a:pPr marL="588645" indent="-226695" algn="just">
              <a:lnSpc>
                <a:spcPts val="1300"/>
              </a:lnSpc>
              <a:spcBef>
                <a:spcPts val="600"/>
              </a:spcBef>
              <a:spcAft>
                <a:spcPts val="200"/>
              </a:spcAft>
              <a:tabLst>
                <a:tab pos="3060700" algn="l"/>
              </a:tabLst>
            </a:pPr>
            <a:r>
              <a:rPr lang="en-US" sz="1800" dirty="0">
                <a:solidFill>
                  <a:schemeClr val="tx1"/>
                </a:solidFill>
                <a:effectLst/>
                <a:latin typeface="Cambria" panose="02040503050406030204" pitchFamily="18" charset="0"/>
                <a:ea typeface="SimSun" panose="02010600030101010101" pitchFamily="2" charset="-122"/>
                <a:cs typeface="Arial" panose="020B0604020202020204" pitchFamily="34" charset="0"/>
              </a:rPr>
              <a:t>Tool = Brainstorming</a:t>
            </a:r>
            <a:endParaRPr lang="id-ID" sz="1800" dirty="0">
              <a:solidFill>
                <a:schemeClr val="tx1"/>
              </a:solidFill>
              <a:effectLst/>
              <a:latin typeface="Cambria" panose="02040503050406030204" pitchFamily="18" charset="0"/>
              <a:ea typeface="SimSun" panose="02010600030101010101" pitchFamily="2" charset="-122"/>
              <a:cs typeface="Arial" panose="020B0604020202020204" pitchFamily="34" charset="0"/>
            </a:endParaRPr>
          </a:p>
          <a:p>
            <a:pPr marL="588645" algn="just">
              <a:lnSpc>
                <a:spcPts val="1300"/>
              </a:lnSpc>
              <a:spcBef>
                <a:spcPts val="400"/>
              </a:spcBef>
              <a:spcAft>
                <a:spcPts val="200"/>
              </a:spcAft>
            </a:pPr>
            <a:r>
              <a:rPr lang="en-US" sz="1800" b="0" dirty="0">
                <a:solidFill>
                  <a:schemeClr val="tx1"/>
                </a:solidFill>
                <a:effectLst/>
                <a:latin typeface="Cambria" panose="02040503050406030204" pitchFamily="18" charset="0"/>
                <a:ea typeface="SimSun" panose="02010600030101010101" pitchFamily="2" charset="-122"/>
                <a:cs typeface="Arial" panose="020B0604020202020204" pitchFamily="34" charset="0"/>
              </a:rPr>
              <a:t>Process:</a:t>
            </a:r>
            <a:endParaRPr lang="id-ID" sz="1800" b="1" dirty="0">
              <a:solidFill>
                <a:schemeClr val="tx1"/>
              </a:solidFill>
              <a:effectLst/>
              <a:latin typeface="Cambria" panose="02040503050406030204" pitchFamily="18" charset="0"/>
              <a:ea typeface="SimSun" panose="02010600030101010101" pitchFamily="2" charset="-122"/>
              <a:cs typeface="Arial" panose="020B0604020202020204" pitchFamily="34" charset="0"/>
            </a:endParaRPr>
          </a:p>
          <a:p>
            <a:pPr marL="342900" lvl="0" indent="-342900" algn="just">
              <a:spcBef>
                <a:spcPts val="100"/>
              </a:spcBef>
              <a:buFont typeface="+mj-lt"/>
              <a:buAutoNum type="arabicPeriod"/>
              <a:tabLst>
                <a:tab pos="4191000" algn="l"/>
              </a:tabLst>
            </a:pPr>
            <a:r>
              <a:rPr lang="en-US" sz="1800" dirty="0">
                <a:solidFill>
                  <a:schemeClr val="tx1"/>
                </a:solidFill>
                <a:effectLst/>
                <a:latin typeface="Cambria" panose="02040503050406030204" pitchFamily="18" charset="0"/>
                <a:ea typeface="SimSun" panose="02010600030101010101" pitchFamily="2" charset="-122"/>
                <a:cs typeface="Arial" panose="020B0604020202020204" pitchFamily="34" charset="0"/>
              </a:rPr>
              <a:t>Utilize </a:t>
            </a:r>
            <a:r>
              <a:rPr lang="id-ID" sz="1800" dirty="0">
                <a:solidFill>
                  <a:schemeClr val="tx1"/>
                </a:solidFill>
                <a:effectLst/>
                <a:latin typeface="Cambria" panose="02040503050406030204" pitchFamily="18" charset="0"/>
                <a:ea typeface="SimSun" panose="02010600030101010101" pitchFamily="2" charset="-122"/>
                <a:cs typeface="Arial" panose="020B0604020202020204" pitchFamily="34" charset="0"/>
              </a:rPr>
              <a:t>Brainstorming </a:t>
            </a:r>
            <a:r>
              <a:rPr lang="en-US" sz="1800" dirty="0">
                <a:solidFill>
                  <a:schemeClr val="tx1"/>
                </a:solidFill>
                <a:effectLst/>
                <a:latin typeface="Cambria" panose="02040503050406030204" pitchFamily="18" charset="0"/>
                <a:ea typeface="SimSun" panose="02010600030101010101" pitchFamily="2" charset="-122"/>
                <a:cs typeface="Arial" panose="020B0604020202020204" pitchFamily="34" charset="0"/>
              </a:rPr>
              <a:t>to analyze the root causes of identified issues systematically.</a:t>
            </a:r>
            <a:endParaRPr lang="id-ID" sz="18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gn="just">
              <a:spcBef>
                <a:spcPts val="100"/>
              </a:spcBef>
              <a:buFont typeface="+mj-lt"/>
              <a:buAutoNum type="arabicPeriod"/>
              <a:tabLst>
                <a:tab pos="4191000" algn="l"/>
              </a:tabLst>
            </a:pPr>
            <a:r>
              <a:rPr lang="en-US" sz="1800" dirty="0">
                <a:solidFill>
                  <a:schemeClr val="tx1"/>
                </a:solidFill>
                <a:effectLst/>
                <a:latin typeface="Cambria" panose="02040503050406030204" pitchFamily="18" charset="0"/>
                <a:ea typeface="SimSun" panose="02010600030101010101" pitchFamily="2" charset="-122"/>
                <a:cs typeface="Arial" panose="020B0604020202020204" pitchFamily="34" charset="0"/>
              </a:rPr>
              <a:t>Identify major categories</a:t>
            </a:r>
            <a:r>
              <a:rPr lang="id-ID" sz="1800" dirty="0">
                <a:solidFill>
                  <a:schemeClr val="tx1"/>
                </a:solidFill>
                <a:effectLst/>
                <a:latin typeface="Cambria" panose="02040503050406030204" pitchFamily="18" charset="0"/>
                <a:ea typeface="SimSun" panose="02010600030101010101" pitchFamily="2" charset="-122"/>
                <a:cs typeface="Arial" panose="020B0604020202020204" pitchFamily="34" charset="0"/>
              </a:rPr>
              <a:t> </a:t>
            </a:r>
            <a:r>
              <a:rPr lang="en-US" sz="1800" dirty="0">
                <a:solidFill>
                  <a:schemeClr val="tx1"/>
                </a:solidFill>
                <a:effectLst/>
                <a:latin typeface="Cambria" panose="02040503050406030204" pitchFamily="18" charset="0"/>
                <a:ea typeface="SimSun" panose="02010600030101010101" pitchFamily="2" charset="-122"/>
                <a:cs typeface="Arial" panose="020B0604020202020204" pitchFamily="34" charset="0"/>
              </a:rPr>
              <a:t>that could contribute to the issue, such as people, </a:t>
            </a:r>
            <a:r>
              <a:rPr lang="id-ID" sz="1800" dirty="0">
                <a:solidFill>
                  <a:schemeClr val="tx1"/>
                </a:solidFill>
                <a:effectLst/>
                <a:latin typeface="Cambria" panose="02040503050406030204" pitchFamily="18" charset="0"/>
                <a:ea typeface="SimSun" panose="02010600030101010101" pitchFamily="2" charset="-122"/>
                <a:cs typeface="Arial" panose="020B0604020202020204" pitchFamily="34" charset="0"/>
              </a:rPr>
              <a:t>processes</a:t>
            </a:r>
            <a:r>
              <a:rPr lang="en-US" sz="1800" dirty="0">
                <a:solidFill>
                  <a:schemeClr val="tx1"/>
                </a:solidFill>
                <a:effectLst/>
                <a:latin typeface="Cambria" panose="02040503050406030204" pitchFamily="18" charset="0"/>
                <a:ea typeface="SimSun" panose="02010600030101010101" pitchFamily="2" charset="-122"/>
                <a:cs typeface="Arial" panose="020B0604020202020204" pitchFamily="34" charset="0"/>
              </a:rPr>
              <a:t>, equipment, environment, and materials.</a:t>
            </a:r>
            <a:endParaRPr lang="id-ID" sz="18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gn="just">
              <a:spcBef>
                <a:spcPts val="100"/>
              </a:spcBef>
              <a:buFont typeface="+mj-lt"/>
              <a:buAutoNum type="arabicPeriod"/>
              <a:tabLst>
                <a:tab pos="4191000" algn="l"/>
              </a:tabLst>
            </a:pPr>
            <a:r>
              <a:rPr lang="en-US" sz="1800" dirty="0">
                <a:solidFill>
                  <a:schemeClr val="tx1"/>
                </a:solidFill>
                <a:effectLst/>
                <a:latin typeface="Cambria" panose="02040503050406030204" pitchFamily="18" charset="0"/>
                <a:ea typeface="SimSun" panose="02010600030101010101" pitchFamily="2" charset="-122"/>
                <a:cs typeface="Arial" panose="020B0604020202020204" pitchFamily="34" charset="0"/>
              </a:rPr>
              <a:t>Drill down each category to identify potential root causes that might lead to the observed problem.</a:t>
            </a:r>
            <a:endParaRPr lang="id-ID" sz="18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gn="just">
              <a:spcBef>
                <a:spcPts val="100"/>
              </a:spcBef>
              <a:buFont typeface="+mj-lt"/>
              <a:buAutoNum type="arabicPeriod"/>
              <a:tabLst>
                <a:tab pos="4191000" algn="l"/>
              </a:tabLst>
            </a:pPr>
            <a:r>
              <a:rPr lang="en-US" sz="1800" dirty="0">
                <a:solidFill>
                  <a:schemeClr val="tx1"/>
                </a:solidFill>
                <a:effectLst/>
                <a:latin typeface="Cambria" panose="02040503050406030204" pitchFamily="18" charset="0"/>
                <a:ea typeface="SimSun" panose="02010600030101010101" pitchFamily="2" charset="-122"/>
                <a:cs typeface="Arial" panose="020B0604020202020204" pitchFamily="34" charset="0"/>
              </a:rPr>
              <a:t>Encourage cross-functional discussions to gather insights from various team members.</a:t>
            </a:r>
            <a:endParaRPr lang="id-ID" sz="18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gn="just">
              <a:spcBef>
                <a:spcPts val="100"/>
              </a:spcBef>
              <a:buFont typeface="+mj-lt"/>
              <a:buAutoNum type="arabicPeriod"/>
              <a:tabLst>
                <a:tab pos="4191000" algn="l"/>
              </a:tabLst>
            </a:pPr>
            <a:r>
              <a:rPr lang="en-US" sz="1800" dirty="0">
                <a:solidFill>
                  <a:schemeClr val="tx1"/>
                </a:solidFill>
                <a:effectLst/>
                <a:latin typeface="Cambria" panose="02040503050406030204" pitchFamily="18" charset="0"/>
                <a:ea typeface="SimSun" panose="02010600030101010101" pitchFamily="2" charset="-122"/>
                <a:cs typeface="Arial" panose="020B0604020202020204" pitchFamily="34" charset="0"/>
              </a:rPr>
              <a:t>Prioritize root causes based on their significance and relevance to the issue, enabling targeted corrective actions</a:t>
            </a:r>
            <a:r>
              <a:rPr lang="id-ID" sz="1800" dirty="0">
                <a:solidFill>
                  <a:schemeClr val="tx1"/>
                </a:solidFill>
                <a:effectLst/>
                <a:latin typeface="Cambria" panose="02040503050406030204" pitchFamily="18" charset="0"/>
                <a:ea typeface="SimSun" panose="02010600030101010101" pitchFamily="2" charset="-122"/>
                <a:cs typeface="Arial" panose="020B0604020202020204" pitchFamily="34" charset="0"/>
              </a:rPr>
              <a:t>—problem</a:t>
            </a:r>
            <a:r>
              <a:rPr lang="en-US" sz="18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SG" sz="18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Resolution.</a:t>
            </a:r>
            <a:endParaRPr lang="id-ID" sz="18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defRPr/>
            </a:pPr>
            <a:endParaRPr lang="en-SG" dirty="0">
              <a:solidFill>
                <a:schemeClr val="tx1"/>
              </a:solidFill>
            </a:endParaRPr>
          </a:p>
        </p:txBody>
      </p:sp>
    </p:spTree>
    <p:extLst>
      <p:ext uri="{BB962C8B-B14F-4D97-AF65-F5344CB8AC3E}">
        <p14:creationId xmlns:p14="http://schemas.microsoft.com/office/powerpoint/2010/main" val="241854417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ee7cfa4c9c9d99588569e4929a391d755d23d3c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975E9F97BC1B5458BF54EED01CD8DCC" ma:contentTypeVersion="14" ma:contentTypeDescription="Create a new document." ma:contentTypeScope="" ma:versionID="2d35398129ce63844fcd652cf7c25bf4">
  <xsd:schema xmlns:xsd="http://www.w3.org/2001/XMLSchema" xmlns:xs="http://www.w3.org/2001/XMLSchema" xmlns:p="http://schemas.microsoft.com/office/2006/metadata/properties" xmlns:ns2="d118d1a0-f5a0-4e12-83ce-6c8453885330" xmlns:ns3="c0babb3f-4b83-4bd4-b00e-4acf958a406a" targetNamespace="http://schemas.microsoft.com/office/2006/metadata/properties" ma:root="true" ma:fieldsID="ee38142deccbb131ae178429fcc9bbf9" ns2:_="" ns3:_="">
    <xsd:import namespace="d118d1a0-f5a0-4e12-83ce-6c8453885330"/>
    <xsd:import namespace="c0babb3f-4b83-4bd4-b00e-4acf958a406a"/>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18d1a0-f5a0-4e12-83ce-6c84538853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0bf0ac1-f138-411d-9df9-4081be4fdb86"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SearchProperties" ma:index="20" nillable="true" ma:displayName="MediaServiceSearchProperties" ma:hidden="true" ma:internalName="MediaServiceSearchProperties" ma:readOnly="true">
      <xsd:simpleType>
        <xsd:restriction base="dms:Note"/>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0babb3f-4b83-4bd4-b00e-4acf958a406a"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0d88b2bf-274e-4f33-a410-37d88b11a109}" ma:internalName="TaxCatchAll" ma:showField="CatchAllData" ma:web="c0babb3f-4b83-4bd4-b00e-4acf958a406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c0babb3f-4b83-4bd4-b00e-4acf958a406a" xsi:nil="true"/>
    <lcf76f155ced4ddcb4097134ff3c332f xmlns="d118d1a0-f5a0-4e12-83ce-6c8453885330">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23CD4397-CD30-4EC0-9F24-DB19A37444B8}">
  <ds:schemaRefs>
    <ds:schemaRef ds:uri="http://schemas.microsoft.com/sharepoint/v3/contenttype/forms"/>
  </ds:schemaRefs>
</ds:datastoreItem>
</file>

<file path=customXml/itemProps2.xml><?xml version="1.0" encoding="utf-8"?>
<ds:datastoreItem xmlns:ds="http://schemas.openxmlformats.org/officeDocument/2006/customXml" ds:itemID="{F85C6738-4F02-4C45-AF21-F2B31B749BF9}">
  <ds:schemaRefs>
    <ds:schemaRef ds:uri="c0babb3f-4b83-4bd4-b00e-4acf958a406a"/>
    <ds:schemaRef ds:uri="d118d1a0-f5a0-4e12-83ce-6c845388533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AF3EE97-662C-45BD-AEBD-57BE7DC9224B}">
  <ds:schemaRefs>
    <ds:schemaRef ds:uri="c0babb3f-4b83-4bd4-b00e-4acf958a406a"/>
    <ds:schemaRef ds:uri="d118d1a0-f5a0-4e12-83ce-6c845388533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811</TotalTime>
  <Words>1495</Words>
  <Application>Microsoft Office PowerPoint</Application>
  <PresentationFormat>On-screen Show (4:3)</PresentationFormat>
  <Paragraphs>308</Paragraphs>
  <Slides>24</Slides>
  <Notes>7</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24</vt:i4>
      </vt:variant>
    </vt:vector>
  </HeadingPairs>
  <TitlesOfParts>
    <vt:vector size="34" baseType="lpstr">
      <vt:lpstr>Arial</vt:lpstr>
      <vt:lpstr>Calibri</vt:lpstr>
      <vt:lpstr>Calibri Light</vt:lpstr>
      <vt:lpstr>Cambria</vt:lpstr>
      <vt:lpstr>Symbol</vt:lpstr>
      <vt:lpstr>Times New Roman</vt:lpstr>
      <vt:lpstr>Wingdings</vt:lpstr>
      <vt:lpstr>Office Theme</vt:lpstr>
      <vt:lpstr>1_Office Theme</vt:lpstr>
      <vt:lpstr>2_Office Theme</vt:lpstr>
      <vt:lpstr>Problem Manage a Server Outage Scenario &amp; an Issue &amp; Change Request Management System</vt:lpstr>
      <vt:lpstr>Contents</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Joscans</dc:creator>
  <cp:lastModifiedBy>Syukursidiq nuralam</cp:lastModifiedBy>
  <cp:revision>28</cp:revision>
  <cp:lastPrinted>2015-07-27T02:04:21Z</cp:lastPrinted>
  <dcterms:created xsi:type="dcterms:W3CDTF">2012-01-26T10:45:43Z</dcterms:created>
  <dcterms:modified xsi:type="dcterms:W3CDTF">2023-08-23T14:20:24Z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0x010100B975E9F97BC1B5458BF54EED01CD8DCC</vt:lpwstr>
  </property>
  <property fmtid="{D5CDD505-2E9C-101B-9397-08002B2CF9AE}" pid="3" name="MediaServiceImageTags">
    <vt:lpwstr/>
  </property>
</Properties>
</file>