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1"/>
  </p:notesMasterIdLst>
  <p:handoutMasterIdLst>
    <p:handoutMasterId r:id="rId22"/>
  </p:handoutMasterIdLst>
  <p:sldIdLst>
    <p:sldId id="338" r:id="rId7"/>
    <p:sldId id="372" r:id="rId8"/>
    <p:sldId id="494" r:id="rId9"/>
    <p:sldId id="534" r:id="rId10"/>
    <p:sldId id="535" r:id="rId11"/>
    <p:sldId id="496" r:id="rId12"/>
    <p:sldId id="536" r:id="rId13"/>
    <p:sldId id="537" r:id="rId14"/>
    <p:sldId id="538" r:id="rId15"/>
    <p:sldId id="539" r:id="rId16"/>
    <p:sldId id="540" r:id="rId17"/>
    <p:sldId id="541" r:id="rId18"/>
    <p:sldId id="542" r:id="rId19"/>
    <p:sldId id="543" r:id="rId20"/>
  </p:sldIdLst>
  <p:sldSz cx="9144000" cy="6858000" type="screen4x3"/>
  <p:notesSz cx="9939338" cy="6807200"/>
  <p:custDataLst>
    <p:tags r:id="rId23"/>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176C"/>
    <a:srgbClr val="E9EDF4"/>
    <a:srgbClr val="D0D8E8"/>
    <a:srgbClr val="CAD9EC"/>
    <a:srgbClr val="E7CFCF"/>
    <a:srgbClr val="F7FCE0"/>
    <a:srgbClr val="E9F7A3"/>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2941" autoAdjust="0"/>
  </p:normalViewPr>
  <p:slideViewPr>
    <p:cSldViewPr snapToObjects="1" showGuides="1">
      <p:cViewPr varScale="1">
        <p:scale>
          <a:sx n="60" d="100"/>
          <a:sy n="60" d="100"/>
        </p:scale>
        <p:origin x="1416" y="40"/>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1/21/2024</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1/21/2024</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pPr>
              <a:defRPr/>
            </a:pPr>
            <a:fld id="{BAAEEC78-BEC1-4E73-AE9E-66766B2988D1}" type="slidenum">
              <a:rPr lang="en-US" altLang="en-US" smtClean="0"/>
              <a:pPr>
                <a:defRPr/>
              </a:pPr>
              <a:t>1</a:t>
            </a:fld>
            <a:endParaRPr lang="en-US" altLang="en-US"/>
          </a:p>
        </p:txBody>
      </p:sp>
    </p:spTree>
    <p:extLst>
      <p:ext uri="{BB962C8B-B14F-4D97-AF65-F5344CB8AC3E}">
        <p14:creationId xmlns:p14="http://schemas.microsoft.com/office/powerpoint/2010/main" val="14519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6</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425701"/>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lgn="ctr">
              <a:defRPr/>
            </a:pPr>
            <a:r>
              <a:rPr lang="en-GB" altLang="en-US" dirty="0">
                <a:ea typeface="ヒラギノ角ゴ Pro W3" charset="-128"/>
              </a:rPr>
              <a:t>Data Science Essentials</a:t>
            </a: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10046" y="4653136"/>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27 Oct 2023</a:t>
            </a:r>
          </a:p>
          <a:p>
            <a:pPr>
              <a:lnSpc>
                <a:spcPts val="1800"/>
              </a:lnSpc>
              <a:spcBef>
                <a:spcPts val="200"/>
              </a:spcBef>
              <a:spcAft>
                <a:spcPts val="200"/>
              </a:spcAft>
              <a:defRPr/>
            </a:pPr>
            <a:r>
              <a:rPr lang="en-US" altLang="en-US" sz="1400" b="1" dirty="0">
                <a:latin typeface="+mn-lt"/>
              </a:rPr>
              <a:t>End Date		: 21 Jan 2024</a:t>
            </a:r>
          </a:p>
          <a:p>
            <a:pPr>
              <a:lnSpc>
                <a:spcPts val="1800"/>
              </a:lnSpc>
              <a:spcBef>
                <a:spcPts val="200"/>
              </a:spcBef>
              <a:spcAft>
                <a:spcPts val="200"/>
              </a:spcAft>
              <a:defRPr/>
            </a:pPr>
            <a:r>
              <a:rPr lang="en-US" altLang="en-US" sz="1400" b="1" dirty="0">
                <a:latin typeface="+mn-lt"/>
              </a:rPr>
              <a:t>Submission Date	: 2</a:t>
            </a:r>
            <a:r>
              <a:rPr lang="id-ID" altLang="en-US" sz="1400" b="1" dirty="0">
                <a:latin typeface="+mn-lt"/>
              </a:rPr>
              <a:t>1</a:t>
            </a:r>
            <a:r>
              <a:rPr lang="en-US" altLang="en-US" sz="1400" b="1" dirty="0">
                <a:latin typeface="+mn-lt"/>
              </a:rPr>
              <a:t> Jan 2024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0" y="3544561"/>
            <a:ext cx="8244408" cy="762000"/>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Data Science Essentials</a:t>
            </a:r>
          </a:p>
          <a:p>
            <a:pPr>
              <a:lnSpc>
                <a:spcPts val="1800"/>
              </a:lnSpc>
              <a:spcBef>
                <a:spcPts val="200"/>
              </a:spcBef>
              <a:spcAft>
                <a:spcPts val="200"/>
              </a:spcAft>
              <a:defRPr/>
            </a:pPr>
            <a:r>
              <a:rPr lang="en-US" altLang="en-US" sz="1400" b="1" dirty="0">
                <a:latin typeface="+mn-lt"/>
              </a:rPr>
              <a:t>Course</a:t>
            </a:r>
            <a:r>
              <a:rPr lang="en-US" altLang="en-US" sz="1400" dirty="0">
                <a:latin typeface="+mn-lt"/>
              </a:rPr>
              <a:t>: </a:t>
            </a:r>
            <a:r>
              <a:rPr lang="en-US" sz="1400" dirty="0">
                <a:effectLst/>
                <a:latin typeface="+mn-lt"/>
                <a:ea typeface="DengXian" panose="02010600030101010101" pitchFamily="2" charset="-122"/>
                <a:cs typeface="Times New Roman" panose="02020603050405020304" pitchFamily="18" charset="0"/>
              </a:rPr>
              <a:t> Higher Diploma in Software Engineering/Bachelor Degree in Software Engineering</a:t>
            </a:r>
          </a:p>
          <a:p>
            <a:pPr>
              <a:lnSpc>
                <a:spcPts val="1800"/>
              </a:lnSpc>
              <a:spcBef>
                <a:spcPts val="200"/>
              </a:spcBef>
              <a:spcAft>
                <a:spcPts val="200"/>
              </a:spcAft>
              <a:defRPr/>
            </a:pP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653136"/>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id-ID" altLang="en-US" sz="1400" b="1" dirty="0">
                <a:latin typeface="+mn-lt"/>
              </a:rPr>
              <a:t>Syukur Sidiq Nur Alam</a:t>
            </a:r>
            <a:r>
              <a:rPr lang="en-US" altLang="en-US" sz="1400" b="1" dirty="0">
                <a:latin typeface="+mn-lt"/>
              </a:rPr>
              <a:t>	</a:t>
            </a:r>
          </a:p>
          <a:p>
            <a:pPr>
              <a:lnSpc>
                <a:spcPts val="1800"/>
              </a:lnSpc>
              <a:spcBef>
                <a:spcPts val="200"/>
              </a:spcBef>
              <a:spcAft>
                <a:spcPts val="200"/>
              </a:spcAft>
              <a:defRPr/>
            </a:pPr>
            <a:r>
              <a:rPr lang="en-US" altLang="en-US" sz="1400" b="1" dirty="0">
                <a:latin typeface="+mn-lt"/>
              </a:rPr>
              <a:t>Enrollment ID	: BDSE-0922-08</a:t>
            </a:r>
            <a:r>
              <a:rPr lang="id-ID" altLang="en-US" sz="1400" b="1" dirty="0">
                <a:latin typeface="+mn-lt"/>
              </a:rPr>
              <a:t>9</a:t>
            </a:r>
            <a:endParaRPr lang="en-US" altLang="en-US" sz="1400" b="1" dirty="0">
              <a:latin typeface="+mn-lt"/>
            </a:endParaRP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IN" sz="3200" b="1" dirty="0">
                <a:solidFill>
                  <a:schemeClr val="bg1"/>
                </a:solidFill>
              </a:rPr>
              <a:t>7. Implementation Results</a:t>
            </a:r>
            <a:endParaRPr lang="en-IN" sz="2800" b="1" dirty="0">
              <a:solidFill>
                <a:schemeClr val="bg1"/>
              </a:solidFill>
            </a:endParaRPr>
          </a:p>
          <a:p>
            <a:endParaRPr lang="en-IN" sz="2800" b="1" dirty="0">
              <a:solidFill>
                <a:schemeClr val="bg1"/>
              </a:solidFill>
            </a:endParaRPr>
          </a:p>
          <a:p>
            <a:endParaRPr lang="en-US" altLang="en-US" sz="2800" dirty="0">
              <a:solidFill>
                <a:schemeClr val="bg1"/>
              </a:solidFill>
              <a:cs typeface="Arial" panose="020B0604020202020204" pitchFamily="34" charset="0"/>
            </a:endParaRPr>
          </a:p>
        </p:txBody>
      </p:sp>
      <p:pic>
        <p:nvPicPr>
          <p:cNvPr id="3" name="Picture 2">
            <a:extLst>
              <a:ext uri="{FF2B5EF4-FFF2-40B4-BE49-F238E27FC236}">
                <a16:creationId xmlns:a16="http://schemas.microsoft.com/office/drawing/2014/main" id="{42704A50-5CAC-3B72-813D-06E240DD547C}"/>
              </a:ext>
            </a:extLst>
          </p:cNvPr>
          <p:cNvPicPr>
            <a:picLocks noChangeAspect="1"/>
          </p:cNvPicPr>
          <p:nvPr/>
        </p:nvPicPr>
        <p:blipFill>
          <a:blip r:embed="rId2"/>
          <a:stretch>
            <a:fillRect/>
          </a:stretch>
        </p:blipFill>
        <p:spPr>
          <a:xfrm>
            <a:off x="1187624" y="1268760"/>
            <a:ext cx="6498108" cy="5432580"/>
          </a:xfrm>
          <a:prstGeom prst="rect">
            <a:avLst/>
          </a:prstGeom>
        </p:spPr>
      </p:pic>
    </p:spTree>
    <p:extLst>
      <p:ext uri="{BB962C8B-B14F-4D97-AF65-F5344CB8AC3E}">
        <p14:creationId xmlns:p14="http://schemas.microsoft.com/office/powerpoint/2010/main" val="305206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7345387"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IN" sz="3200" b="1" dirty="0">
                <a:solidFill>
                  <a:schemeClr val="bg1"/>
                </a:solidFill>
              </a:rPr>
              <a:t>8. DAX functions if used (Optional)</a:t>
            </a:r>
          </a:p>
          <a:p>
            <a:endParaRPr lang="en-IN" sz="2800" b="1" dirty="0">
              <a:solidFill>
                <a:schemeClr val="bg1"/>
              </a:solidFill>
            </a:endParaRPr>
          </a:p>
          <a:p>
            <a:endParaRPr lang="en-IN" sz="2800" b="1" dirty="0">
              <a:solidFill>
                <a:schemeClr val="bg1"/>
              </a:solidFill>
            </a:endParaRPr>
          </a:p>
          <a:p>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1210689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7345387"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IN" sz="3200" b="1" dirty="0">
                <a:solidFill>
                  <a:schemeClr val="bg1"/>
                </a:solidFill>
              </a:rPr>
              <a:t>9. </a:t>
            </a:r>
            <a:r>
              <a:rPr lang="en-IN" sz="2800" b="1" dirty="0">
                <a:solidFill>
                  <a:schemeClr val="bg1"/>
                </a:solidFill>
              </a:rPr>
              <a:t>Milestone Feedback &amp; Action</a:t>
            </a:r>
          </a:p>
          <a:p>
            <a:endParaRPr lang="en-IN" sz="2800" b="1" dirty="0">
              <a:solidFill>
                <a:schemeClr val="bg1"/>
              </a:solidFill>
            </a:endParaRPr>
          </a:p>
          <a:p>
            <a:endParaRPr lang="en-IN" sz="2800" b="1" dirty="0">
              <a:solidFill>
                <a:schemeClr val="bg1"/>
              </a:solidFill>
            </a:endParaRPr>
          </a:p>
          <a:p>
            <a:endParaRPr lang="en-US"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191301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7345387"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IN" sz="3200" b="1" dirty="0">
                <a:solidFill>
                  <a:schemeClr val="bg1"/>
                </a:solidFill>
              </a:rPr>
              <a:t>10. </a:t>
            </a:r>
            <a:r>
              <a:rPr lang="en-IN" sz="2800" b="1" dirty="0">
                <a:solidFill>
                  <a:schemeClr val="bg1"/>
                </a:solidFill>
              </a:rPr>
              <a:t>Future Improvements </a:t>
            </a:r>
          </a:p>
          <a:p>
            <a:endParaRPr lang="en-IN" sz="2800" b="1" dirty="0">
              <a:solidFill>
                <a:schemeClr val="bg1"/>
              </a:solidFill>
            </a:endParaRPr>
          </a:p>
          <a:p>
            <a:endParaRPr lang="en-IN" sz="2800" b="1" dirty="0">
              <a:solidFill>
                <a:schemeClr val="bg1"/>
              </a:solidFill>
            </a:endParaRPr>
          </a:p>
          <a:p>
            <a:endParaRPr lang="en-US" altLang="en-US" sz="2800" dirty="0">
              <a:solidFill>
                <a:schemeClr val="bg1"/>
              </a:solidFill>
              <a:cs typeface="Arial" panose="020B0604020202020204" pitchFamily="34" charset="0"/>
            </a:endParaRPr>
          </a:p>
        </p:txBody>
      </p:sp>
      <p:sp>
        <p:nvSpPr>
          <p:cNvPr id="3" name="TextBox 2">
            <a:extLst>
              <a:ext uri="{FF2B5EF4-FFF2-40B4-BE49-F238E27FC236}">
                <a16:creationId xmlns:a16="http://schemas.microsoft.com/office/drawing/2014/main" id="{DF8FD0B9-FBE8-4583-F3FB-0FFC8A66926D}"/>
              </a:ext>
            </a:extLst>
          </p:cNvPr>
          <p:cNvSpPr txBox="1"/>
          <p:nvPr/>
        </p:nvSpPr>
        <p:spPr>
          <a:xfrm>
            <a:off x="683568" y="1959084"/>
            <a:ext cx="6842407" cy="1200329"/>
          </a:xfrm>
          <a:prstGeom prst="rect">
            <a:avLst/>
          </a:prstGeom>
          <a:noFill/>
        </p:spPr>
        <p:txBody>
          <a:bodyPr wrap="square">
            <a:spAutoFit/>
          </a:bodyPr>
          <a:lstStyle/>
          <a:p>
            <a:pPr marL="285750" indent="-285750">
              <a:buFont typeface="Arial" panose="020B0604020202020204" pitchFamily="34" charset="0"/>
              <a:buChar char="•"/>
            </a:pPr>
            <a:r>
              <a:rPr lang="en-US" dirty="0"/>
              <a:t> Deeper Exploration of Power BI Features</a:t>
            </a:r>
            <a:endParaRPr lang="id-ID" dirty="0"/>
          </a:p>
          <a:p>
            <a:pPr marL="285750" indent="-285750">
              <a:buFont typeface="Arial" panose="020B0604020202020204" pitchFamily="34" charset="0"/>
              <a:buChar char="•"/>
            </a:pPr>
            <a:r>
              <a:rPr lang="id-ID" dirty="0"/>
              <a:t> Integrate Advanced Analytics</a:t>
            </a:r>
            <a:endParaRPr lang="en-US" dirty="0"/>
          </a:p>
          <a:p>
            <a:pPr marL="285750" indent="-285750">
              <a:buFont typeface="Arial" panose="020B0604020202020204" pitchFamily="34" charset="0"/>
              <a:buChar char="•"/>
            </a:pPr>
            <a:r>
              <a:rPr lang="en-US" dirty="0"/>
              <a:t> Enhanced Interactivity and Dashboard Features</a:t>
            </a:r>
            <a:endParaRPr lang="id-ID" dirty="0"/>
          </a:p>
          <a:p>
            <a:pPr marL="285750" indent="-285750">
              <a:buFont typeface="Arial" panose="020B0604020202020204" pitchFamily="34" charset="0"/>
              <a:buChar char="•"/>
            </a:pPr>
            <a:r>
              <a:rPr lang="en-ID" dirty="0"/>
              <a:t> Enhanced Collaboration and Sharing:</a:t>
            </a:r>
          </a:p>
        </p:txBody>
      </p:sp>
    </p:spTree>
    <p:extLst>
      <p:ext uri="{BB962C8B-B14F-4D97-AF65-F5344CB8AC3E}">
        <p14:creationId xmlns:p14="http://schemas.microsoft.com/office/powerpoint/2010/main" val="15839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BFD558-93FD-55AB-0DFF-220342BBABF3}"/>
              </a:ext>
            </a:extLst>
          </p:cNvPr>
          <p:cNvSpPr txBox="1"/>
          <p:nvPr/>
        </p:nvSpPr>
        <p:spPr>
          <a:xfrm>
            <a:off x="2555776" y="3068960"/>
            <a:ext cx="4320480" cy="923330"/>
          </a:xfrm>
          <a:prstGeom prst="rect">
            <a:avLst/>
          </a:prstGeom>
          <a:noFill/>
        </p:spPr>
        <p:txBody>
          <a:bodyPr wrap="square" rtlCol="0">
            <a:spAutoFit/>
          </a:bodyPr>
          <a:lstStyle/>
          <a:p>
            <a:pPr algn="ctr"/>
            <a:r>
              <a:rPr lang="en-US" sz="5400" b="1" dirty="0">
                <a:solidFill>
                  <a:srgbClr val="93176C"/>
                </a:solidFill>
              </a:rPr>
              <a:t>THANK YOU</a:t>
            </a:r>
          </a:p>
        </p:txBody>
      </p:sp>
    </p:spTree>
    <p:extLst>
      <p:ext uri="{BB962C8B-B14F-4D97-AF65-F5344CB8AC3E}">
        <p14:creationId xmlns:p14="http://schemas.microsoft.com/office/powerpoint/2010/main" val="224059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864460675"/>
              </p:ext>
            </p:extLst>
          </p:nvPr>
        </p:nvGraphicFramePr>
        <p:xfrm>
          <a:off x="166688" y="1160463"/>
          <a:ext cx="8640762" cy="1577623"/>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23</a:t>
                      </a:r>
                      <a:r>
                        <a:rPr lang="en-US" sz="1600" baseline="30000" dirty="0">
                          <a:effectLst/>
                        </a:rPr>
                        <a:t>rd</a:t>
                      </a:r>
                      <a:r>
                        <a:rPr lang="en-US" sz="1600" dirty="0">
                          <a:effectLst/>
                        </a:rPr>
                        <a:t> April 2022</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1577414541"/>
              </p:ext>
            </p:extLst>
          </p:nvPr>
        </p:nvGraphicFramePr>
        <p:xfrm>
          <a:off x="144995" y="1179157"/>
          <a:ext cx="8641084" cy="4074803"/>
        </p:xfrm>
        <a:graphic>
          <a:graphicData uri="http://schemas.openxmlformats.org/drawingml/2006/table">
            <a:tbl>
              <a:tblPr firstRow="1" bandRow="1">
                <a:tableStyleId>{5C22544A-7EE6-4342-B048-85BDC9FD1C3A}</a:tableStyleId>
              </a:tblPr>
              <a:tblGrid>
                <a:gridCol w="1203209">
                  <a:extLst>
                    <a:ext uri="{9D8B030D-6E8A-4147-A177-3AD203B41FA5}">
                      <a16:colId xmlns:a16="http://schemas.microsoft.com/office/drawing/2014/main" val="2834307532"/>
                    </a:ext>
                  </a:extLst>
                </a:gridCol>
                <a:gridCol w="7437875">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b="1" dirty="0"/>
                        <a:t>01</a:t>
                      </a:r>
                    </a:p>
                  </a:txBody>
                  <a:tcPr marL="91436" marR="91436" marT="45709" marB="45709" anchor="ctr"/>
                </a:tc>
                <a:tc>
                  <a:txBody>
                    <a:bodyPr/>
                    <a:lstStyle/>
                    <a:p>
                      <a:r>
                        <a:rPr lang="en-IN" sz="1600" b="1" dirty="0"/>
                        <a:t>Problem Statement</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b="1" dirty="0"/>
                        <a:t>02</a:t>
                      </a:r>
                    </a:p>
                  </a:txBody>
                  <a:tcPr marL="91436" marR="91436" marT="45709" marB="45709" anchor="ctr"/>
                </a:tc>
                <a:tc>
                  <a:txBody>
                    <a:bodyPr/>
                    <a:lstStyle/>
                    <a:p>
                      <a:r>
                        <a:rPr lang="en-IN" sz="1600" b="1" dirty="0"/>
                        <a:t>Project Objectives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b="1" dirty="0"/>
                        <a:t>03</a:t>
                      </a:r>
                    </a:p>
                  </a:txBody>
                  <a:tcPr marL="91436" marR="91436" marT="45709" marB="45709" anchor="ctr"/>
                </a:tc>
                <a:tc>
                  <a:txBody>
                    <a:bodyPr/>
                    <a:lstStyle/>
                    <a:p>
                      <a:r>
                        <a:rPr lang="en-IN" sz="1600" b="1" dirty="0"/>
                        <a:t>Project Milestones &amp; Tasks</a:t>
                      </a:r>
                    </a:p>
                  </a:txBody>
                  <a:tcPr marL="6350" marR="6350" marT="6351" marB="0" anchor="b"/>
                </a:tc>
                <a:extLst>
                  <a:ext uri="{0D108BD9-81ED-4DB2-BD59-A6C34878D82A}">
                    <a16:rowId xmlns:a16="http://schemas.microsoft.com/office/drawing/2014/main" val="3888214698"/>
                  </a:ext>
                </a:extLst>
              </a:tr>
              <a:tr h="429427">
                <a:tc>
                  <a:txBody>
                    <a:bodyPr/>
                    <a:lstStyle/>
                    <a:p>
                      <a:pPr algn="ctr"/>
                      <a:r>
                        <a:rPr lang="en-SG" sz="1600" b="1" dirty="0"/>
                        <a:t>04</a:t>
                      </a:r>
                    </a:p>
                  </a:txBody>
                  <a:tcPr marL="91436" marR="91436" marT="45709" marB="45709" anchor="ctr"/>
                </a:tc>
                <a:tc>
                  <a:txBody>
                    <a:bodyPr/>
                    <a:lstStyle/>
                    <a:p>
                      <a:r>
                        <a:rPr lang="en-IN" sz="1600" b="1" dirty="0"/>
                        <a:t>Data Analytics, BI and Data Science</a:t>
                      </a:r>
                    </a:p>
                  </a:txBody>
                  <a:tcPr marL="6350" marR="6350" marT="6351" marB="0" anchor="b"/>
                </a:tc>
                <a:extLst>
                  <a:ext uri="{0D108BD9-81ED-4DB2-BD59-A6C34878D82A}">
                    <a16:rowId xmlns:a16="http://schemas.microsoft.com/office/drawing/2014/main" val="1106043174"/>
                  </a:ext>
                </a:extLst>
              </a:tr>
              <a:tr h="429427">
                <a:tc>
                  <a:txBody>
                    <a:bodyPr/>
                    <a:lstStyle/>
                    <a:p>
                      <a:pPr algn="ctr"/>
                      <a:r>
                        <a:rPr lang="en-SG" sz="1600" b="1" dirty="0"/>
                        <a:t>05</a:t>
                      </a:r>
                    </a:p>
                  </a:txBody>
                  <a:tcPr marL="91436" marR="91436" marT="45709" marB="45709" anchor="ctr"/>
                </a:tc>
                <a:tc>
                  <a:txBody>
                    <a:bodyPr/>
                    <a:lstStyle/>
                    <a:p>
                      <a:r>
                        <a:rPr lang="en-IN" sz="1600" b="1" dirty="0"/>
                        <a:t>Data Types</a:t>
                      </a:r>
                    </a:p>
                  </a:txBody>
                  <a:tcPr marL="6350" marR="6350" marT="6351" marB="0" anchor="b"/>
                </a:tc>
                <a:extLst>
                  <a:ext uri="{0D108BD9-81ED-4DB2-BD59-A6C34878D82A}">
                    <a16:rowId xmlns:a16="http://schemas.microsoft.com/office/drawing/2014/main" val="1429497512"/>
                  </a:ext>
                </a:extLst>
              </a:tr>
              <a:tr h="429427">
                <a:tc>
                  <a:txBody>
                    <a:bodyPr/>
                    <a:lstStyle/>
                    <a:p>
                      <a:pPr algn="ctr"/>
                      <a:r>
                        <a:rPr lang="en-SG" sz="1600" b="1" dirty="0"/>
                        <a:t>06</a:t>
                      </a:r>
                    </a:p>
                  </a:txBody>
                  <a:tcPr marL="91436" marR="91436" marT="45709" marB="45709" anchor="ctr"/>
                </a:tc>
                <a:tc>
                  <a:txBody>
                    <a:bodyPr/>
                    <a:lstStyle/>
                    <a:p>
                      <a:r>
                        <a:rPr lang="en-IN" sz="1600" b="1" dirty="0"/>
                        <a:t>Select Data Analytics Tool </a:t>
                      </a:r>
                    </a:p>
                  </a:txBody>
                  <a:tcPr marL="6350" marR="6350" marT="6351" marB="0" anchor="b"/>
                </a:tc>
                <a:extLst>
                  <a:ext uri="{0D108BD9-81ED-4DB2-BD59-A6C34878D82A}">
                    <a16:rowId xmlns:a16="http://schemas.microsoft.com/office/drawing/2014/main" val="3657251119"/>
                  </a:ext>
                </a:extLst>
              </a:tr>
              <a:tr h="335280">
                <a:tc>
                  <a:txBody>
                    <a:bodyPr/>
                    <a:lstStyle/>
                    <a:p>
                      <a:pPr algn="ctr"/>
                      <a:r>
                        <a:rPr lang="en-SG" sz="1600" b="1" dirty="0"/>
                        <a:t>07</a:t>
                      </a:r>
                    </a:p>
                  </a:txBody>
                  <a:tcPr marL="91436" marR="91436" marT="45709" marB="45709" anchor="ctr"/>
                </a:tc>
                <a:tc>
                  <a:txBody>
                    <a:bodyPr/>
                    <a:lstStyle/>
                    <a:p>
                      <a:r>
                        <a:rPr lang="en-IN" sz="1600" b="1" dirty="0"/>
                        <a:t>Implementation Results: </a:t>
                      </a:r>
                      <a:r>
                        <a:rPr lang="en-IN" sz="1400" b="0" dirty="0"/>
                        <a:t>put evidence for each level and highlight problem with solution</a:t>
                      </a:r>
                      <a:endParaRPr lang="en-IN" sz="1600" b="0" dirty="0"/>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b="1" dirty="0"/>
                        <a:t>08</a:t>
                      </a:r>
                    </a:p>
                  </a:txBody>
                  <a:tcPr marL="91436" marR="91436" marT="45709" marB="45709" anchor="ctr"/>
                </a:tc>
                <a:tc>
                  <a:txBody>
                    <a:bodyPr/>
                    <a:lstStyle/>
                    <a:p>
                      <a:r>
                        <a:rPr lang="en-IN" sz="1600" b="1" dirty="0"/>
                        <a:t>DAX functions if used (Optional)</a:t>
                      </a:r>
                    </a:p>
                  </a:txBody>
                  <a:tcPr marL="6350" marR="6350" marT="6351" marB="0" anchor="b"/>
                </a:tc>
                <a:extLst>
                  <a:ext uri="{0D108BD9-81ED-4DB2-BD59-A6C34878D82A}">
                    <a16:rowId xmlns:a16="http://schemas.microsoft.com/office/drawing/2014/main" val="1182630671"/>
                  </a:ext>
                </a:extLst>
              </a:tr>
              <a:tr h="439562">
                <a:tc>
                  <a:txBody>
                    <a:bodyPr/>
                    <a:lstStyle/>
                    <a:p>
                      <a:pPr algn="ctr"/>
                      <a:r>
                        <a:rPr lang="en-SG" sz="1600" b="1" dirty="0"/>
                        <a:t>09</a:t>
                      </a:r>
                    </a:p>
                  </a:txBody>
                  <a:tcPr marL="91436" marR="91436" marT="45709" marB="45709" anchor="ctr"/>
                </a:tc>
                <a:tc>
                  <a:txBody>
                    <a:bodyPr/>
                    <a:lstStyle/>
                    <a:p>
                      <a:r>
                        <a:rPr lang="en-IN" sz="1600" b="1" dirty="0"/>
                        <a:t>Milestone Feedback &amp; Action</a:t>
                      </a:r>
                    </a:p>
                  </a:txBody>
                  <a:tcPr marL="6350" marR="6350" marT="6351" marB="0" anchor="b"/>
                </a:tc>
                <a:extLst>
                  <a:ext uri="{0D108BD9-81ED-4DB2-BD59-A6C34878D82A}">
                    <a16:rowId xmlns:a16="http://schemas.microsoft.com/office/drawing/2014/main" val="3690579861"/>
                  </a:ext>
                </a:extLst>
              </a:tr>
              <a:tr h="335280">
                <a:tc>
                  <a:txBody>
                    <a:bodyPr/>
                    <a:lstStyle/>
                    <a:p>
                      <a:pPr algn="ctr"/>
                      <a:r>
                        <a:rPr lang="en-SG" sz="1600" b="1" dirty="0"/>
                        <a:t>10</a:t>
                      </a:r>
                    </a:p>
                  </a:txBody>
                  <a:tcPr marL="91436" marR="91436" marT="45709" marB="45709" anchor="ctr"/>
                </a:tc>
                <a:tc>
                  <a:txBody>
                    <a:bodyPr/>
                    <a:lstStyle/>
                    <a:p>
                      <a:r>
                        <a:rPr lang="en-IN" sz="1600" b="1" dirty="0"/>
                        <a:t>Future Improvements </a:t>
                      </a:r>
                    </a:p>
                  </a:txBody>
                  <a:tcPr marL="6350" marR="6350" marT="6351" marB="0" anchor="b"/>
                </a:tc>
                <a:extLst>
                  <a:ext uri="{0D108BD9-81ED-4DB2-BD59-A6C34878D82A}">
                    <a16:rowId xmlns:a16="http://schemas.microsoft.com/office/drawing/2014/main" val="219565521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Problem Statement</a:t>
            </a:r>
            <a:endParaRPr lang="en-US" altLang="en-US" sz="2800" dirty="0">
              <a:solidFill>
                <a:schemeClr val="bg1"/>
              </a:solidFill>
              <a:cs typeface="Arial" panose="020B0604020202020204" pitchFamily="34" charset="0"/>
            </a:endParaRPr>
          </a:p>
        </p:txBody>
      </p:sp>
      <p:sp>
        <p:nvSpPr>
          <p:cNvPr id="3" name="TextBox 2">
            <a:extLst>
              <a:ext uri="{FF2B5EF4-FFF2-40B4-BE49-F238E27FC236}">
                <a16:creationId xmlns:a16="http://schemas.microsoft.com/office/drawing/2014/main" id="{56FD5BBB-6D33-B7CD-B7C7-D63EF879412A}"/>
              </a:ext>
            </a:extLst>
          </p:cNvPr>
          <p:cNvSpPr txBox="1"/>
          <p:nvPr/>
        </p:nvSpPr>
        <p:spPr>
          <a:xfrm>
            <a:off x="0" y="1490008"/>
            <a:ext cx="9001000" cy="1938992"/>
          </a:xfrm>
          <a:prstGeom prst="rect">
            <a:avLst/>
          </a:prstGeom>
          <a:noFill/>
        </p:spPr>
        <p:txBody>
          <a:bodyPr wrap="square">
            <a:spAutoFit/>
          </a:bodyPr>
          <a:lstStyle/>
          <a:p>
            <a:pPr marL="693420"/>
            <a:r>
              <a:rPr lang="en-US" sz="2400" dirty="0" err="1">
                <a:effectLst/>
                <a:latin typeface="Open Sans" panose="020B0606030504020204" pitchFamily="34" charset="0"/>
                <a:ea typeface="Cambria" panose="02040503050406030204" pitchFamily="18" charset="0"/>
                <a:cs typeface="Open Sans" panose="020B0606030504020204" pitchFamily="34" charset="0"/>
              </a:rPr>
              <a:t>HelloGreen</a:t>
            </a:r>
            <a:r>
              <a:rPr lang="en-US" sz="2400" dirty="0">
                <a:effectLst/>
                <a:latin typeface="Open Sans" panose="020B0606030504020204" pitchFamily="34" charset="0"/>
                <a:ea typeface="Cambria" panose="02040503050406030204" pitchFamily="18" charset="0"/>
                <a:cs typeface="Open Sans" panose="020B0606030504020204" pitchFamily="34" charset="0"/>
              </a:rPr>
              <a:t>, a company, is having trouble figuring out what causes staff attrition. The project manager, Mr. Lim, uses a data-driven strategy to find factors that impact workers and keep the best ones on board.</a:t>
            </a:r>
          </a:p>
          <a:p>
            <a:pPr marL="693420"/>
            <a:endParaRPr lang="en-US" sz="2400" dirty="0" err="1">
              <a:effectLst/>
              <a:latin typeface="Open Sans" panose="020B0606030504020204" pitchFamily="34" charset="0"/>
              <a:ea typeface="Cambria" panose="02040503050406030204" pitchFamily="18" charset="0"/>
              <a:cs typeface="Open Sans" panose="020B06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Project Objectives</a:t>
            </a:r>
            <a:endParaRPr lang="en-US" altLang="en-US" sz="2800" dirty="0">
              <a:solidFill>
                <a:schemeClr val="bg1"/>
              </a:solidFill>
              <a:cs typeface="Arial" panose="020B0604020202020204" pitchFamily="34" charset="0"/>
            </a:endParaRPr>
          </a:p>
        </p:txBody>
      </p:sp>
      <p:sp>
        <p:nvSpPr>
          <p:cNvPr id="3" name="TextBox 2">
            <a:extLst>
              <a:ext uri="{FF2B5EF4-FFF2-40B4-BE49-F238E27FC236}">
                <a16:creationId xmlns:a16="http://schemas.microsoft.com/office/drawing/2014/main" id="{4778B831-780B-0BCD-209F-DC7F9CEA1C3E}"/>
              </a:ext>
            </a:extLst>
          </p:cNvPr>
          <p:cNvSpPr txBox="1"/>
          <p:nvPr/>
        </p:nvSpPr>
        <p:spPr>
          <a:xfrm>
            <a:off x="395536" y="1264901"/>
            <a:ext cx="7976058" cy="3416320"/>
          </a:xfrm>
          <a:prstGeom prst="rect">
            <a:avLst/>
          </a:prstGeom>
          <a:noFill/>
        </p:spPr>
        <p:txBody>
          <a:bodyPr wrap="square">
            <a:spAutoFit/>
          </a:bodyPr>
          <a:lstStyle/>
          <a:p>
            <a:pPr marL="693420"/>
            <a:r>
              <a:rPr lang="en-US" sz="2400" dirty="0">
                <a:effectLst/>
                <a:latin typeface="Open Sans" panose="020B0606030504020204" pitchFamily="34" charset="0"/>
                <a:ea typeface="Cambria" panose="02040503050406030204" pitchFamily="18" charset="0"/>
                <a:cs typeface="Open Sans" panose="020B0606030504020204" pitchFamily="34" charset="0"/>
              </a:rPr>
              <a:t>The research aims to identify and analyze the elements that contribute to employee attrition.</a:t>
            </a:r>
            <a:endParaRPr lang="id-ID" sz="2400" dirty="0">
              <a:effectLst/>
              <a:latin typeface="Open Sans" panose="020B0606030504020204" pitchFamily="34" charset="0"/>
              <a:ea typeface="Cambria" panose="02040503050406030204" pitchFamily="18" charset="0"/>
              <a:cs typeface="Open Sans" panose="020B0606030504020204" pitchFamily="34" charset="0"/>
            </a:endParaRPr>
          </a:p>
          <a:p>
            <a:pPr marL="693420"/>
            <a:endParaRPr lang="id-ID" sz="2400" dirty="0">
              <a:effectLst/>
              <a:latin typeface="Open Sans" panose="020B0606030504020204" pitchFamily="34" charset="0"/>
              <a:ea typeface="Cambria" panose="02040503050406030204" pitchFamily="18" charset="0"/>
              <a:cs typeface="Open Sans" panose="020B0606030504020204" pitchFamily="34" charset="0"/>
            </a:endParaRPr>
          </a:p>
          <a:p>
            <a:pPr marL="693420"/>
            <a:r>
              <a:rPr lang="en-US" sz="2400" dirty="0">
                <a:effectLst/>
                <a:latin typeface="Open Sans" panose="020B0606030504020204" pitchFamily="34" charset="0"/>
                <a:ea typeface="Cambria" panose="02040503050406030204" pitchFamily="18" charset="0"/>
                <a:cs typeface="Open Sans" panose="020B0606030504020204" pitchFamily="34" charset="0"/>
              </a:rPr>
              <a:t>- Create a data analytics dashboard-based corporate intelligence system.</a:t>
            </a:r>
            <a:endParaRPr lang="id-ID" sz="2400" dirty="0">
              <a:effectLst/>
              <a:latin typeface="Open Sans" panose="020B0606030504020204" pitchFamily="34" charset="0"/>
              <a:ea typeface="Cambria" panose="02040503050406030204" pitchFamily="18" charset="0"/>
              <a:cs typeface="Open Sans" panose="020B0606030504020204" pitchFamily="34" charset="0"/>
            </a:endParaRPr>
          </a:p>
          <a:p>
            <a:pPr marL="693420"/>
            <a:r>
              <a:rPr lang="en-US" sz="2400" dirty="0">
                <a:effectLst/>
                <a:latin typeface="Open Sans" panose="020B0606030504020204" pitchFamily="34" charset="0"/>
                <a:ea typeface="Cambria" panose="02040503050406030204" pitchFamily="18" charset="0"/>
                <a:cs typeface="Open Sans" panose="020B0606030504020204" pitchFamily="34" charset="0"/>
              </a:rPr>
              <a:t>- Assess how </a:t>
            </a:r>
            <a:r>
              <a:rPr lang="en-US" sz="2400" dirty="0" err="1">
                <a:effectLst/>
                <a:latin typeface="Open Sans" panose="020B0606030504020204" pitchFamily="34" charset="0"/>
                <a:ea typeface="Cambria" panose="02040503050406030204" pitchFamily="18" charset="0"/>
                <a:cs typeface="Open Sans" panose="020B0606030504020204" pitchFamily="34" charset="0"/>
              </a:rPr>
              <a:t>HelloGreen's</a:t>
            </a:r>
            <a:r>
              <a:rPr lang="en-US" sz="2400" dirty="0">
                <a:effectLst/>
                <a:latin typeface="Open Sans" panose="020B0606030504020204" pitchFamily="34" charset="0"/>
                <a:ea typeface="Cambria" panose="02040503050406030204" pitchFamily="18" charset="0"/>
                <a:cs typeface="Open Sans" panose="020B0606030504020204" pitchFamily="34" charset="0"/>
              </a:rPr>
              <a:t> problems can be addressed via data analytics.</a:t>
            </a:r>
            <a:endParaRPr lang="id-ID" sz="2400" dirty="0">
              <a:effectLst/>
              <a:latin typeface="Open Sans" panose="020B0606030504020204" pitchFamily="34" charset="0"/>
              <a:ea typeface="Cambria" panose="02040503050406030204" pitchFamily="18" charset="0"/>
              <a:cs typeface="Open Sans" panose="020B0606030504020204" pitchFamily="34" charset="0"/>
            </a:endParaRPr>
          </a:p>
          <a:p>
            <a:pPr marL="693420"/>
            <a:r>
              <a:rPr lang="en-US" sz="2400" dirty="0">
                <a:effectLst/>
                <a:latin typeface="Open Sans" panose="020B0606030504020204" pitchFamily="34" charset="0"/>
                <a:ea typeface="Cambria" panose="02040503050406030204" pitchFamily="18" charset="0"/>
                <a:cs typeface="Open Sans" panose="020B0606030504020204" pitchFamily="34" charset="0"/>
              </a:rPr>
              <a:t>- Evaluate the dashboard's usefulness in aiding in decision-making.</a:t>
            </a:r>
            <a:endParaRPr lang="en-ID" sz="2400" dirty="0">
              <a:effectLst/>
              <a:latin typeface="Open Sans" panose="020B0606030504020204" pitchFamily="34"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04247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3864143462"/>
              </p:ext>
            </p:extLst>
          </p:nvPr>
        </p:nvGraphicFramePr>
        <p:xfrm>
          <a:off x="153989" y="1196975"/>
          <a:ext cx="8666485" cy="4737556"/>
        </p:xfrm>
        <a:graphic>
          <a:graphicData uri="http://schemas.openxmlformats.org/drawingml/2006/table">
            <a:tbl>
              <a:tblPr firstRow="1" bandRow="1">
                <a:tableStyleId>{5C22544A-7EE6-4342-B048-85BDC9FD1C3A}</a:tableStyleId>
              </a:tblPr>
              <a:tblGrid>
                <a:gridCol w="1065551">
                  <a:extLst>
                    <a:ext uri="{9D8B030D-6E8A-4147-A177-3AD203B41FA5}">
                      <a16:colId xmlns:a16="http://schemas.microsoft.com/office/drawing/2014/main" val="20000"/>
                    </a:ext>
                  </a:extLst>
                </a:gridCol>
                <a:gridCol w="5982371">
                  <a:extLst>
                    <a:ext uri="{9D8B030D-6E8A-4147-A177-3AD203B41FA5}">
                      <a16:colId xmlns:a16="http://schemas.microsoft.com/office/drawing/2014/main" val="20001"/>
                    </a:ext>
                  </a:extLst>
                </a:gridCol>
                <a:gridCol w="1618563">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2000" u="none" strike="noStrike" dirty="0">
                          <a:effectLst/>
                          <a:latin typeface="+mn-lt"/>
                        </a:rPr>
                        <a:t> 1</a:t>
                      </a:r>
                      <a:endParaRPr lang="en-SG" sz="2000" b="0" i="0" u="none" strike="noStrike" dirty="0">
                        <a:solidFill>
                          <a:srgbClr val="000000"/>
                        </a:solidFill>
                        <a:effectLst/>
                        <a:latin typeface="+mn-lt"/>
                      </a:endParaRPr>
                    </a:p>
                  </a:txBody>
                  <a:tcPr marL="6350" marR="6350" marT="6349" marB="0"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2000" b="1" dirty="0">
                          <a:latin typeface="+mn-lt"/>
                          <a:cs typeface="Carlito"/>
                        </a:rPr>
                        <a:t>Project Initiation and Requirement Gathering</a:t>
                      </a:r>
                      <a:endParaRPr lang="en-MY" sz="2000" b="1" dirty="0">
                        <a:latin typeface="+mn-lt"/>
                        <a:cs typeface="Carlito"/>
                      </a:endParaRPr>
                    </a:p>
                  </a:txBody>
                  <a:tcPr marL="6350" marR="6350" marT="6349" marB="0" anchor="ctr"/>
                </a:tc>
                <a:tc>
                  <a:txBody>
                    <a:bodyPr/>
                    <a:lstStyle/>
                    <a:p>
                      <a:pPr algn="ctr" fontAlgn="ctr"/>
                      <a:r>
                        <a:rPr lang="en-SG" sz="2000" u="none" strike="noStrike" dirty="0">
                          <a:effectLst/>
                          <a:latin typeface="+mn-lt"/>
                        </a:rPr>
                        <a:t> 1</a:t>
                      </a:r>
                      <a:endParaRPr lang="en-SG" sz="2000" b="0" i="0" u="none" strike="noStrike" dirty="0">
                        <a:solidFill>
                          <a:srgbClr val="000000"/>
                        </a:solidFill>
                        <a:effectLst/>
                        <a:latin typeface="+mn-lt"/>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2000" u="none" strike="noStrike" dirty="0">
                          <a:effectLst/>
                          <a:latin typeface="+mn-lt"/>
                        </a:rPr>
                        <a:t> 2</a:t>
                      </a:r>
                      <a:endParaRPr lang="en-SG" sz="2000" b="0" i="0" u="none" strike="noStrike" dirty="0">
                        <a:solidFill>
                          <a:srgbClr val="000000"/>
                        </a:solidFill>
                        <a:effectLst/>
                        <a:latin typeface="+mn-lt"/>
                      </a:endParaRPr>
                    </a:p>
                  </a:txBody>
                  <a:tcPr marL="6350" marR="6350" marT="6349" marB="0" anchor="ctr"/>
                </a:tc>
                <a:tc>
                  <a:txBody>
                    <a:bodyPr/>
                    <a:lstStyle/>
                    <a:p>
                      <a:r>
                        <a:rPr lang="en-US" sz="2000" b="1" dirty="0">
                          <a:latin typeface="+mn-lt"/>
                        </a:rPr>
                        <a:t>Data Analytics, BI and Data Science</a:t>
                      </a:r>
                      <a:endParaRPr lang="en-IN" sz="2000" b="1" dirty="0">
                        <a:latin typeface="+mn-lt"/>
                      </a:endParaRPr>
                    </a:p>
                  </a:txBody>
                  <a:tcPr marL="6350" marR="6350" marT="6349" marB="0" anchor="ctr"/>
                </a:tc>
                <a:tc>
                  <a:txBody>
                    <a:bodyPr/>
                    <a:lstStyle/>
                    <a:p>
                      <a:pPr algn="ctr" fontAlgn="ctr"/>
                      <a:r>
                        <a:rPr lang="en-SG" sz="2000" u="none" strike="noStrike" dirty="0">
                          <a:effectLst/>
                          <a:latin typeface="+mn-lt"/>
                        </a:rPr>
                        <a:t> 2</a:t>
                      </a:r>
                      <a:endParaRPr lang="en-SG" sz="2000" b="0" i="0" u="none" strike="noStrike" dirty="0">
                        <a:solidFill>
                          <a:srgbClr val="000000"/>
                        </a:solidFill>
                        <a:effectLst/>
                        <a:latin typeface="+mn-lt"/>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2000" u="none" strike="noStrike" dirty="0">
                          <a:effectLst/>
                          <a:latin typeface="+mn-lt"/>
                        </a:rPr>
                        <a:t> 3</a:t>
                      </a:r>
                      <a:endParaRPr lang="en-SG" sz="2000" b="0" i="0" u="none" strike="noStrike" dirty="0">
                        <a:solidFill>
                          <a:srgbClr val="000000"/>
                        </a:solidFill>
                        <a:effectLst/>
                        <a:latin typeface="+mn-lt"/>
                      </a:endParaRPr>
                    </a:p>
                  </a:txBody>
                  <a:tcPr marL="6350" marR="6350" marT="6349" marB="0" anchor="ctr"/>
                </a:tc>
                <a:tc>
                  <a:txBody>
                    <a:bodyPr/>
                    <a:lstStyle/>
                    <a:p>
                      <a:r>
                        <a:rPr lang="en-IN" sz="2000" b="1" dirty="0">
                          <a:latin typeface="+mn-lt"/>
                        </a:rPr>
                        <a:t>Data Types</a:t>
                      </a:r>
                    </a:p>
                  </a:txBody>
                  <a:tcPr marL="6350" marR="6350" marT="6349" marB="0" anchor="ctr"/>
                </a:tc>
                <a:tc>
                  <a:txBody>
                    <a:bodyPr/>
                    <a:lstStyle/>
                    <a:p>
                      <a:pPr algn="ctr" fontAlgn="ctr"/>
                      <a:r>
                        <a:rPr lang="en-SG" sz="2000" u="none" strike="noStrike" dirty="0">
                          <a:effectLst/>
                          <a:latin typeface="+mn-lt"/>
                        </a:rPr>
                        <a:t> 3</a:t>
                      </a:r>
                      <a:endParaRPr lang="en-SG" sz="2000" b="0" i="0" u="none" strike="noStrike" dirty="0">
                        <a:solidFill>
                          <a:srgbClr val="000000"/>
                        </a:solidFill>
                        <a:effectLst/>
                        <a:latin typeface="+mn-lt"/>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2000" u="none" strike="noStrike" dirty="0">
                          <a:effectLst/>
                          <a:latin typeface="+mn-lt"/>
                        </a:rPr>
                        <a:t> 4</a:t>
                      </a:r>
                      <a:endParaRPr lang="en-SG" sz="2000" b="0" i="0" u="none" strike="noStrike" dirty="0">
                        <a:solidFill>
                          <a:srgbClr val="000000"/>
                        </a:solidFill>
                        <a:effectLst/>
                        <a:latin typeface="+mn-lt"/>
                      </a:endParaRPr>
                    </a:p>
                  </a:txBody>
                  <a:tcPr marL="6350" marR="6350" marT="6349" marB="0" anchor="ctr"/>
                </a:tc>
                <a:tc>
                  <a:txBody>
                    <a:bodyPr/>
                    <a:lstStyle/>
                    <a:p>
                      <a:r>
                        <a:rPr lang="en-US" sz="2000" b="1" dirty="0">
                          <a:latin typeface="+mn-lt"/>
                        </a:rPr>
                        <a:t>Data Analytics tools and techniques</a:t>
                      </a:r>
                      <a:endParaRPr lang="en-IN" sz="2000" b="1" dirty="0">
                        <a:latin typeface="+mn-lt"/>
                      </a:endParaRPr>
                    </a:p>
                  </a:txBody>
                  <a:tcPr marL="6350" marR="6350" marT="6349" marB="0" anchor="ctr"/>
                </a:tc>
                <a:tc>
                  <a:txBody>
                    <a:bodyPr/>
                    <a:lstStyle/>
                    <a:p>
                      <a:pPr algn="ctr" fontAlgn="ctr"/>
                      <a:r>
                        <a:rPr lang="en-SG" sz="2000" u="none" strike="noStrike" dirty="0">
                          <a:effectLst/>
                          <a:latin typeface="+mn-lt"/>
                        </a:rPr>
                        <a:t> 4</a:t>
                      </a:r>
                      <a:endParaRPr lang="en-SG" sz="2000" b="0" i="0" u="none" strike="noStrike" dirty="0">
                        <a:solidFill>
                          <a:srgbClr val="000000"/>
                        </a:solidFill>
                        <a:effectLst/>
                        <a:latin typeface="+mn-lt"/>
                      </a:endParaRPr>
                    </a:p>
                  </a:txBody>
                  <a:tcPr marL="6350" marR="6350" marT="6349" marB="0" anchor="ctr"/>
                </a:tc>
                <a:extLst>
                  <a:ext uri="{0D108BD9-81ED-4DB2-BD59-A6C34878D82A}">
                    <a16:rowId xmlns:a16="http://schemas.microsoft.com/office/drawing/2014/main" val="10004"/>
                  </a:ext>
                </a:extLst>
              </a:tr>
              <a:tr h="554982">
                <a:tc>
                  <a:txBody>
                    <a:bodyPr/>
                    <a:lstStyle/>
                    <a:p>
                      <a:pPr algn="ctr" fontAlgn="ctr"/>
                      <a:r>
                        <a:rPr lang="en-SG" sz="2000" b="0" i="0" u="none" strike="noStrike" dirty="0">
                          <a:solidFill>
                            <a:srgbClr val="000000"/>
                          </a:solidFill>
                          <a:effectLst/>
                          <a:latin typeface="+mn-lt"/>
                        </a:rPr>
                        <a:t>5</a:t>
                      </a:r>
                    </a:p>
                  </a:txBody>
                  <a:tcPr marL="6350" marR="6350" marT="6349" marB="0" anchor="ctr"/>
                </a:tc>
                <a:tc>
                  <a:txBody>
                    <a:bodyPr/>
                    <a:lstStyle/>
                    <a:p>
                      <a:r>
                        <a:rPr lang="en-IN" sz="2000" b="1" dirty="0">
                          <a:latin typeface="+mn-lt"/>
                        </a:rPr>
                        <a:t>Dashboard Development</a:t>
                      </a:r>
                    </a:p>
                  </a:txBody>
                  <a:tcPr marL="6350" marR="6350" marT="6349" marB="0" anchor="ctr"/>
                </a:tc>
                <a:tc>
                  <a:txBody>
                    <a:bodyPr/>
                    <a:lstStyle/>
                    <a:p>
                      <a:pPr algn="ctr" fontAlgn="ctr"/>
                      <a:r>
                        <a:rPr lang="en-SG" sz="2000" b="0" i="0" u="none" strike="noStrike" dirty="0">
                          <a:solidFill>
                            <a:srgbClr val="000000"/>
                          </a:solidFill>
                          <a:effectLst/>
                          <a:latin typeface="+mn-lt"/>
                        </a:rPr>
                        <a:t>5</a:t>
                      </a:r>
                    </a:p>
                  </a:txBody>
                  <a:tcPr marL="6350" marR="6350" marT="6349" marB="0" anchor="ctr"/>
                </a:tc>
                <a:extLst>
                  <a:ext uri="{0D108BD9-81ED-4DB2-BD59-A6C34878D82A}">
                    <a16:rowId xmlns:a16="http://schemas.microsoft.com/office/drawing/2014/main" val="4014001720"/>
                  </a:ext>
                </a:extLst>
              </a:tr>
              <a:tr h="554982">
                <a:tc>
                  <a:txBody>
                    <a:bodyPr/>
                    <a:lstStyle/>
                    <a:p>
                      <a:pPr algn="ctr" fontAlgn="ctr"/>
                      <a:r>
                        <a:rPr lang="en-SG" sz="2000" b="0" i="0" u="none" strike="noStrike" dirty="0">
                          <a:solidFill>
                            <a:srgbClr val="000000"/>
                          </a:solidFill>
                          <a:effectLst/>
                          <a:latin typeface="+mn-lt"/>
                        </a:rPr>
                        <a:t>6</a:t>
                      </a:r>
                    </a:p>
                  </a:txBody>
                  <a:tcPr marL="6350" marR="6350" marT="6349" marB="0" anchor="ctr"/>
                </a:tc>
                <a:tc>
                  <a:txBody>
                    <a:bodyPr/>
                    <a:lstStyle/>
                    <a:p>
                      <a:r>
                        <a:rPr lang="en-IN" sz="2000" b="1" dirty="0">
                          <a:latin typeface="+mn-lt"/>
                        </a:rPr>
                        <a:t>Data Analytics</a:t>
                      </a:r>
                    </a:p>
                  </a:txBody>
                  <a:tcPr marL="6350" marR="6350" marT="6349" marB="0" anchor="ctr"/>
                </a:tc>
                <a:tc>
                  <a:txBody>
                    <a:bodyPr/>
                    <a:lstStyle/>
                    <a:p>
                      <a:pPr algn="ctr" fontAlgn="ctr"/>
                      <a:r>
                        <a:rPr lang="en-SG" sz="2000" b="0" i="0" u="none" strike="noStrike" dirty="0">
                          <a:solidFill>
                            <a:srgbClr val="000000"/>
                          </a:solidFill>
                          <a:effectLst/>
                          <a:latin typeface="+mn-lt"/>
                        </a:rPr>
                        <a:t>6</a:t>
                      </a:r>
                    </a:p>
                  </a:txBody>
                  <a:tcPr marL="6350" marR="6350" marT="6349" marB="0" anchor="ctr"/>
                </a:tc>
                <a:extLst>
                  <a:ext uri="{0D108BD9-81ED-4DB2-BD59-A6C34878D82A}">
                    <a16:rowId xmlns:a16="http://schemas.microsoft.com/office/drawing/2014/main" val="3919036316"/>
                  </a:ext>
                </a:extLst>
              </a:tr>
              <a:tr h="554982">
                <a:tc>
                  <a:txBody>
                    <a:bodyPr/>
                    <a:lstStyle/>
                    <a:p>
                      <a:pPr algn="ctr" fontAlgn="ctr"/>
                      <a:r>
                        <a:rPr lang="en-SG" sz="2000" b="0" i="0" u="none" strike="noStrike" dirty="0">
                          <a:solidFill>
                            <a:srgbClr val="000000"/>
                          </a:solidFill>
                          <a:effectLst/>
                          <a:latin typeface="+mn-lt"/>
                        </a:rPr>
                        <a:t>7</a:t>
                      </a:r>
                    </a:p>
                  </a:txBody>
                  <a:tcPr marL="6350" marR="6350" marT="6349" marB="0" anchor="ctr"/>
                </a:tc>
                <a:tc>
                  <a:txBody>
                    <a:bodyPr/>
                    <a:lstStyle/>
                    <a:p>
                      <a:r>
                        <a:rPr lang="en-IN" sz="2000" b="1" dirty="0">
                          <a:latin typeface="+mn-lt"/>
                        </a:rPr>
                        <a:t>Evaluation</a:t>
                      </a:r>
                    </a:p>
                  </a:txBody>
                  <a:tcPr marL="6350" marR="6350" marT="6349" marB="0" anchor="ctr"/>
                </a:tc>
                <a:tc>
                  <a:txBody>
                    <a:bodyPr/>
                    <a:lstStyle/>
                    <a:p>
                      <a:pPr algn="ctr" fontAlgn="ctr"/>
                      <a:r>
                        <a:rPr lang="en-SG" sz="2000" b="0" i="0" u="none" strike="noStrike" dirty="0">
                          <a:solidFill>
                            <a:srgbClr val="000000"/>
                          </a:solidFill>
                          <a:effectLst/>
                          <a:latin typeface="+mn-lt"/>
                        </a:rPr>
                        <a:t>7</a:t>
                      </a:r>
                    </a:p>
                  </a:txBody>
                  <a:tcPr marL="6350" marR="6350" marT="6349" marB="0" anchor="ctr"/>
                </a:tc>
                <a:extLst>
                  <a:ext uri="{0D108BD9-81ED-4DB2-BD59-A6C34878D82A}">
                    <a16:rowId xmlns:a16="http://schemas.microsoft.com/office/drawing/2014/main" val="168202937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IN" sz="2800" b="1" dirty="0">
                <a:solidFill>
                  <a:schemeClr val="bg1"/>
                </a:solidFill>
              </a:rPr>
              <a:t>Data Analytics, BI and Data Science</a:t>
            </a:r>
          </a:p>
          <a:p>
            <a:endParaRPr lang="en-US" altLang="en-US" sz="2800" dirty="0">
              <a:solidFill>
                <a:schemeClr val="bg1"/>
              </a:solidFill>
              <a:cs typeface="Arial" panose="020B0604020202020204" pitchFamily="34" charset="0"/>
            </a:endParaRPr>
          </a:p>
        </p:txBody>
      </p:sp>
      <p:sp>
        <p:nvSpPr>
          <p:cNvPr id="3" name="TextBox 2">
            <a:extLst>
              <a:ext uri="{FF2B5EF4-FFF2-40B4-BE49-F238E27FC236}">
                <a16:creationId xmlns:a16="http://schemas.microsoft.com/office/drawing/2014/main" id="{A86ACAF8-D9DB-53ED-5A6F-1F1DC6EBA7D7}"/>
              </a:ext>
            </a:extLst>
          </p:cNvPr>
          <p:cNvSpPr txBox="1"/>
          <p:nvPr/>
        </p:nvSpPr>
        <p:spPr>
          <a:xfrm>
            <a:off x="34925" y="1349041"/>
            <a:ext cx="8058154" cy="1200329"/>
          </a:xfrm>
          <a:prstGeom prst="rect">
            <a:avLst/>
          </a:prstGeom>
          <a:noFill/>
        </p:spPr>
        <p:txBody>
          <a:bodyPr wrap="square">
            <a:spAutoFit/>
          </a:bodyPr>
          <a:lstStyle/>
          <a:p>
            <a:pPr marL="979170" indent="-285750">
              <a:buFont typeface="Arial" panose="020B0604020202020204" pitchFamily="34" charset="0"/>
              <a:buChar char="•"/>
            </a:pPr>
            <a:r>
              <a:rPr lang="en-US" sz="1800" dirty="0">
                <a:effectLst/>
                <a:latin typeface="Open Sans" panose="020B0606030504020204" pitchFamily="34" charset="0"/>
                <a:ea typeface="Cambria" panose="02040503050406030204" pitchFamily="18" charset="0"/>
                <a:cs typeface="Cambria" panose="02040503050406030204" pitchFamily="18" charset="0"/>
              </a:rPr>
              <a:t>The science of examining unprocessed data to draw inferences about it is known as data analytics. A corporation may increase profitability, optimize performance, and make more strategically sound decisions with the use of data analytics.</a:t>
            </a:r>
          </a:p>
        </p:txBody>
      </p:sp>
      <p:sp>
        <p:nvSpPr>
          <p:cNvPr id="5" name="TextBox 4">
            <a:extLst>
              <a:ext uri="{FF2B5EF4-FFF2-40B4-BE49-F238E27FC236}">
                <a16:creationId xmlns:a16="http://schemas.microsoft.com/office/drawing/2014/main" id="{71C5872D-87A0-01BB-80DD-8C21FA7D56A3}"/>
              </a:ext>
            </a:extLst>
          </p:cNvPr>
          <p:cNvSpPr txBox="1"/>
          <p:nvPr/>
        </p:nvSpPr>
        <p:spPr>
          <a:xfrm>
            <a:off x="0" y="2708920"/>
            <a:ext cx="8693559" cy="2308324"/>
          </a:xfrm>
          <a:prstGeom prst="rect">
            <a:avLst/>
          </a:prstGeom>
          <a:noFill/>
        </p:spPr>
        <p:txBody>
          <a:bodyPr wrap="square">
            <a:spAutoFit/>
          </a:bodyPr>
          <a:lstStyle/>
          <a:p>
            <a:pPr marL="979170" indent="-285750">
              <a:buFont typeface="Arial" panose="020B0604020202020204" pitchFamily="34" charset="0"/>
              <a:buChar char="•"/>
            </a:pPr>
            <a:r>
              <a:rPr lang="en-US" sz="1800" dirty="0">
                <a:effectLst/>
                <a:latin typeface="Open Sans" panose="020B0606030504020204" pitchFamily="34" charset="0"/>
                <a:ea typeface="Cambria" panose="02040503050406030204" pitchFamily="18" charset="0"/>
                <a:cs typeface="Open Sans" panose="020B0606030504020204" pitchFamily="34" charset="0"/>
              </a:rPr>
              <a:t>Enterprises utilize business information analysis techniques and technological tools called business intelligence (BI) to turn business data into actionable insights that guide both tactical and strategic business decisions. BI technologies give users comprehensive information about the status of the business by gaining access to, analyzing, and presenting data sets and analytical results in reports, summaries, dashboards, graphs, charts, and maps.</a:t>
            </a:r>
          </a:p>
          <a:p>
            <a:pPr marL="979170" indent="-285750">
              <a:buFont typeface="Arial" panose="020B0604020202020204" pitchFamily="34" charset="0"/>
              <a:buChar char="•"/>
            </a:pPr>
            <a:endParaRPr lang="en-US" sz="1800" dirty="0">
              <a:effectLst/>
              <a:latin typeface="Open Sans" panose="020B0606030504020204" pitchFamily="34" charset="0"/>
              <a:ea typeface="Cambria" panose="02040503050406030204" pitchFamily="18" charset="0"/>
              <a:cs typeface="Open Sans" panose="020B0606030504020204" pitchFamily="34" charset="0"/>
            </a:endParaRPr>
          </a:p>
        </p:txBody>
      </p:sp>
      <p:sp>
        <p:nvSpPr>
          <p:cNvPr id="7" name="TextBox 6">
            <a:extLst>
              <a:ext uri="{FF2B5EF4-FFF2-40B4-BE49-F238E27FC236}">
                <a16:creationId xmlns:a16="http://schemas.microsoft.com/office/drawing/2014/main" id="{98054489-74CF-F1B5-C2EA-4D8015FD1386}"/>
              </a:ext>
            </a:extLst>
          </p:cNvPr>
          <p:cNvSpPr txBox="1"/>
          <p:nvPr/>
        </p:nvSpPr>
        <p:spPr>
          <a:xfrm>
            <a:off x="729353" y="4869160"/>
            <a:ext cx="7685293" cy="1754326"/>
          </a:xfrm>
          <a:prstGeom prst="rect">
            <a:avLst/>
          </a:prstGeom>
          <a:noFill/>
        </p:spPr>
        <p:txBody>
          <a:bodyPr wrap="square">
            <a:spAutoFit/>
          </a:bodyPr>
          <a:lstStyle/>
          <a:p>
            <a:pPr marL="285750" indent="-285750">
              <a:buFont typeface="Arial" panose="020B0604020202020204" pitchFamily="34" charset="0"/>
              <a:buChar char="•"/>
            </a:pPr>
            <a:r>
              <a:rPr lang="en-US" sz="1800" kern="0" dirty="0">
                <a:effectLst/>
                <a:latin typeface="Open Sans" panose="020B0606030504020204" pitchFamily="34" charset="0"/>
                <a:ea typeface="Cambria" panose="02040503050406030204" pitchFamily="18" charset="0"/>
              </a:rPr>
              <a:t>The study of data to derive important business insights is known as data science. In order to evaluate vast volumes of data, data science is a multidisciplinary approach that blends ideas and methods from the domains of computer engineering, artificial intelligence, statistics, and mathematics.</a:t>
            </a:r>
          </a:p>
          <a:p>
            <a:pPr marL="285750" indent="-285750">
              <a:buFont typeface="Arial" panose="020B0604020202020204" pitchFamily="34" charset="0"/>
              <a:buChar char="•"/>
            </a:pPr>
            <a:endParaRPr lang="en-US" sz="1800" kern="0" dirty="0">
              <a:effectLst/>
              <a:latin typeface="Open Sans" panose="020B0606030504020204" pitchFamily="34" charset="0"/>
              <a:ea typeface="Cambria" panose="02040503050406030204" pitchFamily="18" charset="0"/>
            </a:endParaRPr>
          </a:p>
        </p:txBody>
      </p:sp>
    </p:spTree>
    <p:extLst>
      <p:ext uri="{BB962C8B-B14F-4D97-AF65-F5344CB8AC3E}">
        <p14:creationId xmlns:p14="http://schemas.microsoft.com/office/powerpoint/2010/main" val="318502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IN" sz="2800" b="1" dirty="0">
                <a:solidFill>
                  <a:schemeClr val="bg1"/>
                </a:solidFill>
              </a:rPr>
              <a:t>Data Types</a:t>
            </a:r>
          </a:p>
          <a:p>
            <a:endParaRPr lang="en-IN" sz="2800" b="1" dirty="0">
              <a:solidFill>
                <a:schemeClr val="bg1"/>
              </a:solidFill>
            </a:endParaRPr>
          </a:p>
          <a:p>
            <a:endParaRPr lang="en-US" altLang="en-US" sz="2800" dirty="0">
              <a:solidFill>
                <a:schemeClr val="bg1"/>
              </a:solidFill>
              <a:cs typeface="Arial" panose="020B0604020202020204" pitchFamily="34" charset="0"/>
            </a:endParaRPr>
          </a:p>
        </p:txBody>
      </p:sp>
      <p:sp>
        <p:nvSpPr>
          <p:cNvPr id="3" name="TextBox 2">
            <a:extLst>
              <a:ext uri="{FF2B5EF4-FFF2-40B4-BE49-F238E27FC236}">
                <a16:creationId xmlns:a16="http://schemas.microsoft.com/office/drawing/2014/main" id="{EC151BA6-052B-0C04-1F32-DAAFFDD4D484}"/>
              </a:ext>
            </a:extLst>
          </p:cNvPr>
          <p:cNvSpPr txBox="1"/>
          <p:nvPr/>
        </p:nvSpPr>
        <p:spPr>
          <a:xfrm>
            <a:off x="431540" y="1556792"/>
            <a:ext cx="8280920" cy="4524315"/>
          </a:xfrm>
          <a:prstGeom prst="rect">
            <a:avLst/>
          </a:prstGeom>
          <a:noFill/>
        </p:spPr>
        <p:txBody>
          <a:bodyPr wrap="square">
            <a:spAutoFit/>
          </a:bodyPr>
          <a:lstStyle/>
          <a:p>
            <a:pPr marL="285750" indent="-285750">
              <a:buFont typeface="Arial" panose="020B0604020202020204" pitchFamily="34" charset="0"/>
              <a:buChar char="•"/>
            </a:pPr>
            <a:r>
              <a:rPr lang="en-US" dirty="0"/>
              <a:t>Structured data refers to information that has been organized in a systematic manner, typically within a formatted repository such as a database. This organization enables effective analysis of the data's elements, making it easier to retrieve, manage, and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Semi-structured data, on the other hand, doesn't reside in a traditional relational database but possesses some organizational properties that facilitate analysis. While it lacks the rigid structure of fully structured data, it still exhibits certain characteristics that make it more amenable to analysis than completely unstructured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Unstructured data, in contrast, is information that lacks a predefined structure or data model, rendering it unsuitable for conventional relational databases. This type of data doesn't adhere to a specific format, making it more challenging to analyze using traditional methods. Examples of unstructured data include text documents, images, audio files, and video clips.</a:t>
            </a:r>
            <a:endParaRPr lang="en-ID" dirty="0"/>
          </a:p>
        </p:txBody>
      </p:sp>
    </p:spTree>
    <p:extLst>
      <p:ext uri="{BB962C8B-B14F-4D97-AF65-F5344CB8AC3E}">
        <p14:creationId xmlns:p14="http://schemas.microsoft.com/office/powerpoint/2010/main" val="139033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a:t>
            </a:r>
            <a:r>
              <a:rPr lang="en-IN" sz="2800" b="1" dirty="0">
                <a:solidFill>
                  <a:schemeClr val="bg1"/>
                </a:solidFill>
              </a:rPr>
              <a:t>Select Data Analytics Tool </a:t>
            </a:r>
          </a:p>
          <a:p>
            <a:endParaRPr lang="en-IN" sz="2800" b="1" dirty="0">
              <a:solidFill>
                <a:schemeClr val="bg1"/>
              </a:solidFill>
            </a:endParaRPr>
          </a:p>
          <a:p>
            <a:endParaRPr lang="en-IN" sz="2800" b="1" dirty="0">
              <a:solidFill>
                <a:schemeClr val="bg1"/>
              </a:solidFill>
            </a:endParaRPr>
          </a:p>
          <a:p>
            <a:endParaRPr lang="en-US" altLang="en-US" sz="2800" dirty="0">
              <a:solidFill>
                <a:schemeClr val="bg1"/>
              </a:solidFill>
              <a:cs typeface="Arial" panose="020B0604020202020204" pitchFamily="34" charset="0"/>
            </a:endParaRPr>
          </a:p>
        </p:txBody>
      </p:sp>
      <p:sp>
        <p:nvSpPr>
          <p:cNvPr id="3" name="TextBox 2">
            <a:extLst>
              <a:ext uri="{FF2B5EF4-FFF2-40B4-BE49-F238E27FC236}">
                <a16:creationId xmlns:a16="http://schemas.microsoft.com/office/drawing/2014/main" id="{58B4BCDA-1E1C-AC2B-9144-9E11FF8C3E0A}"/>
              </a:ext>
            </a:extLst>
          </p:cNvPr>
          <p:cNvSpPr txBox="1"/>
          <p:nvPr/>
        </p:nvSpPr>
        <p:spPr>
          <a:xfrm>
            <a:off x="251520" y="1620530"/>
            <a:ext cx="8208912" cy="2031325"/>
          </a:xfrm>
          <a:prstGeom prst="rect">
            <a:avLst/>
          </a:prstGeom>
          <a:noFill/>
        </p:spPr>
        <p:txBody>
          <a:bodyPr wrap="square">
            <a:spAutoFit/>
          </a:bodyPr>
          <a:lstStyle/>
          <a:p>
            <a:pPr marL="693420"/>
            <a:r>
              <a:rPr lang="en-US" sz="1800" dirty="0">
                <a:effectLst/>
                <a:latin typeface="Open Sans" panose="020B0606030504020204" pitchFamily="34" charset="0"/>
                <a:ea typeface="Cambria" panose="02040503050406030204" pitchFamily="18" charset="0"/>
                <a:cs typeface="Open Sans" panose="020B0606030504020204" pitchFamily="34" charset="0"/>
              </a:rPr>
              <a:t>In this instance, the author opted for the utilization of the Power BI tool due to its ability to seamlessly connect to diverse data sources. Power BI facilitates the visualization and exploration of crucial insights, empowering users to discern significant information. Furthermore, it provides a user-friendly platform for sharing these insights with specific individuals or a broader audience according to the user's preferences.</a:t>
            </a:r>
            <a:endParaRPr lang="en-ID" sz="1800" dirty="0">
              <a:effectLst/>
              <a:latin typeface="Open Sans" panose="020B0606030504020204" pitchFamily="34"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41779854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4" ma:contentTypeDescription="Create a new document." ma:contentTypeScope="" ma:versionID="2d35398129ce63844fcd652cf7c25bf4">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e38142deccbb131ae178429fcc9bbf9"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118d1a0-f5a0-4e12-83ce-6c8453885330">
      <Terms xmlns="http://schemas.microsoft.com/office/infopath/2007/PartnerControls"/>
    </lcf76f155ced4ddcb4097134ff3c332f>
    <TaxCatchAll xmlns="c0babb3f-4b83-4bd4-b00e-4acf958a406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D87DB8-6118-4AD8-BF9E-79296B9FA3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8d1a0-f5a0-4e12-83ce-6c8453885330"/>
    <ds:schemaRef ds:uri="c0babb3f-4b83-4bd4-b00e-4acf958a4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F3EE97-662C-45BD-AEBD-57BE7DC9224B}">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 ds:uri="5a625c36-a2c8-4e13-a794-0170200b8c10"/>
    <ds:schemaRef ds:uri="714aafa6-2f9f-436a-ab49-7ea33437e720"/>
    <ds:schemaRef ds:uri="d118d1a0-f5a0-4e12-83ce-6c8453885330"/>
    <ds:schemaRef ds:uri="c0babb3f-4b83-4bd4-b00e-4acf958a406a"/>
  </ds:schemaRefs>
</ds:datastoreItem>
</file>

<file path=customXml/itemProps3.xml><?xml version="1.0" encoding="utf-8"?>
<ds:datastoreItem xmlns:ds="http://schemas.openxmlformats.org/officeDocument/2006/customXml" ds:itemID="{0821C940-131A-4F3C-81C8-93EE42751C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45256</TotalTime>
  <Words>767</Words>
  <Application>Microsoft Office PowerPoint</Application>
  <PresentationFormat>On-screen Show (4:3)</PresentationFormat>
  <Paragraphs>104</Paragraphs>
  <Slides>14</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Calibri</vt:lpstr>
      <vt:lpstr>Cambria</vt:lpstr>
      <vt:lpstr>Open Sans</vt:lpstr>
      <vt:lpstr>ヒラギノ角ゴ Pro W3</vt:lpstr>
      <vt:lpstr>Office Theme</vt:lpstr>
      <vt:lpstr>1_Office Theme</vt:lpstr>
      <vt:lpstr>2_Office Theme</vt:lpstr>
      <vt:lpstr>Data Science Essentials</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Syukursidiq nuralam</cp:lastModifiedBy>
  <cp:revision>1680</cp:revision>
  <cp:lastPrinted>2015-07-27T02:04:21Z</cp:lastPrinted>
  <dcterms:created xsi:type="dcterms:W3CDTF">2012-01-26T10:45:43Z</dcterms:created>
  <dcterms:modified xsi:type="dcterms:W3CDTF">2024-01-20T23:47:10Z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0x01010046162557E97B2E49A6E1FA00D02A23BB</vt:lpwstr>
  </property>
</Properties>
</file>