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67" r:id="rId14"/>
    <p:sldId id="272" r:id="rId15"/>
    <p:sldId id="273" r:id="rId16"/>
    <p:sldId id="268" r:id="rId17"/>
    <p:sldId id="269" r:id="rId18"/>
    <p:sldId id="270" r:id="rId19"/>
    <p:sldId id="275" r:id="rId20"/>
    <p:sldId id="271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740" y="5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1ACC7-0D5B-49C1-845C-B8D819FD6552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7544B-EB58-4EF1-8F80-1FD8D6C63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108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7544B-EB58-4EF1-8F80-1FD8D6C63F60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875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87125B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87125B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87125B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34518" y="669798"/>
            <a:ext cx="8470900" cy="0"/>
          </a:xfrm>
          <a:custGeom>
            <a:avLst/>
            <a:gdLst/>
            <a:ahLst/>
            <a:cxnLst/>
            <a:rect l="l" t="t" r="r" b="b"/>
            <a:pathLst>
              <a:path w="8470900">
                <a:moveTo>
                  <a:pt x="0" y="0"/>
                </a:moveTo>
                <a:lnTo>
                  <a:pt x="847039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385304" y="6278878"/>
            <a:ext cx="1679448" cy="4526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891" y="156463"/>
            <a:ext cx="133985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87125B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3037" y="1090675"/>
            <a:ext cx="8515985" cy="2245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488691" cy="100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62571" y="108204"/>
            <a:ext cx="2226564" cy="688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73656"/>
            <a:ext cx="8915400" cy="1007744"/>
          </a:xfrm>
          <a:custGeom>
            <a:avLst/>
            <a:gdLst/>
            <a:ahLst/>
            <a:cxnLst/>
            <a:rect l="l" t="t" r="r" b="b"/>
            <a:pathLst>
              <a:path w="8915400" h="1007745">
                <a:moveTo>
                  <a:pt x="8915400" y="0"/>
                </a:moveTo>
                <a:lnTo>
                  <a:pt x="0" y="0"/>
                </a:lnTo>
                <a:lnTo>
                  <a:pt x="0" y="1007363"/>
                </a:lnTo>
                <a:lnTo>
                  <a:pt x="8915400" y="1007363"/>
                </a:lnTo>
                <a:lnTo>
                  <a:pt x="89154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80" y="2581732"/>
            <a:ext cx="55987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92176C"/>
                </a:solidFill>
              </a:rPr>
              <a:t>Development </a:t>
            </a:r>
            <a:r>
              <a:rPr sz="3600" dirty="0">
                <a:solidFill>
                  <a:srgbClr val="92176C"/>
                </a:solidFill>
              </a:rPr>
              <a:t>of </a:t>
            </a:r>
            <a:r>
              <a:rPr sz="3600" spc="-10" dirty="0">
                <a:solidFill>
                  <a:srgbClr val="92176C"/>
                </a:solidFill>
              </a:rPr>
              <a:t>MCQ</a:t>
            </a:r>
            <a:r>
              <a:rPr sz="3600" spc="-30" dirty="0">
                <a:solidFill>
                  <a:srgbClr val="92176C"/>
                </a:solidFill>
              </a:rPr>
              <a:t> System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52400" y="3630422"/>
            <a:ext cx="12198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92176C"/>
                </a:solidFill>
                <a:latin typeface="Carlito"/>
                <a:cs typeface="Carlito"/>
              </a:rPr>
              <a:t>Module</a:t>
            </a:r>
            <a:r>
              <a:rPr sz="1500" spc="-55" dirty="0">
                <a:solidFill>
                  <a:srgbClr val="92176C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92176C"/>
                </a:solidFill>
                <a:latin typeface="Carlito"/>
                <a:cs typeface="Carlito"/>
              </a:rPr>
              <a:t>Project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03" y="4724400"/>
            <a:ext cx="4323715" cy="815608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  <a:tabLst>
                <a:tab pos="1462405" algn="l"/>
              </a:tabLst>
            </a:pPr>
            <a:r>
              <a:rPr sz="1400" b="1" spc="-5" dirty="0">
                <a:latin typeface="Carlito"/>
                <a:cs typeface="Carlito"/>
              </a:rPr>
              <a:t>Start</a:t>
            </a:r>
            <a:r>
              <a:rPr sz="1400" b="1" spc="-25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Date	</a:t>
            </a:r>
            <a:r>
              <a:rPr sz="1400" b="1" dirty="0">
                <a:latin typeface="Carlito"/>
                <a:cs typeface="Carlito"/>
              </a:rPr>
              <a:t>:</a:t>
            </a:r>
            <a:endParaRPr sz="1400" dirty="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  <a:spcBef>
                <a:spcPts val="520"/>
              </a:spcBef>
              <a:tabLst>
                <a:tab pos="1462405" algn="l"/>
              </a:tabLst>
            </a:pPr>
            <a:r>
              <a:rPr sz="1400" b="1" dirty="0">
                <a:latin typeface="Carlito"/>
                <a:cs typeface="Carlito"/>
              </a:rPr>
              <a:t>End</a:t>
            </a:r>
            <a:r>
              <a:rPr sz="1400" b="1" spc="-20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Date	</a:t>
            </a:r>
            <a:r>
              <a:rPr sz="1400" b="1" dirty="0">
                <a:latin typeface="Carlito"/>
                <a:cs typeface="Carlito"/>
              </a:rPr>
              <a:t>:</a:t>
            </a:r>
            <a:endParaRPr sz="1400" dirty="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  <a:spcBef>
                <a:spcPts val="515"/>
              </a:spcBef>
              <a:tabLst>
                <a:tab pos="1462405" algn="l"/>
              </a:tabLst>
            </a:pPr>
            <a:r>
              <a:rPr sz="1400" b="1" dirty="0">
                <a:latin typeface="Carlito"/>
                <a:cs typeface="Carlito"/>
              </a:rPr>
              <a:t>Submission</a:t>
            </a:r>
            <a:r>
              <a:rPr sz="1400" b="1" spc="-20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Date	</a:t>
            </a:r>
            <a:r>
              <a:rPr sz="1400" b="1" dirty="0">
                <a:latin typeface="Carlito"/>
                <a:cs typeface="Carlito"/>
              </a:rPr>
              <a:t>:</a:t>
            </a:r>
            <a:r>
              <a:rPr lang="en-US" sz="1400" b="1" dirty="0">
                <a:latin typeface="Carlito"/>
                <a:cs typeface="Carlito"/>
              </a:rPr>
              <a:t>25-11-2022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03" y="3933444"/>
            <a:ext cx="7295515" cy="7194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127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25"/>
              </a:spcBef>
            </a:pPr>
            <a:r>
              <a:rPr sz="1400" b="1" dirty="0">
                <a:latin typeface="Carlito"/>
                <a:cs typeface="Carlito"/>
              </a:rPr>
              <a:t>Module: </a:t>
            </a:r>
            <a:r>
              <a:rPr sz="1400" spc="-10" dirty="0">
                <a:latin typeface="Carlito"/>
                <a:cs typeface="Carlito"/>
              </a:rPr>
              <a:t>Programming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Foundations</a:t>
            </a:r>
            <a:endParaRPr sz="1400">
              <a:latin typeface="Carlito"/>
              <a:cs typeface="Carlito"/>
            </a:endParaRPr>
          </a:p>
          <a:p>
            <a:pPr marL="41910">
              <a:lnSpc>
                <a:spcPct val="100000"/>
              </a:lnSpc>
              <a:spcBef>
                <a:spcPts val="515"/>
              </a:spcBef>
            </a:pPr>
            <a:r>
              <a:rPr sz="1400" spc="-10" dirty="0">
                <a:latin typeface="Carlito"/>
                <a:cs typeface="Carlito"/>
              </a:rPr>
              <a:t>Course: </a:t>
            </a:r>
            <a:r>
              <a:rPr sz="1400" dirty="0">
                <a:latin typeface="Carlito"/>
                <a:cs typeface="Carlito"/>
              </a:rPr>
              <a:t>Applied </a:t>
            </a:r>
            <a:r>
              <a:rPr sz="1400" spc="-10" dirty="0">
                <a:latin typeface="Carlito"/>
                <a:cs typeface="Carlito"/>
              </a:rPr>
              <a:t>Degree </a:t>
            </a:r>
            <a:r>
              <a:rPr sz="1400" dirty="0">
                <a:latin typeface="Carlito"/>
                <a:cs typeface="Carlito"/>
              </a:rPr>
              <a:t>in </a:t>
            </a:r>
            <a:r>
              <a:rPr sz="1400" spc="-5" dirty="0">
                <a:latin typeface="Carlito"/>
                <a:cs typeface="Carlito"/>
              </a:rPr>
              <a:t>Software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Engineering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07991" y="4724400"/>
            <a:ext cx="4325620" cy="1007744"/>
          </a:xfrm>
          <a:custGeom>
            <a:avLst/>
            <a:gdLst/>
            <a:ahLst/>
            <a:cxnLst/>
            <a:rect l="l" t="t" r="r" b="b"/>
            <a:pathLst>
              <a:path w="4325620" h="1007745">
                <a:moveTo>
                  <a:pt x="4325112" y="0"/>
                </a:moveTo>
                <a:lnTo>
                  <a:pt x="0" y="0"/>
                </a:lnTo>
                <a:lnTo>
                  <a:pt x="0" y="1007363"/>
                </a:lnTo>
                <a:lnTo>
                  <a:pt x="4325112" y="1007363"/>
                </a:lnTo>
                <a:lnTo>
                  <a:pt x="432511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600702" y="4687705"/>
            <a:ext cx="1055370" cy="58293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1400" b="1" spc="-5" dirty="0">
                <a:latin typeface="Carlito"/>
                <a:cs typeface="Carlito"/>
              </a:rPr>
              <a:t>Learner</a:t>
            </a:r>
            <a:r>
              <a:rPr sz="1400" b="1" spc="-95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Name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r>
              <a:rPr sz="1400" b="1" dirty="0">
                <a:latin typeface="Carlito"/>
                <a:cs typeface="Carlito"/>
              </a:rPr>
              <a:t>Enrollment</a:t>
            </a:r>
            <a:r>
              <a:rPr sz="1400" b="1" spc="-130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ID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 flipH="1">
            <a:off x="6034784" y="4687705"/>
            <a:ext cx="2951099" cy="573234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1400" b="1" dirty="0">
                <a:latin typeface="Carlito"/>
                <a:cs typeface="Carlito"/>
              </a:rPr>
              <a:t>:</a:t>
            </a:r>
            <a:r>
              <a:rPr lang="en-US" sz="1400" b="1" dirty="0">
                <a:latin typeface="Carlito"/>
                <a:cs typeface="Carlito"/>
              </a:rPr>
              <a:t> Syukur Sidiq Nur Alam</a:t>
            </a:r>
            <a:endParaRPr sz="1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r>
              <a:rPr sz="1400" b="1" dirty="0">
                <a:latin typeface="Carlito"/>
                <a:cs typeface="Carlito"/>
              </a:rPr>
              <a:t>:</a:t>
            </a:r>
            <a:r>
              <a:rPr lang="en-ID" sz="1400" b="1" dirty="0">
                <a:latin typeface="Carlito"/>
                <a:cs typeface="Carlito"/>
              </a:rPr>
              <a:t>bdse-0922-089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00702" y="5310378"/>
            <a:ext cx="14338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rlito"/>
                <a:cs typeface="Carlito"/>
              </a:rPr>
              <a:t>Presentation Date</a:t>
            </a:r>
            <a:r>
              <a:rPr sz="1400" b="1" spc="-114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: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3255" y="836675"/>
            <a:ext cx="8934781" cy="5562601"/>
            <a:chOff x="143255" y="836675"/>
            <a:chExt cx="8934781" cy="5562601"/>
          </a:xfrm>
        </p:grpSpPr>
        <p:sp>
          <p:nvSpPr>
            <p:cNvPr id="3" name="object 3"/>
            <p:cNvSpPr/>
            <p:nvPr/>
          </p:nvSpPr>
          <p:spPr>
            <a:xfrm>
              <a:off x="221691" y="853186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lang="en-US" sz="2800" dirty="0"/>
            </a:p>
            <a:p>
              <a:r>
                <a:rPr lang="en-ID" sz="2800" dirty="0"/>
                <a:t>  * Main</a:t>
              </a:r>
            </a:p>
            <a:p>
              <a:endParaRPr lang="en-ID" sz="2800" dirty="0"/>
            </a:p>
            <a:p>
              <a:r>
                <a:rPr lang="en-ID" sz="2800" b="1" dirty="0"/>
                <a:t>Methods</a:t>
              </a:r>
            </a:p>
            <a:p>
              <a:r>
                <a:rPr lang="en-ID" sz="2800" dirty="0"/>
                <a:t>*Equals</a:t>
              </a:r>
            </a:p>
            <a:p>
              <a:r>
                <a:rPr lang="en-ID" sz="2400" dirty="0"/>
                <a:t>*</a:t>
              </a:r>
              <a:r>
                <a:rPr lang="en-ID" sz="2400" b="1" dirty="0" err="1"/>
                <a:t>toLowerCase</a:t>
              </a:r>
              <a:endParaRPr sz="2800" b="1"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43255" y="836675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19253"/>
            <a:ext cx="3484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"/>
                <a:cs typeface="Arial"/>
              </a:rPr>
              <a:t>7. Classes &amp;</a:t>
            </a:r>
            <a:r>
              <a:rPr b="0" spc="-30" dirty="0">
                <a:solidFill>
                  <a:srgbClr val="8F1B4F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"/>
                <a:cs typeface="Arial"/>
              </a:rPr>
              <a:t>Methods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1691" y="853186"/>
            <a:ext cx="3556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rlito"/>
                <a:cs typeface="Carlito"/>
              </a:rPr>
              <a:t>List </a:t>
            </a:r>
            <a:r>
              <a:rPr sz="2000" b="1" dirty="0">
                <a:latin typeface="Carlito"/>
                <a:cs typeface="Carlito"/>
              </a:rPr>
              <a:t>of </a:t>
            </a:r>
            <a:r>
              <a:rPr sz="2000" b="1" spc="-5" dirty="0">
                <a:latin typeface="Carlito"/>
                <a:cs typeface="Carlito"/>
              </a:rPr>
              <a:t>Classes </a:t>
            </a:r>
            <a:r>
              <a:rPr sz="2000" b="1" dirty="0">
                <a:latin typeface="Carlito"/>
                <a:cs typeface="Carlito"/>
              </a:rPr>
              <a:t>&amp; </a:t>
            </a:r>
            <a:r>
              <a:rPr sz="2000" b="1" spc="-5" dirty="0">
                <a:latin typeface="Carlito"/>
                <a:cs typeface="Carlito"/>
              </a:rPr>
              <a:t>Methods</a:t>
            </a:r>
            <a:r>
              <a:rPr sz="2000" b="1" spc="-6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used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080" y="761873"/>
            <a:ext cx="8924925" cy="5969635"/>
            <a:chOff x="140080" y="761873"/>
            <a:chExt cx="8924925" cy="5969635"/>
          </a:xfrm>
        </p:grpSpPr>
        <p:sp>
          <p:nvSpPr>
            <p:cNvPr id="3" name="object 3"/>
            <p:cNvSpPr/>
            <p:nvPr/>
          </p:nvSpPr>
          <p:spPr>
            <a:xfrm>
              <a:off x="143255" y="76504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    1. Create csv file in Microsoft Excel to create MCQ</a:t>
              </a:r>
            </a:p>
            <a:p>
              <a:r>
                <a:rPr lang="en-US" dirty="0"/>
                <a:t>    2. Create a folder  to store MCQ file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3. Create file Main.java</a:t>
              </a:r>
            </a:p>
            <a:p>
              <a:r>
                <a:rPr lang="en-US" dirty="0"/>
                <a:t>4. Then create program to read the MCQ file</a:t>
              </a:r>
            </a:p>
            <a:p>
              <a:endParaRPr lang="en-US" dirty="0"/>
            </a:p>
            <a:p>
              <a:r>
                <a:rPr lang="en-US" dirty="0"/>
                <a:t> </a:t>
              </a:r>
            </a:p>
            <a:p>
              <a:endParaRPr lang="en-US" dirty="0"/>
            </a:p>
            <a:p>
              <a:r>
                <a:rPr lang="en-US" dirty="0"/>
                <a:t>5. After read the file create program to display the question MCQ</a:t>
              </a:r>
            </a:p>
          </p:txBody>
        </p:sp>
        <p:sp>
          <p:nvSpPr>
            <p:cNvPr id="4" name="object 4"/>
            <p:cNvSpPr/>
            <p:nvPr/>
          </p:nvSpPr>
          <p:spPr>
            <a:xfrm>
              <a:off x="143255" y="76504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3415" y="139954"/>
            <a:ext cx="5423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"/>
                <a:cs typeface="Arial"/>
              </a:rPr>
              <a:t>8. Steps from Coding to</a:t>
            </a:r>
            <a:r>
              <a:rPr b="0" spc="45" dirty="0">
                <a:solidFill>
                  <a:srgbClr val="8F1B4F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"/>
                <a:cs typeface="Arial"/>
              </a:rPr>
              <a:t>Execution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1691" y="783082"/>
            <a:ext cx="3194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Application </a:t>
            </a:r>
            <a:r>
              <a:rPr sz="1800" spc="-10" dirty="0">
                <a:latin typeface="Carlito"/>
                <a:cs typeface="Carlito"/>
              </a:rPr>
              <a:t>execution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methods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CFE0F1C-70B7-80D2-959B-84E45A130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72226"/>
            <a:ext cx="2495550" cy="11239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FA6996E-3C50-100C-FD9F-859D671CB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765196"/>
            <a:ext cx="5562600" cy="69708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7263B92-08D3-28ED-2209-1BB600A90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93" y="4912805"/>
            <a:ext cx="5516313" cy="8787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0452D9-F369-2C29-19A5-EDB33FF72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31333"/>
            <a:ext cx="6324600" cy="18205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464433-E9AB-BA91-2898-05E0CACBEAFB}"/>
              </a:ext>
            </a:extLst>
          </p:cNvPr>
          <p:cNvSpPr txBox="1"/>
          <p:nvPr/>
        </p:nvSpPr>
        <p:spPr>
          <a:xfrm>
            <a:off x="228600" y="7620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6. Create Scanner to user input the answer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31C3A8-1B20-9AE7-C008-47D0BB57A9CD}"/>
              </a:ext>
            </a:extLst>
          </p:cNvPr>
          <p:cNvSpPr txBox="1"/>
          <p:nvPr/>
        </p:nvSpPr>
        <p:spPr>
          <a:xfrm>
            <a:off x="76200" y="3045291"/>
            <a:ext cx="944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7. Create program to check the correct answer and check the total score from student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3CD55-5A15-AA14-F984-9CBAE0823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66" y="3420374"/>
            <a:ext cx="5388634" cy="139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06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739" y="762000"/>
            <a:ext cx="9065261" cy="6324600"/>
            <a:chOff x="0" y="836674"/>
            <a:chExt cx="9065261" cy="5887721"/>
          </a:xfrm>
        </p:grpSpPr>
        <p:sp>
          <p:nvSpPr>
            <p:cNvPr id="3" name="object 3"/>
            <p:cNvSpPr/>
            <p:nvPr/>
          </p:nvSpPr>
          <p:spPr>
            <a:xfrm>
              <a:off x="0" y="836674"/>
              <a:ext cx="9065261" cy="5887721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836675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33604"/>
            <a:ext cx="3902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"/>
                <a:cs typeface="Arial"/>
              </a:rPr>
              <a:t>9. Development</a:t>
            </a:r>
            <a:r>
              <a:rPr b="0" spc="15" dirty="0">
                <a:solidFill>
                  <a:srgbClr val="8F1B4F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"/>
                <a:cs typeface="Arial"/>
              </a:rPr>
              <a:t>Process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739" y="853186"/>
            <a:ext cx="8856345" cy="5202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dirty="0">
                <a:latin typeface="Wingdings"/>
                <a:cs typeface="Wingdings"/>
              </a:rPr>
              <a:t>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b="1" spc="-10" dirty="0">
                <a:latin typeface="Calibri"/>
                <a:cs typeface="Calibri"/>
              </a:rPr>
              <a:t>Development</a:t>
            </a:r>
            <a:r>
              <a:rPr lang="en-US" sz="2400" b="1" spc="-5" dirty="0">
                <a:latin typeface="Calibri"/>
                <a:cs typeface="Calibri"/>
              </a:rPr>
              <a:t> </a:t>
            </a:r>
            <a:r>
              <a:rPr lang="en-US" sz="2400" b="1" dirty="0">
                <a:latin typeface="Calibri"/>
                <a:cs typeface="Calibri"/>
              </a:rPr>
              <a:t>using</a:t>
            </a:r>
            <a:r>
              <a:rPr lang="en-US" sz="2400" b="1" spc="-15" dirty="0">
                <a:latin typeface="Calibri"/>
                <a:cs typeface="Calibri"/>
              </a:rPr>
              <a:t> </a:t>
            </a:r>
            <a:r>
              <a:rPr lang="en-US" sz="2400" b="1" dirty="0">
                <a:latin typeface="Calibri"/>
                <a:cs typeface="Calibri"/>
              </a:rPr>
              <a:t>IDE</a:t>
            </a:r>
            <a:r>
              <a:rPr lang="en-US" sz="2400" b="1" spc="5" dirty="0">
                <a:latin typeface="Calibri"/>
                <a:cs typeface="Calibri"/>
              </a:rPr>
              <a:t> </a:t>
            </a:r>
            <a:r>
              <a:rPr lang="en-US" sz="2400" b="1" spc="-5" dirty="0">
                <a:latin typeface="Calibri"/>
                <a:cs typeface="Calibri"/>
              </a:rPr>
              <a:t>and Debugging </a:t>
            </a:r>
            <a:r>
              <a:rPr lang="en-US" sz="2400" b="1" dirty="0">
                <a:latin typeface="Calibri"/>
                <a:cs typeface="Calibri"/>
              </a:rPr>
              <a:t>Mode</a:t>
            </a:r>
          </a:p>
          <a:p>
            <a:pPr marL="12700">
              <a:spcBef>
                <a:spcPts val="105"/>
              </a:spcBef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IDE will make a suggestion along these lines if there are any coding issues</a:t>
            </a:r>
          </a:p>
          <a:p>
            <a:pPr marL="12700">
              <a:spcBef>
                <a:spcPts val="105"/>
              </a:spcBef>
            </a:pP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2700">
              <a:spcBef>
                <a:spcPts val="105"/>
              </a:spcBef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2700">
              <a:spcBef>
                <a:spcPts val="105"/>
              </a:spcBef>
            </a:pP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2700">
              <a:spcBef>
                <a:spcPts val="105"/>
              </a:spcBef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2700">
              <a:spcBef>
                <a:spcPts val="105"/>
              </a:spcBef>
            </a:pP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2700">
              <a:spcBef>
                <a:spcPts val="105"/>
              </a:spcBef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If the code changes to "red" and the red lamp appears, we can follow the instructions to make the code correct itself as shown here.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700">
              <a:spcBef>
                <a:spcPts val="105"/>
              </a:spcBef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2700">
              <a:spcBef>
                <a:spcPts val="105"/>
              </a:spcBef>
            </a:pP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2700">
              <a:spcBef>
                <a:spcPts val="105"/>
              </a:spcBef>
            </a:pP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81A866B-FB1B-6923-3532-417FD8E10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99" y="1969549"/>
            <a:ext cx="4419600" cy="19547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3CAA9A-6433-9FBD-5400-954D53CA4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902076"/>
            <a:ext cx="6324600" cy="14954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BF1E84-4A65-600E-CCE5-483F2C733102}"/>
              </a:ext>
            </a:extLst>
          </p:cNvPr>
          <p:cNvSpPr txBox="1"/>
          <p:nvPr/>
        </p:nvSpPr>
        <p:spPr>
          <a:xfrm>
            <a:off x="381000" y="7620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code is now fixed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754376-9E9F-74DB-EED1-A2B849CFB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19201"/>
            <a:ext cx="6629400" cy="15112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124057-9E45-AA0D-64D5-7CACF85354EE}"/>
              </a:ext>
            </a:extLst>
          </p:cNvPr>
          <p:cNvSpPr txBox="1"/>
          <p:nvPr/>
        </p:nvSpPr>
        <p:spPr>
          <a:xfrm>
            <a:off x="152400" y="2818306"/>
            <a:ext cx="7086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Debugging the program typically has problems and mistakes, which are often fixed. Debugging is the process of correcting a software bug. To debug the software, set a breakpoint and right-click on the red line. You then select the debug menu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5AC747-5C9B-3287-F0B3-180993C5A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106504"/>
            <a:ext cx="6949698" cy="222032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8E3E71-4957-AFA0-BFF2-E2CFE4DAF260}"/>
              </a:ext>
            </a:extLst>
          </p:cNvPr>
          <p:cNvCxnSpPr/>
          <p:nvPr/>
        </p:nvCxnSpPr>
        <p:spPr>
          <a:xfrm flipH="1" flipV="1">
            <a:off x="4686300" y="5637194"/>
            <a:ext cx="53340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817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17DAF0-719B-DD1E-FB86-1F951FBAC517}"/>
              </a:ext>
            </a:extLst>
          </p:cNvPr>
          <p:cNvSpPr txBox="1"/>
          <p:nvPr/>
        </p:nvSpPr>
        <p:spPr>
          <a:xfrm>
            <a:off x="304800" y="83820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After that the program will debug and show you the result. If checklist, the program work clearly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365680-FCD4-44C8-A4E8-BBDD297C2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7443"/>
            <a:ext cx="9144000" cy="270311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8E650D-7F9B-83E2-E94E-3CE120779C03}"/>
              </a:ext>
            </a:extLst>
          </p:cNvPr>
          <p:cNvCxnSpPr>
            <a:cxnSpLocks/>
          </p:cNvCxnSpPr>
          <p:nvPr/>
        </p:nvCxnSpPr>
        <p:spPr>
          <a:xfrm flipH="1" flipV="1">
            <a:off x="6477000" y="2514600"/>
            <a:ext cx="533400" cy="201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5EFAB0-BC2A-4339-1F19-511356219C91}"/>
              </a:ext>
            </a:extLst>
          </p:cNvPr>
          <p:cNvCxnSpPr>
            <a:cxnSpLocks/>
          </p:cNvCxnSpPr>
          <p:nvPr/>
        </p:nvCxnSpPr>
        <p:spPr>
          <a:xfrm flipH="1" flipV="1">
            <a:off x="609600" y="3505200"/>
            <a:ext cx="38100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158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" y="833500"/>
            <a:ext cx="9068435" cy="5898515"/>
            <a:chOff x="-3175" y="833500"/>
            <a:chExt cx="9068435" cy="5898515"/>
          </a:xfrm>
        </p:grpSpPr>
        <p:sp>
          <p:nvSpPr>
            <p:cNvPr id="3" name="object 3"/>
            <p:cNvSpPr/>
            <p:nvPr/>
          </p:nvSpPr>
          <p:spPr>
            <a:xfrm>
              <a:off x="0" y="836675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r>
                <a:rPr lang="en-US" dirty="0"/>
                <a:t>`</a:t>
              </a:r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836675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33604"/>
            <a:ext cx="3468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"/>
                <a:cs typeface="Arial"/>
              </a:rPr>
              <a:t>10. Coding Standards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739" y="853186"/>
            <a:ext cx="8777606" cy="28732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rlito"/>
                <a:cs typeface="Carlito"/>
              </a:rPr>
              <a:t>Application </a:t>
            </a:r>
            <a:r>
              <a:rPr sz="2000" b="1" dirty="0">
                <a:latin typeface="Carlito"/>
                <a:cs typeface="Carlito"/>
              </a:rPr>
              <a:t>of coding</a:t>
            </a:r>
            <a:r>
              <a:rPr sz="2000" b="1" spc="-85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standards</a:t>
            </a:r>
            <a:endParaRPr lang="en-US" sz="2000" b="1" spc="-10" dirty="0">
              <a:latin typeface="Carlito"/>
              <a:cs typeface="Carlito"/>
            </a:endParaRPr>
          </a:p>
          <a:p>
            <a:pPr marL="756285" lvl="1" indent="-287020"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ID" sz="2000" b="1" spc="-10" dirty="0">
                <a:latin typeface="Carlito"/>
                <a:cs typeface="Carlito"/>
              </a:rPr>
              <a:t>Coding Standard for class:</a:t>
            </a:r>
          </a:p>
          <a:p>
            <a:pPr marL="756285" lvl="1" indent="-287020"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ID" sz="2000" spc="-10" dirty="0">
                <a:latin typeface="Carlito"/>
                <a:cs typeface="Carlito"/>
              </a:rPr>
              <a:t>The class name must be use  Camel Case</a:t>
            </a:r>
          </a:p>
          <a:p>
            <a:pPr marL="756285" lvl="1" indent="-287020"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sz="2000" dirty="0">
                <a:latin typeface="Carlito"/>
                <a:cs typeface="Carlito"/>
              </a:rPr>
              <a:t>If the name more than two word, the first letter must start with uppercase</a:t>
            </a:r>
          </a:p>
          <a:p>
            <a:pPr marL="756285" lvl="1" indent="-287020"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endParaRPr lang="en-US" sz="2000" dirty="0">
              <a:latin typeface="Carlito"/>
              <a:cs typeface="Carlito"/>
            </a:endParaRPr>
          </a:p>
          <a:p>
            <a:pPr marL="756285" lvl="1" indent="-287020"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sz="2000" b="1" dirty="0">
                <a:latin typeface="Carlito"/>
                <a:cs typeface="Carlito"/>
              </a:rPr>
              <a:t>Coding Standard for variable:</a:t>
            </a:r>
          </a:p>
          <a:p>
            <a:pPr marL="756285" lvl="1" indent="-287020"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sz="2000" dirty="0">
                <a:latin typeface="Carlito"/>
                <a:cs typeface="Carlito"/>
              </a:rPr>
              <a:t>The name should start with lowercase letter</a:t>
            </a:r>
          </a:p>
          <a:p>
            <a:pPr marL="756285" lvl="1" indent="-287020"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sz="2000" dirty="0">
                <a:latin typeface="Carlito"/>
                <a:cs typeface="Carlito"/>
              </a:rPr>
              <a:t>If the class name is more than two words, the first letter must start with lowercase and next word must uppercase.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990" y="57404"/>
            <a:ext cx="6149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70" dirty="0">
                <a:solidFill>
                  <a:srgbClr val="8F1B4F"/>
                </a:solidFill>
                <a:latin typeface="Arial"/>
                <a:cs typeface="Arial"/>
              </a:rPr>
              <a:t>11. </a:t>
            </a:r>
            <a:r>
              <a:rPr b="0" spc="-5" dirty="0">
                <a:solidFill>
                  <a:srgbClr val="8F1B4F"/>
                </a:solidFill>
                <a:latin typeface="Arial"/>
                <a:cs typeface="Arial"/>
              </a:rPr>
              <a:t>Milestone Feedback &amp; Action</a:t>
            </a:r>
            <a:r>
              <a:rPr b="0" spc="-50" dirty="0">
                <a:solidFill>
                  <a:srgbClr val="8F1B4F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"/>
                <a:cs typeface="Arial"/>
              </a:rPr>
              <a:t>taken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3037" y="830325"/>
          <a:ext cx="8641715" cy="504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5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8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7400">
                <a:tc>
                  <a:txBody>
                    <a:bodyPr/>
                    <a:lstStyle/>
                    <a:p>
                      <a:pPr marL="33655" marR="26670" indent="26670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Project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Milestone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148715" marR="63500" indent="-107759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Milestone Feedback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received from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Tutor</a:t>
                      </a: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/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Learning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Facilitator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165860" marR="1014094" indent="-14478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Action</a:t>
                      </a: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Taken  (Yes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/ No)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0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514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2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85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80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9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800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9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8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679" y="762000"/>
            <a:ext cx="8924925" cy="5898515"/>
            <a:chOff x="140080" y="833500"/>
            <a:chExt cx="8924925" cy="5898515"/>
          </a:xfrm>
        </p:grpSpPr>
        <p:sp>
          <p:nvSpPr>
            <p:cNvPr id="3" name="object 3"/>
            <p:cNvSpPr/>
            <p:nvPr/>
          </p:nvSpPr>
          <p:spPr>
            <a:xfrm>
              <a:off x="143255" y="836675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3255" y="836675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4388" y="119253"/>
            <a:ext cx="3012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dirty="0">
                <a:solidFill>
                  <a:srgbClr val="8F1B4F"/>
                </a:solidFill>
                <a:latin typeface="Arial"/>
                <a:cs typeface="Arial"/>
              </a:rPr>
              <a:t>12. Project</a:t>
            </a:r>
            <a:r>
              <a:rPr b="0" spc="-65" dirty="0">
                <a:solidFill>
                  <a:srgbClr val="8F1B4F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"/>
                <a:cs typeface="Arial"/>
              </a:rPr>
              <a:t>Results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6927" y="762000"/>
            <a:ext cx="8611235" cy="407804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80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rlito"/>
                <a:cs typeface="Carlito"/>
              </a:rPr>
              <a:t>Screen </a:t>
            </a:r>
            <a:r>
              <a:rPr sz="2000" b="1" dirty="0">
                <a:latin typeface="Carlito"/>
                <a:cs typeface="Carlito"/>
              </a:rPr>
              <a:t>Shots of</a:t>
            </a:r>
            <a:r>
              <a:rPr sz="2000" b="1" spc="-15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Evidences</a:t>
            </a:r>
            <a:endParaRPr sz="2000" dirty="0">
              <a:latin typeface="Carlito"/>
              <a:cs typeface="Carli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14D7DE-29E3-4D4D-7D19-69CBF547F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7" y="1480379"/>
            <a:ext cx="5962115" cy="24835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CD1CF4-5F38-FF3B-6E8C-69903EDB08B9}"/>
              </a:ext>
            </a:extLst>
          </p:cNvPr>
          <p:cNvSpPr txBox="1"/>
          <p:nvPr/>
        </p:nvSpPr>
        <p:spPr>
          <a:xfrm>
            <a:off x="533400" y="1175765"/>
            <a:ext cx="4632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5" dirty="0">
                <a:latin typeface="Calibri"/>
                <a:cs typeface="Calibri"/>
              </a:rPr>
              <a:t>User can Input their name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136D55-F02D-7A34-8F06-18C219E3AFFF}"/>
              </a:ext>
            </a:extLst>
          </p:cNvPr>
          <p:cNvSpPr txBox="1"/>
          <p:nvPr/>
        </p:nvSpPr>
        <p:spPr>
          <a:xfrm>
            <a:off x="-184998" y="4038600"/>
            <a:ext cx="8611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id-ID" spc="5" dirty="0">
                <a:latin typeface="Calibri"/>
                <a:cs typeface="Calibri"/>
              </a:rPr>
              <a:t>After that the sytem will show The MCQ Test Set and User can choose The MCQ.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64CC7CD-517D-86C4-6C2E-E59D5AA81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416558"/>
            <a:ext cx="3285885" cy="172625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6B2D68-3937-EF60-CB81-1D5D765F7254}"/>
              </a:ext>
            </a:extLst>
          </p:cNvPr>
          <p:cNvSpPr txBox="1"/>
          <p:nvPr/>
        </p:nvSpPr>
        <p:spPr>
          <a:xfrm>
            <a:off x="-16042" y="762000"/>
            <a:ext cx="8550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265" lvl="1">
              <a:lnSpc>
                <a:spcPct val="100000"/>
              </a:lnSpc>
              <a:spcBef>
                <a:spcPts val="605"/>
              </a:spcBef>
              <a:tabLst>
                <a:tab pos="756285" algn="l"/>
                <a:tab pos="756920" algn="l"/>
              </a:tabLst>
            </a:pPr>
            <a:r>
              <a:rPr lang="id-ID" sz="1800" spc="5" dirty="0">
                <a:latin typeface="Calibri"/>
                <a:cs typeface="Calibri"/>
              </a:rPr>
              <a:t>Next, the question will show with the option. If your answer is right, there will be some validation and if you are wrong answer also have validation.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BE9A52-A90C-F575-9DA0-C9ABCA422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7" y="1400310"/>
            <a:ext cx="3986463" cy="30192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B3CE55-24B4-9A70-8B1B-41EEDF88A3D6}"/>
              </a:ext>
            </a:extLst>
          </p:cNvPr>
          <p:cNvSpPr txBox="1"/>
          <p:nvPr/>
        </p:nvSpPr>
        <p:spPr>
          <a:xfrm>
            <a:off x="-24063" y="4459012"/>
            <a:ext cx="45780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265" lvl="1">
              <a:lnSpc>
                <a:spcPct val="100000"/>
              </a:lnSpc>
              <a:tabLst>
                <a:tab pos="756285" algn="l"/>
                <a:tab pos="756920" algn="l"/>
              </a:tabLst>
            </a:pPr>
            <a:r>
              <a:rPr lang="id-ID" spc="5" dirty="0">
                <a:latin typeface="Calibri"/>
                <a:cs typeface="Calibri"/>
              </a:rPr>
              <a:t>In the last thing after user finish do the test. The Score will come up.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0521FB-76A8-8581-D44D-BAC0D53D4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5057910"/>
            <a:ext cx="4191000" cy="169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0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85304" y="6278878"/>
            <a:ext cx="1679448" cy="452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818" y="195453"/>
            <a:ext cx="8496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482965" algn="l"/>
              </a:tabLst>
            </a:pPr>
            <a:r>
              <a:rPr b="0" u="heavy" spc="-150" dirty="0">
                <a:solidFill>
                  <a:srgbClr val="8F1B4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0" u="heavy" spc="-5" dirty="0">
                <a:solidFill>
                  <a:srgbClr val="8F1B4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Document</a:t>
            </a:r>
            <a:r>
              <a:rPr b="0" u="heavy" spc="-25" dirty="0">
                <a:solidFill>
                  <a:srgbClr val="8F1B4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0" u="heavy" spc="-5" dirty="0">
                <a:solidFill>
                  <a:srgbClr val="8F1B4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History	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037" y="1909826"/>
          <a:ext cx="8641079" cy="2792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6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11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73355" marR="165735" indent="28575">
                        <a:lnSpc>
                          <a:spcPct val="100800"/>
                        </a:lnSpc>
                      </a:pPr>
                      <a:r>
                        <a:rPr sz="16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Version 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Num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er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Effective Date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release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2448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Summary of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Included</a:t>
                      </a:r>
                      <a:r>
                        <a:rPr sz="1600" b="1" spc="6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Changes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Author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059"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1 Jul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21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First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Edition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Jeyashree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060">
                <a:tc>
                  <a:txBody>
                    <a:bodyPr/>
                    <a:lstStyle/>
                    <a:p>
                      <a:pPr marL="102235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2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19253"/>
            <a:ext cx="4493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"/>
                <a:cs typeface="Arial"/>
              </a:rPr>
              <a:t>13. Proposed Improvements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1604" y="761873"/>
            <a:ext cx="8611235" cy="5407660"/>
            <a:chOff x="141604" y="761873"/>
            <a:chExt cx="8611235" cy="5407660"/>
          </a:xfrm>
        </p:grpSpPr>
        <p:sp>
          <p:nvSpPr>
            <p:cNvPr id="4" name="object 4"/>
            <p:cNvSpPr/>
            <p:nvPr/>
          </p:nvSpPr>
          <p:spPr>
            <a:xfrm>
              <a:off x="144779" y="765048"/>
              <a:ext cx="8604885" cy="5401310"/>
            </a:xfrm>
            <a:custGeom>
              <a:avLst/>
              <a:gdLst/>
              <a:ahLst/>
              <a:cxnLst/>
              <a:rect l="l" t="t" r="r" b="b"/>
              <a:pathLst>
                <a:path w="8604885" h="5401310">
                  <a:moveTo>
                    <a:pt x="8604504" y="0"/>
                  </a:moveTo>
                  <a:lnTo>
                    <a:pt x="0" y="0"/>
                  </a:lnTo>
                  <a:lnTo>
                    <a:pt x="0" y="5401056"/>
                  </a:lnTo>
                  <a:lnTo>
                    <a:pt x="8604504" y="5401056"/>
                  </a:lnTo>
                  <a:lnTo>
                    <a:pt x="8604504" y="0"/>
                  </a:lnTo>
                  <a:close/>
                </a:path>
              </a:pathLst>
            </a:custGeom>
            <a:solidFill>
              <a:srgbClr val="F1F1F1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779" y="765048"/>
              <a:ext cx="8604885" cy="5401310"/>
            </a:xfrm>
            <a:custGeom>
              <a:avLst/>
              <a:gdLst/>
              <a:ahLst/>
              <a:cxnLst/>
              <a:rect l="l" t="t" r="r" b="b"/>
              <a:pathLst>
                <a:path w="8604885" h="5401310">
                  <a:moveTo>
                    <a:pt x="0" y="5401056"/>
                  </a:moveTo>
                  <a:lnTo>
                    <a:pt x="8604504" y="5401056"/>
                  </a:lnTo>
                  <a:lnTo>
                    <a:pt x="8604504" y="0"/>
                  </a:lnTo>
                  <a:lnTo>
                    <a:pt x="0" y="0"/>
                  </a:lnTo>
                  <a:lnTo>
                    <a:pt x="0" y="5401056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3215" y="696156"/>
            <a:ext cx="7947025" cy="761106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7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rlito"/>
                <a:cs typeface="Carlito"/>
              </a:rPr>
              <a:t>List </a:t>
            </a:r>
            <a:r>
              <a:rPr sz="2000" b="1" dirty="0">
                <a:latin typeface="Carlito"/>
                <a:cs typeface="Carlito"/>
              </a:rPr>
              <a:t>of</a:t>
            </a:r>
            <a:r>
              <a:rPr sz="2000" b="1" spc="-2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Improvements</a:t>
            </a:r>
            <a:endParaRPr sz="2000" dirty="0">
              <a:latin typeface="Carlito"/>
              <a:cs typeface="Carlito"/>
            </a:endParaRPr>
          </a:p>
          <a:p>
            <a:pPr marL="469265" lvl="1">
              <a:lnSpc>
                <a:spcPct val="100000"/>
              </a:lnSpc>
              <a:spcBef>
                <a:spcPts val="610"/>
              </a:spcBef>
              <a:tabLst>
                <a:tab pos="756285" algn="l"/>
                <a:tab pos="756920" algn="l"/>
              </a:tabLst>
            </a:pPr>
            <a:r>
              <a:rPr lang="en-US" sz="1800" dirty="0">
                <a:latin typeface="Carlito"/>
                <a:cs typeface="Carlito"/>
              </a:rPr>
              <a:t>I will tidy up by adding classes and methods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9415" y="504190"/>
            <a:ext cx="4030345" cy="5310505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643890" indent="-631825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5" dirty="0">
                <a:latin typeface="Carlito"/>
                <a:cs typeface="Carlito"/>
              </a:rPr>
              <a:t>Project</a:t>
            </a:r>
            <a:r>
              <a:rPr sz="1800" b="1" spc="-1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Definition</a:t>
            </a:r>
            <a:endParaRPr sz="1800">
              <a:latin typeface="Carlito"/>
              <a:cs typeface="Carlito"/>
            </a:endParaRPr>
          </a:p>
          <a:p>
            <a:pPr marL="643890" indent="-631825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5" dirty="0">
                <a:latin typeface="Carlito"/>
                <a:cs typeface="Carlito"/>
              </a:rPr>
              <a:t>Project</a:t>
            </a:r>
            <a:r>
              <a:rPr sz="1800" b="1" spc="-1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Deliverables</a:t>
            </a:r>
            <a:endParaRPr sz="1800">
              <a:latin typeface="Carlito"/>
              <a:cs typeface="Carlito"/>
            </a:endParaRPr>
          </a:p>
          <a:p>
            <a:pPr marL="643890" indent="-631825">
              <a:lnSpc>
                <a:spcPct val="100000"/>
              </a:lnSpc>
              <a:spcBef>
                <a:spcPts val="1035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5" dirty="0">
                <a:latin typeface="Carlito"/>
                <a:cs typeface="Carlito"/>
              </a:rPr>
              <a:t>Project Milestones </a:t>
            </a:r>
            <a:r>
              <a:rPr sz="1800" b="1" dirty="0">
                <a:latin typeface="Carlito"/>
                <a:cs typeface="Carlito"/>
              </a:rPr>
              <a:t>&amp;</a:t>
            </a:r>
            <a:r>
              <a:rPr sz="1800" b="1" spc="-60" dirty="0">
                <a:latin typeface="Carlito"/>
                <a:cs typeface="Carlito"/>
              </a:rPr>
              <a:t> </a:t>
            </a:r>
            <a:r>
              <a:rPr sz="1800" b="1" spc="-35" dirty="0">
                <a:latin typeface="Carlito"/>
                <a:cs typeface="Carlito"/>
              </a:rPr>
              <a:t>Tasks</a:t>
            </a:r>
            <a:endParaRPr sz="1800">
              <a:latin typeface="Carlito"/>
              <a:cs typeface="Carlito"/>
            </a:endParaRPr>
          </a:p>
          <a:p>
            <a:pPr marL="643890" indent="-631825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5" dirty="0">
                <a:latin typeface="Carlito"/>
                <a:cs typeface="Carlito"/>
              </a:rPr>
              <a:t>Project</a:t>
            </a:r>
            <a:r>
              <a:rPr sz="1800" b="1" spc="-1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Environment</a:t>
            </a:r>
            <a:endParaRPr sz="1800">
              <a:latin typeface="Carlito"/>
              <a:cs typeface="Carlito"/>
            </a:endParaRPr>
          </a:p>
          <a:p>
            <a:pPr marL="643890" indent="-631825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35" dirty="0">
                <a:latin typeface="Carlito"/>
                <a:cs typeface="Carlito"/>
              </a:rPr>
              <a:t>Tools</a:t>
            </a:r>
            <a:endParaRPr sz="1800">
              <a:latin typeface="Carlito"/>
              <a:cs typeface="Carlito"/>
            </a:endParaRPr>
          </a:p>
          <a:p>
            <a:pPr marL="643890" indent="-631825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5" dirty="0">
                <a:latin typeface="Carlito"/>
                <a:cs typeface="Carlito"/>
              </a:rPr>
              <a:t>Project</a:t>
            </a:r>
            <a:r>
              <a:rPr sz="1800" b="1" spc="-1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Design</a:t>
            </a:r>
            <a:endParaRPr sz="1800">
              <a:latin typeface="Carlito"/>
              <a:cs typeface="Carlito"/>
            </a:endParaRPr>
          </a:p>
          <a:p>
            <a:pPr marL="643890" indent="-631825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5" dirty="0">
                <a:latin typeface="Carlito"/>
                <a:cs typeface="Carlito"/>
              </a:rPr>
              <a:t>Classes </a:t>
            </a:r>
            <a:r>
              <a:rPr sz="1800" b="1" dirty="0">
                <a:latin typeface="Carlito"/>
                <a:cs typeface="Carlito"/>
              </a:rPr>
              <a:t>&amp;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Methods</a:t>
            </a:r>
            <a:endParaRPr sz="1800">
              <a:latin typeface="Carlito"/>
              <a:cs typeface="Carlito"/>
            </a:endParaRPr>
          </a:p>
          <a:p>
            <a:pPr marL="643890" indent="-631825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10" dirty="0">
                <a:latin typeface="Carlito"/>
                <a:cs typeface="Carlito"/>
              </a:rPr>
              <a:t>Steps from </a:t>
            </a:r>
            <a:r>
              <a:rPr sz="1800" b="1" spc="-5" dirty="0">
                <a:latin typeface="Carlito"/>
                <a:cs typeface="Carlito"/>
              </a:rPr>
              <a:t>Coding </a:t>
            </a:r>
            <a:r>
              <a:rPr sz="1800" b="1" spc="-10" dirty="0">
                <a:latin typeface="Carlito"/>
                <a:cs typeface="Carlito"/>
              </a:rPr>
              <a:t>to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Execution</a:t>
            </a:r>
            <a:endParaRPr sz="1800">
              <a:latin typeface="Carlito"/>
              <a:cs typeface="Carlito"/>
            </a:endParaRPr>
          </a:p>
          <a:p>
            <a:pPr marL="643890" indent="-631825">
              <a:lnSpc>
                <a:spcPct val="100000"/>
              </a:lnSpc>
              <a:spcBef>
                <a:spcPts val="1035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10" dirty="0">
                <a:latin typeface="Carlito"/>
                <a:cs typeface="Carlito"/>
              </a:rPr>
              <a:t>Development</a:t>
            </a:r>
            <a:r>
              <a:rPr sz="1800" b="1" spc="-3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Process</a:t>
            </a:r>
            <a:endParaRPr sz="1800">
              <a:latin typeface="Carlito"/>
              <a:cs typeface="Carlito"/>
            </a:endParaRPr>
          </a:p>
          <a:p>
            <a:pPr marL="643890" indent="-631825">
              <a:lnSpc>
                <a:spcPct val="100000"/>
              </a:lnSpc>
              <a:spcBef>
                <a:spcPts val="1040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5" dirty="0">
                <a:latin typeface="Carlito"/>
                <a:cs typeface="Carlito"/>
              </a:rPr>
              <a:t>Coding</a:t>
            </a:r>
            <a:r>
              <a:rPr sz="1800" b="1" spc="-4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Standards</a:t>
            </a:r>
            <a:endParaRPr sz="1800">
              <a:latin typeface="Carlito"/>
              <a:cs typeface="Carlito"/>
            </a:endParaRPr>
          </a:p>
          <a:p>
            <a:pPr marL="643890" indent="-631825">
              <a:lnSpc>
                <a:spcPct val="100000"/>
              </a:lnSpc>
              <a:spcBef>
                <a:spcPts val="1050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5" dirty="0">
                <a:latin typeface="Carlito"/>
                <a:cs typeface="Carlito"/>
              </a:rPr>
              <a:t>Milestone Feedback </a:t>
            </a:r>
            <a:r>
              <a:rPr sz="1800" b="1" dirty="0">
                <a:latin typeface="Carlito"/>
                <a:cs typeface="Carlito"/>
              </a:rPr>
              <a:t>&amp; </a:t>
            </a:r>
            <a:r>
              <a:rPr sz="1800" b="1" spc="-5" dirty="0">
                <a:latin typeface="Carlito"/>
                <a:cs typeface="Carlito"/>
              </a:rPr>
              <a:t>Action</a:t>
            </a:r>
            <a:r>
              <a:rPr sz="1800" b="1" spc="-160" dirty="0">
                <a:latin typeface="Carlito"/>
                <a:cs typeface="Carlito"/>
              </a:rPr>
              <a:t> </a:t>
            </a:r>
            <a:r>
              <a:rPr sz="1800" b="1" spc="-40" dirty="0">
                <a:latin typeface="Carlito"/>
                <a:cs typeface="Carlito"/>
              </a:rPr>
              <a:t>Taken</a:t>
            </a:r>
            <a:endParaRPr sz="1800">
              <a:latin typeface="Carlito"/>
              <a:cs typeface="Carlito"/>
            </a:endParaRPr>
          </a:p>
          <a:p>
            <a:pPr marL="643890" indent="-631825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5" dirty="0">
                <a:latin typeface="Carlito"/>
                <a:cs typeface="Carlito"/>
              </a:rPr>
              <a:t>Project</a:t>
            </a:r>
            <a:r>
              <a:rPr sz="1800" b="1" spc="-1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Results</a:t>
            </a:r>
            <a:endParaRPr sz="1800">
              <a:latin typeface="Carlito"/>
              <a:cs typeface="Carlito"/>
            </a:endParaRPr>
          </a:p>
          <a:p>
            <a:pPr marL="643890" indent="-631825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5" dirty="0">
                <a:latin typeface="Carlito"/>
                <a:cs typeface="Carlito"/>
              </a:rPr>
              <a:t>Proposed</a:t>
            </a:r>
            <a:r>
              <a:rPr sz="1800" b="1" spc="-4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Improvements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029" y="1193163"/>
            <a:ext cx="8959850" cy="5552440"/>
            <a:chOff x="105029" y="1193163"/>
            <a:chExt cx="8959850" cy="5552440"/>
          </a:xfrm>
        </p:grpSpPr>
        <p:sp>
          <p:nvSpPr>
            <p:cNvPr id="3" name="object 3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49479"/>
            <a:ext cx="3109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"/>
                <a:cs typeface="Arial"/>
              </a:rPr>
              <a:t>1. Project</a:t>
            </a:r>
            <a:r>
              <a:rPr b="0" spc="-10" dirty="0">
                <a:solidFill>
                  <a:srgbClr val="8F1B4F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"/>
                <a:cs typeface="Arial"/>
              </a:rPr>
              <a:t>Definition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6639" y="1213484"/>
            <a:ext cx="8777910" cy="20653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sz="3200" b="1" spc="-5" dirty="0">
                <a:latin typeface="Calibri"/>
                <a:cs typeface="Calibri"/>
              </a:rPr>
              <a:t>Project</a:t>
            </a:r>
            <a:r>
              <a:rPr lang="en-US" sz="3200" b="1" spc="-75" dirty="0">
                <a:latin typeface="Calibri"/>
                <a:cs typeface="Calibri"/>
              </a:rPr>
              <a:t> </a:t>
            </a:r>
            <a:r>
              <a:rPr lang="en-US" sz="3200" b="1" dirty="0">
                <a:latin typeface="Calibri"/>
                <a:cs typeface="Calibri"/>
              </a:rPr>
              <a:t>Objective</a:t>
            </a:r>
            <a:endParaRPr lang="en-US" sz="1800" b="1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sz="2000" dirty="0">
                <a:latin typeface="Calibri"/>
                <a:cs typeface="Calibri"/>
              </a:rPr>
              <a:t>Design, Implement, and Test MCQ System using Java.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sz="2000" dirty="0">
                <a:latin typeface="Calibri"/>
                <a:cs typeface="Calibri"/>
              </a:rPr>
              <a:t>Implement an application using IntelliJ or Eclipse.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sz="2000" dirty="0">
                <a:latin typeface="Calibri"/>
                <a:cs typeface="Calibri"/>
              </a:rPr>
              <a:t>Determine the debugging process and explain the importance of a coding standard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338" y="3505705"/>
            <a:ext cx="8836457" cy="223394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86385" indent="-287020">
              <a:lnSpc>
                <a:spcPct val="100000"/>
              </a:lnSpc>
              <a:spcBef>
                <a:spcPts val="780"/>
              </a:spcBef>
              <a:buFont typeface="Wingdings"/>
              <a:buChar char=""/>
              <a:tabLst>
                <a:tab pos="287020" algn="l"/>
              </a:tabLst>
            </a:pPr>
            <a:r>
              <a:rPr lang="en-US" sz="3200" b="1" spc="-5" dirty="0">
                <a:latin typeface="Calibri"/>
                <a:cs typeface="Calibri"/>
              </a:rPr>
              <a:t>Proposed</a:t>
            </a:r>
            <a:r>
              <a:rPr lang="en-US" sz="3200" b="1" spc="-25" dirty="0">
                <a:latin typeface="Calibri"/>
                <a:cs typeface="Calibri"/>
              </a:rPr>
              <a:t> </a:t>
            </a:r>
            <a:r>
              <a:rPr lang="en-US" sz="3200" b="1" dirty="0">
                <a:latin typeface="Calibri"/>
                <a:cs typeface="Calibri"/>
              </a:rPr>
              <a:t>Solution</a:t>
            </a:r>
            <a:endParaRPr lang="en-US" sz="2000" b="1" dirty="0">
              <a:latin typeface="Wingdings"/>
              <a:cs typeface="Calibri"/>
            </a:endParaRPr>
          </a:p>
          <a:p>
            <a:pPr marL="286385" indent="-287020">
              <a:lnSpc>
                <a:spcPct val="100000"/>
              </a:lnSpc>
              <a:spcBef>
                <a:spcPts val="780"/>
              </a:spcBef>
              <a:buFont typeface="Wingdings"/>
              <a:buChar char=""/>
              <a:tabLst>
                <a:tab pos="287020" algn="l"/>
              </a:tabLst>
            </a:pPr>
            <a:r>
              <a:rPr lang="en-US" sz="2000" dirty="0">
                <a:latin typeface="Calibri"/>
                <a:cs typeface="Calibri"/>
              </a:rPr>
              <a:t>The system should handle multiple sets of MCQs. For example, Java Basics, </a:t>
            </a:r>
          </a:p>
          <a:p>
            <a:pPr>
              <a:lnSpc>
                <a:spcPct val="100000"/>
              </a:lnSpc>
              <a:spcBef>
                <a:spcPts val="780"/>
              </a:spcBef>
              <a:tabLst>
                <a:tab pos="287020" algn="l"/>
              </a:tabLst>
            </a:pPr>
            <a:r>
              <a:rPr lang="en-US" sz="2000" dirty="0">
                <a:latin typeface="Calibri"/>
                <a:cs typeface="Calibri"/>
              </a:rPr>
              <a:t>	Control Structure, HTML Basics, etc.</a:t>
            </a:r>
          </a:p>
          <a:p>
            <a:pPr marL="286385" indent="-287020">
              <a:lnSpc>
                <a:spcPct val="100000"/>
              </a:lnSpc>
              <a:spcBef>
                <a:spcPts val="780"/>
              </a:spcBef>
              <a:buFont typeface="Wingdings"/>
              <a:buChar char=""/>
              <a:tabLst>
                <a:tab pos="287020" algn="l"/>
              </a:tabLst>
            </a:pPr>
            <a:r>
              <a:rPr lang="en-US" sz="2000" dirty="0">
                <a:latin typeface="Calibri"/>
                <a:cs typeface="Calibri"/>
              </a:rPr>
              <a:t>Using The OOP Paradigm with Class and Method</a:t>
            </a:r>
          </a:p>
          <a:p>
            <a:pPr marL="286385" indent="-287020">
              <a:lnSpc>
                <a:spcPct val="100000"/>
              </a:lnSpc>
              <a:spcBef>
                <a:spcPts val="780"/>
              </a:spcBef>
              <a:buFont typeface="Wingdings"/>
              <a:buChar char=""/>
              <a:tabLst>
                <a:tab pos="287020" algn="l"/>
              </a:tabLst>
            </a:pPr>
            <a:r>
              <a:rPr lang="en-US" sz="2000" dirty="0">
                <a:latin typeface="Calibri"/>
                <a:cs typeface="Calibri"/>
              </a:rPr>
              <a:t>The MCQ Test must easy to use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029" y="1193163"/>
            <a:ext cx="8959850" cy="5552440"/>
            <a:chOff x="105029" y="1193163"/>
            <a:chExt cx="8959850" cy="5552440"/>
          </a:xfrm>
        </p:grpSpPr>
        <p:sp>
          <p:nvSpPr>
            <p:cNvPr id="3" name="object 3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7741" y="119253"/>
            <a:ext cx="3583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"/>
                <a:cs typeface="Arial"/>
              </a:rPr>
              <a:t>2. Project</a:t>
            </a:r>
            <a:r>
              <a:rPr b="0" dirty="0">
                <a:solidFill>
                  <a:srgbClr val="8F1B4F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"/>
                <a:cs typeface="Arial"/>
              </a:rPr>
              <a:t>Deliverables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6639" y="1205155"/>
            <a:ext cx="2416810" cy="224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rlito"/>
                <a:cs typeface="Carlito"/>
              </a:rPr>
              <a:t>Project</a:t>
            </a:r>
            <a:r>
              <a:rPr sz="2000" b="1" spc="-45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Deliverables</a:t>
            </a:r>
            <a:endParaRPr lang="en-US" sz="2000" b="1" spc="-1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endParaRPr lang="en-ID" sz="2000" b="1" spc="-1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ID" sz="2000" b="1" spc="-10" dirty="0">
                <a:latin typeface="Carlito"/>
                <a:cs typeface="Carlito"/>
              </a:rPr>
              <a:t>CSS.csv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ID" sz="2000" b="1" spc="-10" dirty="0">
                <a:latin typeface="Carlito"/>
                <a:cs typeface="Carlito"/>
              </a:rPr>
              <a:t>HTML.csv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ID" sz="2000" b="1" spc="-10" dirty="0">
                <a:latin typeface="Carlito"/>
                <a:cs typeface="Carlito"/>
              </a:rPr>
              <a:t>Java.csv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ID" sz="2000" b="1" spc="-10" dirty="0">
                <a:latin typeface="Carlito"/>
                <a:cs typeface="Carlito"/>
              </a:rPr>
              <a:t>Main.java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endParaRPr sz="20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639" y="3871466"/>
            <a:ext cx="4096385" cy="78739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80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rlito"/>
                <a:cs typeface="Carlito"/>
              </a:rPr>
              <a:t>List </a:t>
            </a:r>
            <a:r>
              <a:rPr sz="2000" b="1" dirty="0">
                <a:latin typeface="Carlito"/>
                <a:cs typeface="Carlito"/>
              </a:rPr>
              <a:t>of</a:t>
            </a:r>
            <a:r>
              <a:rPr sz="2000" b="1" spc="-2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Evidences</a:t>
            </a:r>
            <a:endParaRPr lang="en-US" sz="2000" b="1" spc="-5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780"/>
              </a:spcBef>
              <a:buFont typeface="Wingdings"/>
              <a:buChar char=""/>
              <a:tabLst>
                <a:tab pos="299720" algn="l"/>
              </a:tabLst>
            </a:pPr>
            <a:endParaRPr sz="1800" dirty="0">
              <a:latin typeface="Carlito"/>
              <a:cs typeface="Carlit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6D4358-A210-9A54-7F94-884C79712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80" y="4293754"/>
            <a:ext cx="3457702" cy="23269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3571"/>
            <a:ext cx="4664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"/>
                <a:cs typeface="Arial"/>
              </a:rPr>
              <a:t>3. Project </a:t>
            </a:r>
            <a:r>
              <a:rPr b="0" dirty="0">
                <a:solidFill>
                  <a:srgbClr val="8F1B4F"/>
                </a:solidFill>
                <a:latin typeface="Arial"/>
                <a:cs typeface="Arial"/>
              </a:rPr>
              <a:t>Milestones </a:t>
            </a:r>
            <a:r>
              <a:rPr b="0" spc="-5" dirty="0">
                <a:solidFill>
                  <a:srgbClr val="8F1B4F"/>
                </a:solidFill>
                <a:latin typeface="Arial"/>
                <a:cs typeface="Arial"/>
              </a:rPr>
              <a:t>&amp;</a:t>
            </a:r>
            <a:r>
              <a:rPr b="0" spc="-95" dirty="0">
                <a:solidFill>
                  <a:srgbClr val="8F1B4F"/>
                </a:solidFill>
                <a:latin typeface="Arial"/>
                <a:cs typeface="Arial"/>
              </a:rPr>
              <a:t> </a:t>
            </a:r>
            <a:r>
              <a:rPr b="0" spc="-65" dirty="0">
                <a:solidFill>
                  <a:srgbClr val="8F1B4F"/>
                </a:solidFill>
                <a:latin typeface="Arial"/>
                <a:cs typeface="Arial"/>
              </a:rPr>
              <a:t>Tasks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3037" y="1090675"/>
          <a:ext cx="8496299" cy="2232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4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6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8801">
                <a:tc>
                  <a:txBody>
                    <a:bodyPr/>
                    <a:lstStyle/>
                    <a:p>
                      <a:pPr marL="189230" marR="179070" indent="-317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oj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ct  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Task</a:t>
                      </a: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Project 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Task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180975" indent="26670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Project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Milestone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50165" algn="ct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2105"/>
                        </a:lnSpc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Create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Requirement</a:t>
                      </a:r>
                      <a:r>
                        <a:rPr sz="1800" spc="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Specification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R="700405" algn="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69">
                <a:tc>
                  <a:txBody>
                    <a:bodyPr/>
                    <a:lstStyle/>
                    <a:p>
                      <a:pPr marL="50165" algn="ct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210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Develop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Algorithm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R="700405" algn="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50165" algn="ct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210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Analysis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and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Design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R="700405" algn="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50165" algn="ctr">
                        <a:lnSpc>
                          <a:spcPts val="211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110"/>
                        </a:lnSpc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Create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80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Application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R="700405" algn="r">
                        <a:lnSpc>
                          <a:spcPts val="211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669">
                <a:tc>
                  <a:txBody>
                    <a:bodyPr/>
                    <a:lstStyle/>
                    <a:p>
                      <a:pPr marL="50165" algn="ctr">
                        <a:lnSpc>
                          <a:spcPts val="211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110"/>
                        </a:lnSpc>
                      </a:pPr>
                      <a:r>
                        <a:rPr sz="1800" spc="-45" dirty="0">
                          <a:latin typeface="Carlito"/>
                          <a:cs typeface="Carlito"/>
                        </a:rPr>
                        <a:t>Test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800" spc="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Application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R="700405" algn="r">
                        <a:lnSpc>
                          <a:spcPts val="211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9537" y="964619"/>
            <a:ext cx="8924925" cy="5826760"/>
            <a:chOff x="140080" y="905128"/>
            <a:chExt cx="8924925" cy="5826760"/>
          </a:xfrm>
        </p:grpSpPr>
        <p:sp>
          <p:nvSpPr>
            <p:cNvPr id="3" name="object 3"/>
            <p:cNvSpPr/>
            <p:nvPr/>
          </p:nvSpPr>
          <p:spPr>
            <a:xfrm>
              <a:off x="143255" y="908303"/>
              <a:ext cx="8856345" cy="5544820"/>
            </a:xfrm>
            <a:custGeom>
              <a:avLst/>
              <a:gdLst/>
              <a:ahLst/>
              <a:cxnLst/>
              <a:rect l="l" t="t" r="r" b="b"/>
              <a:pathLst>
                <a:path w="8856345" h="5544820">
                  <a:moveTo>
                    <a:pt x="8855964" y="0"/>
                  </a:moveTo>
                  <a:lnTo>
                    <a:pt x="0" y="0"/>
                  </a:lnTo>
                  <a:lnTo>
                    <a:pt x="0" y="5544312"/>
                  </a:lnTo>
                  <a:lnTo>
                    <a:pt x="8855964" y="5544312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3255" y="908303"/>
              <a:ext cx="8856345" cy="5544820"/>
            </a:xfrm>
            <a:custGeom>
              <a:avLst/>
              <a:gdLst/>
              <a:ahLst/>
              <a:cxnLst/>
              <a:rect l="l" t="t" r="r" b="b"/>
              <a:pathLst>
                <a:path w="8856345" h="5544820">
                  <a:moveTo>
                    <a:pt x="0" y="5544312"/>
                  </a:moveTo>
                  <a:lnTo>
                    <a:pt x="8855964" y="5544312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431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39954"/>
            <a:ext cx="3622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"/>
                <a:cs typeface="Arial"/>
              </a:rPr>
              <a:t>4. Project</a:t>
            </a:r>
            <a:r>
              <a:rPr b="0" spc="-10" dirty="0">
                <a:solidFill>
                  <a:srgbClr val="8F1B4F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"/>
                <a:cs typeface="Arial"/>
              </a:rPr>
              <a:t>Environment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1691" y="838705"/>
            <a:ext cx="5815330" cy="3039294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80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20" dirty="0">
                <a:latin typeface="Carlito"/>
                <a:cs typeface="Carlito"/>
              </a:rPr>
              <a:t>Technical </a:t>
            </a:r>
            <a:r>
              <a:rPr sz="2000" b="1" spc="-10" dirty="0">
                <a:latin typeface="Carlito"/>
                <a:cs typeface="Carlito"/>
              </a:rPr>
              <a:t>Environment </a:t>
            </a:r>
            <a:r>
              <a:rPr sz="2000" b="1" dirty="0">
                <a:latin typeface="Carlito"/>
                <a:cs typeface="Carlito"/>
              </a:rPr>
              <a:t>and </a:t>
            </a:r>
            <a:r>
              <a:rPr sz="2000" b="1" spc="-35" dirty="0">
                <a:latin typeface="Carlito"/>
                <a:cs typeface="Carlito"/>
              </a:rPr>
              <a:t>Tools</a:t>
            </a:r>
            <a:r>
              <a:rPr sz="2000" b="1" spc="-8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Used</a:t>
            </a:r>
            <a:endParaRPr sz="20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9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ID" dirty="0">
                <a:latin typeface="Calibri"/>
                <a:cs typeface="Calibri"/>
              </a:rPr>
              <a:t>Java JDK-18.0.2.1</a:t>
            </a:r>
          </a:p>
          <a:p>
            <a:pPr marL="756285" lvl="1" indent="-287020">
              <a:spcBef>
                <a:spcPts val="19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SG" altLang="en-US" dirty="0"/>
              <a:t>Laptop Dell Latitude 3420</a:t>
            </a:r>
            <a:endParaRPr lang="en-ID"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ID" spc="5" dirty="0">
                <a:latin typeface="Calibri"/>
                <a:cs typeface="Calibri"/>
              </a:rPr>
              <a:t>IntelliJ IDEA</a:t>
            </a:r>
          </a:p>
          <a:p>
            <a:pPr marL="756285" lvl="1" indent="-287020">
              <a:lnSpc>
                <a:spcPct val="100000"/>
              </a:lnSpc>
              <a:spcBef>
                <a:spcPts val="5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SG" altLang="en-US" dirty="0"/>
              <a:t>Windows 11</a:t>
            </a:r>
          </a:p>
          <a:p>
            <a:pPr marL="299085" indent="-287020">
              <a:lnSpc>
                <a:spcPct val="100000"/>
              </a:lnSpc>
              <a:spcBef>
                <a:spcPts val="59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rlito"/>
                <a:cs typeface="Carlito"/>
              </a:rPr>
              <a:t>List </a:t>
            </a:r>
            <a:r>
              <a:rPr sz="2000" b="1" dirty="0">
                <a:latin typeface="Carlito"/>
                <a:cs typeface="Carlito"/>
              </a:rPr>
              <a:t>of</a:t>
            </a:r>
            <a:r>
              <a:rPr sz="2000" b="1" spc="-20" dirty="0">
                <a:latin typeface="Carlito"/>
                <a:cs typeface="Carlito"/>
              </a:rPr>
              <a:t> </a:t>
            </a:r>
            <a:r>
              <a:rPr sz="2000" b="1" spc="-15" dirty="0">
                <a:latin typeface="Carlito"/>
                <a:cs typeface="Carlito"/>
              </a:rPr>
              <a:t>references</a:t>
            </a:r>
            <a:endParaRPr sz="20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pc="-10" dirty="0">
                <a:latin typeface="Carlito"/>
                <a:cs typeface="Carlito"/>
              </a:rPr>
              <a:t>LinkedIn E-Learning</a:t>
            </a: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800" spc="-10" dirty="0">
                <a:latin typeface="Carlito"/>
                <a:cs typeface="Carlito"/>
              </a:rPr>
              <a:t>YouTube</a:t>
            </a: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800" dirty="0">
                <a:latin typeface="Carlito"/>
                <a:cs typeface="Carlito"/>
              </a:rPr>
              <a:t>W3School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029" y="1229360"/>
            <a:ext cx="8959850" cy="5552440"/>
            <a:chOff x="105029" y="1193163"/>
            <a:chExt cx="8959850" cy="5552440"/>
          </a:xfrm>
        </p:grpSpPr>
        <p:sp>
          <p:nvSpPr>
            <p:cNvPr id="3" name="object 3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lang="en-US" b="1" dirty="0"/>
            </a:p>
            <a:p>
              <a:r>
                <a:rPr lang="en-US" b="1" dirty="0"/>
                <a:t>*Writing Code Tools</a:t>
              </a:r>
            </a:p>
            <a:p>
              <a:r>
                <a:rPr lang="en-US" b="1" dirty="0" err="1"/>
                <a:t>Intellij</a:t>
              </a:r>
              <a:r>
                <a:rPr lang="en-US" b="1" dirty="0"/>
                <a:t> IDEA</a:t>
              </a:r>
            </a:p>
            <a:p>
              <a:endParaRPr lang="en-US" b="1" dirty="0"/>
            </a:p>
            <a:p>
              <a:endParaRPr lang="en-US" b="1" dirty="0"/>
            </a:p>
            <a:p>
              <a:endParaRPr lang="en-US" b="1" dirty="0"/>
            </a:p>
            <a:p>
              <a:r>
                <a:rPr lang="en-US" b="1" dirty="0"/>
                <a:t>*Debugging Tools</a:t>
              </a:r>
            </a:p>
            <a:p>
              <a:r>
                <a:rPr lang="en-US" b="1" dirty="0" err="1"/>
                <a:t>Intellij</a:t>
              </a:r>
              <a:r>
                <a:rPr lang="en-US" b="1" dirty="0"/>
                <a:t> IDEA</a:t>
              </a:r>
            </a:p>
            <a:p>
              <a:endParaRPr lang="en-US" b="1" dirty="0"/>
            </a:p>
            <a:p>
              <a:endParaRPr lang="en-US" b="1" dirty="0"/>
            </a:p>
            <a:p>
              <a:endParaRPr lang="en-US" b="1" dirty="0"/>
            </a:p>
            <a:p>
              <a:endParaRPr lang="en-US" b="1" dirty="0"/>
            </a:p>
            <a:p>
              <a:endParaRPr lang="en-US" b="1" dirty="0"/>
            </a:p>
            <a:p>
              <a:r>
                <a:rPr lang="en-US" b="1" dirty="0"/>
                <a:t>* Run Tools</a:t>
              </a:r>
            </a:p>
            <a:p>
              <a:r>
                <a:rPr lang="en-US" b="1" dirty="0" err="1"/>
                <a:t>Intellij</a:t>
              </a:r>
              <a:r>
                <a:rPr lang="en-US" b="1" dirty="0"/>
                <a:t> IDEA</a:t>
              </a:r>
              <a:endParaRPr b="1"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867" y="121996"/>
            <a:ext cx="1243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"/>
                <a:cs typeface="Arial"/>
              </a:rPr>
              <a:t>5.</a:t>
            </a:r>
            <a:r>
              <a:rPr b="0" spc="-130" dirty="0">
                <a:solidFill>
                  <a:srgbClr val="8F1B4F"/>
                </a:solidFill>
                <a:latin typeface="Arial"/>
                <a:cs typeface="Arial"/>
              </a:rPr>
              <a:t> </a:t>
            </a:r>
            <a:r>
              <a:rPr b="0" spc="-65" dirty="0">
                <a:solidFill>
                  <a:srgbClr val="8F1B4F"/>
                </a:solidFill>
                <a:latin typeface="Arial"/>
                <a:cs typeface="Arial"/>
              </a:rPr>
              <a:t>Tools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6639" y="1213484"/>
            <a:ext cx="4131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rlito"/>
                <a:cs typeface="Carlito"/>
              </a:rPr>
              <a:t>Screen capture </a:t>
            </a:r>
            <a:r>
              <a:rPr sz="2000" b="1" dirty="0">
                <a:latin typeface="Carlito"/>
                <a:cs typeface="Carlito"/>
              </a:rPr>
              <a:t>of </a:t>
            </a:r>
            <a:r>
              <a:rPr sz="2000" b="1" spc="-5" dirty="0">
                <a:latin typeface="Carlito"/>
                <a:cs typeface="Carlito"/>
              </a:rPr>
              <a:t>various tools</a:t>
            </a:r>
            <a:r>
              <a:rPr sz="2000" b="1" spc="-3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used</a:t>
            </a:r>
            <a:endParaRPr sz="2000" dirty="0">
              <a:latin typeface="Carlito"/>
              <a:cs typeface="Carli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7439BB-AC6D-7238-064A-9E5801844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29" y="1659142"/>
            <a:ext cx="1028700" cy="1419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3D39CE-DDB8-D312-58FE-1C62A8B52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988901"/>
            <a:ext cx="1947862" cy="18608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275563-CBC1-C99F-4317-0B05478AD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3250874"/>
            <a:ext cx="3633788" cy="15655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231ECE-2A07-FDF1-15F0-B87527FB620B}"/>
              </a:ext>
            </a:extLst>
          </p:cNvPr>
          <p:cNvSpPr txBox="1"/>
          <p:nvPr/>
        </p:nvSpPr>
        <p:spPr>
          <a:xfrm>
            <a:off x="5536154" y="1499902"/>
            <a:ext cx="46625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b="1" dirty="0"/>
              <a:t>excel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7DDA0A-26F1-2F7F-E396-49AEB6364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9993" y="1981200"/>
            <a:ext cx="3486150" cy="18764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635" y="880503"/>
            <a:ext cx="9168765" cy="6358497"/>
            <a:chOff x="48640" y="833500"/>
            <a:chExt cx="9016365" cy="5898515"/>
          </a:xfrm>
        </p:grpSpPr>
        <p:sp>
          <p:nvSpPr>
            <p:cNvPr id="3" name="object 3"/>
            <p:cNvSpPr/>
            <p:nvPr/>
          </p:nvSpPr>
          <p:spPr>
            <a:xfrm>
              <a:off x="51815" y="836675"/>
              <a:ext cx="8857615" cy="5546090"/>
            </a:xfrm>
            <a:custGeom>
              <a:avLst/>
              <a:gdLst/>
              <a:ahLst/>
              <a:cxnLst/>
              <a:rect l="l" t="t" r="r" b="b"/>
              <a:pathLst>
                <a:path w="8857615" h="5546090">
                  <a:moveTo>
                    <a:pt x="8857488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7488" y="5545836"/>
                  </a:lnTo>
                  <a:lnTo>
                    <a:pt x="8857488" y="0"/>
                  </a:lnTo>
                  <a:close/>
                </a:path>
              </a:pathLst>
            </a:custGeom>
            <a:solidFill>
              <a:srgbClr val="F1F1F1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51815" y="836675"/>
              <a:ext cx="8857615" cy="5546090"/>
            </a:xfrm>
            <a:custGeom>
              <a:avLst/>
              <a:gdLst/>
              <a:ahLst/>
              <a:cxnLst/>
              <a:rect l="l" t="t" r="r" b="b"/>
              <a:pathLst>
                <a:path w="8857615" h="5546090">
                  <a:moveTo>
                    <a:pt x="0" y="5545836"/>
                  </a:moveTo>
                  <a:lnTo>
                    <a:pt x="8857488" y="5545836"/>
                  </a:lnTo>
                  <a:lnTo>
                    <a:pt x="8857488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1165" y="60452"/>
            <a:ext cx="2733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"/>
                <a:cs typeface="Arial"/>
              </a:rPr>
              <a:t>6. Project</a:t>
            </a:r>
            <a:r>
              <a:rPr b="0" spc="-30" dirty="0">
                <a:solidFill>
                  <a:srgbClr val="8F1B4F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"/>
                <a:cs typeface="Arial"/>
              </a:rPr>
              <a:t>Design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1165" y="853186"/>
            <a:ext cx="1831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15" dirty="0">
                <a:latin typeface="Carlito"/>
                <a:cs typeface="Carlito"/>
              </a:rPr>
              <a:t>System</a:t>
            </a:r>
            <a:r>
              <a:rPr sz="2000" b="1" spc="-8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Design</a:t>
            </a:r>
            <a:endParaRPr sz="2000">
              <a:latin typeface="Carlito"/>
              <a:cs typeface="Carlito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304194B-CEC7-54F0-DBB1-A836FF2A8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066800"/>
            <a:ext cx="4724871" cy="55431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1147</TotalTime>
  <Words>724</Words>
  <Application>Microsoft Office PowerPoint</Application>
  <PresentationFormat>On-screen Show (4:3)</PresentationFormat>
  <Paragraphs>182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Carlito</vt:lpstr>
      <vt:lpstr>Times New Roman</vt:lpstr>
      <vt:lpstr>Wingdings</vt:lpstr>
      <vt:lpstr>Office Theme</vt:lpstr>
      <vt:lpstr>Development of MCQ System</vt:lpstr>
      <vt:lpstr> Document History </vt:lpstr>
      <vt:lpstr>Contents</vt:lpstr>
      <vt:lpstr>1. Project Definition</vt:lpstr>
      <vt:lpstr>2. Project Deliverables</vt:lpstr>
      <vt:lpstr>3. Project Milestones &amp; Tasks</vt:lpstr>
      <vt:lpstr>4. Project Environment</vt:lpstr>
      <vt:lpstr>5. Tools</vt:lpstr>
      <vt:lpstr>6. Project Design</vt:lpstr>
      <vt:lpstr>7. Classes &amp; Methods</vt:lpstr>
      <vt:lpstr>8. Steps from Coding to Execution</vt:lpstr>
      <vt:lpstr>PowerPoint Presentation</vt:lpstr>
      <vt:lpstr>9. Development Process</vt:lpstr>
      <vt:lpstr>PowerPoint Presentation</vt:lpstr>
      <vt:lpstr>PowerPoint Presentation</vt:lpstr>
      <vt:lpstr>10. Coding Standards</vt:lpstr>
      <vt:lpstr>11. Milestone Feedback &amp; Action taken</vt:lpstr>
      <vt:lpstr>12. Project Results</vt:lpstr>
      <vt:lpstr>PowerPoint Presentation</vt:lpstr>
      <vt:lpstr>13. Proposed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Joscans</dc:creator>
  <cp:lastModifiedBy>Syukur Sidiq Nur Alam - bdse-0922-089</cp:lastModifiedBy>
  <cp:revision>9</cp:revision>
  <dcterms:created xsi:type="dcterms:W3CDTF">2022-11-23T22:23:25Z</dcterms:created>
  <dcterms:modified xsi:type="dcterms:W3CDTF">2022-11-25T10:31:03Z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2021-07-18T00:00:00Z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2022-11-23T00:00:00Z</vt:filetime>
  </property>
</Properties>
</file>