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 id="2147483651" r:id="rId4"/>
    <p:sldMasterId id="2147483654" r:id="rId5"/>
  </p:sldMasterIdLst>
  <p:notesMasterIdLst>
    <p:notesMasterId r:id="rId54"/>
  </p:notesMasterIdLst>
  <p:handoutMasterIdLst>
    <p:handoutMasterId r:id="rId55"/>
  </p:handoutMasterIdLst>
  <p:sldIdLst>
    <p:sldId id="338" r:id="rId6"/>
    <p:sldId id="372" r:id="rId7"/>
    <p:sldId id="494" r:id="rId8"/>
    <p:sldId id="505" r:id="rId9"/>
    <p:sldId id="536" r:id="rId10"/>
    <p:sldId id="522" r:id="rId11"/>
    <p:sldId id="537" r:id="rId12"/>
    <p:sldId id="538" r:id="rId13"/>
    <p:sldId id="539" r:id="rId14"/>
    <p:sldId id="540" r:id="rId15"/>
    <p:sldId id="523" r:id="rId16"/>
    <p:sldId id="535" r:id="rId17"/>
    <p:sldId id="541" r:id="rId18"/>
    <p:sldId id="542" r:id="rId19"/>
    <p:sldId id="543" r:id="rId20"/>
    <p:sldId id="544" r:id="rId21"/>
    <p:sldId id="524" r:id="rId22"/>
    <p:sldId id="525" r:id="rId23"/>
    <p:sldId id="534" r:id="rId24"/>
    <p:sldId id="511" r:id="rId25"/>
    <p:sldId id="520" r:id="rId26"/>
    <p:sldId id="545" r:id="rId27"/>
    <p:sldId id="528" r:id="rId28"/>
    <p:sldId id="527" r:id="rId29"/>
    <p:sldId id="546" r:id="rId30"/>
    <p:sldId id="547" r:id="rId31"/>
    <p:sldId id="514" r:id="rId32"/>
    <p:sldId id="530" r:id="rId33"/>
    <p:sldId id="531" r:id="rId34"/>
    <p:sldId id="496" r:id="rId35"/>
    <p:sldId id="517" r:id="rId36"/>
    <p:sldId id="501" r:id="rId37"/>
    <p:sldId id="513" r:id="rId38"/>
    <p:sldId id="502" r:id="rId39"/>
    <p:sldId id="548" r:id="rId40"/>
    <p:sldId id="551" r:id="rId41"/>
    <p:sldId id="552" r:id="rId42"/>
    <p:sldId id="550" r:id="rId43"/>
    <p:sldId id="549" r:id="rId44"/>
    <p:sldId id="556" r:id="rId45"/>
    <p:sldId id="555" r:id="rId46"/>
    <p:sldId id="554" r:id="rId47"/>
    <p:sldId id="553" r:id="rId48"/>
    <p:sldId id="557" r:id="rId49"/>
    <p:sldId id="558" r:id="rId50"/>
    <p:sldId id="559" r:id="rId51"/>
    <p:sldId id="504" r:id="rId52"/>
    <p:sldId id="560" r:id="rId53"/>
  </p:sldIdLst>
  <p:sldSz cx="9144000" cy="6858000" type="screen4x3"/>
  <p:notesSz cx="9939338" cy="6807200"/>
  <p:custDataLst>
    <p:tags r:id="rId56"/>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panose="020B0300000000000000"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anose="020B0300000000000000"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anose="020B0300000000000000"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anose="020B0300000000000000"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anose="020B0300000000000000" pitchFamily="34"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F4EAB4-01AB-4DFC-A21B-CD4E3503AD47}" v="28" dt="2023-03-04T07:47:41.687"/>
    <p1510:client id="{DEEB5C3C-9B36-4143-8AAC-95059E194118}" v="62" dt="2023-03-04T02:26:50.7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5"/>
  </p:normalViewPr>
  <p:slideViewPr>
    <p:cSldViewPr snapToObjects="1">
      <p:cViewPr varScale="1">
        <p:scale>
          <a:sx n="64" d="100"/>
          <a:sy n="64" d="100"/>
        </p:scale>
        <p:origin x="1340" y="52"/>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3.xml"/><Relationship Id="rId61" Type="http://schemas.microsoft.com/office/2016/11/relationships/changesInfo" Target="changesInfos/changesInfo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1.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2.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 Gusti Agung Andika - bdse-0922-018" userId="S::bdse-0922-018_learning.educlaas.com#ext#@lh.onmicrosoft.com::da4a4217-e07c-4790-acfb-e899e4f2ed2b" providerId="AD" clId="Web-{D9F4EAB4-01AB-4DFC-A21B-CD4E3503AD47}"/>
    <pc:docChg chg="modSld">
      <pc:chgData name="I Gusti Agung Andika - bdse-0922-018" userId="S::bdse-0922-018_learning.educlaas.com#ext#@lh.onmicrosoft.com::da4a4217-e07c-4790-acfb-e899e4f2ed2b" providerId="AD" clId="Web-{D9F4EAB4-01AB-4DFC-A21B-CD4E3503AD47}" dt="2023-03-04T07:47:41.687" v="27" actId="20577"/>
      <pc:docMkLst>
        <pc:docMk/>
      </pc:docMkLst>
      <pc:sldChg chg="modSp">
        <pc:chgData name="I Gusti Agung Andika - bdse-0922-018" userId="S::bdse-0922-018_learning.educlaas.com#ext#@lh.onmicrosoft.com::da4a4217-e07c-4790-acfb-e899e4f2ed2b" providerId="AD" clId="Web-{D9F4EAB4-01AB-4DFC-A21B-CD4E3503AD47}" dt="2023-03-04T07:47:41.687" v="27" actId="20577"/>
        <pc:sldMkLst>
          <pc:docMk/>
          <pc:sldMk cId="0" sldId="504"/>
        </pc:sldMkLst>
        <pc:spChg chg="mod">
          <ac:chgData name="I Gusti Agung Andika - bdse-0922-018" userId="S::bdse-0922-018_learning.educlaas.com#ext#@lh.onmicrosoft.com::da4a4217-e07c-4790-acfb-e899e4f2ed2b" providerId="AD" clId="Web-{D9F4EAB4-01AB-4DFC-A21B-CD4E3503AD47}" dt="2023-03-04T07:47:41.687" v="27" actId="20577"/>
          <ac:spMkLst>
            <pc:docMk/>
            <pc:sldMk cId="0" sldId="504"/>
            <ac:spMk id="5" creationId="{2E9C2B07-63D2-2A4D-DFE0-9D7C86BBF62E}"/>
          </ac:spMkLst>
        </pc:spChg>
      </pc:sldChg>
      <pc:sldChg chg="modSp">
        <pc:chgData name="I Gusti Agung Andika - bdse-0922-018" userId="S::bdse-0922-018_learning.educlaas.com#ext#@lh.onmicrosoft.com::da4a4217-e07c-4790-acfb-e899e4f2ed2b" providerId="AD" clId="Web-{D9F4EAB4-01AB-4DFC-A21B-CD4E3503AD47}" dt="2023-03-04T07:22:53.641" v="1"/>
        <pc:sldMkLst>
          <pc:docMk/>
          <pc:sldMk cId="0" sldId="514"/>
        </pc:sldMkLst>
        <pc:graphicFrameChg chg="mod modGraphic">
          <ac:chgData name="I Gusti Agung Andika - bdse-0922-018" userId="S::bdse-0922-018_learning.educlaas.com#ext#@lh.onmicrosoft.com::da4a4217-e07c-4790-acfb-e899e4f2ed2b" providerId="AD" clId="Web-{D9F4EAB4-01AB-4DFC-A21B-CD4E3503AD47}" dt="2023-03-04T07:22:53.641" v="1"/>
          <ac:graphicFrameMkLst>
            <pc:docMk/>
            <pc:sldMk cId="0" sldId="514"/>
            <ac:graphicFrameMk id="5" creationId="{5384DA38-D135-3C38-A076-CA7376C0D7FA}"/>
          </ac:graphicFrameMkLst>
        </pc:graphicFrameChg>
      </pc:sldChg>
    </pc:docChg>
  </pc:docChgLst>
  <pc:docChgLst>
    <pc:chgData name="I Gusti Agung Andika - bdse-0922-018" userId="S::bdse-0922-018_learning.educlaas.com#ext#@lh.onmicrosoft.com::da4a4217-e07c-4790-acfb-e899e4f2ed2b" providerId="AD" clId="Web-{DEEB5C3C-9B36-4143-8AAC-95059E194118}"/>
    <pc:docChg chg="modSld">
      <pc:chgData name="I Gusti Agung Andika - bdse-0922-018" userId="S::bdse-0922-018_learning.educlaas.com#ext#@lh.onmicrosoft.com::da4a4217-e07c-4790-acfb-e899e4f2ed2b" providerId="AD" clId="Web-{DEEB5C3C-9B36-4143-8AAC-95059E194118}" dt="2023-03-04T02:26:48.923" v="60"/>
      <pc:docMkLst>
        <pc:docMk/>
      </pc:docMkLst>
      <pc:sldChg chg="addSp delSp modSp">
        <pc:chgData name="I Gusti Agung Andika - bdse-0922-018" userId="S::bdse-0922-018_learning.educlaas.com#ext#@lh.onmicrosoft.com::da4a4217-e07c-4790-acfb-e899e4f2ed2b" providerId="AD" clId="Web-{DEEB5C3C-9B36-4143-8AAC-95059E194118}" dt="2023-03-04T02:26:48.923" v="60"/>
        <pc:sldMkLst>
          <pc:docMk/>
          <pc:sldMk cId="0" sldId="505"/>
        </pc:sldMkLst>
        <pc:spChg chg="mod">
          <ac:chgData name="I Gusti Agung Andika - bdse-0922-018" userId="S::bdse-0922-018_learning.educlaas.com#ext#@lh.onmicrosoft.com::da4a4217-e07c-4790-acfb-e899e4f2ed2b" providerId="AD" clId="Web-{DEEB5C3C-9B36-4143-8AAC-95059E194118}" dt="2023-03-04T02:26:37.063" v="56" actId="20577"/>
          <ac:spMkLst>
            <pc:docMk/>
            <pc:sldMk cId="0" sldId="505"/>
            <ac:spMk id="5" creationId="{5CA9997A-92FE-B248-9FFE-4BE5F00BCA46}"/>
          </ac:spMkLst>
        </pc:spChg>
        <pc:picChg chg="add del mod">
          <ac:chgData name="I Gusti Agung Andika - bdse-0922-018" userId="S::bdse-0922-018_learning.educlaas.com#ext#@lh.onmicrosoft.com::da4a4217-e07c-4790-acfb-e899e4f2ed2b" providerId="AD" clId="Web-{DEEB5C3C-9B36-4143-8AAC-95059E194118}" dt="2023-03-04T02:26:48.923" v="60"/>
          <ac:picMkLst>
            <pc:docMk/>
            <pc:sldMk cId="0" sldId="505"/>
            <ac:picMk id="2" creationId="{DACEF81E-8605-6D93-6B5C-63DF519FF22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CB80A6-85FE-D11D-189D-CD4A239124C0}"/>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A1DC018-0C9E-B5A6-672A-BC9467F4101E}"/>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4EAE2FEE-B464-E045-8AE6-7E2D844AE712}" type="datetimeFigureOut">
              <a:rPr lang="en-US" altLang="en-US"/>
              <a:pPr>
                <a:defRPr/>
              </a:pPr>
              <a:t>3/16/2023</a:t>
            </a:fld>
            <a:endParaRPr lang="en-US" altLang="en-US"/>
          </a:p>
        </p:txBody>
      </p:sp>
      <p:sp>
        <p:nvSpPr>
          <p:cNvPr id="4" name="Footer Placeholder 3">
            <a:extLst>
              <a:ext uri="{FF2B5EF4-FFF2-40B4-BE49-F238E27FC236}">
                <a16:creationId xmlns:a16="http://schemas.microsoft.com/office/drawing/2014/main" id="{F23FE439-0EEE-41A7-C6AD-10497FA938E8}"/>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77C7DA0-3A5D-3E26-72E4-8907FC55FBC0}"/>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75D9317-84B6-0D46-A9B5-40DDA6D84957}"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6C1D90-6F1C-E6FC-5AC1-F0A478BC9385}"/>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C375E6AC-E20F-9550-0B5B-A1DDBDCFC08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E071E797-ADED-BF4D-A4F6-13B86F32ECE3}" type="datetimeFigureOut">
              <a:rPr lang="en-US" altLang="en-US"/>
              <a:pPr>
                <a:defRPr/>
              </a:pPr>
              <a:t>3/16/2023</a:t>
            </a:fld>
            <a:endParaRPr lang="en-US" altLang="en-US"/>
          </a:p>
        </p:txBody>
      </p:sp>
      <p:sp>
        <p:nvSpPr>
          <p:cNvPr id="4" name="Slide Image Placeholder 3">
            <a:extLst>
              <a:ext uri="{FF2B5EF4-FFF2-40B4-BE49-F238E27FC236}">
                <a16:creationId xmlns:a16="http://schemas.microsoft.com/office/drawing/2014/main" id="{2CF93227-0103-7D1E-7263-2B443D5A19A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9777BEA6-7319-411B-A32F-F33402EF1BD9}"/>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B91C9AC7-C666-BA83-2F9D-B30E02178F22}"/>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B3F2D64A-56BF-DD91-1A69-7F0973418161}"/>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D1A6124-454C-A04E-85AF-5F9319A61EA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CF1D9B0-5E42-9A01-44BA-E437FDCF24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88900F72-56D2-D5AC-DF98-AEB921AEBB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00D21AE2-002A-E29E-9B8D-268BEFA801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43A906AB-0EA4-8444-ADDD-4F72D877752A}" type="slidenum">
              <a:rPr lang="en-US" altLang="en-US"/>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7DAF896-0EB8-D397-075F-89FB41B51E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120B2ACA-2642-E607-DAC0-FECBCDDB2F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A1D71719-90BF-49D1-64C8-3DB184C54A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8E06D4F1-04B9-2B44-982E-75D431D7E31E}" type="slidenum">
              <a:rPr lang="en-US" altLang="en-US">
                <a:solidFill>
                  <a:srgbClr val="000000"/>
                </a:solidFill>
              </a:rPr>
              <a:pPr/>
              <a:t>36</a:t>
            </a:fld>
            <a:endParaRPr lang="en-US" altLang="en-US">
              <a:solidFill>
                <a:srgbClr val="000000"/>
              </a:solidFill>
            </a:endParaRPr>
          </a:p>
        </p:txBody>
      </p:sp>
    </p:spTree>
    <p:extLst>
      <p:ext uri="{BB962C8B-B14F-4D97-AF65-F5344CB8AC3E}">
        <p14:creationId xmlns:p14="http://schemas.microsoft.com/office/powerpoint/2010/main" val="174599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7DAF896-0EB8-D397-075F-89FB41B51E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120B2ACA-2642-E607-DAC0-FECBCDDB2F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A1D71719-90BF-49D1-64C8-3DB184C54A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8E06D4F1-04B9-2B44-982E-75D431D7E31E}" type="slidenum">
              <a:rPr lang="en-US" altLang="en-US">
                <a:solidFill>
                  <a:srgbClr val="000000"/>
                </a:solidFill>
              </a:rPr>
              <a:pPr/>
              <a:t>37</a:t>
            </a:fld>
            <a:endParaRPr lang="en-US" altLang="en-US">
              <a:solidFill>
                <a:srgbClr val="000000"/>
              </a:solidFill>
            </a:endParaRPr>
          </a:p>
        </p:txBody>
      </p:sp>
    </p:spTree>
    <p:extLst>
      <p:ext uri="{BB962C8B-B14F-4D97-AF65-F5344CB8AC3E}">
        <p14:creationId xmlns:p14="http://schemas.microsoft.com/office/powerpoint/2010/main" val="658122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7DAF896-0EB8-D397-075F-89FB41B51E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120B2ACA-2642-E607-DAC0-FECBCDDB2F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A1D71719-90BF-49D1-64C8-3DB184C54A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8E06D4F1-04B9-2B44-982E-75D431D7E31E}" type="slidenum">
              <a:rPr lang="en-US" altLang="en-US">
                <a:solidFill>
                  <a:srgbClr val="000000"/>
                </a:solidFill>
              </a:rPr>
              <a:pPr/>
              <a:t>38</a:t>
            </a:fld>
            <a:endParaRPr lang="en-US" altLang="en-US">
              <a:solidFill>
                <a:srgbClr val="000000"/>
              </a:solidFill>
            </a:endParaRPr>
          </a:p>
        </p:txBody>
      </p:sp>
    </p:spTree>
    <p:extLst>
      <p:ext uri="{BB962C8B-B14F-4D97-AF65-F5344CB8AC3E}">
        <p14:creationId xmlns:p14="http://schemas.microsoft.com/office/powerpoint/2010/main" val="3627913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7DAF896-0EB8-D397-075F-89FB41B51E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120B2ACA-2642-E607-DAC0-FECBCDDB2F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A1D71719-90BF-49D1-64C8-3DB184C54A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8E06D4F1-04B9-2B44-982E-75D431D7E31E}" type="slidenum">
              <a:rPr lang="en-US" altLang="en-US">
                <a:solidFill>
                  <a:srgbClr val="000000"/>
                </a:solidFill>
              </a:rPr>
              <a:pPr/>
              <a:t>39</a:t>
            </a:fld>
            <a:endParaRPr lang="en-US" altLang="en-US">
              <a:solidFill>
                <a:srgbClr val="000000"/>
              </a:solidFill>
            </a:endParaRPr>
          </a:p>
        </p:txBody>
      </p:sp>
    </p:spTree>
    <p:extLst>
      <p:ext uri="{BB962C8B-B14F-4D97-AF65-F5344CB8AC3E}">
        <p14:creationId xmlns:p14="http://schemas.microsoft.com/office/powerpoint/2010/main" val="1694263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7DAF896-0EB8-D397-075F-89FB41B51E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120B2ACA-2642-E607-DAC0-FECBCDDB2F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A1D71719-90BF-49D1-64C8-3DB184C54A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8E06D4F1-04B9-2B44-982E-75D431D7E31E}" type="slidenum">
              <a:rPr lang="en-US" altLang="en-US">
                <a:solidFill>
                  <a:srgbClr val="000000"/>
                </a:solidFill>
              </a:rPr>
              <a:pPr/>
              <a:t>40</a:t>
            </a:fld>
            <a:endParaRPr lang="en-US" altLang="en-US">
              <a:solidFill>
                <a:srgbClr val="000000"/>
              </a:solidFill>
            </a:endParaRPr>
          </a:p>
        </p:txBody>
      </p:sp>
    </p:spTree>
    <p:extLst>
      <p:ext uri="{BB962C8B-B14F-4D97-AF65-F5344CB8AC3E}">
        <p14:creationId xmlns:p14="http://schemas.microsoft.com/office/powerpoint/2010/main" val="102414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7DAF896-0EB8-D397-075F-89FB41B51E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120B2ACA-2642-E607-DAC0-FECBCDDB2F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A1D71719-90BF-49D1-64C8-3DB184C54A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8E06D4F1-04B9-2B44-982E-75D431D7E31E}" type="slidenum">
              <a:rPr lang="en-US" altLang="en-US">
                <a:solidFill>
                  <a:srgbClr val="000000"/>
                </a:solidFill>
              </a:rPr>
              <a:pPr/>
              <a:t>41</a:t>
            </a:fld>
            <a:endParaRPr lang="en-US" altLang="en-US">
              <a:solidFill>
                <a:srgbClr val="000000"/>
              </a:solidFill>
            </a:endParaRPr>
          </a:p>
        </p:txBody>
      </p:sp>
    </p:spTree>
    <p:extLst>
      <p:ext uri="{BB962C8B-B14F-4D97-AF65-F5344CB8AC3E}">
        <p14:creationId xmlns:p14="http://schemas.microsoft.com/office/powerpoint/2010/main" val="149797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7DAF896-0EB8-D397-075F-89FB41B51E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120B2ACA-2642-E607-DAC0-FECBCDDB2F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A1D71719-90BF-49D1-64C8-3DB184C54A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8E06D4F1-04B9-2B44-982E-75D431D7E31E}" type="slidenum">
              <a:rPr lang="en-US" altLang="en-US">
                <a:solidFill>
                  <a:srgbClr val="000000"/>
                </a:solidFill>
              </a:rPr>
              <a:pPr/>
              <a:t>42</a:t>
            </a:fld>
            <a:endParaRPr lang="en-US" altLang="en-US">
              <a:solidFill>
                <a:srgbClr val="000000"/>
              </a:solidFill>
            </a:endParaRPr>
          </a:p>
        </p:txBody>
      </p:sp>
    </p:spTree>
    <p:extLst>
      <p:ext uri="{BB962C8B-B14F-4D97-AF65-F5344CB8AC3E}">
        <p14:creationId xmlns:p14="http://schemas.microsoft.com/office/powerpoint/2010/main" val="399891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7DAF896-0EB8-D397-075F-89FB41B51E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120B2ACA-2642-E607-DAC0-FECBCDDB2F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A1D71719-90BF-49D1-64C8-3DB184C54A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8E06D4F1-04B9-2B44-982E-75D431D7E31E}" type="slidenum">
              <a:rPr lang="en-US" altLang="en-US">
                <a:solidFill>
                  <a:srgbClr val="000000"/>
                </a:solidFill>
              </a:rPr>
              <a:pPr/>
              <a:t>43</a:t>
            </a:fld>
            <a:endParaRPr lang="en-US" altLang="en-US">
              <a:solidFill>
                <a:srgbClr val="000000"/>
              </a:solidFill>
            </a:endParaRPr>
          </a:p>
        </p:txBody>
      </p:sp>
    </p:spTree>
    <p:extLst>
      <p:ext uri="{BB962C8B-B14F-4D97-AF65-F5344CB8AC3E}">
        <p14:creationId xmlns:p14="http://schemas.microsoft.com/office/powerpoint/2010/main" val="2227846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7DAF896-0EB8-D397-075F-89FB41B51E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120B2ACA-2642-E607-DAC0-FECBCDDB2F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A1D71719-90BF-49D1-64C8-3DB184C54A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8E06D4F1-04B9-2B44-982E-75D431D7E31E}" type="slidenum">
              <a:rPr lang="en-US" altLang="en-US">
                <a:solidFill>
                  <a:srgbClr val="000000"/>
                </a:solidFill>
              </a:rPr>
              <a:pPr/>
              <a:t>44</a:t>
            </a:fld>
            <a:endParaRPr lang="en-US" altLang="en-US">
              <a:solidFill>
                <a:srgbClr val="000000"/>
              </a:solidFill>
            </a:endParaRPr>
          </a:p>
        </p:txBody>
      </p:sp>
    </p:spTree>
    <p:extLst>
      <p:ext uri="{BB962C8B-B14F-4D97-AF65-F5344CB8AC3E}">
        <p14:creationId xmlns:p14="http://schemas.microsoft.com/office/powerpoint/2010/main" val="3891795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7DAF896-0EB8-D397-075F-89FB41B51E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120B2ACA-2642-E607-DAC0-FECBCDDB2F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A1D71719-90BF-49D1-64C8-3DB184C54A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8E06D4F1-04B9-2B44-982E-75D431D7E31E}" type="slidenum">
              <a:rPr lang="en-US" altLang="en-US">
                <a:solidFill>
                  <a:srgbClr val="000000"/>
                </a:solidFill>
              </a:rPr>
              <a:pPr/>
              <a:t>45</a:t>
            </a:fld>
            <a:endParaRPr lang="en-US" altLang="en-US">
              <a:solidFill>
                <a:srgbClr val="000000"/>
              </a:solidFill>
            </a:endParaRPr>
          </a:p>
        </p:txBody>
      </p:sp>
    </p:spTree>
    <p:extLst>
      <p:ext uri="{BB962C8B-B14F-4D97-AF65-F5344CB8AC3E}">
        <p14:creationId xmlns:p14="http://schemas.microsoft.com/office/powerpoint/2010/main" val="128464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4F05DFF8-1F32-396C-7DAB-88305BD400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0F0BDBCD-17ED-8194-3C0D-B27F0DFFA2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51CEAE61-FC63-260D-C85F-D434044B85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BC6C7F88-88A1-0545-AD1E-E19A829B8DF5}" type="slidenum">
              <a:rPr lang="en-US" altLang="en-US"/>
              <a:pPr/>
              <a:t>3</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7DAF896-0EB8-D397-075F-89FB41B51E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120B2ACA-2642-E607-DAC0-FECBCDDB2F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A1D71719-90BF-49D1-64C8-3DB184C54A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8E06D4F1-04B9-2B44-982E-75D431D7E31E}" type="slidenum">
              <a:rPr lang="en-US" altLang="en-US">
                <a:solidFill>
                  <a:srgbClr val="000000"/>
                </a:solidFill>
              </a:rPr>
              <a:pPr/>
              <a:t>46</a:t>
            </a:fld>
            <a:endParaRPr lang="en-US" altLang="en-US">
              <a:solidFill>
                <a:srgbClr val="000000"/>
              </a:solidFill>
            </a:endParaRPr>
          </a:p>
        </p:txBody>
      </p:sp>
    </p:spTree>
    <p:extLst>
      <p:ext uri="{BB962C8B-B14F-4D97-AF65-F5344CB8AC3E}">
        <p14:creationId xmlns:p14="http://schemas.microsoft.com/office/powerpoint/2010/main" val="814039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1957FA7C-C4DB-D6DB-FE6F-B20026958B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402C37B1-97C0-0BD3-CD66-C29EBA1F39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67B4DCCB-8115-7CB2-08CC-E5FEE9860E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F26FC7F4-5A29-B34C-89E7-D742C7024130}" type="slidenum">
              <a:rPr lang="en-US" altLang="en-US">
                <a:solidFill>
                  <a:srgbClr val="000000"/>
                </a:solidFill>
              </a:rPr>
              <a:pPr/>
              <a:t>47</a:t>
            </a:fld>
            <a:endParaRPr lang="en-US"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1957FA7C-C4DB-D6DB-FE6F-B20026958B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402C37B1-97C0-0BD3-CD66-C29EBA1F39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67B4DCCB-8115-7CB2-08CC-E5FEE9860E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F26FC7F4-5A29-B34C-89E7-D742C7024130}" type="slidenum">
              <a:rPr lang="en-US" altLang="en-US">
                <a:solidFill>
                  <a:srgbClr val="000000"/>
                </a:solidFill>
              </a:rPr>
              <a:pPr/>
              <a:t>48</a:t>
            </a:fld>
            <a:endParaRPr lang="en-US" altLang="en-US">
              <a:solidFill>
                <a:srgbClr val="000000"/>
              </a:solidFill>
            </a:endParaRPr>
          </a:p>
        </p:txBody>
      </p:sp>
    </p:spTree>
    <p:extLst>
      <p:ext uri="{BB962C8B-B14F-4D97-AF65-F5344CB8AC3E}">
        <p14:creationId xmlns:p14="http://schemas.microsoft.com/office/powerpoint/2010/main" val="3274846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EC3B4251-2387-644F-E61C-010BCF58EF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02C86608-5E7F-4D0E-AF12-9E2622BFC2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68" name="Slide Number Placeholder 3">
            <a:extLst>
              <a:ext uri="{FF2B5EF4-FFF2-40B4-BE49-F238E27FC236}">
                <a16:creationId xmlns:a16="http://schemas.microsoft.com/office/drawing/2014/main" id="{B232625A-0020-7375-8780-CCBD79A6BF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48391A75-14D8-B34B-96AC-502CE447C261}" type="slidenum">
              <a:rPr lang="en-US" altLang="en-US">
                <a:solidFill>
                  <a:srgbClr val="000000"/>
                </a:solidFill>
              </a:rPr>
              <a:pPr/>
              <a:t>4</a:t>
            </a:fld>
            <a:endParaRPr lang="en-US"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EC3B4251-2387-644F-E61C-010BCF58EF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02C86608-5E7F-4D0E-AF12-9E2622BFC2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68" name="Slide Number Placeholder 3">
            <a:extLst>
              <a:ext uri="{FF2B5EF4-FFF2-40B4-BE49-F238E27FC236}">
                <a16:creationId xmlns:a16="http://schemas.microsoft.com/office/drawing/2014/main" id="{B232625A-0020-7375-8780-CCBD79A6BF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48391A75-14D8-B34B-96AC-502CE447C261}" type="slidenum">
              <a:rPr lang="en-US" altLang="en-US">
                <a:solidFill>
                  <a:srgbClr val="000000"/>
                </a:solidFill>
              </a:rPr>
              <a:pPr/>
              <a:t>5</a:t>
            </a:fld>
            <a:endParaRPr lang="en-US" altLang="en-US">
              <a:solidFill>
                <a:srgbClr val="000000"/>
              </a:solidFill>
            </a:endParaRPr>
          </a:p>
        </p:txBody>
      </p:sp>
    </p:spTree>
    <p:extLst>
      <p:ext uri="{BB962C8B-B14F-4D97-AF65-F5344CB8AC3E}">
        <p14:creationId xmlns:p14="http://schemas.microsoft.com/office/powerpoint/2010/main" val="3855289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F017B184-83AE-AE91-D3AA-3458AED413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F5DE3F57-3557-0D5A-7825-B3773F45A9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7652" name="Slide Number Placeholder 3">
            <a:extLst>
              <a:ext uri="{FF2B5EF4-FFF2-40B4-BE49-F238E27FC236}">
                <a16:creationId xmlns:a16="http://schemas.microsoft.com/office/drawing/2014/main" id="{1FE79DA8-588F-4455-AAD8-F872C160A5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1C286261-C477-F844-84D2-9346C861DC87}" type="slidenum">
              <a:rPr lang="en-US" altLang="en-US">
                <a:solidFill>
                  <a:srgbClr val="000000"/>
                </a:solidFill>
              </a:rPr>
              <a:pPr/>
              <a:t>30</a:t>
            </a:fld>
            <a:endParaRPr lang="en-US"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0BB29D3-C3B5-C5A3-1C6E-684519A5AB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B1EBF8E1-C56B-990D-4F26-85753B49B3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67409726-8065-E79B-BD9C-EF73739F38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D1281116-1654-F14B-BBA5-C91B1B0767AE}" type="slidenum">
              <a:rPr lang="en-US" altLang="en-US">
                <a:solidFill>
                  <a:srgbClr val="000000"/>
                </a:solidFill>
              </a:rPr>
              <a:pPr/>
              <a:t>31</a:t>
            </a:fld>
            <a:endParaRPr lang="en-US"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BDB02C6E-ED0A-FD63-6477-F279041C4A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01A55949-0DBF-F0F9-9742-F2E917748C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1748" name="Slide Number Placeholder 3">
            <a:extLst>
              <a:ext uri="{FF2B5EF4-FFF2-40B4-BE49-F238E27FC236}">
                <a16:creationId xmlns:a16="http://schemas.microsoft.com/office/drawing/2014/main" id="{EB466D73-981F-E7F1-5CF6-972A3FC84A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A20CF474-16AC-C843-9722-B882567E11A9}" type="slidenum">
              <a:rPr lang="en-US" altLang="en-US">
                <a:solidFill>
                  <a:srgbClr val="000000"/>
                </a:solidFill>
              </a:rPr>
              <a:pPr/>
              <a:t>32</a:t>
            </a:fld>
            <a:endParaRPr lang="en-US"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7DAF896-0EB8-D397-075F-89FB41B51E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120B2ACA-2642-E607-DAC0-FECBCDDB2F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A1D71719-90BF-49D1-64C8-3DB184C54A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8E06D4F1-04B9-2B44-982E-75D431D7E31E}" type="slidenum">
              <a:rPr lang="en-US" altLang="en-US">
                <a:solidFill>
                  <a:srgbClr val="000000"/>
                </a:solidFill>
              </a:rPr>
              <a:pPr/>
              <a:t>34</a:t>
            </a:fld>
            <a:endParaRPr lang="en-US"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7DAF896-0EB8-D397-075F-89FB41B51E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120B2ACA-2642-E607-DAC0-FECBCDDB2F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A1D71719-90BF-49D1-64C8-3DB184C54A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fld id="{8E06D4F1-04B9-2B44-982E-75D431D7E31E}" type="slidenum">
              <a:rPr lang="en-US" altLang="en-US">
                <a:solidFill>
                  <a:srgbClr val="000000"/>
                </a:solidFill>
              </a:rPr>
              <a:pPr/>
              <a:t>35</a:t>
            </a:fld>
            <a:endParaRPr lang="en-US" altLang="en-US">
              <a:solidFill>
                <a:srgbClr val="000000"/>
              </a:solidFill>
            </a:endParaRPr>
          </a:p>
        </p:txBody>
      </p:sp>
    </p:spTree>
    <p:extLst>
      <p:ext uri="{BB962C8B-B14F-4D97-AF65-F5344CB8AC3E}">
        <p14:creationId xmlns:p14="http://schemas.microsoft.com/office/powerpoint/2010/main" val="4101184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95035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311271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4112-B552-5FA4-26AD-1EEF67425488}"/>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C2D66C-B7A0-5335-C532-E7D018B4E6C5}"/>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923736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DABF046-EBCE-B35C-E3A5-146115B2289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20715747-0E2B-7AE6-D03E-06550BD606B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a:extLst>
              <a:ext uri="{FF2B5EF4-FFF2-40B4-BE49-F238E27FC236}">
                <a16:creationId xmlns:a16="http://schemas.microsoft.com/office/drawing/2014/main" id="{E1AC3D1D-AA0F-7CCA-5934-57AD3905FF2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017D1830-D1B3-B35A-A61D-90E8B8C9E06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BE23F95-CFAC-E1D1-BAED-8D9CA1400614}"/>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dirty="0"/>
              <a:t>Design, Develop, Implement &amp; Document Community Portal Website</a:t>
            </a:r>
            <a:endParaRPr lang="en-GB" altLang="en-US" dirty="0">
              <a:ea typeface="ヒラギノ角ゴ Pro W3" charset="-128"/>
            </a:endParaRPr>
          </a:p>
        </p:txBody>
      </p:sp>
      <p:sp>
        <p:nvSpPr>
          <p:cNvPr id="5123" name="Title 1">
            <a:extLst>
              <a:ext uri="{FF2B5EF4-FFF2-40B4-BE49-F238E27FC236}">
                <a16:creationId xmlns:a16="http://schemas.microsoft.com/office/drawing/2014/main" id="{19FFAF43-0EBD-3FAD-5026-E64BF4EB45DA}"/>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5F4B0B88-860A-3391-AE74-CF3A3E19CE58}"/>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a:t>
            </a:r>
          </a:p>
          <a:p>
            <a:pPr>
              <a:lnSpc>
                <a:spcPts val="1800"/>
              </a:lnSpc>
              <a:spcBef>
                <a:spcPts val="200"/>
              </a:spcBef>
              <a:spcAft>
                <a:spcPts val="200"/>
              </a:spcAft>
              <a:defRPr/>
            </a:pPr>
            <a:r>
              <a:rPr lang="en-US" altLang="en-US" sz="1400" b="1" dirty="0">
                <a:latin typeface="+mn-lt"/>
              </a:rPr>
              <a:t>End Date		:</a:t>
            </a:r>
            <a:r>
              <a:rPr lang="id-ID" altLang="en-US" sz="1400" b="1" dirty="0">
                <a:latin typeface="+mn-lt"/>
              </a:rPr>
              <a:t> 9 March 2023</a:t>
            </a:r>
            <a:r>
              <a:rPr lang="en-US" altLang="en-US" sz="1400" b="1" dirty="0">
                <a:latin typeface="+mn-lt"/>
              </a:rPr>
              <a:t>	</a:t>
            </a:r>
          </a:p>
          <a:p>
            <a:pPr>
              <a:lnSpc>
                <a:spcPts val="1800"/>
              </a:lnSpc>
              <a:spcBef>
                <a:spcPts val="200"/>
              </a:spcBef>
              <a:spcAft>
                <a:spcPts val="200"/>
              </a:spcAft>
              <a:defRPr/>
            </a:pPr>
            <a:r>
              <a:rPr lang="en-US" altLang="en-US" sz="1400" b="1" dirty="0">
                <a:latin typeface="+mn-lt"/>
              </a:rPr>
              <a:t>Submission Date	:	</a:t>
            </a: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CCB93F0D-D809-DB1E-9EAE-0D586E4DB284}"/>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 </a:t>
            </a:r>
            <a:r>
              <a:rPr lang="en-SG" altLang="en-US" sz="1400" dirty="0">
                <a:latin typeface="+mn-lt"/>
              </a:rPr>
              <a:t>Web Development Foundations</a:t>
            </a:r>
            <a:endParaRPr lang="en-US" altLang="en-US" sz="1400" dirty="0">
              <a:latin typeface="+mn-lt"/>
            </a:endParaRPr>
          </a:p>
          <a:p>
            <a:pPr>
              <a:lnSpc>
                <a:spcPts val="1800"/>
              </a:lnSpc>
              <a:spcBef>
                <a:spcPts val="200"/>
              </a:spcBef>
              <a:spcAft>
                <a:spcPts val="200"/>
              </a:spcAft>
              <a:defRPr/>
            </a:pPr>
            <a:r>
              <a:rPr lang="en-US" altLang="en-US" sz="1400" dirty="0">
                <a:latin typeface="+mn-lt"/>
              </a:rPr>
              <a:t>Course: NICF </a:t>
            </a:r>
            <a:r>
              <a:rPr lang="en-SG" altLang="en-US" sz="1400" dirty="0">
                <a:latin typeface="+mn-lt"/>
              </a:rPr>
              <a:t>Advanced Certificate in Software &amp; Applications (Development &amp; Deployment)</a:t>
            </a:r>
            <a:endParaRPr lang="en-US" altLang="en-US" sz="1400" dirty="0">
              <a:latin typeface="+mn-lt"/>
            </a:endParaRPr>
          </a:p>
        </p:txBody>
      </p:sp>
      <p:sp>
        <p:nvSpPr>
          <p:cNvPr id="7" name="Title 1">
            <a:extLst>
              <a:ext uri="{FF2B5EF4-FFF2-40B4-BE49-F238E27FC236}">
                <a16:creationId xmlns:a16="http://schemas.microsoft.com/office/drawing/2014/main" id="{5F9A6338-9425-1876-1EA1-538C794A01C8}"/>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a:t>
            </a:r>
            <a:r>
              <a:rPr lang="id-ID" altLang="en-US" sz="1400" b="1" dirty="0">
                <a:latin typeface="+mn-lt"/>
              </a:rPr>
              <a:t>Syukur Sidiq Nur Alam</a:t>
            </a:r>
            <a:r>
              <a:rPr lang="en-US" altLang="en-US" sz="1400" b="1" dirty="0">
                <a:latin typeface="+mn-lt"/>
              </a:rPr>
              <a:t>	</a:t>
            </a:r>
          </a:p>
          <a:p>
            <a:pPr>
              <a:lnSpc>
                <a:spcPts val="1800"/>
              </a:lnSpc>
              <a:spcBef>
                <a:spcPts val="200"/>
              </a:spcBef>
              <a:spcAft>
                <a:spcPts val="200"/>
              </a:spcAft>
              <a:defRPr/>
            </a:pPr>
            <a:r>
              <a:rPr lang="en-US" altLang="en-US" sz="1400" b="1" dirty="0">
                <a:latin typeface="+mn-lt"/>
              </a:rPr>
              <a:t>Enrollment ID	:	</a:t>
            </a:r>
          </a:p>
          <a:p>
            <a:pPr>
              <a:lnSpc>
                <a:spcPts val="1800"/>
              </a:lnSpc>
              <a:spcBef>
                <a:spcPts val="200"/>
              </a:spcBef>
              <a:spcAft>
                <a:spcPts val="200"/>
              </a:spcAft>
              <a:defRPr/>
            </a:pPr>
            <a:r>
              <a:rPr lang="en-US" altLang="en-US" sz="1400" b="1" dirty="0">
                <a:latin typeface="+mn-lt"/>
              </a:rPr>
              <a:t>Presentation Date	:	</a:t>
            </a: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A1CE-F6D1-E27B-1434-AA955BA655D3}"/>
              </a:ext>
            </a:extLst>
          </p:cNvPr>
          <p:cNvSpPr>
            <a:spLocks noGrp="1"/>
          </p:cNvSpPr>
          <p:nvPr>
            <p:ph type="title"/>
          </p:nvPr>
        </p:nvSpPr>
        <p:spPr/>
        <p:txBody>
          <a:bodyPr/>
          <a:lstStyle/>
          <a:p>
            <a:pPr algn="l"/>
            <a:r>
              <a:rPr lang="id-ID" sz="2800" dirty="0"/>
              <a:t>2. Business Process</a:t>
            </a:r>
            <a:br>
              <a:rPr lang="id-ID" sz="2800" dirty="0"/>
            </a:br>
            <a:endParaRPr lang="id-ID" sz="2800" dirty="0"/>
          </a:p>
        </p:txBody>
      </p:sp>
      <p:sp>
        <p:nvSpPr>
          <p:cNvPr id="4" name="TextBox 3">
            <a:extLst>
              <a:ext uri="{FF2B5EF4-FFF2-40B4-BE49-F238E27FC236}">
                <a16:creationId xmlns:a16="http://schemas.microsoft.com/office/drawing/2014/main" id="{AF2153D2-E950-7EB1-06C9-96EC24FC9CA1}"/>
              </a:ext>
            </a:extLst>
          </p:cNvPr>
          <p:cNvSpPr txBox="1"/>
          <p:nvPr/>
        </p:nvSpPr>
        <p:spPr>
          <a:xfrm>
            <a:off x="179513" y="1124744"/>
            <a:ext cx="4572000" cy="800219"/>
          </a:xfrm>
          <a:prstGeom prst="rect">
            <a:avLst/>
          </a:prstGeom>
          <a:noFill/>
        </p:spPr>
        <p:txBody>
          <a:bodyPr wrap="square">
            <a:spAutoFit/>
          </a:bodyPr>
          <a:lstStyle/>
          <a:p>
            <a:pPr marL="342900" indent="-342900">
              <a:spcBef>
                <a:spcPts val="600"/>
              </a:spcBef>
              <a:spcAft>
                <a:spcPts val="600"/>
              </a:spcAft>
              <a:buFont typeface="Wingdings" panose="05000000000000000000" pitchFamily="2" charset="2"/>
              <a:buChar char="§"/>
              <a:defRPr/>
            </a:pPr>
            <a:r>
              <a:rPr lang="en-SG" sz="1800" b="1" dirty="0">
                <a:solidFill>
                  <a:schemeClr val="tx1"/>
                </a:solidFill>
              </a:rPr>
              <a:t>Activity Diagram (Scenario flow</a:t>
            </a:r>
          </a:p>
          <a:p>
            <a:pPr marL="342900" indent="-342900">
              <a:spcBef>
                <a:spcPts val="600"/>
              </a:spcBef>
              <a:spcAft>
                <a:spcPts val="600"/>
              </a:spcAft>
              <a:buFont typeface="Wingdings" panose="05000000000000000000" pitchFamily="2" charset="2"/>
              <a:buChar char="§"/>
              <a:defRPr/>
            </a:pPr>
            <a:r>
              <a:rPr lang="id-ID" b="1" dirty="0">
                <a:solidFill>
                  <a:schemeClr val="tx1"/>
                </a:solidFill>
              </a:rPr>
              <a:t>Update Profile</a:t>
            </a:r>
            <a:endParaRPr lang="id-ID" dirty="0"/>
          </a:p>
        </p:txBody>
      </p:sp>
      <p:pic>
        <p:nvPicPr>
          <p:cNvPr id="5" name="Picture 4">
            <a:extLst>
              <a:ext uri="{FF2B5EF4-FFF2-40B4-BE49-F238E27FC236}">
                <a16:creationId xmlns:a16="http://schemas.microsoft.com/office/drawing/2014/main" id="{54E29C8A-BB23-7263-8642-7F6D6021B73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417901"/>
            <a:ext cx="6685372" cy="3848695"/>
          </a:xfrm>
          <a:prstGeom prst="rect">
            <a:avLst/>
          </a:prstGeom>
          <a:noFill/>
          <a:ln>
            <a:noFill/>
          </a:ln>
        </p:spPr>
      </p:pic>
    </p:spTree>
    <p:extLst>
      <p:ext uri="{BB962C8B-B14F-4D97-AF65-F5344CB8AC3E}">
        <p14:creationId xmlns:p14="http://schemas.microsoft.com/office/powerpoint/2010/main" val="245719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186AE3D-980B-3620-12C7-198D59F63AC0}"/>
              </a:ext>
            </a:extLst>
          </p:cNvPr>
          <p:cNvSpPr>
            <a:spLocks noGrp="1" noChangeArrowheads="1"/>
          </p:cNvSpPr>
          <p:nvPr>
            <p:ph type="title"/>
          </p:nvPr>
        </p:nvSpPr>
        <p:spPr>
          <a:xfrm>
            <a:off x="179388" y="404813"/>
            <a:ext cx="582136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3. Application Block Diagram</a:t>
            </a:r>
          </a:p>
        </p:txBody>
      </p:sp>
      <p:sp>
        <p:nvSpPr>
          <p:cNvPr id="8" name="Rectangle 7">
            <a:extLst>
              <a:ext uri="{FF2B5EF4-FFF2-40B4-BE49-F238E27FC236}">
                <a16:creationId xmlns:a16="http://schemas.microsoft.com/office/drawing/2014/main" id="{66F4631A-0DE2-EF5A-C6AD-6581D64FFFB8}"/>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endParaRPr lang="en-US" dirty="0">
              <a:solidFill>
                <a:schemeClr val="tx1"/>
              </a:solidFill>
            </a:endParaRPr>
          </a:p>
        </p:txBody>
      </p:sp>
      <p:pic>
        <p:nvPicPr>
          <p:cNvPr id="2" name="Picture 1" descr="Diagram&#10;&#10;Description automatically generated">
            <a:extLst>
              <a:ext uri="{FF2B5EF4-FFF2-40B4-BE49-F238E27FC236}">
                <a16:creationId xmlns:a16="http://schemas.microsoft.com/office/drawing/2014/main" id="{C9171AD7-E8C7-2312-AF4A-246939F195B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726" y="1628800"/>
            <a:ext cx="4266061" cy="3779902"/>
          </a:xfrm>
          <a:prstGeom prst="rect">
            <a:avLst/>
          </a:prstGeom>
          <a:noFill/>
          <a:ln>
            <a:noFill/>
          </a:ln>
        </p:spPr>
      </p:pic>
      <p:sp>
        <p:nvSpPr>
          <p:cNvPr id="3" name="TextBox 2">
            <a:extLst>
              <a:ext uri="{FF2B5EF4-FFF2-40B4-BE49-F238E27FC236}">
                <a16:creationId xmlns:a16="http://schemas.microsoft.com/office/drawing/2014/main" id="{1F232B5B-8A32-4ECA-D80B-03FEADF6DDAC}"/>
              </a:ext>
            </a:extLst>
          </p:cNvPr>
          <p:cNvSpPr txBox="1"/>
          <p:nvPr/>
        </p:nvSpPr>
        <p:spPr>
          <a:xfrm>
            <a:off x="4788024" y="1484784"/>
            <a:ext cx="3946475" cy="5463034"/>
          </a:xfrm>
          <a:prstGeom prst="rect">
            <a:avLst/>
          </a:prstGeom>
          <a:noFill/>
        </p:spPr>
        <p:txBody>
          <a:bodyPr wrap="square" rtlCol="0">
            <a:spAutoFit/>
          </a:bodyPr>
          <a:lstStyle/>
          <a:p>
            <a:pPr marL="285750" indent="-285750">
              <a:spcBef>
                <a:spcPts val="600"/>
              </a:spcBef>
              <a:spcAft>
                <a:spcPts val="600"/>
              </a:spcAft>
              <a:buFont typeface="Wingdings" panose="05000000000000000000" pitchFamily="2" charset="2"/>
              <a:buChar char="q"/>
              <a:defRPr/>
            </a:pPr>
            <a:r>
              <a:rPr lang="en-US" dirty="0">
                <a:solidFill>
                  <a:schemeClr val="tx1"/>
                </a:solidFill>
              </a:rPr>
              <a:t>Explanation : </a:t>
            </a:r>
          </a:p>
          <a:p>
            <a:pPr marL="285750" indent="-285750">
              <a:spcBef>
                <a:spcPts val="600"/>
              </a:spcBef>
              <a:spcAft>
                <a:spcPts val="600"/>
              </a:spcAft>
              <a:buFont typeface="Wingdings" panose="05000000000000000000" pitchFamily="2" charset="2"/>
              <a:buChar char="q"/>
              <a:defRPr/>
            </a:pPr>
            <a:r>
              <a:rPr lang="en-US" dirty="0">
                <a:solidFill>
                  <a:schemeClr val="tx1"/>
                </a:solidFill>
              </a:rPr>
              <a:t>Firstly every request that come from the user will be handled by the front controller which is a servlet called </a:t>
            </a:r>
            <a:r>
              <a:rPr lang="en-US" dirty="0" err="1">
                <a:solidFill>
                  <a:schemeClr val="tx1"/>
                </a:solidFill>
              </a:rPr>
              <a:t>DispatcherServlet</a:t>
            </a:r>
            <a:r>
              <a:rPr lang="en-US" dirty="0">
                <a:solidFill>
                  <a:schemeClr val="tx1"/>
                </a:solidFill>
              </a:rPr>
              <a:t>, it Is used to handle the request and dispatched the request to particular controller. The controller will give response depends on what the request is, if the request need data from database controller need to connect to service, so the service can communicate to the database and send response back to the controller.</a:t>
            </a:r>
          </a:p>
          <a:p>
            <a:pPr marL="285750" indent="-285750">
              <a:spcBef>
                <a:spcPts val="600"/>
              </a:spcBef>
              <a:spcAft>
                <a:spcPts val="600"/>
              </a:spcAft>
              <a:buFont typeface="Wingdings" panose="05000000000000000000" pitchFamily="2" charset="2"/>
              <a:buChar char="q"/>
              <a:defRPr/>
            </a:pPr>
            <a:endParaRPr lang="en-US" dirty="0">
              <a:solidFill>
                <a:schemeClr val="tx1"/>
              </a:solidFill>
            </a:endParaRPr>
          </a:p>
          <a:p>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EB3C-8572-1896-E3F1-6729D63205A3}"/>
              </a:ext>
            </a:extLst>
          </p:cNvPr>
          <p:cNvSpPr>
            <a:spLocks noGrp="1"/>
          </p:cNvSpPr>
          <p:nvPr>
            <p:ph type="title"/>
          </p:nvPr>
        </p:nvSpPr>
        <p:spPr>
          <a:xfrm>
            <a:off x="179388" y="404813"/>
            <a:ext cx="5821362" cy="457200"/>
          </a:xfrm>
        </p:spPr>
        <p:txBody>
          <a:bodyPr/>
          <a:lstStyle/>
          <a:p>
            <a:pPr algn="l">
              <a:defRPr/>
            </a:pPr>
            <a:r>
              <a:rPr lang="en-SG" altLang="en-US" sz="2800" b="0" dirty="0">
                <a:solidFill>
                  <a:srgbClr val="FFFFFF"/>
                </a:solidFill>
                <a:latin typeface="Arial" panose="020B0604020202020204" pitchFamily="34" charset="0"/>
                <a:ea typeface="ヒラギノ角ゴ Pro W3" panose="020B0300000000000000" pitchFamily="34" charset="-128"/>
                <a:cs typeface="Arial" panose="020B0604020202020204" pitchFamily="34" charset="0"/>
              </a:rPr>
              <a:t>3. Application Block Diagram</a:t>
            </a:r>
            <a:endParaRPr lang="en-SG" sz="2800" dirty="0"/>
          </a:p>
        </p:txBody>
      </p:sp>
      <p:sp>
        <p:nvSpPr>
          <p:cNvPr id="14339" name="Rectangle 2">
            <a:extLst>
              <a:ext uri="{FF2B5EF4-FFF2-40B4-BE49-F238E27FC236}">
                <a16:creationId xmlns:a16="http://schemas.microsoft.com/office/drawing/2014/main" id="{5BC06751-F450-0C6C-FF03-D54A5846A45E}"/>
              </a:ext>
            </a:extLst>
          </p:cNvPr>
          <p:cNvSpPr>
            <a:spLocks noChangeArrowheads="1"/>
          </p:cNvSpPr>
          <p:nvPr/>
        </p:nvSpPr>
        <p:spPr bwMode="auto">
          <a:xfrm>
            <a:off x="155103" y="1124744"/>
            <a:ext cx="465390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Block Diagram of the Over all Application</a:t>
            </a:r>
          </a:p>
          <a:p>
            <a:pPr marL="285750" indent="-285750">
              <a:spcBef>
                <a:spcPts val="600"/>
              </a:spcBef>
              <a:spcAft>
                <a:spcPts val="600"/>
              </a:spcAft>
              <a:buFont typeface="Wingdings" panose="05000000000000000000" pitchFamily="2" charset="2"/>
              <a:buChar char="q"/>
              <a:defRPr/>
            </a:pPr>
            <a:r>
              <a:rPr lang="en-SG" dirty="0">
                <a:solidFill>
                  <a:schemeClr val="tx1"/>
                </a:solidFill>
              </a:rPr>
              <a:t>Use Case Diagram</a:t>
            </a:r>
          </a:p>
        </p:txBody>
      </p:sp>
      <p:pic>
        <p:nvPicPr>
          <p:cNvPr id="3" name="Picture 2">
            <a:extLst>
              <a:ext uri="{FF2B5EF4-FFF2-40B4-BE49-F238E27FC236}">
                <a16:creationId xmlns:a16="http://schemas.microsoft.com/office/drawing/2014/main" id="{97422DD1-6429-CF8E-83A4-84410A887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037595"/>
            <a:ext cx="4511953" cy="47946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EB3C-8572-1896-E3F1-6729D63205A3}"/>
              </a:ext>
            </a:extLst>
          </p:cNvPr>
          <p:cNvSpPr>
            <a:spLocks noGrp="1"/>
          </p:cNvSpPr>
          <p:nvPr>
            <p:ph type="title"/>
          </p:nvPr>
        </p:nvSpPr>
        <p:spPr>
          <a:xfrm>
            <a:off x="179388" y="404813"/>
            <a:ext cx="5821362" cy="457200"/>
          </a:xfrm>
        </p:spPr>
        <p:txBody>
          <a:bodyPr/>
          <a:lstStyle/>
          <a:p>
            <a:pPr algn="l">
              <a:defRPr/>
            </a:pPr>
            <a:r>
              <a:rPr lang="en-SG" altLang="en-US" sz="2800" b="0" dirty="0">
                <a:solidFill>
                  <a:srgbClr val="FFFFFF"/>
                </a:solidFill>
                <a:latin typeface="Arial" panose="020B0604020202020204" pitchFamily="34" charset="0"/>
                <a:ea typeface="ヒラギノ角ゴ Pro W3" panose="020B0300000000000000" pitchFamily="34" charset="-128"/>
                <a:cs typeface="Arial" panose="020B0604020202020204" pitchFamily="34" charset="0"/>
              </a:rPr>
              <a:t>3. Application Block Diagram</a:t>
            </a:r>
            <a:endParaRPr lang="en-SG" sz="2800" dirty="0"/>
          </a:p>
        </p:txBody>
      </p:sp>
      <p:sp>
        <p:nvSpPr>
          <p:cNvPr id="14339" name="Rectangle 2">
            <a:extLst>
              <a:ext uri="{FF2B5EF4-FFF2-40B4-BE49-F238E27FC236}">
                <a16:creationId xmlns:a16="http://schemas.microsoft.com/office/drawing/2014/main" id="{5BC06751-F450-0C6C-FF03-D54A5846A45E}"/>
              </a:ext>
            </a:extLst>
          </p:cNvPr>
          <p:cNvSpPr>
            <a:spLocks noChangeArrowheads="1"/>
          </p:cNvSpPr>
          <p:nvPr/>
        </p:nvSpPr>
        <p:spPr bwMode="auto">
          <a:xfrm>
            <a:off x="155103" y="1124744"/>
            <a:ext cx="4653903"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Block Diagram of the Over all Application</a:t>
            </a:r>
          </a:p>
          <a:p>
            <a:pPr>
              <a:defRPr/>
            </a:pPr>
            <a:r>
              <a:rPr lang="en-SG" b="1" dirty="0">
                <a:solidFill>
                  <a:schemeClr val="tx1"/>
                </a:solidFill>
              </a:rPr>
              <a:t>EXAMPLE - Login Process</a:t>
            </a:r>
          </a:p>
        </p:txBody>
      </p:sp>
      <p:pic>
        <p:nvPicPr>
          <p:cNvPr id="4" name="Picture 3">
            <a:extLst>
              <a:ext uri="{FF2B5EF4-FFF2-40B4-BE49-F238E27FC236}">
                <a16:creationId xmlns:a16="http://schemas.microsoft.com/office/drawing/2014/main" id="{CA4F4F34-CF7C-07F0-2D86-A683B6D017E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1704149"/>
            <a:ext cx="4204062" cy="5139763"/>
          </a:xfrm>
          <a:prstGeom prst="rect">
            <a:avLst/>
          </a:prstGeom>
          <a:noFill/>
          <a:ln>
            <a:noFill/>
          </a:ln>
        </p:spPr>
      </p:pic>
    </p:spTree>
    <p:extLst>
      <p:ext uri="{BB962C8B-B14F-4D97-AF65-F5344CB8AC3E}">
        <p14:creationId xmlns:p14="http://schemas.microsoft.com/office/powerpoint/2010/main" val="398943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EB3C-8572-1896-E3F1-6729D63205A3}"/>
              </a:ext>
            </a:extLst>
          </p:cNvPr>
          <p:cNvSpPr>
            <a:spLocks noGrp="1"/>
          </p:cNvSpPr>
          <p:nvPr>
            <p:ph type="title"/>
          </p:nvPr>
        </p:nvSpPr>
        <p:spPr>
          <a:xfrm>
            <a:off x="179388" y="404813"/>
            <a:ext cx="5821362" cy="457200"/>
          </a:xfrm>
        </p:spPr>
        <p:txBody>
          <a:bodyPr/>
          <a:lstStyle/>
          <a:p>
            <a:pPr algn="l">
              <a:defRPr/>
            </a:pPr>
            <a:r>
              <a:rPr lang="en-SG" altLang="en-US" sz="2800" b="0" dirty="0">
                <a:solidFill>
                  <a:srgbClr val="FFFFFF"/>
                </a:solidFill>
                <a:latin typeface="Arial" panose="020B0604020202020204" pitchFamily="34" charset="0"/>
                <a:ea typeface="ヒラギノ角ゴ Pro W3" panose="020B0300000000000000" pitchFamily="34" charset="-128"/>
                <a:cs typeface="Arial" panose="020B0604020202020204" pitchFamily="34" charset="0"/>
              </a:rPr>
              <a:t>3. Application Block Diagram</a:t>
            </a:r>
            <a:endParaRPr lang="en-SG" sz="2800" dirty="0"/>
          </a:p>
        </p:txBody>
      </p:sp>
      <p:sp>
        <p:nvSpPr>
          <p:cNvPr id="14339" name="Rectangle 2">
            <a:extLst>
              <a:ext uri="{FF2B5EF4-FFF2-40B4-BE49-F238E27FC236}">
                <a16:creationId xmlns:a16="http://schemas.microsoft.com/office/drawing/2014/main" id="{5BC06751-F450-0C6C-FF03-D54A5846A45E}"/>
              </a:ext>
            </a:extLst>
          </p:cNvPr>
          <p:cNvSpPr>
            <a:spLocks noChangeArrowheads="1"/>
          </p:cNvSpPr>
          <p:nvPr/>
        </p:nvSpPr>
        <p:spPr bwMode="auto">
          <a:xfrm>
            <a:off x="155103" y="1124744"/>
            <a:ext cx="46539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Block Diagram of the Over all Application</a:t>
            </a:r>
          </a:p>
        </p:txBody>
      </p:sp>
      <p:graphicFrame>
        <p:nvGraphicFramePr>
          <p:cNvPr id="3" name="Table 4">
            <a:extLst>
              <a:ext uri="{FF2B5EF4-FFF2-40B4-BE49-F238E27FC236}">
                <a16:creationId xmlns:a16="http://schemas.microsoft.com/office/drawing/2014/main" id="{39A84572-91F0-A056-D1A6-7FB0CDCE0656}"/>
              </a:ext>
            </a:extLst>
          </p:cNvPr>
          <p:cNvGraphicFramePr>
            <a:graphicFrameLocks noGrp="1"/>
          </p:cNvGraphicFramePr>
          <p:nvPr>
            <p:extLst>
              <p:ext uri="{D42A27DB-BD31-4B8C-83A1-F6EECF244321}">
                <p14:modId xmlns:p14="http://schemas.microsoft.com/office/powerpoint/2010/main" val="2791389344"/>
              </p:ext>
            </p:extLst>
          </p:nvPr>
        </p:nvGraphicFramePr>
        <p:xfrm>
          <a:off x="323528" y="1730360"/>
          <a:ext cx="8568952" cy="4828540"/>
        </p:xfrm>
        <a:graphic>
          <a:graphicData uri="http://schemas.openxmlformats.org/drawingml/2006/table">
            <a:tbl>
              <a:tblPr firstRow="1" bandRow="1">
                <a:tableStyleId>{5C22544A-7EE6-4342-B048-85BDC9FD1C3A}</a:tableStyleId>
              </a:tblPr>
              <a:tblGrid>
                <a:gridCol w="4168679">
                  <a:extLst>
                    <a:ext uri="{9D8B030D-6E8A-4147-A177-3AD203B41FA5}">
                      <a16:colId xmlns:a16="http://schemas.microsoft.com/office/drawing/2014/main" val="417232163"/>
                    </a:ext>
                  </a:extLst>
                </a:gridCol>
                <a:gridCol w="4400273">
                  <a:extLst>
                    <a:ext uri="{9D8B030D-6E8A-4147-A177-3AD203B41FA5}">
                      <a16:colId xmlns:a16="http://schemas.microsoft.com/office/drawing/2014/main" val="1888079379"/>
                    </a:ext>
                  </a:extLst>
                </a:gridCol>
              </a:tblGrid>
              <a:tr h="370840">
                <a:tc>
                  <a:txBody>
                    <a:bodyPr/>
                    <a:lstStyle/>
                    <a:p>
                      <a:r>
                        <a:rPr lang="id-ID" dirty="0"/>
                        <a:t>Process</a:t>
                      </a:r>
                    </a:p>
                  </a:txBody>
                  <a:tcPr/>
                </a:tc>
                <a:tc>
                  <a:txBody>
                    <a:bodyPr/>
                    <a:lstStyle/>
                    <a:p>
                      <a:r>
                        <a:rPr lang="id-ID" dirty="0"/>
                        <a:t>Description</a:t>
                      </a:r>
                    </a:p>
                  </a:txBody>
                  <a:tcPr/>
                </a:tc>
                <a:extLst>
                  <a:ext uri="{0D108BD9-81ED-4DB2-BD59-A6C34878D82A}">
                    <a16:rowId xmlns:a16="http://schemas.microsoft.com/office/drawing/2014/main" val="2510973647"/>
                  </a:ext>
                </a:extLst>
              </a:tr>
              <a:tr h="370840">
                <a:tc>
                  <a:txBody>
                    <a:bodyPr/>
                    <a:lstStyle/>
                    <a:p>
                      <a:endParaRPr lang="id-ID" dirty="0"/>
                    </a:p>
                    <a:p>
                      <a:endParaRPr lang="id-ID" dirty="0"/>
                    </a:p>
                    <a:p>
                      <a:endParaRPr lang="id-ID" dirty="0"/>
                    </a:p>
                    <a:p>
                      <a:endParaRPr lang="id-ID" dirty="0"/>
                    </a:p>
                    <a:p>
                      <a:endParaRPr lang="id-ID" dirty="0"/>
                    </a:p>
                    <a:p>
                      <a:endParaRPr lang="id-ID" dirty="0"/>
                    </a:p>
                    <a:p>
                      <a:endParaRPr lang="id-ID" dirty="0"/>
                    </a:p>
                    <a:p>
                      <a:endParaRPr lang="id-ID" dirty="0"/>
                    </a:p>
                    <a:p>
                      <a:endParaRPr lang="id-ID"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400" dirty="0">
                          <a:latin typeface="+mn-lt"/>
                        </a:rPr>
                        <a:t>This login form consist of two field with the required attributes, so the users can’t leave the input blank, once the users submit the form, it is submitted using the HTTP POST method and send parameters to the Login action</a:t>
                      </a:r>
                      <a:endParaRPr lang="en-ID" sz="1400" dirty="0">
                        <a:latin typeface="+mn-lt"/>
                      </a:endParaRPr>
                    </a:p>
                    <a:p>
                      <a:endParaRPr lang="id-ID" dirty="0"/>
                    </a:p>
                  </a:txBody>
                  <a:tcPr/>
                </a:tc>
                <a:extLst>
                  <a:ext uri="{0D108BD9-81ED-4DB2-BD59-A6C34878D82A}">
                    <a16:rowId xmlns:a16="http://schemas.microsoft.com/office/drawing/2014/main" val="4129008763"/>
                  </a:ext>
                </a:extLst>
              </a:tr>
              <a:tr h="370840">
                <a:tc>
                  <a:txBody>
                    <a:bodyPr/>
                    <a:lstStyle/>
                    <a:p>
                      <a:endParaRPr lang="id-ID" dirty="0"/>
                    </a:p>
                    <a:p>
                      <a:endParaRPr lang="id-ID" dirty="0"/>
                    </a:p>
                    <a:p>
                      <a:endParaRPr lang="id-ID" dirty="0"/>
                    </a:p>
                    <a:p>
                      <a:endParaRPr lang="id-ID"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400" dirty="0">
                          <a:latin typeface="+mn-lt"/>
                        </a:rPr>
                        <a:t>The @RequestMapping annotation in the controller code tells Spring MVC to handle HTTP POST requests to the "/login" URL. and also, this method is using Users object as model attribute to bind the parameter that is passing by the user, so now it is possible for the controller to use the Users model to pass the value over the service</a:t>
                      </a:r>
                    </a:p>
                    <a:p>
                      <a:endParaRPr lang="id-ID" dirty="0"/>
                    </a:p>
                  </a:txBody>
                  <a:tcPr/>
                </a:tc>
                <a:extLst>
                  <a:ext uri="{0D108BD9-81ED-4DB2-BD59-A6C34878D82A}">
                    <a16:rowId xmlns:a16="http://schemas.microsoft.com/office/drawing/2014/main" val="1656339144"/>
                  </a:ext>
                </a:extLst>
              </a:tr>
              <a:tr h="370840">
                <a:tc>
                  <a:txBody>
                    <a:bodyPr/>
                    <a:lstStyle/>
                    <a:p>
                      <a:endParaRPr lang="id-ID" dirty="0"/>
                    </a:p>
                    <a:p>
                      <a:endParaRPr lang="id-ID" dirty="0"/>
                    </a:p>
                    <a:p>
                      <a:endParaRPr lang="id-ID"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400" b="0" dirty="0">
                          <a:effectLst/>
                          <a:latin typeface="+mn-lt"/>
                          <a:ea typeface="Times New Roman" panose="02020603050405020304" pitchFamily="18" charset="0"/>
                          <a:cs typeface="Calibri" panose="020F0502020204030204" pitchFamily="34" charset="0"/>
                        </a:rPr>
                        <a:t>After that,  the Users model which has been </a:t>
                      </a:r>
                      <a:r>
                        <a:rPr lang="en-US" sz="1400" b="0" dirty="0" err="1">
                          <a:effectLst/>
                          <a:latin typeface="+mn-lt"/>
                          <a:ea typeface="Times New Roman" panose="02020603050405020304" pitchFamily="18" charset="0"/>
                          <a:cs typeface="Calibri" panose="020F0502020204030204" pitchFamily="34" charset="0"/>
                        </a:rPr>
                        <a:t>passess</a:t>
                      </a:r>
                      <a:r>
                        <a:rPr lang="en-US" sz="1400" b="0" dirty="0">
                          <a:effectLst/>
                          <a:latin typeface="+mn-lt"/>
                          <a:ea typeface="Times New Roman" panose="02020603050405020304" pitchFamily="18" charset="0"/>
                          <a:cs typeface="Calibri" panose="020F0502020204030204" pitchFamily="34" charset="0"/>
                        </a:rPr>
                        <a:t> through from the input will be checked if it exist or not using custom method from the service.</a:t>
                      </a:r>
                      <a:endParaRPr lang="en-ID" sz="1400" b="1" dirty="0">
                        <a:effectLst/>
                        <a:latin typeface="+mn-lt"/>
                        <a:ea typeface="Times New Roman" panose="02020603050405020304" pitchFamily="18" charset="0"/>
                        <a:cs typeface="Times New Roman" panose="02020603050405020304" pitchFamily="18" charset="0"/>
                      </a:endParaRPr>
                    </a:p>
                    <a:p>
                      <a:endParaRPr lang="id-ID" dirty="0"/>
                    </a:p>
                  </a:txBody>
                  <a:tcPr/>
                </a:tc>
                <a:extLst>
                  <a:ext uri="{0D108BD9-81ED-4DB2-BD59-A6C34878D82A}">
                    <a16:rowId xmlns:a16="http://schemas.microsoft.com/office/drawing/2014/main" val="935140597"/>
                  </a:ext>
                </a:extLst>
              </a:tr>
            </a:tbl>
          </a:graphicData>
        </a:graphic>
      </p:graphicFrame>
      <p:pic>
        <p:nvPicPr>
          <p:cNvPr id="10" name="Picture 9">
            <a:extLst>
              <a:ext uri="{FF2B5EF4-FFF2-40B4-BE49-F238E27FC236}">
                <a16:creationId xmlns:a16="http://schemas.microsoft.com/office/drawing/2014/main" id="{D1280FF1-C901-8D82-AD92-4B50E77B5C3A}"/>
              </a:ext>
            </a:extLst>
          </p:cNvPr>
          <p:cNvPicPr>
            <a:picLocks noChangeAspect="1"/>
          </p:cNvPicPr>
          <p:nvPr/>
        </p:nvPicPr>
        <p:blipFill>
          <a:blip r:embed="rId2"/>
          <a:stretch>
            <a:fillRect/>
          </a:stretch>
        </p:blipFill>
        <p:spPr>
          <a:xfrm>
            <a:off x="467544" y="2204864"/>
            <a:ext cx="3933436" cy="1656184"/>
          </a:xfrm>
          <a:prstGeom prst="rect">
            <a:avLst/>
          </a:prstGeom>
        </p:spPr>
      </p:pic>
      <p:pic>
        <p:nvPicPr>
          <p:cNvPr id="11" name="Picture 10">
            <a:extLst>
              <a:ext uri="{FF2B5EF4-FFF2-40B4-BE49-F238E27FC236}">
                <a16:creationId xmlns:a16="http://schemas.microsoft.com/office/drawing/2014/main" id="{CE1AA6D8-F1C9-104B-EAAD-D743F4EF61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318775"/>
            <a:ext cx="3289660" cy="287878"/>
          </a:xfrm>
          <a:prstGeom prst="rect">
            <a:avLst/>
          </a:prstGeom>
          <a:noFill/>
          <a:ln>
            <a:noFill/>
          </a:ln>
        </p:spPr>
      </p:pic>
      <p:pic>
        <p:nvPicPr>
          <p:cNvPr id="12" name="Picture 11">
            <a:extLst>
              <a:ext uri="{FF2B5EF4-FFF2-40B4-BE49-F238E27FC236}">
                <a16:creationId xmlns:a16="http://schemas.microsoft.com/office/drawing/2014/main" id="{87B802EA-79F2-3725-40D0-4DA7D11B3D2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8565" y="5733256"/>
            <a:ext cx="2272030" cy="436880"/>
          </a:xfrm>
          <a:prstGeom prst="rect">
            <a:avLst/>
          </a:prstGeom>
          <a:noFill/>
          <a:ln>
            <a:noFill/>
          </a:ln>
        </p:spPr>
      </p:pic>
    </p:spTree>
    <p:extLst>
      <p:ext uri="{BB962C8B-B14F-4D97-AF65-F5344CB8AC3E}">
        <p14:creationId xmlns:p14="http://schemas.microsoft.com/office/powerpoint/2010/main" val="2459090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EB3C-8572-1896-E3F1-6729D63205A3}"/>
              </a:ext>
            </a:extLst>
          </p:cNvPr>
          <p:cNvSpPr>
            <a:spLocks noGrp="1"/>
          </p:cNvSpPr>
          <p:nvPr>
            <p:ph type="title"/>
          </p:nvPr>
        </p:nvSpPr>
        <p:spPr>
          <a:xfrm>
            <a:off x="179388" y="404813"/>
            <a:ext cx="5821362" cy="457200"/>
          </a:xfrm>
        </p:spPr>
        <p:txBody>
          <a:bodyPr/>
          <a:lstStyle/>
          <a:p>
            <a:pPr algn="l">
              <a:defRPr/>
            </a:pPr>
            <a:r>
              <a:rPr lang="en-SG" altLang="en-US" sz="2800" b="0" dirty="0">
                <a:solidFill>
                  <a:srgbClr val="FFFFFF"/>
                </a:solidFill>
                <a:latin typeface="Arial" panose="020B0604020202020204" pitchFamily="34" charset="0"/>
                <a:ea typeface="ヒラギノ角ゴ Pro W3" panose="020B0300000000000000" pitchFamily="34" charset="-128"/>
                <a:cs typeface="Arial" panose="020B0604020202020204" pitchFamily="34" charset="0"/>
              </a:rPr>
              <a:t>3. Application Block Diagram</a:t>
            </a:r>
            <a:endParaRPr lang="en-SG" sz="2800" dirty="0"/>
          </a:p>
        </p:txBody>
      </p:sp>
      <p:sp>
        <p:nvSpPr>
          <p:cNvPr id="14339" name="Rectangle 2">
            <a:extLst>
              <a:ext uri="{FF2B5EF4-FFF2-40B4-BE49-F238E27FC236}">
                <a16:creationId xmlns:a16="http://schemas.microsoft.com/office/drawing/2014/main" id="{5BC06751-F450-0C6C-FF03-D54A5846A45E}"/>
              </a:ext>
            </a:extLst>
          </p:cNvPr>
          <p:cNvSpPr>
            <a:spLocks noChangeArrowheads="1"/>
          </p:cNvSpPr>
          <p:nvPr/>
        </p:nvSpPr>
        <p:spPr bwMode="auto">
          <a:xfrm>
            <a:off x="155103" y="1124744"/>
            <a:ext cx="46539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Block Diagram of the Over all Application</a:t>
            </a:r>
          </a:p>
        </p:txBody>
      </p:sp>
      <p:graphicFrame>
        <p:nvGraphicFramePr>
          <p:cNvPr id="3" name="Table 4">
            <a:extLst>
              <a:ext uri="{FF2B5EF4-FFF2-40B4-BE49-F238E27FC236}">
                <a16:creationId xmlns:a16="http://schemas.microsoft.com/office/drawing/2014/main" id="{39A84572-91F0-A056-D1A6-7FB0CDCE0656}"/>
              </a:ext>
            </a:extLst>
          </p:cNvPr>
          <p:cNvGraphicFramePr>
            <a:graphicFrameLocks noGrp="1"/>
          </p:cNvGraphicFramePr>
          <p:nvPr>
            <p:extLst>
              <p:ext uri="{D42A27DB-BD31-4B8C-83A1-F6EECF244321}">
                <p14:modId xmlns:p14="http://schemas.microsoft.com/office/powerpoint/2010/main" val="2492114178"/>
              </p:ext>
            </p:extLst>
          </p:nvPr>
        </p:nvGraphicFramePr>
        <p:xfrm>
          <a:off x="287524" y="1494076"/>
          <a:ext cx="8568952" cy="5232400"/>
        </p:xfrm>
        <a:graphic>
          <a:graphicData uri="http://schemas.openxmlformats.org/drawingml/2006/table">
            <a:tbl>
              <a:tblPr firstRow="1" bandRow="1">
                <a:tableStyleId>{5C22544A-7EE6-4342-B048-85BDC9FD1C3A}</a:tableStyleId>
              </a:tblPr>
              <a:tblGrid>
                <a:gridCol w="4168679">
                  <a:extLst>
                    <a:ext uri="{9D8B030D-6E8A-4147-A177-3AD203B41FA5}">
                      <a16:colId xmlns:a16="http://schemas.microsoft.com/office/drawing/2014/main" val="417232163"/>
                    </a:ext>
                  </a:extLst>
                </a:gridCol>
                <a:gridCol w="4400273">
                  <a:extLst>
                    <a:ext uri="{9D8B030D-6E8A-4147-A177-3AD203B41FA5}">
                      <a16:colId xmlns:a16="http://schemas.microsoft.com/office/drawing/2014/main" val="1888079379"/>
                    </a:ext>
                  </a:extLst>
                </a:gridCol>
              </a:tblGrid>
              <a:tr h="370840">
                <a:tc>
                  <a:txBody>
                    <a:bodyPr/>
                    <a:lstStyle/>
                    <a:p>
                      <a:endParaRPr lang="id-ID" dirty="0"/>
                    </a:p>
                  </a:txBody>
                  <a:tcPr/>
                </a:tc>
                <a:tc>
                  <a:txBody>
                    <a:bodyPr/>
                    <a:lstStyle/>
                    <a:p>
                      <a:r>
                        <a:rPr lang="id-ID" dirty="0"/>
                        <a:t>Description</a:t>
                      </a:r>
                    </a:p>
                  </a:txBody>
                  <a:tcPr/>
                </a:tc>
                <a:extLst>
                  <a:ext uri="{0D108BD9-81ED-4DB2-BD59-A6C34878D82A}">
                    <a16:rowId xmlns:a16="http://schemas.microsoft.com/office/drawing/2014/main" val="2510973647"/>
                  </a:ext>
                </a:extLst>
              </a:tr>
              <a:tr h="370840">
                <a:tc>
                  <a:txBody>
                    <a:bodyPr/>
                    <a:lstStyle/>
                    <a:p>
                      <a:endParaRPr lang="id-ID" dirty="0"/>
                    </a:p>
                    <a:p>
                      <a:endParaRPr lang="id-ID" dirty="0"/>
                    </a:p>
                    <a:p>
                      <a:endParaRPr lang="id-ID" dirty="0"/>
                    </a:p>
                    <a:p>
                      <a:endParaRPr lang="id-ID" dirty="0"/>
                    </a:p>
                    <a:p>
                      <a:endParaRPr lang="id-ID" dirty="0"/>
                    </a:p>
                    <a:p>
                      <a:endParaRPr lang="id-ID" dirty="0"/>
                    </a:p>
                    <a:p>
                      <a:endParaRPr lang="id-ID" dirty="0"/>
                    </a:p>
                    <a:p>
                      <a:endParaRPr lang="id-ID" dirty="0"/>
                    </a:p>
                    <a:p>
                      <a:endParaRPr lang="id-ID" dirty="0"/>
                    </a:p>
                    <a:p>
                      <a:endParaRPr lang="id-ID"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400" dirty="0">
                          <a:latin typeface="+mn-lt"/>
                        </a:rPr>
                        <a:t>In the service class, it is defined as @Service and @Transactional annotation cause in this service class it will performs business logic and manipulates data from the repository.</a:t>
                      </a:r>
                    </a:p>
                    <a:p>
                      <a:pPr marL="0" marR="0" lvl="0" indent="0" algn="l" defTabSz="342900" rtl="0" eaLnBrk="1" fontAlgn="auto" latinLnBrk="0" hangingPunct="1">
                        <a:lnSpc>
                          <a:spcPct val="100000"/>
                        </a:lnSpc>
                        <a:spcBef>
                          <a:spcPts val="0"/>
                        </a:spcBef>
                        <a:spcAft>
                          <a:spcPts val="0"/>
                        </a:spcAft>
                        <a:buClrTx/>
                        <a:buSzTx/>
                        <a:buFontTx/>
                        <a:buNone/>
                        <a:tabLst/>
                        <a:defRPr/>
                      </a:pPr>
                      <a:r>
                        <a:rPr lang="en-US" sz="1400" dirty="0">
                          <a:latin typeface="+mn-lt"/>
                        </a:rPr>
                        <a:t>Actually there are many default methods provided by the repository, but because In this login process I need to find the details of the users according to their email and password, so that I create a custom methods manually  and use the specific queries in the repository.</a:t>
                      </a:r>
                    </a:p>
                    <a:p>
                      <a:pPr marL="0" marR="0" lvl="0" indent="0" algn="l" defTabSz="342900" rtl="0" eaLnBrk="1" fontAlgn="auto" latinLnBrk="0" hangingPunct="1">
                        <a:lnSpc>
                          <a:spcPct val="100000"/>
                        </a:lnSpc>
                        <a:spcBef>
                          <a:spcPts val="0"/>
                        </a:spcBef>
                        <a:spcAft>
                          <a:spcPts val="0"/>
                        </a:spcAft>
                        <a:buClrTx/>
                        <a:buSzTx/>
                        <a:buFontTx/>
                        <a:buNone/>
                        <a:tabLst/>
                        <a:defRPr/>
                      </a:pPr>
                      <a:r>
                        <a:rPr lang="en-US" sz="1400" dirty="0">
                          <a:latin typeface="+mn-lt"/>
                        </a:rPr>
                        <a:t>In this method I’m passing two parameters to the repository which is users_</a:t>
                      </a:r>
                      <a:r>
                        <a:rPr lang="id-ID" sz="1400" dirty="0">
                          <a:latin typeface="+mn-lt"/>
                        </a:rPr>
                        <a:t>E</a:t>
                      </a:r>
                      <a:r>
                        <a:rPr lang="en-US" sz="1400" dirty="0">
                          <a:latin typeface="+mn-lt"/>
                        </a:rPr>
                        <a:t>mail, and users_</a:t>
                      </a:r>
                      <a:r>
                        <a:rPr lang="id-ID" sz="1400" dirty="0">
                          <a:latin typeface="+mn-lt"/>
                        </a:rPr>
                        <a:t>P</a:t>
                      </a:r>
                      <a:r>
                        <a:rPr lang="en-US" sz="1400" dirty="0" err="1">
                          <a:latin typeface="+mn-lt"/>
                        </a:rPr>
                        <a:t>assword</a:t>
                      </a:r>
                      <a:r>
                        <a:rPr lang="en-US" sz="1400" dirty="0">
                          <a:latin typeface="+mn-lt"/>
                        </a:rPr>
                        <a:t>, I put the statement inside a try catch block, so that If there is any exception it will return null back to the controller</a:t>
                      </a:r>
                    </a:p>
                    <a:p>
                      <a:endParaRPr lang="id-ID" dirty="0"/>
                    </a:p>
                  </a:txBody>
                  <a:tcPr/>
                </a:tc>
                <a:extLst>
                  <a:ext uri="{0D108BD9-81ED-4DB2-BD59-A6C34878D82A}">
                    <a16:rowId xmlns:a16="http://schemas.microsoft.com/office/drawing/2014/main" val="4129008763"/>
                  </a:ext>
                </a:extLst>
              </a:tr>
              <a:tr h="370840">
                <a:tc>
                  <a:txBody>
                    <a:bodyPr/>
                    <a:lstStyle/>
                    <a:p>
                      <a:endParaRPr lang="id-ID" dirty="0"/>
                    </a:p>
                    <a:p>
                      <a:endParaRPr lang="id-ID" dirty="0"/>
                    </a:p>
                    <a:p>
                      <a:endParaRPr lang="id-ID" dirty="0"/>
                    </a:p>
                    <a:p>
                      <a:endParaRPr lang="id-ID" dirty="0"/>
                    </a:p>
                  </a:txBody>
                  <a:tcPr/>
                </a:tc>
                <a:tc>
                  <a:txBody>
                    <a:bodyPr/>
                    <a:lstStyle/>
                    <a:p>
                      <a:r>
                        <a:rPr lang="en-US" sz="1400" dirty="0">
                          <a:latin typeface="+mn-lt"/>
                        </a:rPr>
                        <a:t>I am using a custom method, so it will fetch methods which are not derived from the default methods provided by </a:t>
                      </a:r>
                      <a:r>
                        <a:rPr lang="en-US" sz="1400" dirty="0" err="1">
                          <a:latin typeface="+mn-lt"/>
                        </a:rPr>
                        <a:t>CrudRepository</a:t>
                      </a:r>
                      <a:r>
                        <a:rPr lang="en-US" sz="1400" dirty="0">
                          <a:latin typeface="+mn-lt"/>
                        </a:rPr>
                        <a:t>, and I define all the custom query as a @query annotations.</a:t>
                      </a:r>
                    </a:p>
                    <a:p>
                      <a:r>
                        <a:rPr lang="en-US" sz="1400" dirty="0">
                          <a:latin typeface="+mn-lt"/>
                        </a:rPr>
                        <a:t>This query will select a specific user from the database according to the email and password fields, so this query method requires two parameters to execute</a:t>
                      </a:r>
                    </a:p>
                    <a:p>
                      <a:endParaRPr lang="id-ID" dirty="0"/>
                    </a:p>
                  </a:txBody>
                  <a:tcPr/>
                </a:tc>
                <a:extLst>
                  <a:ext uri="{0D108BD9-81ED-4DB2-BD59-A6C34878D82A}">
                    <a16:rowId xmlns:a16="http://schemas.microsoft.com/office/drawing/2014/main" val="1656339144"/>
                  </a:ext>
                </a:extLst>
              </a:tr>
            </a:tbl>
          </a:graphicData>
        </a:graphic>
      </p:graphicFrame>
      <p:pic>
        <p:nvPicPr>
          <p:cNvPr id="12" name="Picture 11">
            <a:extLst>
              <a:ext uri="{FF2B5EF4-FFF2-40B4-BE49-F238E27FC236}">
                <a16:creationId xmlns:a16="http://schemas.microsoft.com/office/drawing/2014/main" id="{87B802EA-79F2-3725-40D0-4DA7D11B3D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8565" y="5733256"/>
            <a:ext cx="2272030" cy="436880"/>
          </a:xfrm>
          <a:prstGeom prst="rect">
            <a:avLst/>
          </a:prstGeom>
          <a:noFill/>
          <a:ln>
            <a:noFill/>
          </a:ln>
        </p:spPr>
      </p:pic>
      <p:pic>
        <p:nvPicPr>
          <p:cNvPr id="5" name="Picture 4">
            <a:extLst>
              <a:ext uri="{FF2B5EF4-FFF2-40B4-BE49-F238E27FC236}">
                <a16:creationId xmlns:a16="http://schemas.microsoft.com/office/drawing/2014/main" id="{3C043E20-C455-4E9A-351C-EE8E487988EA}"/>
              </a:ext>
            </a:extLst>
          </p:cNvPr>
          <p:cNvPicPr>
            <a:picLocks noChangeAspect="1"/>
          </p:cNvPicPr>
          <p:nvPr/>
        </p:nvPicPr>
        <p:blipFill>
          <a:blip r:embed="rId3"/>
          <a:stretch>
            <a:fillRect/>
          </a:stretch>
        </p:blipFill>
        <p:spPr>
          <a:xfrm>
            <a:off x="485094" y="2688533"/>
            <a:ext cx="3945083" cy="1951054"/>
          </a:xfrm>
          <a:prstGeom prst="rect">
            <a:avLst/>
          </a:prstGeom>
        </p:spPr>
      </p:pic>
    </p:spTree>
    <p:extLst>
      <p:ext uri="{BB962C8B-B14F-4D97-AF65-F5344CB8AC3E}">
        <p14:creationId xmlns:p14="http://schemas.microsoft.com/office/powerpoint/2010/main" val="167722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EB3C-8572-1896-E3F1-6729D63205A3}"/>
              </a:ext>
            </a:extLst>
          </p:cNvPr>
          <p:cNvSpPr>
            <a:spLocks noGrp="1"/>
          </p:cNvSpPr>
          <p:nvPr>
            <p:ph type="title"/>
          </p:nvPr>
        </p:nvSpPr>
        <p:spPr>
          <a:xfrm>
            <a:off x="179388" y="404813"/>
            <a:ext cx="5821362" cy="457200"/>
          </a:xfrm>
        </p:spPr>
        <p:txBody>
          <a:bodyPr/>
          <a:lstStyle/>
          <a:p>
            <a:pPr algn="l">
              <a:defRPr/>
            </a:pPr>
            <a:r>
              <a:rPr lang="en-SG" altLang="en-US" sz="2800" b="0" dirty="0">
                <a:solidFill>
                  <a:srgbClr val="FFFFFF"/>
                </a:solidFill>
                <a:latin typeface="Arial" panose="020B0604020202020204" pitchFamily="34" charset="0"/>
                <a:ea typeface="ヒラギノ角ゴ Pro W3" panose="020B0300000000000000" pitchFamily="34" charset="-128"/>
                <a:cs typeface="Arial" panose="020B0604020202020204" pitchFamily="34" charset="0"/>
              </a:rPr>
              <a:t>3. Application Block Diagram</a:t>
            </a:r>
            <a:endParaRPr lang="en-SG" sz="2800" dirty="0"/>
          </a:p>
        </p:txBody>
      </p:sp>
      <p:sp>
        <p:nvSpPr>
          <p:cNvPr id="14339" name="Rectangle 2">
            <a:extLst>
              <a:ext uri="{FF2B5EF4-FFF2-40B4-BE49-F238E27FC236}">
                <a16:creationId xmlns:a16="http://schemas.microsoft.com/office/drawing/2014/main" id="{5BC06751-F450-0C6C-FF03-D54A5846A45E}"/>
              </a:ext>
            </a:extLst>
          </p:cNvPr>
          <p:cNvSpPr>
            <a:spLocks noChangeArrowheads="1"/>
          </p:cNvSpPr>
          <p:nvPr/>
        </p:nvSpPr>
        <p:spPr bwMode="auto">
          <a:xfrm>
            <a:off x="155103" y="1124744"/>
            <a:ext cx="46539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Block Diagram of the Over all Application</a:t>
            </a:r>
          </a:p>
        </p:txBody>
      </p:sp>
      <p:graphicFrame>
        <p:nvGraphicFramePr>
          <p:cNvPr id="3" name="Table 4">
            <a:extLst>
              <a:ext uri="{FF2B5EF4-FFF2-40B4-BE49-F238E27FC236}">
                <a16:creationId xmlns:a16="http://schemas.microsoft.com/office/drawing/2014/main" id="{39A84572-91F0-A056-D1A6-7FB0CDCE0656}"/>
              </a:ext>
            </a:extLst>
          </p:cNvPr>
          <p:cNvGraphicFramePr>
            <a:graphicFrameLocks noGrp="1"/>
          </p:cNvGraphicFramePr>
          <p:nvPr>
            <p:extLst>
              <p:ext uri="{D42A27DB-BD31-4B8C-83A1-F6EECF244321}">
                <p14:modId xmlns:p14="http://schemas.microsoft.com/office/powerpoint/2010/main" val="270138125"/>
              </p:ext>
            </p:extLst>
          </p:nvPr>
        </p:nvGraphicFramePr>
        <p:xfrm>
          <a:off x="287524" y="1494076"/>
          <a:ext cx="8568952" cy="3693160"/>
        </p:xfrm>
        <a:graphic>
          <a:graphicData uri="http://schemas.openxmlformats.org/drawingml/2006/table">
            <a:tbl>
              <a:tblPr firstRow="1" bandRow="1">
                <a:tableStyleId>{5C22544A-7EE6-4342-B048-85BDC9FD1C3A}</a:tableStyleId>
              </a:tblPr>
              <a:tblGrid>
                <a:gridCol w="4168679">
                  <a:extLst>
                    <a:ext uri="{9D8B030D-6E8A-4147-A177-3AD203B41FA5}">
                      <a16:colId xmlns:a16="http://schemas.microsoft.com/office/drawing/2014/main" val="417232163"/>
                    </a:ext>
                  </a:extLst>
                </a:gridCol>
                <a:gridCol w="4400273">
                  <a:extLst>
                    <a:ext uri="{9D8B030D-6E8A-4147-A177-3AD203B41FA5}">
                      <a16:colId xmlns:a16="http://schemas.microsoft.com/office/drawing/2014/main" val="1888079379"/>
                    </a:ext>
                  </a:extLst>
                </a:gridCol>
              </a:tblGrid>
              <a:tr h="370840">
                <a:tc>
                  <a:txBody>
                    <a:bodyPr/>
                    <a:lstStyle/>
                    <a:p>
                      <a:endParaRPr lang="id-ID" dirty="0"/>
                    </a:p>
                  </a:txBody>
                  <a:tcPr/>
                </a:tc>
                <a:tc>
                  <a:txBody>
                    <a:bodyPr/>
                    <a:lstStyle/>
                    <a:p>
                      <a:r>
                        <a:rPr lang="id-ID" dirty="0"/>
                        <a:t>Description</a:t>
                      </a:r>
                    </a:p>
                  </a:txBody>
                  <a:tcPr/>
                </a:tc>
                <a:extLst>
                  <a:ext uri="{0D108BD9-81ED-4DB2-BD59-A6C34878D82A}">
                    <a16:rowId xmlns:a16="http://schemas.microsoft.com/office/drawing/2014/main" val="2510973647"/>
                  </a:ext>
                </a:extLst>
              </a:tr>
              <a:tr h="0">
                <a:tc>
                  <a:txBody>
                    <a:bodyPr/>
                    <a:lstStyle/>
                    <a:p>
                      <a:endParaRPr lang="id-ID" dirty="0"/>
                    </a:p>
                    <a:p>
                      <a:endParaRPr lang="id-ID" dirty="0"/>
                    </a:p>
                    <a:p>
                      <a:endParaRPr lang="id-ID" dirty="0"/>
                    </a:p>
                    <a:p>
                      <a:endParaRPr lang="id-ID" dirty="0"/>
                    </a:p>
                    <a:p>
                      <a:endParaRPr lang="id-ID" dirty="0"/>
                    </a:p>
                    <a:p>
                      <a:endParaRPr lang="id-ID" dirty="0"/>
                    </a:p>
                    <a:p>
                      <a:endParaRPr lang="id-ID"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400" b="0" dirty="0">
                          <a:effectLst/>
                          <a:latin typeface="Cambria" panose="02040503050406030204" pitchFamily="18" charset="0"/>
                          <a:ea typeface="Times New Roman" panose="02020603050405020304" pitchFamily="18" charset="0"/>
                          <a:cs typeface="Calibri" panose="020F0502020204030204" pitchFamily="34" charset="0"/>
                        </a:rPr>
                        <a:t>Once the service find the </a:t>
                      </a:r>
                      <a:r>
                        <a:rPr lang="en-US" sz="1400" b="0" dirty="0" err="1">
                          <a:effectLst/>
                          <a:latin typeface="Cambria" panose="02040503050406030204" pitchFamily="18" charset="0"/>
                          <a:ea typeface="Times New Roman" panose="02020603050405020304" pitchFamily="18" charset="0"/>
                          <a:cs typeface="Calibri" panose="020F0502020204030204" pitchFamily="34" charset="0"/>
                        </a:rPr>
                        <a:t>mathed</a:t>
                      </a:r>
                      <a:r>
                        <a:rPr lang="en-US" sz="1400" b="0" dirty="0">
                          <a:effectLst/>
                          <a:latin typeface="Cambria" panose="02040503050406030204" pitchFamily="18" charset="0"/>
                          <a:ea typeface="Times New Roman" panose="02020603050405020304" pitchFamily="18" charset="0"/>
                          <a:cs typeface="Calibri" panose="020F0502020204030204" pitchFamily="34" charset="0"/>
                        </a:rPr>
                        <a:t> users in the database so now it possible to use other fields in the model such as </a:t>
                      </a:r>
                      <a:r>
                        <a:rPr lang="en-US" sz="1400" b="0" dirty="0" err="1">
                          <a:effectLst/>
                          <a:latin typeface="Cambria" panose="02040503050406030204" pitchFamily="18" charset="0"/>
                          <a:ea typeface="Times New Roman" panose="02020603050405020304" pitchFamily="18" charset="0"/>
                          <a:cs typeface="Calibri" panose="020F0502020204030204" pitchFamily="34" charset="0"/>
                        </a:rPr>
                        <a:t>user_id</a:t>
                      </a:r>
                      <a:r>
                        <a:rPr lang="en-US" sz="1400" b="0" dirty="0">
                          <a:effectLst/>
                          <a:latin typeface="Cambria" panose="02040503050406030204" pitchFamily="18" charset="0"/>
                          <a:ea typeface="Times New Roman" panose="02020603050405020304" pitchFamily="18" charset="0"/>
                          <a:cs typeface="Calibri" panose="020F0502020204030204" pitchFamily="34" charset="0"/>
                        </a:rPr>
                        <a:t>, email, in order to set the session, and </a:t>
                      </a:r>
                      <a:r>
                        <a:rPr lang="en-US" sz="1400" b="0" dirty="0" err="1">
                          <a:effectLst/>
                          <a:latin typeface="Cambria" panose="02040503050406030204" pitchFamily="18" charset="0"/>
                          <a:ea typeface="Times New Roman" panose="02020603050405020304" pitchFamily="18" charset="0"/>
                          <a:cs typeface="Calibri" panose="020F0502020204030204" pitchFamily="34" charset="0"/>
                        </a:rPr>
                        <a:t>Finnally</a:t>
                      </a:r>
                      <a:r>
                        <a:rPr lang="en-US" sz="1400" b="0" dirty="0">
                          <a:effectLst/>
                          <a:latin typeface="Cambria" panose="02040503050406030204" pitchFamily="18" charset="0"/>
                          <a:ea typeface="Times New Roman" panose="02020603050405020304" pitchFamily="18" charset="0"/>
                          <a:cs typeface="Calibri" panose="020F0502020204030204" pitchFamily="34" charset="0"/>
                        </a:rPr>
                        <a:t> users able to access the dashboard.</a:t>
                      </a:r>
                      <a:r>
                        <a:rPr lang="en-US" sz="1400" b="1" dirty="0">
                          <a:effectLst/>
                          <a:latin typeface="Cambria" panose="02040503050406030204" pitchFamily="18" charset="0"/>
                          <a:ea typeface="Times New Roman" panose="02020603050405020304" pitchFamily="18" charset="0"/>
                          <a:cs typeface="Calibri" panose="020F0502020204030204" pitchFamily="34" charset="0"/>
                        </a:rPr>
                        <a:t> </a:t>
                      </a:r>
                      <a:endParaRPr lang="en-ID" sz="1400" b="1" dirty="0">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342900" rtl="0" eaLnBrk="1" fontAlgn="auto" latinLnBrk="0" hangingPunct="1">
                        <a:lnSpc>
                          <a:spcPct val="100000"/>
                        </a:lnSpc>
                        <a:spcBef>
                          <a:spcPts val="0"/>
                        </a:spcBef>
                        <a:spcAft>
                          <a:spcPts val="0"/>
                        </a:spcAft>
                        <a:buClrTx/>
                        <a:buSzTx/>
                        <a:buFontTx/>
                        <a:buNone/>
                        <a:tabLst/>
                        <a:defRPr/>
                      </a:pPr>
                      <a:endParaRPr lang="id-ID" dirty="0"/>
                    </a:p>
                  </a:txBody>
                  <a:tcPr/>
                </a:tc>
                <a:extLst>
                  <a:ext uri="{0D108BD9-81ED-4DB2-BD59-A6C34878D82A}">
                    <a16:rowId xmlns:a16="http://schemas.microsoft.com/office/drawing/2014/main" val="4129008763"/>
                  </a:ext>
                </a:extLst>
              </a:tr>
              <a:tr h="370840">
                <a:tc>
                  <a:txBody>
                    <a:bodyPr/>
                    <a:lstStyle/>
                    <a:p>
                      <a:endParaRPr lang="id-ID" dirty="0"/>
                    </a:p>
                    <a:p>
                      <a:endParaRPr lang="id-ID" dirty="0"/>
                    </a:p>
                    <a:p>
                      <a:endParaRPr lang="id-ID" dirty="0"/>
                    </a:p>
                    <a:p>
                      <a:endParaRPr lang="id-ID" dirty="0"/>
                    </a:p>
                  </a:txBody>
                  <a:tcPr/>
                </a:tc>
                <a:tc>
                  <a:txBody>
                    <a:bodyPr/>
                    <a:lstStyle/>
                    <a:p>
                      <a:r>
                        <a:rPr lang="en-US" sz="1400" dirty="0">
                          <a:latin typeface="+mn-lt"/>
                        </a:rPr>
                        <a:t>I am using a custom method, so it will fetch methods which are not derived from the default methods provided by </a:t>
                      </a:r>
                      <a:r>
                        <a:rPr lang="en-US" sz="1400" dirty="0" err="1">
                          <a:latin typeface="+mn-lt"/>
                        </a:rPr>
                        <a:t>CrudRepository</a:t>
                      </a:r>
                      <a:r>
                        <a:rPr lang="en-US" sz="1400" dirty="0">
                          <a:latin typeface="+mn-lt"/>
                        </a:rPr>
                        <a:t>, and I define all the custom query as a @query annotations.</a:t>
                      </a:r>
                    </a:p>
                    <a:p>
                      <a:r>
                        <a:rPr lang="en-US" sz="1400" dirty="0">
                          <a:latin typeface="+mn-lt"/>
                        </a:rPr>
                        <a:t>This query will select a specific user from the database according to the email and password fields, so this query method requires two parameters to execute</a:t>
                      </a:r>
                    </a:p>
                    <a:p>
                      <a:endParaRPr lang="id-ID" dirty="0"/>
                    </a:p>
                  </a:txBody>
                  <a:tcPr/>
                </a:tc>
                <a:extLst>
                  <a:ext uri="{0D108BD9-81ED-4DB2-BD59-A6C34878D82A}">
                    <a16:rowId xmlns:a16="http://schemas.microsoft.com/office/drawing/2014/main" val="1656339144"/>
                  </a:ext>
                </a:extLst>
              </a:tr>
            </a:tbl>
          </a:graphicData>
        </a:graphic>
      </p:graphicFrame>
      <p:pic>
        <p:nvPicPr>
          <p:cNvPr id="7" name="Picture 6">
            <a:extLst>
              <a:ext uri="{FF2B5EF4-FFF2-40B4-BE49-F238E27FC236}">
                <a16:creationId xmlns:a16="http://schemas.microsoft.com/office/drawing/2014/main" id="{5C976FFD-C6C5-2517-7BA0-38DF02F0FD20}"/>
              </a:ext>
            </a:extLst>
          </p:cNvPr>
          <p:cNvPicPr>
            <a:picLocks noChangeAspect="1"/>
          </p:cNvPicPr>
          <p:nvPr/>
        </p:nvPicPr>
        <p:blipFill>
          <a:blip r:embed="rId2"/>
          <a:stretch>
            <a:fillRect/>
          </a:stretch>
        </p:blipFill>
        <p:spPr>
          <a:xfrm>
            <a:off x="539553" y="1930869"/>
            <a:ext cx="3240359" cy="1349065"/>
          </a:xfrm>
          <a:prstGeom prst="rect">
            <a:avLst/>
          </a:prstGeom>
        </p:spPr>
      </p:pic>
      <p:pic>
        <p:nvPicPr>
          <p:cNvPr id="8" name="Picture 7">
            <a:extLst>
              <a:ext uri="{FF2B5EF4-FFF2-40B4-BE49-F238E27FC236}">
                <a16:creationId xmlns:a16="http://schemas.microsoft.com/office/drawing/2014/main" id="{90D92513-FCC1-A236-D53D-3B3A0D86316B}"/>
              </a:ext>
            </a:extLst>
          </p:cNvPr>
          <p:cNvPicPr>
            <a:picLocks noChangeAspect="1"/>
          </p:cNvPicPr>
          <p:nvPr/>
        </p:nvPicPr>
        <p:blipFill rotWithShape="1">
          <a:blip r:embed="rId2"/>
          <a:srcRect t="75505"/>
          <a:stretch/>
        </p:blipFill>
        <p:spPr>
          <a:xfrm>
            <a:off x="703259" y="4221085"/>
            <a:ext cx="3557589" cy="362813"/>
          </a:xfrm>
          <a:prstGeom prst="rect">
            <a:avLst/>
          </a:prstGeom>
        </p:spPr>
      </p:pic>
    </p:spTree>
    <p:extLst>
      <p:ext uri="{BB962C8B-B14F-4D97-AF65-F5344CB8AC3E}">
        <p14:creationId xmlns:p14="http://schemas.microsoft.com/office/powerpoint/2010/main" val="2125383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A6A67AF-38E6-4A39-FC4D-C77E315BF9B4}"/>
              </a:ext>
            </a:extLst>
          </p:cNvPr>
          <p:cNvSpPr>
            <a:spLocks noGrp="1" noChangeArrowheads="1"/>
          </p:cNvSpPr>
          <p:nvPr>
            <p:ph type="title"/>
          </p:nvPr>
        </p:nvSpPr>
        <p:spPr>
          <a:xfrm>
            <a:off x="179388" y="404813"/>
            <a:ext cx="582136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4. Applications</a:t>
            </a:r>
          </a:p>
        </p:txBody>
      </p:sp>
      <p:sp>
        <p:nvSpPr>
          <p:cNvPr id="4" name="Rectangle 3">
            <a:extLst>
              <a:ext uri="{FF2B5EF4-FFF2-40B4-BE49-F238E27FC236}">
                <a16:creationId xmlns:a16="http://schemas.microsoft.com/office/drawing/2014/main" id="{A0C4090F-137E-7611-0888-11E2234CB932}"/>
              </a:ext>
            </a:extLst>
          </p:cNvPr>
          <p:cNvSpPr/>
          <p:nvPr/>
        </p:nvSpPr>
        <p:spPr>
          <a:xfrm>
            <a:off x="101054"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Description of Applications being Developed:-</a:t>
            </a:r>
          </a:p>
          <a:p>
            <a:pPr marL="285750" indent="-285750">
              <a:buFont typeface="Wingdings" panose="05000000000000000000" pitchFamily="2" charset="2"/>
              <a:buChar char="q"/>
              <a:defRPr/>
            </a:pPr>
            <a:r>
              <a:rPr lang="en-SG" dirty="0">
                <a:solidFill>
                  <a:schemeClr val="tx1"/>
                </a:solidFill>
              </a:rPr>
              <a:t>Private module</a:t>
            </a:r>
          </a:p>
          <a:p>
            <a:pPr marL="742950" lvl="1" indent="-285750">
              <a:buFont typeface="Wingdings" panose="05000000000000000000" pitchFamily="2" charset="2"/>
              <a:buChar char="q"/>
              <a:defRPr/>
            </a:pPr>
            <a:r>
              <a:rPr lang="id-ID" dirty="0">
                <a:solidFill>
                  <a:schemeClr val="tx1"/>
                </a:solidFill>
              </a:rPr>
              <a:t>All User</a:t>
            </a:r>
            <a:r>
              <a:rPr lang="en-SG" dirty="0">
                <a:solidFill>
                  <a:schemeClr val="tx1"/>
                </a:solidFill>
              </a:rPr>
              <a:t> </a:t>
            </a:r>
          </a:p>
          <a:p>
            <a:pPr marL="742950" lvl="1" indent="-285750">
              <a:buFont typeface="Wingdings" panose="05000000000000000000" pitchFamily="2" charset="2"/>
              <a:buChar char="q"/>
              <a:defRPr/>
            </a:pPr>
            <a:r>
              <a:rPr lang="id-ID" dirty="0">
                <a:solidFill>
                  <a:schemeClr val="tx1"/>
                </a:solidFill>
              </a:rPr>
              <a:t>Bulk Email</a:t>
            </a:r>
            <a:endParaRPr lang="en-SG" dirty="0">
              <a:solidFill>
                <a:schemeClr val="tx1"/>
              </a:solidFill>
            </a:endParaRPr>
          </a:p>
          <a:p>
            <a:pPr marL="285750" indent="-285750">
              <a:buFont typeface="Wingdings" panose="05000000000000000000" pitchFamily="2" charset="2"/>
              <a:buChar char="q"/>
              <a:defRPr/>
            </a:pPr>
            <a:r>
              <a:rPr lang="en-SG" dirty="0">
                <a:solidFill>
                  <a:schemeClr val="tx1"/>
                </a:solidFill>
              </a:rPr>
              <a:t>Public module</a:t>
            </a:r>
            <a:endParaRPr lang="id-ID" dirty="0">
              <a:solidFill>
                <a:schemeClr val="tx1"/>
              </a:solidFill>
            </a:endParaRPr>
          </a:p>
          <a:p>
            <a:pPr marL="742950" lvl="1" indent="-285750">
              <a:buFont typeface="Wingdings" panose="05000000000000000000" pitchFamily="2" charset="2"/>
              <a:buChar char="q"/>
              <a:defRPr/>
            </a:pPr>
            <a:r>
              <a:rPr lang="id-ID" dirty="0">
                <a:solidFill>
                  <a:schemeClr val="tx1"/>
                </a:solidFill>
              </a:rPr>
              <a:t>Registration</a:t>
            </a:r>
          </a:p>
          <a:p>
            <a:pPr marL="742950" lvl="1" indent="-285750">
              <a:buFont typeface="Wingdings" panose="05000000000000000000" pitchFamily="2" charset="2"/>
              <a:buChar char="q"/>
              <a:defRPr/>
            </a:pPr>
            <a:r>
              <a:rPr lang="id-ID" dirty="0">
                <a:solidFill>
                  <a:schemeClr val="tx1"/>
                </a:solidFill>
              </a:rPr>
              <a:t>Login</a:t>
            </a:r>
          </a:p>
          <a:p>
            <a:pPr marL="742950" lvl="1" indent="-285750">
              <a:buFont typeface="Wingdings" panose="05000000000000000000" pitchFamily="2" charset="2"/>
              <a:buChar char="q"/>
              <a:defRPr/>
            </a:pPr>
            <a:r>
              <a:rPr lang="id-ID" dirty="0">
                <a:solidFill>
                  <a:schemeClr val="tx1"/>
                </a:solidFill>
              </a:rPr>
              <a:t>Forgot Password</a:t>
            </a:r>
          </a:p>
          <a:p>
            <a:pPr marL="742950" lvl="1" indent="-285750">
              <a:buFont typeface="Wingdings" panose="05000000000000000000" pitchFamily="2" charset="2"/>
              <a:buChar char="q"/>
              <a:defRPr/>
            </a:pPr>
            <a:r>
              <a:rPr lang="id-ID" dirty="0">
                <a:solidFill>
                  <a:schemeClr val="tx1"/>
                </a:solidFill>
              </a:rPr>
              <a:t>Search and result</a:t>
            </a:r>
          </a:p>
          <a:p>
            <a:pPr marL="742950" lvl="1" indent="-285750">
              <a:buFont typeface="Wingdings" panose="05000000000000000000" pitchFamily="2" charset="2"/>
              <a:buChar char="q"/>
              <a:defRPr/>
            </a:pPr>
            <a:r>
              <a:rPr lang="id-ID" dirty="0">
                <a:solidFill>
                  <a:schemeClr val="tx1"/>
                </a:solidFill>
              </a:rPr>
              <a:t>Viewing other profiles</a:t>
            </a: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1FEC57-31C2-6B8A-05FF-A2C37294B875}"/>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Overview of Models, Controllers &amp; Any Classes Developed</a:t>
            </a:r>
          </a:p>
          <a:p>
            <a:pPr marL="285750" indent="-285750">
              <a:buFont typeface="Wingdings" panose="05000000000000000000" pitchFamily="2" charset="2"/>
              <a:buChar char="q"/>
              <a:defRPr/>
            </a:pPr>
            <a:r>
              <a:rPr lang="en-SG" dirty="0">
                <a:solidFill>
                  <a:schemeClr val="tx1"/>
                </a:solidFill>
              </a:rPr>
              <a:t>Controllers &amp; Any Classes Developed</a:t>
            </a: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16387" name="Title 1">
            <a:extLst>
              <a:ext uri="{FF2B5EF4-FFF2-40B4-BE49-F238E27FC236}">
                <a16:creationId xmlns:a16="http://schemas.microsoft.com/office/drawing/2014/main" id="{DD362890-5021-4113-CA9E-39100CC2F387}"/>
              </a:ext>
            </a:extLst>
          </p:cNvPr>
          <p:cNvSpPr>
            <a:spLocks noGrp="1" noChangeArrowheads="1"/>
          </p:cNvSpPr>
          <p:nvPr>
            <p:ph type="title"/>
          </p:nvPr>
        </p:nvSpPr>
        <p:spPr>
          <a:xfrm>
            <a:off x="93663" y="404813"/>
            <a:ext cx="72009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5. Models, Controllers, Classes Developed</a:t>
            </a:r>
          </a:p>
        </p:txBody>
      </p:sp>
      <p:pic>
        <p:nvPicPr>
          <p:cNvPr id="2" name="Picture 1">
            <a:extLst>
              <a:ext uri="{FF2B5EF4-FFF2-40B4-BE49-F238E27FC236}">
                <a16:creationId xmlns:a16="http://schemas.microsoft.com/office/drawing/2014/main" id="{98FC5768-D246-0F27-BF0B-B7DB111DEDBC}"/>
              </a:ext>
            </a:extLst>
          </p:cNvPr>
          <p:cNvPicPr>
            <a:picLocks noChangeAspect="1"/>
          </p:cNvPicPr>
          <p:nvPr/>
        </p:nvPicPr>
        <p:blipFill>
          <a:blip r:embed="rId2"/>
          <a:stretch>
            <a:fillRect/>
          </a:stretch>
        </p:blipFill>
        <p:spPr>
          <a:xfrm>
            <a:off x="467544" y="1978366"/>
            <a:ext cx="1594123" cy="447482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C28AA91-7707-B03A-AA89-7D4837AA576D}"/>
              </a:ext>
            </a:extLst>
          </p:cNvPr>
          <p:cNvSpPr/>
          <p:nvPr/>
        </p:nvSpPr>
        <p:spPr>
          <a:xfrm>
            <a:off x="107504"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Tool Screens</a:t>
            </a:r>
            <a:endParaRPr lang="en-SG" sz="2000" b="1" dirty="0">
              <a:solidFill>
                <a:schemeClr val="tx1"/>
              </a:solidFill>
            </a:endParaRPr>
          </a:p>
          <a:p>
            <a:pPr marL="285750" indent="-285750">
              <a:buFont typeface="Wingdings" panose="05000000000000000000" pitchFamily="2" charset="2"/>
              <a:buChar char="q"/>
              <a:defRPr/>
            </a:pPr>
            <a:r>
              <a:rPr lang="id-ID" dirty="0">
                <a:solidFill>
                  <a:schemeClr val="tx1"/>
                </a:solidFill>
              </a:rPr>
              <a:t>1.</a:t>
            </a:r>
            <a:r>
              <a:rPr lang="en-US" dirty="0">
                <a:solidFill>
                  <a:schemeClr val="tx1"/>
                </a:solidFill>
              </a:rPr>
              <a:t> Has automatic Source Generator</a:t>
            </a:r>
            <a:r>
              <a:rPr lang="id-ID" dirty="0">
                <a:solidFill>
                  <a:schemeClr val="tx1"/>
                </a:solidFill>
              </a:rPr>
              <a:t>		</a:t>
            </a:r>
          </a:p>
          <a:p>
            <a:pPr marL="285750" indent="-285750">
              <a:buFont typeface="Wingdings" panose="05000000000000000000" pitchFamily="2" charset="2"/>
              <a:buChar char="q"/>
              <a:defRPr/>
            </a:pPr>
            <a:endParaRPr lang="id-ID"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17411" name="Title 1">
            <a:extLst>
              <a:ext uri="{FF2B5EF4-FFF2-40B4-BE49-F238E27FC236}">
                <a16:creationId xmlns:a16="http://schemas.microsoft.com/office/drawing/2014/main" id="{0CAE18FA-EE37-64EC-1BDE-E51C0A143A59}"/>
              </a:ext>
            </a:extLst>
          </p:cNvPr>
          <p:cNvSpPr>
            <a:spLocks noGrp="1" noChangeArrowheads="1"/>
          </p:cNvSpPr>
          <p:nvPr>
            <p:ph type="title"/>
          </p:nvPr>
        </p:nvSpPr>
        <p:spPr>
          <a:xfrm>
            <a:off x="93663" y="404813"/>
            <a:ext cx="72009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dirty="0">
                <a:solidFill>
                  <a:srgbClr val="FFFFFF"/>
                </a:solidFill>
                <a:latin typeface="Arial" panose="020B0604020202020204" pitchFamily="34" charset="0"/>
                <a:ea typeface="ヒラギノ角ゴ Pro W3" panose="020B0300000000000000" pitchFamily="34" charset="-128"/>
                <a:cs typeface="Arial" panose="020B0604020202020204" pitchFamily="34" charset="0"/>
              </a:rPr>
              <a:t>6. Tool Screens- Eclipse</a:t>
            </a:r>
          </a:p>
        </p:txBody>
      </p:sp>
      <p:pic>
        <p:nvPicPr>
          <p:cNvPr id="4" name="Picture 3">
            <a:extLst>
              <a:ext uri="{FF2B5EF4-FFF2-40B4-BE49-F238E27FC236}">
                <a16:creationId xmlns:a16="http://schemas.microsoft.com/office/drawing/2014/main" id="{19C01E65-D7F8-0DF1-D428-4B9517AF93FB}"/>
              </a:ext>
            </a:extLst>
          </p:cNvPr>
          <p:cNvPicPr>
            <a:picLocks noChangeAspect="1"/>
          </p:cNvPicPr>
          <p:nvPr/>
        </p:nvPicPr>
        <p:blipFill>
          <a:blip r:embed="rId2"/>
          <a:stretch>
            <a:fillRect/>
          </a:stretch>
        </p:blipFill>
        <p:spPr>
          <a:xfrm>
            <a:off x="293110" y="2204864"/>
            <a:ext cx="3436416" cy="3652419"/>
          </a:xfrm>
          <a:prstGeom prst="rect">
            <a:avLst/>
          </a:prstGeom>
        </p:spPr>
      </p:pic>
      <p:sp>
        <p:nvSpPr>
          <p:cNvPr id="5" name="TextBox 4">
            <a:extLst>
              <a:ext uri="{FF2B5EF4-FFF2-40B4-BE49-F238E27FC236}">
                <a16:creationId xmlns:a16="http://schemas.microsoft.com/office/drawing/2014/main" id="{16FDFA9E-9F37-67CE-5994-ED4D6926764D}"/>
              </a:ext>
            </a:extLst>
          </p:cNvPr>
          <p:cNvSpPr txBox="1"/>
          <p:nvPr/>
        </p:nvSpPr>
        <p:spPr>
          <a:xfrm>
            <a:off x="3995935" y="1556792"/>
            <a:ext cx="4968231" cy="646331"/>
          </a:xfrm>
          <a:prstGeom prst="rect">
            <a:avLst/>
          </a:prstGeom>
          <a:noFill/>
        </p:spPr>
        <p:txBody>
          <a:bodyPr wrap="square" rtlCol="0">
            <a:spAutoFit/>
          </a:bodyPr>
          <a:lstStyle/>
          <a:p>
            <a:r>
              <a:rPr lang="id-ID" dirty="0">
                <a:solidFill>
                  <a:schemeClr val="tx1"/>
                </a:solidFill>
              </a:rPr>
              <a:t>2.</a:t>
            </a:r>
            <a:r>
              <a:rPr lang="en-US" dirty="0">
                <a:solidFill>
                  <a:schemeClr val="tx1"/>
                </a:solidFill>
              </a:rPr>
              <a:t> Give Us Information when we point the cursor into a code that we </a:t>
            </a:r>
            <a:r>
              <a:rPr lang="en-US" dirty="0" err="1">
                <a:solidFill>
                  <a:schemeClr val="tx1"/>
                </a:solidFill>
              </a:rPr>
              <a:t>dont</a:t>
            </a:r>
            <a:r>
              <a:rPr lang="en-US" dirty="0">
                <a:solidFill>
                  <a:schemeClr val="tx1"/>
                </a:solidFill>
              </a:rPr>
              <a:t> understand</a:t>
            </a:r>
            <a:endParaRPr lang="id-ID" dirty="0"/>
          </a:p>
        </p:txBody>
      </p:sp>
      <p:pic>
        <p:nvPicPr>
          <p:cNvPr id="7" name="Picture 6">
            <a:extLst>
              <a:ext uri="{FF2B5EF4-FFF2-40B4-BE49-F238E27FC236}">
                <a16:creationId xmlns:a16="http://schemas.microsoft.com/office/drawing/2014/main" id="{1789A357-B577-889C-1768-E2D4F358F767}"/>
              </a:ext>
            </a:extLst>
          </p:cNvPr>
          <p:cNvPicPr>
            <a:picLocks noChangeAspect="1"/>
          </p:cNvPicPr>
          <p:nvPr/>
        </p:nvPicPr>
        <p:blipFill>
          <a:blip r:embed="rId3"/>
          <a:stretch>
            <a:fillRect/>
          </a:stretch>
        </p:blipFill>
        <p:spPr>
          <a:xfrm>
            <a:off x="4132854" y="2596551"/>
            <a:ext cx="4427984" cy="1467022"/>
          </a:xfrm>
          <a:prstGeom prst="rect">
            <a:avLst/>
          </a:prstGeom>
        </p:spPr>
      </p:pic>
      <p:pic>
        <p:nvPicPr>
          <p:cNvPr id="9" name="Picture 8">
            <a:extLst>
              <a:ext uri="{FF2B5EF4-FFF2-40B4-BE49-F238E27FC236}">
                <a16:creationId xmlns:a16="http://schemas.microsoft.com/office/drawing/2014/main" id="{FC332C1A-2BBD-BF6A-C920-DACD0D9560C5}"/>
              </a:ext>
            </a:extLst>
          </p:cNvPr>
          <p:cNvPicPr>
            <a:picLocks noChangeAspect="1"/>
          </p:cNvPicPr>
          <p:nvPr/>
        </p:nvPicPr>
        <p:blipFill>
          <a:blip r:embed="rId4"/>
          <a:stretch>
            <a:fillRect/>
          </a:stretch>
        </p:blipFill>
        <p:spPr>
          <a:xfrm>
            <a:off x="3995935" y="4861995"/>
            <a:ext cx="4648200" cy="1038225"/>
          </a:xfrm>
          <a:prstGeom prst="rect">
            <a:avLst/>
          </a:prstGeom>
        </p:spPr>
      </p:pic>
      <p:sp>
        <p:nvSpPr>
          <p:cNvPr id="10" name="TextBox 9">
            <a:extLst>
              <a:ext uri="{FF2B5EF4-FFF2-40B4-BE49-F238E27FC236}">
                <a16:creationId xmlns:a16="http://schemas.microsoft.com/office/drawing/2014/main" id="{B43A06AB-99C2-90BE-2717-DB7CDFA60E00}"/>
              </a:ext>
            </a:extLst>
          </p:cNvPr>
          <p:cNvSpPr txBox="1"/>
          <p:nvPr/>
        </p:nvSpPr>
        <p:spPr>
          <a:xfrm>
            <a:off x="3995934" y="4157701"/>
            <a:ext cx="4968231" cy="369332"/>
          </a:xfrm>
          <a:prstGeom prst="rect">
            <a:avLst/>
          </a:prstGeom>
          <a:noFill/>
        </p:spPr>
        <p:txBody>
          <a:bodyPr wrap="square" rtlCol="0">
            <a:spAutoFit/>
          </a:bodyPr>
          <a:lstStyle/>
          <a:p>
            <a:r>
              <a:rPr lang="id-ID" dirty="0"/>
              <a:t>3</a:t>
            </a:r>
            <a:r>
              <a:rPr lang="id-ID" dirty="0">
                <a:solidFill>
                  <a:schemeClr val="tx1"/>
                </a:solidFill>
              </a:rPr>
              <a:t>.</a:t>
            </a:r>
            <a:r>
              <a:rPr lang="en-US" dirty="0">
                <a:solidFill>
                  <a:schemeClr val="tx1"/>
                </a:solidFill>
              </a:rPr>
              <a:t> </a:t>
            </a:r>
            <a:r>
              <a:rPr lang="id-ID" dirty="0">
                <a:solidFill>
                  <a:schemeClr val="tx1"/>
                </a:solidFill>
              </a:rPr>
              <a:t>Can Fix Errors by suggestion</a:t>
            </a:r>
            <a:endParaRPr lang="en-SG"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EBA44AF-F833-F1F2-952D-EB22C20BB41A}"/>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A641D5DB-BA31-D52B-4CEE-DAB03C82042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CEDBE8CD-02B6-D077-A5CB-514C84CFCF44}"/>
              </a:ext>
            </a:extLst>
          </p:cNvPr>
          <p:cNvGraphicFramePr>
            <a:graphicFrameLocks noGrp="1"/>
          </p:cNvGraphicFramePr>
          <p:nvPr/>
        </p:nvGraphicFramePr>
        <p:xfrm>
          <a:off x="179388" y="1916113"/>
          <a:ext cx="8640762" cy="2790825"/>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722">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01">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effectLst/>
                        </a:rPr>
                        <a:t>4</a:t>
                      </a:r>
                      <a:r>
                        <a:rPr lang="en-US" sz="1600" baseline="30000" dirty="0">
                          <a:effectLst/>
                        </a:rPr>
                        <a:t>th</a:t>
                      </a:r>
                      <a:r>
                        <a:rPr lang="en-US" sz="1600" dirty="0">
                          <a:effectLst/>
                        </a:rPr>
                        <a:t> March 2016</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effectLst/>
                        </a:rPr>
                        <a:t>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effectLst/>
                        </a:rPr>
                        <a:t>Satya CVS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01">
                <a:tc>
                  <a:txBody>
                    <a:bodyPr/>
                    <a:lstStyle/>
                    <a:p>
                      <a:pPr marL="57150" marR="0" algn="ctr">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08</a:t>
                      </a:r>
                      <a:r>
                        <a:rPr lang="en-US" sz="1600" baseline="30000" dirty="0">
                          <a:solidFill>
                            <a:srgbClr val="000000"/>
                          </a:solidFill>
                          <a:effectLst/>
                          <a:latin typeface="Cambria" panose="02040503050406030204" pitchFamily="18" charset="0"/>
                          <a:ea typeface="ヒラギノ角ゴ Pro W3"/>
                          <a:cs typeface="Times New Roman" panose="02020603050405020304" pitchFamily="18" charset="0"/>
                        </a:rPr>
                        <a:t>th</a:t>
                      </a: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 Sep 2017</a:t>
                      </a:r>
                    </a:p>
                  </a:txBody>
                  <a:tcPr marL="0" marR="0" marT="0" marB="0" anchor="ctr"/>
                </a:tc>
                <a:tc>
                  <a:txBody>
                    <a:bodyPr/>
                    <a:lstStyle/>
                    <a:p>
                      <a:pPr marL="14160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Changed for Module 5</a:t>
                      </a:r>
                    </a:p>
                  </a:txBody>
                  <a:tcPr marL="0" marR="0" marT="0" marB="0" anchor="ctr"/>
                </a:tc>
                <a:tc>
                  <a:txBody>
                    <a:bodyPr/>
                    <a:lstStyle/>
                    <a:p>
                      <a:pPr marL="10604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10002"/>
                  </a:ext>
                </a:extLst>
              </a:tr>
              <a:tr h="606701">
                <a:tc>
                  <a:txBody>
                    <a:bodyPr/>
                    <a:lstStyle/>
                    <a:p>
                      <a:pPr marL="57150" marR="0" algn="ctr">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3</a:t>
                      </a:r>
                    </a:p>
                  </a:txBody>
                  <a:tcPr marL="0" marR="0" marT="0" marB="0" anchor="ctr"/>
                </a:tc>
                <a:tc>
                  <a:txBody>
                    <a:bodyPr/>
                    <a:lstStyle/>
                    <a:p>
                      <a:pPr marL="14541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20</a:t>
                      </a:r>
                      <a:r>
                        <a:rPr lang="en-US" sz="1600" baseline="30000" dirty="0">
                          <a:solidFill>
                            <a:srgbClr val="000000"/>
                          </a:solidFill>
                          <a:effectLst/>
                          <a:latin typeface="Cambria" panose="02040503050406030204" pitchFamily="18" charset="0"/>
                          <a:ea typeface="ヒラギノ角ゴ Pro W3"/>
                          <a:cs typeface="Times New Roman" panose="02020603050405020304" pitchFamily="18" charset="0"/>
                        </a:rPr>
                        <a:t>th</a:t>
                      </a: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Changed for Module 5 RQF</a:t>
                      </a:r>
                    </a:p>
                  </a:txBody>
                  <a:tcPr marL="0" marR="0" marT="0" marB="0" anchor="ctr"/>
                </a:tc>
                <a:tc>
                  <a:txBody>
                    <a:bodyPr/>
                    <a:lstStyle/>
                    <a:p>
                      <a:pPr marL="10604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52C46EF-F5A4-BEEA-AF59-C5EEE693AF2F}"/>
              </a:ext>
            </a:extLst>
          </p:cNvPr>
          <p:cNvSpPr>
            <a:spLocks noGrp="1" noChangeArrowheads="1"/>
          </p:cNvSpPr>
          <p:nvPr>
            <p:ph type="title"/>
          </p:nvPr>
        </p:nvSpPr>
        <p:spPr>
          <a:xfrm>
            <a:off x="179388" y="404813"/>
            <a:ext cx="582136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7. Classes - Entities</a:t>
            </a:r>
          </a:p>
        </p:txBody>
      </p:sp>
      <p:sp>
        <p:nvSpPr>
          <p:cNvPr id="3" name="Rectangle 2">
            <a:extLst>
              <a:ext uri="{FF2B5EF4-FFF2-40B4-BE49-F238E27FC236}">
                <a16:creationId xmlns:a16="http://schemas.microsoft.com/office/drawing/2014/main" id="{B59DC6E3-257C-2FC6-BDDC-A36E305A4CE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Entities</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5" name="Table 4">
            <a:extLst>
              <a:ext uri="{FF2B5EF4-FFF2-40B4-BE49-F238E27FC236}">
                <a16:creationId xmlns:a16="http://schemas.microsoft.com/office/drawing/2014/main" id="{0A69CC17-E535-4533-1818-4197E0A6F202}"/>
              </a:ext>
            </a:extLst>
          </p:cNvPr>
          <p:cNvGraphicFramePr>
            <a:graphicFrameLocks noGrp="1"/>
          </p:cNvGraphicFramePr>
          <p:nvPr>
            <p:extLst>
              <p:ext uri="{D42A27DB-BD31-4B8C-83A1-F6EECF244321}">
                <p14:modId xmlns:p14="http://schemas.microsoft.com/office/powerpoint/2010/main" val="1693310584"/>
              </p:ext>
            </p:extLst>
          </p:nvPr>
        </p:nvGraphicFramePr>
        <p:xfrm>
          <a:off x="179387" y="1645947"/>
          <a:ext cx="8351839" cy="2458008"/>
        </p:xfrm>
        <a:graphic>
          <a:graphicData uri="http://schemas.openxmlformats.org/drawingml/2006/table">
            <a:tbl>
              <a:tblPr firstRow="1" bandRow="1">
                <a:tableStyleId>{5C22544A-7EE6-4342-B048-85BDC9FD1C3A}</a:tableStyleId>
              </a:tblPr>
              <a:tblGrid>
                <a:gridCol w="863774">
                  <a:extLst>
                    <a:ext uri="{9D8B030D-6E8A-4147-A177-3AD203B41FA5}">
                      <a16:colId xmlns:a16="http://schemas.microsoft.com/office/drawing/2014/main" val="20000"/>
                    </a:ext>
                  </a:extLst>
                </a:gridCol>
                <a:gridCol w="3539923">
                  <a:extLst>
                    <a:ext uri="{9D8B030D-6E8A-4147-A177-3AD203B41FA5}">
                      <a16:colId xmlns:a16="http://schemas.microsoft.com/office/drawing/2014/main" val="20001"/>
                    </a:ext>
                  </a:extLst>
                </a:gridCol>
                <a:gridCol w="3948142">
                  <a:extLst>
                    <a:ext uri="{9D8B030D-6E8A-4147-A177-3AD203B41FA5}">
                      <a16:colId xmlns:a16="http://schemas.microsoft.com/office/drawing/2014/main" val="20002"/>
                    </a:ext>
                  </a:extLst>
                </a:gridCol>
              </a:tblGrid>
              <a:tr h="370682">
                <a:tc>
                  <a:txBody>
                    <a:bodyPr/>
                    <a:lstStyle/>
                    <a:p>
                      <a:r>
                        <a:rPr lang="en-SG" sz="1800" dirty="0"/>
                        <a:t>S. No.</a:t>
                      </a:r>
                    </a:p>
                  </a:txBody>
                  <a:tcPr marL="91428" marR="91428" marT="45700" marB="45700"/>
                </a:tc>
                <a:tc>
                  <a:txBody>
                    <a:bodyPr/>
                    <a:lstStyle/>
                    <a:p>
                      <a:r>
                        <a:rPr lang="en-SG" sz="1800" dirty="0"/>
                        <a:t>Class Name</a:t>
                      </a:r>
                    </a:p>
                  </a:txBody>
                  <a:tcPr marL="91428" marR="91428" marT="45700" marB="45700"/>
                </a:tc>
                <a:tc>
                  <a:txBody>
                    <a:bodyPr/>
                    <a:lstStyle/>
                    <a:p>
                      <a:r>
                        <a:rPr lang="en-SG" sz="1800" dirty="0"/>
                        <a:t>Description</a:t>
                      </a:r>
                    </a:p>
                  </a:txBody>
                  <a:tcPr marL="91428" marR="91428" marT="45700" marB="45700"/>
                </a:tc>
                <a:extLst>
                  <a:ext uri="{0D108BD9-81ED-4DB2-BD59-A6C34878D82A}">
                    <a16:rowId xmlns:a16="http://schemas.microsoft.com/office/drawing/2014/main" val="10000"/>
                  </a:ext>
                </a:extLst>
              </a:tr>
              <a:tr h="370682">
                <a:tc>
                  <a:txBody>
                    <a:bodyPr/>
                    <a:lstStyle/>
                    <a:p>
                      <a:pPr algn="ctr"/>
                      <a:r>
                        <a:rPr lang="id-ID" sz="1300" dirty="0"/>
                        <a:t>1</a:t>
                      </a:r>
                      <a:endParaRPr lang="en-SG" sz="1300" dirty="0"/>
                    </a:p>
                  </a:txBody>
                  <a:tcPr marL="91428" marR="91428" marT="45700" marB="45700"/>
                </a:tc>
                <a:tc>
                  <a:txBody>
                    <a:bodyPr/>
                    <a:lstStyle/>
                    <a:p>
                      <a:r>
                        <a:rPr lang="en-SG" sz="1300" dirty="0"/>
                        <a:t>User.java</a:t>
                      </a:r>
                    </a:p>
                  </a:txBody>
                  <a:tcPr marL="91428" marR="91428" marT="45700" marB="45700"/>
                </a:tc>
                <a:tc>
                  <a:txBody>
                    <a:bodyPr/>
                    <a:lstStyle/>
                    <a:p>
                      <a:r>
                        <a:rPr lang="id-ID" sz="1300" dirty="0"/>
                        <a:t>Used to store user account credentials, including email and passworod information</a:t>
                      </a:r>
                      <a:endParaRPr lang="en-SG" sz="1300" dirty="0"/>
                    </a:p>
                  </a:txBody>
                  <a:tcPr marL="91428" marR="91428" marT="45700" marB="45700"/>
                </a:tc>
                <a:extLst>
                  <a:ext uri="{0D108BD9-81ED-4DB2-BD59-A6C34878D82A}">
                    <a16:rowId xmlns:a16="http://schemas.microsoft.com/office/drawing/2014/main" val="10001"/>
                  </a:ext>
                </a:extLst>
              </a:tr>
              <a:tr h="370682">
                <a:tc>
                  <a:txBody>
                    <a:bodyPr/>
                    <a:lstStyle/>
                    <a:p>
                      <a:pPr algn="ctr"/>
                      <a:r>
                        <a:rPr lang="id-ID" sz="1300" dirty="0"/>
                        <a:t>2</a:t>
                      </a:r>
                      <a:endParaRPr lang="en-SG" sz="1300" dirty="0"/>
                    </a:p>
                  </a:txBody>
                  <a:tcPr marL="91428" marR="91428" marT="45700" marB="45700"/>
                </a:tc>
                <a:tc>
                  <a:txBody>
                    <a:bodyPr/>
                    <a:lstStyle/>
                    <a:p>
                      <a:r>
                        <a:rPr lang="id-ID" sz="1300" dirty="0"/>
                        <a:t>UserDetails.java</a:t>
                      </a:r>
                      <a:endParaRPr lang="en-SG" sz="1300" dirty="0"/>
                    </a:p>
                  </a:txBody>
                  <a:tcPr marL="91428" marR="91428" marT="45700" marB="45700"/>
                </a:tc>
                <a:tc>
                  <a:txBody>
                    <a:bodyPr/>
                    <a:lstStyle/>
                    <a:p>
                      <a:r>
                        <a:rPr lang="en-US" sz="1300" dirty="0"/>
                        <a:t>stores user data such as name, phone number, and place of residence</a:t>
                      </a:r>
                      <a:endParaRPr lang="en-SG" sz="1300" dirty="0"/>
                    </a:p>
                  </a:txBody>
                  <a:tcPr marL="91428" marR="91428" marT="45700" marB="45700"/>
                </a:tc>
                <a:extLst>
                  <a:ext uri="{0D108BD9-81ED-4DB2-BD59-A6C34878D82A}">
                    <a16:rowId xmlns:a16="http://schemas.microsoft.com/office/drawing/2014/main" val="842832487"/>
                  </a:ext>
                </a:extLst>
              </a:tr>
              <a:tr h="370682">
                <a:tc>
                  <a:txBody>
                    <a:bodyPr/>
                    <a:lstStyle/>
                    <a:p>
                      <a:pPr algn="ctr"/>
                      <a:r>
                        <a:rPr lang="id-ID" sz="1300" dirty="0"/>
                        <a:t>3</a:t>
                      </a:r>
                      <a:endParaRPr lang="en-SG" sz="1300" dirty="0"/>
                    </a:p>
                  </a:txBody>
                  <a:tcPr marL="91428" marR="91428" marT="45700" marB="45700"/>
                </a:tc>
                <a:tc>
                  <a:txBody>
                    <a:bodyPr/>
                    <a:lstStyle/>
                    <a:p>
                      <a:r>
                        <a:rPr lang="id-ID" sz="1300" dirty="0"/>
                        <a:t>Education.java</a:t>
                      </a:r>
                      <a:endParaRPr lang="en-SG" sz="1300" dirty="0"/>
                    </a:p>
                  </a:txBody>
                  <a:tcPr marL="91428" marR="91428" marT="45700" marB="45700"/>
                </a:tc>
                <a:tc>
                  <a:txBody>
                    <a:bodyPr/>
                    <a:lstStyle/>
                    <a:p>
                      <a:r>
                        <a:rPr lang="en-SG" sz="1300" dirty="0"/>
                        <a:t>Save </a:t>
                      </a:r>
                      <a:r>
                        <a:rPr lang="id-ID" sz="1300" dirty="0"/>
                        <a:t>Education</a:t>
                      </a:r>
                      <a:r>
                        <a:rPr lang="en-SG" sz="1300" dirty="0"/>
                        <a:t> detail data</a:t>
                      </a:r>
                    </a:p>
                  </a:txBody>
                  <a:tcPr marL="91428" marR="91428" marT="45700" marB="45700"/>
                </a:tc>
                <a:extLst>
                  <a:ext uri="{0D108BD9-81ED-4DB2-BD59-A6C34878D82A}">
                    <a16:rowId xmlns:a16="http://schemas.microsoft.com/office/drawing/2014/main" val="461904538"/>
                  </a:ext>
                </a:extLst>
              </a:tr>
              <a:tr h="370682">
                <a:tc>
                  <a:txBody>
                    <a:bodyPr/>
                    <a:lstStyle/>
                    <a:p>
                      <a:pPr algn="ctr"/>
                      <a:r>
                        <a:rPr lang="id-ID" sz="1300" dirty="0"/>
                        <a:t>4</a:t>
                      </a:r>
                      <a:endParaRPr lang="en-SG" sz="1300" dirty="0"/>
                    </a:p>
                  </a:txBody>
                  <a:tcPr marL="91428" marR="91428" marT="45700" marB="45700"/>
                </a:tc>
                <a:tc>
                  <a:txBody>
                    <a:bodyPr/>
                    <a:lstStyle/>
                    <a:p>
                      <a:r>
                        <a:rPr lang="id-ID" sz="1300" dirty="0"/>
                        <a:t>Experience.java</a:t>
                      </a:r>
                      <a:endParaRPr lang="en-SG" sz="1300" dirty="0"/>
                    </a:p>
                  </a:txBody>
                  <a:tcPr marL="91428" marR="91428" marT="45700" marB="45700"/>
                </a:tc>
                <a:tc>
                  <a:txBody>
                    <a:bodyPr/>
                    <a:lstStyle/>
                    <a:p>
                      <a:r>
                        <a:rPr lang="en-SG" sz="1300" dirty="0"/>
                        <a:t>Save experience detail data</a:t>
                      </a:r>
                    </a:p>
                  </a:txBody>
                  <a:tcPr marL="91428" marR="91428" marT="45700" marB="45700"/>
                </a:tc>
                <a:extLst>
                  <a:ext uri="{0D108BD9-81ED-4DB2-BD59-A6C34878D82A}">
                    <a16:rowId xmlns:a16="http://schemas.microsoft.com/office/drawing/2014/main" val="409820115"/>
                  </a:ext>
                </a:extLst>
              </a:tr>
              <a:tr h="370682">
                <a:tc>
                  <a:txBody>
                    <a:bodyPr/>
                    <a:lstStyle/>
                    <a:p>
                      <a:pPr algn="ctr"/>
                      <a:r>
                        <a:rPr lang="id-ID" sz="1300" dirty="0"/>
                        <a:t>5</a:t>
                      </a:r>
                      <a:endParaRPr lang="en-SG" sz="1300" dirty="0"/>
                    </a:p>
                  </a:txBody>
                  <a:tcPr marL="91428" marR="91428" marT="45700" marB="45700"/>
                </a:tc>
                <a:tc>
                  <a:txBody>
                    <a:bodyPr/>
                    <a:lstStyle/>
                    <a:p>
                      <a:r>
                        <a:rPr lang="id-ID" sz="1300" dirty="0"/>
                        <a:t>BulkEmail.java</a:t>
                      </a:r>
                      <a:endParaRPr lang="en-SG" sz="1300" dirty="0"/>
                    </a:p>
                  </a:txBody>
                  <a:tcPr marL="91428" marR="91428" marT="45700" marB="45700"/>
                </a:tc>
                <a:tc>
                  <a:txBody>
                    <a:bodyPr/>
                    <a:lstStyle/>
                    <a:p>
                      <a:r>
                        <a:rPr lang="en-US" sz="1300" dirty="0"/>
                        <a:t>Send information to all users</a:t>
                      </a:r>
                      <a:endParaRPr lang="en-SG" sz="1300" dirty="0"/>
                    </a:p>
                  </a:txBody>
                  <a:tcPr marL="91428" marR="91428" marT="45700" marB="45700"/>
                </a:tc>
                <a:extLst>
                  <a:ext uri="{0D108BD9-81ED-4DB2-BD59-A6C34878D82A}">
                    <a16:rowId xmlns:a16="http://schemas.microsoft.com/office/drawing/2014/main" val="21186294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C94C3CD-1E71-7143-9ECD-0D3E5C376510}"/>
              </a:ext>
            </a:extLst>
          </p:cNvPr>
          <p:cNvSpPr>
            <a:spLocks noGrp="1" noChangeArrowheads="1"/>
          </p:cNvSpPr>
          <p:nvPr>
            <p:ph type="title"/>
          </p:nvPr>
        </p:nvSpPr>
        <p:spPr>
          <a:xfrm>
            <a:off x="179388" y="404813"/>
            <a:ext cx="6624637"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8. Classes Developed</a:t>
            </a:r>
          </a:p>
        </p:txBody>
      </p:sp>
      <p:sp>
        <p:nvSpPr>
          <p:cNvPr id="3" name="Rectangle 2">
            <a:extLst>
              <a:ext uri="{FF2B5EF4-FFF2-40B4-BE49-F238E27FC236}">
                <a16:creationId xmlns:a16="http://schemas.microsoft.com/office/drawing/2014/main" id="{60755A3A-E870-776A-3F86-CBA06281A9F6}"/>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Business Classes</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5" name="Table 4">
            <a:extLst>
              <a:ext uri="{FF2B5EF4-FFF2-40B4-BE49-F238E27FC236}">
                <a16:creationId xmlns:a16="http://schemas.microsoft.com/office/drawing/2014/main" id="{622161D6-E66C-FC3A-7ED5-C8BCF6B9DB77}"/>
              </a:ext>
            </a:extLst>
          </p:cNvPr>
          <p:cNvGraphicFramePr>
            <a:graphicFrameLocks noGrp="1"/>
          </p:cNvGraphicFramePr>
          <p:nvPr>
            <p:extLst>
              <p:ext uri="{D42A27DB-BD31-4B8C-83A1-F6EECF244321}">
                <p14:modId xmlns:p14="http://schemas.microsoft.com/office/powerpoint/2010/main" val="3125864528"/>
              </p:ext>
            </p:extLst>
          </p:nvPr>
        </p:nvGraphicFramePr>
        <p:xfrm>
          <a:off x="251520" y="1575590"/>
          <a:ext cx="8351839" cy="5033762"/>
        </p:xfrm>
        <a:graphic>
          <a:graphicData uri="http://schemas.openxmlformats.org/drawingml/2006/table">
            <a:tbl>
              <a:tblPr firstRow="1" bandRow="1">
                <a:tableStyleId>{5C22544A-7EE6-4342-B048-85BDC9FD1C3A}</a:tableStyleId>
              </a:tblPr>
              <a:tblGrid>
                <a:gridCol w="863774">
                  <a:extLst>
                    <a:ext uri="{9D8B030D-6E8A-4147-A177-3AD203B41FA5}">
                      <a16:colId xmlns:a16="http://schemas.microsoft.com/office/drawing/2014/main" val="20000"/>
                    </a:ext>
                  </a:extLst>
                </a:gridCol>
                <a:gridCol w="3539923">
                  <a:extLst>
                    <a:ext uri="{9D8B030D-6E8A-4147-A177-3AD203B41FA5}">
                      <a16:colId xmlns:a16="http://schemas.microsoft.com/office/drawing/2014/main" val="20001"/>
                    </a:ext>
                  </a:extLst>
                </a:gridCol>
                <a:gridCol w="3948142">
                  <a:extLst>
                    <a:ext uri="{9D8B030D-6E8A-4147-A177-3AD203B41FA5}">
                      <a16:colId xmlns:a16="http://schemas.microsoft.com/office/drawing/2014/main" val="20002"/>
                    </a:ext>
                  </a:extLst>
                </a:gridCol>
              </a:tblGrid>
              <a:tr h="370682">
                <a:tc>
                  <a:txBody>
                    <a:bodyPr/>
                    <a:lstStyle/>
                    <a:p>
                      <a:r>
                        <a:rPr lang="en-SG" sz="1800" dirty="0"/>
                        <a:t>S. No.</a:t>
                      </a:r>
                    </a:p>
                  </a:txBody>
                  <a:tcPr marL="91428" marR="91428" marT="45700" marB="45700"/>
                </a:tc>
                <a:tc>
                  <a:txBody>
                    <a:bodyPr/>
                    <a:lstStyle/>
                    <a:p>
                      <a:r>
                        <a:rPr lang="en-SG" sz="1800" dirty="0"/>
                        <a:t>Class Name</a:t>
                      </a:r>
                    </a:p>
                  </a:txBody>
                  <a:tcPr marL="91428" marR="91428" marT="45700" marB="45700"/>
                </a:tc>
                <a:tc>
                  <a:txBody>
                    <a:bodyPr/>
                    <a:lstStyle/>
                    <a:p>
                      <a:r>
                        <a:rPr lang="en-SG" sz="1800" dirty="0"/>
                        <a:t>Description</a:t>
                      </a:r>
                    </a:p>
                  </a:txBody>
                  <a:tcPr marL="91428" marR="91428" marT="45700" marB="45700"/>
                </a:tc>
                <a:extLst>
                  <a:ext uri="{0D108BD9-81ED-4DB2-BD59-A6C34878D82A}">
                    <a16:rowId xmlns:a16="http://schemas.microsoft.com/office/drawing/2014/main" val="10000"/>
                  </a:ext>
                </a:extLst>
              </a:tr>
              <a:tr h="471194">
                <a:tc>
                  <a:txBody>
                    <a:bodyPr/>
                    <a:lstStyle/>
                    <a:p>
                      <a:pPr algn="ctr"/>
                      <a:r>
                        <a:rPr lang="id-ID" sz="1300" dirty="0"/>
                        <a:t>1</a:t>
                      </a:r>
                      <a:endParaRPr lang="en-SG" sz="1300" dirty="0"/>
                    </a:p>
                  </a:txBody>
                  <a:tcPr marL="91428" marR="91428" marT="45700" marB="45700"/>
                </a:tc>
                <a:tc>
                  <a:txBody>
                    <a:bodyPr/>
                    <a:lstStyle/>
                    <a:p>
                      <a:r>
                        <a:rPr lang="id-ID" sz="1200" kern="1200" dirty="0">
                          <a:solidFill>
                            <a:schemeClr val="dk1"/>
                          </a:solidFill>
                          <a:effectLst/>
                          <a:latin typeface="+mn-lt"/>
                          <a:ea typeface="+mn-ea"/>
                          <a:cs typeface="+mn-cs"/>
                        </a:rPr>
                        <a:t>AdminController</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400" dirty="0"/>
                        <a:t>This controller will handle every request that came from Administrator</a:t>
                      </a:r>
                    </a:p>
                  </a:txBody>
                  <a:tcPr marL="91428" marR="91428" marT="45700" marB="45700"/>
                </a:tc>
                <a:extLst>
                  <a:ext uri="{0D108BD9-81ED-4DB2-BD59-A6C34878D82A}">
                    <a16:rowId xmlns:a16="http://schemas.microsoft.com/office/drawing/2014/main" val="1653532233"/>
                  </a:ext>
                </a:extLst>
              </a:tr>
              <a:tr h="370682">
                <a:tc>
                  <a:txBody>
                    <a:bodyPr/>
                    <a:lstStyle/>
                    <a:p>
                      <a:pPr algn="ctr"/>
                      <a:r>
                        <a:rPr lang="id-ID" sz="1300" dirty="0"/>
                        <a:t>2</a:t>
                      </a:r>
                      <a:endParaRPr lang="en-SG" sz="1300" dirty="0"/>
                    </a:p>
                  </a:txBody>
                  <a:tcPr marL="91428" marR="91428" marT="45700" marB="45700"/>
                </a:tc>
                <a:tc>
                  <a:txBody>
                    <a:bodyPr/>
                    <a:lstStyle/>
                    <a:p>
                      <a:r>
                        <a:rPr lang="id-ID" sz="1200" kern="1200" dirty="0">
                          <a:solidFill>
                            <a:schemeClr val="dk1"/>
                          </a:solidFill>
                          <a:effectLst/>
                          <a:latin typeface="+mn-lt"/>
                          <a:ea typeface="+mn-ea"/>
                          <a:cs typeface="+mn-cs"/>
                        </a:rPr>
                        <a:t>AuthController</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400" dirty="0"/>
                        <a:t>This controller will handle every </a:t>
                      </a:r>
                      <a:r>
                        <a:rPr lang="id-ID" sz="1400" dirty="0"/>
                        <a:t>credential</a:t>
                      </a:r>
                      <a:r>
                        <a:rPr lang="en-SG" sz="1400" dirty="0"/>
                        <a:t> request such as registration, login, </a:t>
                      </a:r>
                      <a:r>
                        <a:rPr lang="id-ID" sz="1400" dirty="0"/>
                        <a:t>forgot password</a:t>
                      </a:r>
                      <a:r>
                        <a:rPr lang="en-SG" sz="1400" dirty="0"/>
                        <a:t>.</a:t>
                      </a:r>
                    </a:p>
                  </a:txBody>
                  <a:tcPr marL="91428" marR="91428" marT="45700" marB="45700"/>
                </a:tc>
                <a:extLst>
                  <a:ext uri="{0D108BD9-81ED-4DB2-BD59-A6C34878D82A}">
                    <a16:rowId xmlns:a16="http://schemas.microsoft.com/office/drawing/2014/main" val="2093786300"/>
                  </a:ext>
                </a:extLst>
              </a:tr>
              <a:tr h="370682">
                <a:tc>
                  <a:txBody>
                    <a:bodyPr/>
                    <a:lstStyle/>
                    <a:p>
                      <a:pPr algn="ctr"/>
                      <a:r>
                        <a:rPr lang="id-ID" sz="1300" dirty="0"/>
                        <a:t>3</a:t>
                      </a:r>
                      <a:endParaRPr lang="en-SG" sz="1300" dirty="0"/>
                    </a:p>
                  </a:txBody>
                  <a:tcPr marL="91428" marR="91428" marT="45700" marB="45700"/>
                </a:tc>
                <a:tc>
                  <a:txBody>
                    <a:bodyPr/>
                    <a:lstStyle/>
                    <a:p>
                      <a:r>
                        <a:rPr lang="id-ID" sz="1200" kern="1200" dirty="0">
                          <a:solidFill>
                            <a:schemeClr val="dk1"/>
                          </a:solidFill>
                          <a:effectLst/>
                          <a:latin typeface="+mn-lt"/>
                          <a:ea typeface="+mn-ea"/>
                          <a:cs typeface="+mn-cs"/>
                        </a:rPr>
                        <a:t>DashboardController</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400" dirty="0"/>
                        <a:t>This controller will handle every request accessing the dashboard</a:t>
                      </a:r>
                    </a:p>
                  </a:txBody>
                  <a:tcPr marL="91428" marR="91428" marT="45700" marB="45700"/>
                </a:tc>
                <a:extLst>
                  <a:ext uri="{0D108BD9-81ED-4DB2-BD59-A6C34878D82A}">
                    <a16:rowId xmlns:a16="http://schemas.microsoft.com/office/drawing/2014/main" val="827875468"/>
                  </a:ext>
                </a:extLst>
              </a:tr>
              <a:tr h="370682">
                <a:tc>
                  <a:txBody>
                    <a:bodyPr/>
                    <a:lstStyle/>
                    <a:p>
                      <a:pPr algn="ctr"/>
                      <a:r>
                        <a:rPr lang="id-ID" sz="1300" dirty="0"/>
                        <a:t>4</a:t>
                      </a:r>
                      <a:endParaRPr lang="en-SG" sz="1300" dirty="0"/>
                    </a:p>
                  </a:txBody>
                  <a:tcPr marL="91428" marR="91428" marT="45700" marB="45700"/>
                </a:tc>
                <a:tc>
                  <a:txBody>
                    <a:bodyPr/>
                    <a:lstStyle/>
                    <a:p>
                      <a:r>
                        <a:rPr lang="id-ID" sz="1200" kern="1200" dirty="0">
                          <a:solidFill>
                            <a:schemeClr val="dk1"/>
                          </a:solidFill>
                          <a:effectLst/>
                          <a:latin typeface="+mn-lt"/>
                          <a:ea typeface="+mn-ea"/>
                          <a:cs typeface="+mn-cs"/>
                        </a:rPr>
                        <a:t>HomeController</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400" dirty="0"/>
                        <a:t>This controller will handle every request accessing the </a:t>
                      </a:r>
                      <a:r>
                        <a:rPr lang="id-ID" sz="1400" dirty="0"/>
                        <a:t>home, thankyou and verified</a:t>
                      </a:r>
                      <a:endParaRPr lang="en-SG" sz="1400" dirty="0"/>
                    </a:p>
                  </a:txBody>
                  <a:tcPr marL="91428" marR="91428" marT="45700" marB="45700"/>
                </a:tc>
                <a:extLst>
                  <a:ext uri="{0D108BD9-81ED-4DB2-BD59-A6C34878D82A}">
                    <a16:rowId xmlns:a16="http://schemas.microsoft.com/office/drawing/2014/main" val="1525281893"/>
                  </a:ext>
                </a:extLst>
              </a:tr>
              <a:tr h="370682">
                <a:tc>
                  <a:txBody>
                    <a:bodyPr/>
                    <a:lstStyle/>
                    <a:p>
                      <a:pPr algn="ctr"/>
                      <a:r>
                        <a:rPr lang="id-ID" sz="1300" dirty="0"/>
                        <a:t>5</a:t>
                      </a:r>
                      <a:endParaRPr lang="en-SG" sz="1300" dirty="0"/>
                    </a:p>
                  </a:txBody>
                  <a:tcPr marL="91428" marR="91428" marT="45700" marB="45700"/>
                </a:tc>
                <a:tc>
                  <a:txBody>
                    <a:bodyPr/>
                    <a:lstStyle/>
                    <a:p>
                      <a:r>
                        <a:rPr lang="id-ID" sz="1200" kern="1200" dirty="0">
                          <a:solidFill>
                            <a:schemeClr val="dk1"/>
                          </a:solidFill>
                          <a:effectLst/>
                          <a:latin typeface="+mn-lt"/>
                          <a:ea typeface="+mn-ea"/>
                          <a:cs typeface="+mn-cs"/>
                        </a:rPr>
                        <a:t>SearchController</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400" dirty="0"/>
                        <a:t>This controller will handle every request f</a:t>
                      </a:r>
                      <a:r>
                        <a:rPr lang="id-ID" sz="1400" dirty="0"/>
                        <a:t>or searching other users and see their profile</a:t>
                      </a:r>
                      <a:endParaRPr lang="en-SG" sz="1400" dirty="0"/>
                    </a:p>
                  </a:txBody>
                  <a:tcPr marL="91428" marR="91428" marT="45700" marB="45700"/>
                </a:tc>
                <a:extLst>
                  <a:ext uri="{0D108BD9-81ED-4DB2-BD59-A6C34878D82A}">
                    <a16:rowId xmlns:a16="http://schemas.microsoft.com/office/drawing/2014/main" val="1649767151"/>
                  </a:ext>
                </a:extLst>
              </a:tr>
              <a:tr h="370682">
                <a:tc>
                  <a:txBody>
                    <a:bodyPr/>
                    <a:lstStyle/>
                    <a:p>
                      <a:pPr algn="ctr"/>
                      <a:r>
                        <a:rPr lang="id-ID" sz="1300" dirty="0"/>
                        <a:t>6</a:t>
                      </a:r>
                      <a:endParaRPr lang="en-SG" sz="1300" dirty="0"/>
                    </a:p>
                  </a:txBody>
                  <a:tcPr marL="91428" marR="91428" marT="45700" marB="45700"/>
                </a:tc>
                <a:tc>
                  <a:txBody>
                    <a:bodyPr/>
                    <a:lstStyle/>
                    <a:p>
                      <a:r>
                        <a:rPr lang="id-ID" sz="1200" kern="1200" dirty="0">
                          <a:solidFill>
                            <a:schemeClr val="dk1"/>
                          </a:solidFill>
                          <a:effectLst/>
                          <a:latin typeface="+mn-lt"/>
                          <a:ea typeface="+mn-ea"/>
                          <a:cs typeface="+mn-cs"/>
                        </a:rPr>
                        <a:t>BulkEmailService</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400" dirty="0"/>
                        <a:t>This service will connect Controller to </a:t>
                      </a:r>
                      <a:r>
                        <a:rPr lang="id-ID" sz="1400" dirty="0"/>
                        <a:t>BulkEmailRepository</a:t>
                      </a:r>
                      <a:endParaRPr lang="en-SG" sz="1400" dirty="0"/>
                    </a:p>
                  </a:txBody>
                  <a:tcPr marL="91428" marR="91428" marT="45700" marB="45700"/>
                </a:tc>
                <a:extLst>
                  <a:ext uri="{0D108BD9-81ED-4DB2-BD59-A6C34878D82A}">
                    <a16:rowId xmlns:a16="http://schemas.microsoft.com/office/drawing/2014/main" val="2156340627"/>
                  </a:ext>
                </a:extLst>
              </a:tr>
              <a:tr h="370682">
                <a:tc>
                  <a:txBody>
                    <a:bodyPr/>
                    <a:lstStyle/>
                    <a:p>
                      <a:pPr algn="ctr"/>
                      <a:r>
                        <a:rPr lang="id-ID" sz="1300" dirty="0"/>
                        <a:t>7</a:t>
                      </a:r>
                      <a:endParaRPr lang="en-SG" sz="1300" dirty="0"/>
                    </a:p>
                  </a:txBody>
                  <a:tcPr marL="91428" marR="91428" marT="45700" marB="45700"/>
                </a:tc>
                <a:tc>
                  <a:txBody>
                    <a:bodyPr/>
                    <a:lstStyle/>
                    <a:p>
                      <a:r>
                        <a:rPr lang="id-ID" sz="1200" kern="1200" dirty="0">
                          <a:solidFill>
                            <a:schemeClr val="dk1"/>
                          </a:solidFill>
                          <a:effectLst/>
                          <a:latin typeface="+mn-lt"/>
                          <a:ea typeface="+mn-ea"/>
                          <a:cs typeface="+mn-cs"/>
                        </a:rPr>
                        <a:t>EducationService</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400" dirty="0"/>
                        <a:t>This service will connect Controller to </a:t>
                      </a:r>
                      <a:r>
                        <a:rPr lang="en-SG" sz="1400" dirty="0" err="1"/>
                        <a:t>EducationRepository</a:t>
                      </a:r>
                      <a:endParaRPr lang="en-SG" sz="1400" dirty="0"/>
                    </a:p>
                  </a:txBody>
                  <a:tcPr marL="91428" marR="91428" marT="45700" marB="45700"/>
                </a:tc>
                <a:extLst>
                  <a:ext uri="{0D108BD9-81ED-4DB2-BD59-A6C34878D82A}">
                    <a16:rowId xmlns:a16="http://schemas.microsoft.com/office/drawing/2014/main" val="1405385113"/>
                  </a:ext>
                </a:extLst>
              </a:tr>
              <a:tr h="370682">
                <a:tc>
                  <a:txBody>
                    <a:bodyPr/>
                    <a:lstStyle/>
                    <a:p>
                      <a:pPr algn="ctr"/>
                      <a:r>
                        <a:rPr lang="id-ID" sz="1300" dirty="0"/>
                        <a:t>8</a:t>
                      </a:r>
                      <a:endParaRPr lang="en-SG" sz="1300" dirty="0"/>
                    </a:p>
                  </a:txBody>
                  <a:tcPr marL="91428" marR="91428" marT="45700" marB="45700"/>
                </a:tc>
                <a:tc>
                  <a:txBody>
                    <a:bodyPr/>
                    <a:lstStyle/>
                    <a:p>
                      <a:r>
                        <a:rPr lang="id-ID" sz="1200" kern="1200" dirty="0">
                          <a:solidFill>
                            <a:schemeClr val="dk1"/>
                          </a:solidFill>
                          <a:effectLst/>
                          <a:latin typeface="+mn-lt"/>
                          <a:ea typeface="+mn-ea"/>
                          <a:cs typeface="+mn-cs"/>
                        </a:rPr>
                        <a:t>ExperienceService</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400" dirty="0"/>
                        <a:t>This service will connect Controller to </a:t>
                      </a:r>
                      <a:r>
                        <a:rPr lang="id-ID" sz="1400" dirty="0"/>
                        <a:t>Experience</a:t>
                      </a:r>
                      <a:r>
                        <a:rPr lang="en-SG" sz="1400" dirty="0"/>
                        <a:t>Repository</a:t>
                      </a:r>
                    </a:p>
                  </a:txBody>
                  <a:tcPr marL="91428" marR="91428" marT="45700" marB="45700"/>
                </a:tc>
                <a:extLst>
                  <a:ext uri="{0D108BD9-81ED-4DB2-BD59-A6C34878D82A}">
                    <a16:rowId xmlns:a16="http://schemas.microsoft.com/office/drawing/2014/main" val="1778295016"/>
                  </a:ext>
                </a:extLst>
              </a:tr>
              <a:tr h="370682">
                <a:tc>
                  <a:txBody>
                    <a:bodyPr/>
                    <a:lstStyle/>
                    <a:p>
                      <a:pPr algn="ctr"/>
                      <a:r>
                        <a:rPr lang="id-ID" sz="1300" dirty="0"/>
                        <a:t>9</a:t>
                      </a:r>
                      <a:endParaRPr lang="en-SG" sz="1300" dirty="0"/>
                    </a:p>
                  </a:txBody>
                  <a:tcPr marL="91428" marR="91428" marT="45700" marB="45700"/>
                </a:tc>
                <a:tc>
                  <a:txBody>
                    <a:bodyPr/>
                    <a:lstStyle/>
                    <a:p>
                      <a:r>
                        <a:rPr lang="id-ID" sz="1200" kern="1200" dirty="0">
                          <a:solidFill>
                            <a:schemeClr val="dk1"/>
                          </a:solidFill>
                          <a:effectLst/>
                          <a:latin typeface="+mn-lt"/>
                          <a:ea typeface="+mn-ea"/>
                          <a:cs typeface="+mn-cs"/>
                        </a:rPr>
                        <a:t>UserDetailsService</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400" dirty="0"/>
                        <a:t>This service will connect Controller to </a:t>
                      </a:r>
                      <a:r>
                        <a:rPr lang="en-SG" sz="1400" dirty="0" err="1"/>
                        <a:t>UserDetailsRepository</a:t>
                      </a:r>
                      <a:endParaRPr lang="en-SG" sz="1400" dirty="0"/>
                    </a:p>
                  </a:txBody>
                  <a:tcPr marL="91428" marR="91428" marT="45700" marB="45700"/>
                </a:tc>
                <a:extLst>
                  <a:ext uri="{0D108BD9-81ED-4DB2-BD59-A6C34878D82A}">
                    <a16:rowId xmlns:a16="http://schemas.microsoft.com/office/drawing/2014/main" val="340283734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C94C3CD-1E71-7143-9ECD-0D3E5C376510}"/>
              </a:ext>
            </a:extLst>
          </p:cNvPr>
          <p:cNvSpPr>
            <a:spLocks noGrp="1" noChangeArrowheads="1"/>
          </p:cNvSpPr>
          <p:nvPr>
            <p:ph type="title"/>
          </p:nvPr>
        </p:nvSpPr>
        <p:spPr>
          <a:xfrm>
            <a:off x="179388" y="404813"/>
            <a:ext cx="6624637"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8. Classes Developed</a:t>
            </a:r>
          </a:p>
        </p:txBody>
      </p:sp>
      <p:sp>
        <p:nvSpPr>
          <p:cNvPr id="3" name="Rectangle 2">
            <a:extLst>
              <a:ext uri="{FF2B5EF4-FFF2-40B4-BE49-F238E27FC236}">
                <a16:creationId xmlns:a16="http://schemas.microsoft.com/office/drawing/2014/main" id="{60755A3A-E870-776A-3F86-CBA06281A9F6}"/>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Business Classes</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5" name="Table 4">
            <a:extLst>
              <a:ext uri="{FF2B5EF4-FFF2-40B4-BE49-F238E27FC236}">
                <a16:creationId xmlns:a16="http://schemas.microsoft.com/office/drawing/2014/main" id="{622161D6-E66C-FC3A-7ED5-C8BCF6B9DB77}"/>
              </a:ext>
            </a:extLst>
          </p:cNvPr>
          <p:cNvGraphicFramePr>
            <a:graphicFrameLocks noGrp="1"/>
          </p:cNvGraphicFramePr>
          <p:nvPr>
            <p:extLst>
              <p:ext uri="{D42A27DB-BD31-4B8C-83A1-F6EECF244321}">
                <p14:modId xmlns:p14="http://schemas.microsoft.com/office/powerpoint/2010/main" val="1218094781"/>
              </p:ext>
            </p:extLst>
          </p:nvPr>
        </p:nvGraphicFramePr>
        <p:xfrm>
          <a:off x="323850" y="1484784"/>
          <a:ext cx="8351839" cy="3479402"/>
        </p:xfrm>
        <a:graphic>
          <a:graphicData uri="http://schemas.openxmlformats.org/drawingml/2006/table">
            <a:tbl>
              <a:tblPr firstRow="1" bandRow="1">
                <a:tableStyleId>{5C22544A-7EE6-4342-B048-85BDC9FD1C3A}</a:tableStyleId>
              </a:tblPr>
              <a:tblGrid>
                <a:gridCol w="863774">
                  <a:extLst>
                    <a:ext uri="{9D8B030D-6E8A-4147-A177-3AD203B41FA5}">
                      <a16:colId xmlns:a16="http://schemas.microsoft.com/office/drawing/2014/main" val="20000"/>
                    </a:ext>
                  </a:extLst>
                </a:gridCol>
                <a:gridCol w="3539923">
                  <a:extLst>
                    <a:ext uri="{9D8B030D-6E8A-4147-A177-3AD203B41FA5}">
                      <a16:colId xmlns:a16="http://schemas.microsoft.com/office/drawing/2014/main" val="20001"/>
                    </a:ext>
                  </a:extLst>
                </a:gridCol>
                <a:gridCol w="3948142">
                  <a:extLst>
                    <a:ext uri="{9D8B030D-6E8A-4147-A177-3AD203B41FA5}">
                      <a16:colId xmlns:a16="http://schemas.microsoft.com/office/drawing/2014/main" val="20002"/>
                    </a:ext>
                  </a:extLst>
                </a:gridCol>
              </a:tblGrid>
              <a:tr h="370682">
                <a:tc>
                  <a:txBody>
                    <a:bodyPr/>
                    <a:lstStyle/>
                    <a:p>
                      <a:r>
                        <a:rPr lang="en-SG" sz="1800" dirty="0"/>
                        <a:t>S. No.</a:t>
                      </a:r>
                    </a:p>
                  </a:txBody>
                  <a:tcPr marL="91428" marR="91428" marT="45700" marB="45700"/>
                </a:tc>
                <a:tc>
                  <a:txBody>
                    <a:bodyPr/>
                    <a:lstStyle/>
                    <a:p>
                      <a:r>
                        <a:rPr lang="en-SG" sz="1800" dirty="0"/>
                        <a:t>Class Name</a:t>
                      </a:r>
                    </a:p>
                  </a:txBody>
                  <a:tcPr marL="91428" marR="91428" marT="45700" marB="45700"/>
                </a:tc>
                <a:tc>
                  <a:txBody>
                    <a:bodyPr/>
                    <a:lstStyle/>
                    <a:p>
                      <a:r>
                        <a:rPr lang="en-SG" sz="1800" dirty="0"/>
                        <a:t>Description</a:t>
                      </a:r>
                    </a:p>
                  </a:txBody>
                  <a:tcPr marL="91428" marR="91428" marT="45700" marB="45700"/>
                </a:tc>
                <a:extLst>
                  <a:ext uri="{0D108BD9-81ED-4DB2-BD59-A6C34878D82A}">
                    <a16:rowId xmlns:a16="http://schemas.microsoft.com/office/drawing/2014/main" val="10000"/>
                  </a:ext>
                </a:extLst>
              </a:tr>
              <a:tr h="370682">
                <a:tc>
                  <a:txBody>
                    <a:bodyPr/>
                    <a:lstStyle/>
                    <a:p>
                      <a:pPr algn="ctr"/>
                      <a:r>
                        <a:rPr lang="id-ID" sz="1300" dirty="0"/>
                        <a:t>10</a:t>
                      </a:r>
                      <a:endParaRPr lang="en-SG" sz="1300" dirty="0"/>
                    </a:p>
                  </a:txBody>
                  <a:tcPr marL="91428" marR="91428" marT="45700" marB="45700"/>
                </a:tc>
                <a:tc>
                  <a:txBody>
                    <a:bodyPr/>
                    <a:lstStyle/>
                    <a:p>
                      <a:r>
                        <a:rPr lang="id-ID" sz="1200" kern="1200" dirty="0">
                          <a:solidFill>
                            <a:schemeClr val="dk1"/>
                          </a:solidFill>
                          <a:effectLst/>
                          <a:latin typeface="+mn-lt"/>
                          <a:ea typeface="+mn-ea"/>
                          <a:cs typeface="+mn-cs"/>
                        </a:rPr>
                        <a:t>UsersService</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id-ID" sz="1400" dirty="0"/>
                        <a:t>T</a:t>
                      </a:r>
                      <a:r>
                        <a:rPr lang="en-SG" sz="1400" dirty="0"/>
                        <a:t>his service will connect Controller to </a:t>
                      </a:r>
                      <a:r>
                        <a:rPr lang="en-SG" sz="1400" dirty="0" err="1"/>
                        <a:t>UsersRepository</a:t>
                      </a:r>
                      <a:endParaRPr lang="en-SG" sz="1400" dirty="0"/>
                    </a:p>
                  </a:txBody>
                  <a:tcPr marL="91428" marR="91428" marT="45700" marB="45700"/>
                </a:tc>
                <a:extLst>
                  <a:ext uri="{0D108BD9-81ED-4DB2-BD59-A6C34878D82A}">
                    <a16:rowId xmlns:a16="http://schemas.microsoft.com/office/drawing/2014/main" val="1653532233"/>
                  </a:ext>
                </a:extLst>
              </a:tr>
              <a:tr h="370682">
                <a:tc>
                  <a:txBody>
                    <a:bodyPr/>
                    <a:lstStyle/>
                    <a:p>
                      <a:pPr algn="ctr"/>
                      <a:r>
                        <a:rPr lang="id-ID" sz="1300" dirty="0"/>
                        <a:t>11</a:t>
                      </a:r>
                      <a:endParaRPr lang="en-SG" sz="1300" dirty="0"/>
                    </a:p>
                  </a:txBody>
                  <a:tcPr marL="91428" marR="91428" marT="45700" marB="45700"/>
                </a:tc>
                <a:tc>
                  <a:txBody>
                    <a:bodyPr/>
                    <a:lstStyle/>
                    <a:p>
                      <a:r>
                        <a:rPr lang="id-ID" sz="1200" kern="1200" dirty="0">
                          <a:solidFill>
                            <a:schemeClr val="dk1"/>
                          </a:solidFill>
                          <a:effectLst/>
                          <a:latin typeface="+mn-lt"/>
                          <a:ea typeface="+mn-ea"/>
                          <a:cs typeface="+mn-cs"/>
                        </a:rPr>
                        <a:t>BulkEmailRepository</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400" dirty="0"/>
                        <a:t>This Repository will connect the program to </a:t>
                      </a:r>
                      <a:r>
                        <a:rPr lang="id-ID" sz="1400" dirty="0"/>
                        <a:t>bulk_email</a:t>
                      </a:r>
                      <a:r>
                        <a:rPr lang="en-SG" sz="1400" dirty="0"/>
                        <a:t>table</a:t>
                      </a:r>
                    </a:p>
                  </a:txBody>
                  <a:tcPr marL="91428" marR="91428" marT="45700" marB="45700"/>
                </a:tc>
                <a:extLst>
                  <a:ext uri="{0D108BD9-81ED-4DB2-BD59-A6C34878D82A}">
                    <a16:rowId xmlns:a16="http://schemas.microsoft.com/office/drawing/2014/main" val="2093786300"/>
                  </a:ext>
                </a:extLst>
              </a:tr>
              <a:tr h="370682">
                <a:tc>
                  <a:txBody>
                    <a:bodyPr/>
                    <a:lstStyle/>
                    <a:p>
                      <a:pPr algn="ctr"/>
                      <a:r>
                        <a:rPr lang="id-ID" sz="1300" dirty="0"/>
                        <a:t>12</a:t>
                      </a:r>
                      <a:endParaRPr lang="en-SG" sz="1300" dirty="0"/>
                    </a:p>
                  </a:txBody>
                  <a:tcPr marL="91428" marR="91428" marT="45700" marB="45700"/>
                </a:tc>
                <a:tc>
                  <a:txBody>
                    <a:bodyPr/>
                    <a:lstStyle/>
                    <a:p>
                      <a:r>
                        <a:rPr lang="id-ID" sz="1200" kern="1200" dirty="0">
                          <a:solidFill>
                            <a:schemeClr val="dk1"/>
                          </a:solidFill>
                          <a:effectLst/>
                          <a:latin typeface="+mn-lt"/>
                          <a:ea typeface="+mn-ea"/>
                          <a:cs typeface="+mn-cs"/>
                        </a:rPr>
                        <a:t>EducationRepository</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400" dirty="0"/>
                        <a:t>This Repository will connect the program to  education table</a:t>
                      </a:r>
                    </a:p>
                  </a:txBody>
                  <a:tcPr marL="91428" marR="91428" marT="45700" marB="45700"/>
                </a:tc>
                <a:extLst>
                  <a:ext uri="{0D108BD9-81ED-4DB2-BD59-A6C34878D82A}">
                    <a16:rowId xmlns:a16="http://schemas.microsoft.com/office/drawing/2014/main" val="827875468"/>
                  </a:ext>
                </a:extLst>
              </a:tr>
              <a:tr h="370682">
                <a:tc>
                  <a:txBody>
                    <a:bodyPr/>
                    <a:lstStyle/>
                    <a:p>
                      <a:pPr algn="ctr"/>
                      <a:r>
                        <a:rPr lang="id-ID" sz="1300" dirty="0"/>
                        <a:t>13</a:t>
                      </a:r>
                      <a:endParaRPr lang="en-SG" sz="1300" dirty="0"/>
                    </a:p>
                  </a:txBody>
                  <a:tcPr marL="91428" marR="91428" marT="45700" marB="45700"/>
                </a:tc>
                <a:tc>
                  <a:txBody>
                    <a:bodyPr/>
                    <a:lstStyle/>
                    <a:p>
                      <a:r>
                        <a:rPr lang="id-ID" sz="1200" kern="1200" dirty="0">
                          <a:solidFill>
                            <a:schemeClr val="dk1"/>
                          </a:solidFill>
                          <a:effectLst/>
                          <a:latin typeface="+mn-lt"/>
                          <a:ea typeface="+mn-ea"/>
                          <a:cs typeface="+mn-cs"/>
                        </a:rPr>
                        <a:t>ExperienceRepository</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400" dirty="0"/>
                        <a:t>This Repository will connect the program to </a:t>
                      </a:r>
                      <a:r>
                        <a:rPr lang="id-ID" sz="1400" dirty="0"/>
                        <a:t>Experience</a:t>
                      </a:r>
                      <a:r>
                        <a:rPr lang="en-SG" sz="1400" dirty="0"/>
                        <a:t>  table</a:t>
                      </a:r>
                    </a:p>
                  </a:txBody>
                  <a:tcPr marL="91428" marR="91428" marT="45700" marB="45700"/>
                </a:tc>
                <a:extLst>
                  <a:ext uri="{0D108BD9-81ED-4DB2-BD59-A6C34878D82A}">
                    <a16:rowId xmlns:a16="http://schemas.microsoft.com/office/drawing/2014/main" val="1525281893"/>
                  </a:ext>
                </a:extLst>
              </a:tr>
              <a:tr h="370682">
                <a:tc>
                  <a:txBody>
                    <a:bodyPr/>
                    <a:lstStyle/>
                    <a:p>
                      <a:pPr algn="ctr"/>
                      <a:r>
                        <a:rPr lang="id-ID" sz="1300" dirty="0"/>
                        <a:t>14</a:t>
                      </a:r>
                      <a:endParaRPr lang="en-SG" sz="1300" dirty="0"/>
                    </a:p>
                  </a:txBody>
                  <a:tcPr marL="91428" marR="91428" marT="45700" marB="45700"/>
                </a:tc>
                <a:tc>
                  <a:txBody>
                    <a:bodyPr/>
                    <a:lstStyle/>
                    <a:p>
                      <a:r>
                        <a:rPr lang="id-ID" sz="1200" kern="1200" dirty="0">
                          <a:solidFill>
                            <a:schemeClr val="dk1"/>
                          </a:solidFill>
                          <a:effectLst/>
                          <a:latin typeface="+mn-lt"/>
                          <a:ea typeface="+mn-ea"/>
                          <a:cs typeface="+mn-cs"/>
                        </a:rPr>
                        <a:t>UserDetailsRepository </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400" dirty="0"/>
                        <a:t>This Repository will connect the program to users details table</a:t>
                      </a:r>
                    </a:p>
                  </a:txBody>
                  <a:tcPr marL="91428" marR="91428" marT="45700" marB="45700"/>
                </a:tc>
                <a:extLst>
                  <a:ext uri="{0D108BD9-81ED-4DB2-BD59-A6C34878D82A}">
                    <a16:rowId xmlns:a16="http://schemas.microsoft.com/office/drawing/2014/main" val="1649767151"/>
                  </a:ext>
                </a:extLst>
              </a:tr>
              <a:tr h="370682">
                <a:tc>
                  <a:txBody>
                    <a:bodyPr/>
                    <a:lstStyle/>
                    <a:p>
                      <a:pPr algn="ctr"/>
                      <a:r>
                        <a:rPr lang="id-ID" sz="1300" dirty="0"/>
                        <a:t>15</a:t>
                      </a:r>
                      <a:endParaRPr lang="en-SG" sz="1300" dirty="0"/>
                    </a:p>
                  </a:txBody>
                  <a:tcPr marL="91428" marR="91428" marT="45700" marB="45700"/>
                </a:tc>
                <a:tc>
                  <a:txBody>
                    <a:bodyPr/>
                    <a:lstStyle/>
                    <a:p>
                      <a:r>
                        <a:rPr lang="id-ID" sz="1200" u="none" kern="1200" dirty="0">
                          <a:solidFill>
                            <a:schemeClr val="dk1"/>
                          </a:solidFill>
                          <a:effectLst/>
                          <a:latin typeface="+mn-lt"/>
                          <a:ea typeface="+mn-ea"/>
                          <a:cs typeface="+mn-cs"/>
                        </a:rPr>
                        <a:t>UsersRepository</a:t>
                      </a:r>
                      <a:r>
                        <a:rPr lang="id-ID" sz="1200" u="sng" kern="1200" dirty="0">
                          <a:solidFill>
                            <a:schemeClr val="dk1"/>
                          </a:solidFill>
                          <a:effectLst/>
                          <a:latin typeface="+mn-lt"/>
                          <a:ea typeface="+mn-ea"/>
                          <a:cs typeface="+mn-cs"/>
                        </a:rPr>
                        <a:t> </a:t>
                      </a:r>
                      <a:endParaRPr lang="en-SG" sz="1300" dirty="0"/>
                    </a:p>
                  </a:txBody>
                  <a:tcPr marL="91428" marR="91428" marT="45700" marB="45700"/>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SG" sz="1400" dirty="0"/>
                        <a:t>This Repository will connect the program to users table</a:t>
                      </a:r>
                    </a:p>
                  </a:txBody>
                  <a:tcPr marL="91428" marR="91428" marT="45700" marB="45700"/>
                </a:tc>
                <a:extLst>
                  <a:ext uri="{0D108BD9-81ED-4DB2-BD59-A6C34878D82A}">
                    <a16:rowId xmlns:a16="http://schemas.microsoft.com/office/drawing/2014/main" val="2156340627"/>
                  </a:ext>
                </a:extLst>
              </a:tr>
            </a:tbl>
          </a:graphicData>
        </a:graphic>
      </p:graphicFrame>
    </p:spTree>
    <p:extLst>
      <p:ext uri="{BB962C8B-B14F-4D97-AF65-F5344CB8AC3E}">
        <p14:creationId xmlns:p14="http://schemas.microsoft.com/office/powerpoint/2010/main" val="566097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250B219-2B8C-889B-21E4-F14150881050}"/>
              </a:ext>
            </a:extLst>
          </p:cNvPr>
          <p:cNvSpPr>
            <a:spLocks noGrp="1" noChangeArrowheads="1"/>
          </p:cNvSpPr>
          <p:nvPr>
            <p:ph type="title"/>
          </p:nvPr>
        </p:nvSpPr>
        <p:spPr>
          <a:xfrm>
            <a:off x="179388" y="404813"/>
            <a:ext cx="6624637"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9. Database Design</a:t>
            </a:r>
          </a:p>
        </p:txBody>
      </p:sp>
      <p:sp>
        <p:nvSpPr>
          <p:cNvPr id="4" name="Rectangle 3">
            <a:extLst>
              <a:ext uri="{FF2B5EF4-FFF2-40B4-BE49-F238E27FC236}">
                <a16:creationId xmlns:a16="http://schemas.microsoft.com/office/drawing/2014/main" id="{9C1FE0BC-3333-7401-28D5-1A4B35321B05}"/>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ER Diagram</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2" name="Picture 1">
            <a:extLst>
              <a:ext uri="{FF2B5EF4-FFF2-40B4-BE49-F238E27FC236}">
                <a16:creationId xmlns:a16="http://schemas.microsoft.com/office/drawing/2014/main" id="{F49CEF56-3A3C-937A-4FDD-9356286A0E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1916832"/>
            <a:ext cx="5780405" cy="26301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BD89A68-5B7E-5DA7-7E2E-19F5B82F422D}"/>
              </a:ext>
            </a:extLst>
          </p:cNvPr>
          <p:cNvSpPr>
            <a:spLocks noGrp="1" noChangeArrowheads="1"/>
          </p:cNvSpPr>
          <p:nvPr>
            <p:ph type="title"/>
          </p:nvPr>
        </p:nvSpPr>
        <p:spPr>
          <a:xfrm>
            <a:off x="179388" y="404813"/>
            <a:ext cx="6624637"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dirty="0">
                <a:solidFill>
                  <a:srgbClr val="FFFFFF"/>
                </a:solidFill>
                <a:latin typeface="Arial" panose="020B0604020202020204" pitchFamily="34" charset="0"/>
                <a:ea typeface="ヒラギノ角ゴ Pro W3" panose="020B0300000000000000" pitchFamily="34" charset="-128"/>
                <a:cs typeface="Arial" panose="020B0604020202020204" pitchFamily="34" charset="0"/>
              </a:rPr>
              <a:t>10. UI Design</a:t>
            </a:r>
          </a:p>
        </p:txBody>
      </p:sp>
      <p:sp>
        <p:nvSpPr>
          <p:cNvPr id="4" name="Rectangle 3">
            <a:extLst>
              <a:ext uri="{FF2B5EF4-FFF2-40B4-BE49-F238E27FC236}">
                <a16:creationId xmlns:a16="http://schemas.microsoft.com/office/drawing/2014/main" id="{E1C6A87C-3786-DF53-A110-F755915ECB94}"/>
              </a:ext>
            </a:extLst>
          </p:cNvPr>
          <p:cNvSpPr/>
          <p:nvPr/>
        </p:nvSpPr>
        <p:spPr>
          <a:xfrm>
            <a:off x="131475"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sz="2000" b="1" dirty="0">
                <a:solidFill>
                  <a:schemeClr val="tx1"/>
                </a:solidFill>
              </a:rPr>
              <a:t>UI Design</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2" name="Picture 1">
            <a:extLst>
              <a:ext uri="{FF2B5EF4-FFF2-40B4-BE49-F238E27FC236}">
                <a16:creationId xmlns:a16="http://schemas.microsoft.com/office/drawing/2014/main" id="{56E9BACF-E579-1D6F-15FC-1DDCA339FB00}"/>
              </a:ext>
            </a:extLst>
          </p:cNvPr>
          <p:cNvPicPr>
            <a:picLocks noChangeAspect="1"/>
          </p:cNvPicPr>
          <p:nvPr/>
        </p:nvPicPr>
        <p:blipFill>
          <a:blip r:embed="rId2"/>
          <a:stretch>
            <a:fillRect/>
          </a:stretch>
        </p:blipFill>
        <p:spPr>
          <a:xfrm>
            <a:off x="395536" y="1903453"/>
            <a:ext cx="3937635" cy="4579620"/>
          </a:xfrm>
          <a:prstGeom prst="rect">
            <a:avLst/>
          </a:prstGeom>
        </p:spPr>
      </p:pic>
      <p:sp>
        <p:nvSpPr>
          <p:cNvPr id="3" name="TextBox 2">
            <a:extLst>
              <a:ext uri="{FF2B5EF4-FFF2-40B4-BE49-F238E27FC236}">
                <a16:creationId xmlns:a16="http://schemas.microsoft.com/office/drawing/2014/main" id="{9F799FF2-D649-8B99-84F6-A93ED1DD9125}"/>
              </a:ext>
            </a:extLst>
          </p:cNvPr>
          <p:cNvSpPr txBox="1"/>
          <p:nvPr/>
        </p:nvSpPr>
        <p:spPr>
          <a:xfrm>
            <a:off x="539552" y="1517124"/>
            <a:ext cx="2232248" cy="369332"/>
          </a:xfrm>
          <a:prstGeom prst="rect">
            <a:avLst/>
          </a:prstGeom>
          <a:noFill/>
        </p:spPr>
        <p:txBody>
          <a:bodyPr wrap="square" rtlCol="0">
            <a:spAutoFit/>
          </a:bodyPr>
          <a:lstStyle/>
          <a:p>
            <a:r>
              <a:rPr lang="id-ID" dirty="0"/>
              <a:t>Dashboard Page</a:t>
            </a:r>
          </a:p>
        </p:txBody>
      </p:sp>
      <p:sp>
        <p:nvSpPr>
          <p:cNvPr id="6" name="TextBox 5">
            <a:extLst>
              <a:ext uri="{FF2B5EF4-FFF2-40B4-BE49-F238E27FC236}">
                <a16:creationId xmlns:a16="http://schemas.microsoft.com/office/drawing/2014/main" id="{287DAAFC-8043-B953-29D1-16EA492B7E60}"/>
              </a:ext>
            </a:extLst>
          </p:cNvPr>
          <p:cNvSpPr txBox="1"/>
          <p:nvPr/>
        </p:nvSpPr>
        <p:spPr>
          <a:xfrm>
            <a:off x="5605787" y="1611172"/>
            <a:ext cx="2376264" cy="369332"/>
          </a:xfrm>
          <a:prstGeom prst="rect">
            <a:avLst/>
          </a:prstGeom>
          <a:noFill/>
        </p:spPr>
        <p:txBody>
          <a:bodyPr wrap="square" rtlCol="0">
            <a:spAutoFit/>
          </a:bodyPr>
          <a:lstStyle/>
          <a:p>
            <a:r>
              <a:rPr lang="id-ID" dirty="0"/>
              <a:t>Home Page</a:t>
            </a:r>
          </a:p>
        </p:txBody>
      </p:sp>
      <p:pic>
        <p:nvPicPr>
          <p:cNvPr id="7" name="Picture 6">
            <a:extLst>
              <a:ext uri="{FF2B5EF4-FFF2-40B4-BE49-F238E27FC236}">
                <a16:creationId xmlns:a16="http://schemas.microsoft.com/office/drawing/2014/main" id="{39AA16AC-5840-869B-9E1A-E589DB3AC0FC}"/>
              </a:ext>
            </a:extLst>
          </p:cNvPr>
          <p:cNvPicPr>
            <a:picLocks noChangeAspect="1"/>
          </p:cNvPicPr>
          <p:nvPr/>
        </p:nvPicPr>
        <p:blipFill>
          <a:blip r:embed="rId3"/>
          <a:stretch>
            <a:fillRect/>
          </a:stretch>
        </p:blipFill>
        <p:spPr>
          <a:xfrm>
            <a:off x="4736719" y="2147985"/>
            <a:ext cx="3907155" cy="37503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BD89A68-5B7E-5DA7-7E2E-19F5B82F422D}"/>
              </a:ext>
            </a:extLst>
          </p:cNvPr>
          <p:cNvSpPr>
            <a:spLocks noGrp="1" noChangeArrowheads="1"/>
          </p:cNvSpPr>
          <p:nvPr>
            <p:ph type="title"/>
          </p:nvPr>
        </p:nvSpPr>
        <p:spPr>
          <a:xfrm>
            <a:off x="179388" y="404813"/>
            <a:ext cx="6624637"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dirty="0">
                <a:solidFill>
                  <a:srgbClr val="FFFFFF"/>
                </a:solidFill>
                <a:latin typeface="Arial" panose="020B0604020202020204" pitchFamily="34" charset="0"/>
                <a:ea typeface="ヒラギノ角ゴ Pro W3" panose="020B0300000000000000" pitchFamily="34" charset="-128"/>
                <a:cs typeface="Arial" panose="020B0604020202020204" pitchFamily="34" charset="0"/>
              </a:rPr>
              <a:t>10. UI Design</a:t>
            </a:r>
          </a:p>
        </p:txBody>
      </p:sp>
      <p:sp>
        <p:nvSpPr>
          <p:cNvPr id="4" name="Rectangle 3">
            <a:extLst>
              <a:ext uri="{FF2B5EF4-FFF2-40B4-BE49-F238E27FC236}">
                <a16:creationId xmlns:a16="http://schemas.microsoft.com/office/drawing/2014/main" id="{E1C6A87C-3786-DF53-A110-F755915ECB94}"/>
              </a:ext>
            </a:extLst>
          </p:cNvPr>
          <p:cNvSpPr/>
          <p:nvPr/>
        </p:nvSpPr>
        <p:spPr>
          <a:xfrm>
            <a:off x="131475"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sz="2000" b="1" dirty="0">
                <a:solidFill>
                  <a:schemeClr val="tx1"/>
                </a:solidFill>
              </a:rPr>
              <a:t>UI Design</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3" name="TextBox 2">
            <a:extLst>
              <a:ext uri="{FF2B5EF4-FFF2-40B4-BE49-F238E27FC236}">
                <a16:creationId xmlns:a16="http://schemas.microsoft.com/office/drawing/2014/main" id="{9F799FF2-D649-8B99-84F6-A93ED1DD9125}"/>
              </a:ext>
            </a:extLst>
          </p:cNvPr>
          <p:cNvSpPr txBox="1"/>
          <p:nvPr/>
        </p:nvSpPr>
        <p:spPr>
          <a:xfrm>
            <a:off x="539552" y="1517124"/>
            <a:ext cx="2232248" cy="369332"/>
          </a:xfrm>
          <a:prstGeom prst="rect">
            <a:avLst/>
          </a:prstGeom>
          <a:noFill/>
        </p:spPr>
        <p:txBody>
          <a:bodyPr wrap="square" rtlCol="0">
            <a:spAutoFit/>
          </a:bodyPr>
          <a:lstStyle/>
          <a:p>
            <a:r>
              <a:rPr lang="id-ID" dirty="0"/>
              <a:t>Sign In Page</a:t>
            </a:r>
          </a:p>
        </p:txBody>
      </p:sp>
      <p:sp>
        <p:nvSpPr>
          <p:cNvPr id="6" name="TextBox 5">
            <a:extLst>
              <a:ext uri="{FF2B5EF4-FFF2-40B4-BE49-F238E27FC236}">
                <a16:creationId xmlns:a16="http://schemas.microsoft.com/office/drawing/2014/main" id="{287DAAFC-8043-B953-29D1-16EA492B7E60}"/>
              </a:ext>
            </a:extLst>
          </p:cNvPr>
          <p:cNvSpPr txBox="1"/>
          <p:nvPr/>
        </p:nvSpPr>
        <p:spPr>
          <a:xfrm>
            <a:off x="5292080" y="3598731"/>
            <a:ext cx="2376264" cy="369332"/>
          </a:xfrm>
          <a:prstGeom prst="rect">
            <a:avLst/>
          </a:prstGeom>
          <a:noFill/>
        </p:spPr>
        <p:txBody>
          <a:bodyPr wrap="square" rtlCol="0">
            <a:spAutoFit/>
          </a:bodyPr>
          <a:lstStyle/>
          <a:p>
            <a:r>
              <a:rPr lang="id-ID" dirty="0"/>
              <a:t>Sign Up Page</a:t>
            </a:r>
          </a:p>
        </p:txBody>
      </p:sp>
      <p:pic>
        <p:nvPicPr>
          <p:cNvPr id="5" name="Picture 4">
            <a:extLst>
              <a:ext uri="{FF2B5EF4-FFF2-40B4-BE49-F238E27FC236}">
                <a16:creationId xmlns:a16="http://schemas.microsoft.com/office/drawing/2014/main" id="{E965ADAC-DBD6-5D90-0BBE-57BA223A3777}"/>
              </a:ext>
            </a:extLst>
          </p:cNvPr>
          <p:cNvPicPr>
            <a:picLocks noChangeAspect="1"/>
          </p:cNvPicPr>
          <p:nvPr/>
        </p:nvPicPr>
        <p:blipFill>
          <a:blip r:embed="rId2"/>
          <a:stretch>
            <a:fillRect/>
          </a:stretch>
        </p:blipFill>
        <p:spPr>
          <a:xfrm>
            <a:off x="350218" y="1959294"/>
            <a:ext cx="3838575" cy="1943100"/>
          </a:xfrm>
          <a:prstGeom prst="rect">
            <a:avLst/>
          </a:prstGeom>
        </p:spPr>
      </p:pic>
      <p:pic>
        <p:nvPicPr>
          <p:cNvPr id="8" name="Picture 7">
            <a:extLst>
              <a:ext uri="{FF2B5EF4-FFF2-40B4-BE49-F238E27FC236}">
                <a16:creationId xmlns:a16="http://schemas.microsoft.com/office/drawing/2014/main" id="{4EEBD2DA-AB11-FF11-037E-BCF5C8B4C383}"/>
              </a:ext>
            </a:extLst>
          </p:cNvPr>
          <p:cNvPicPr>
            <a:picLocks noChangeAspect="1"/>
          </p:cNvPicPr>
          <p:nvPr/>
        </p:nvPicPr>
        <p:blipFill>
          <a:blip r:embed="rId3"/>
          <a:stretch>
            <a:fillRect/>
          </a:stretch>
        </p:blipFill>
        <p:spPr>
          <a:xfrm>
            <a:off x="3851920" y="4202161"/>
            <a:ext cx="4843145" cy="2428875"/>
          </a:xfrm>
          <a:prstGeom prst="rect">
            <a:avLst/>
          </a:prstGeom>
        </p:spPr>
      </p:pic>
    </p:spTree>
    <p:extLst>
      <p:ext uri="{BB962C8B-B14F-4D97-AF65-F5344CB8AC3E}">
        <p14:creationId xmlns:p14="http://schemas.microsoft.com/office/powerpoint/2010/main" val="2450385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BD89A68-5B7E-5DA7-7E2E-19F5B82F422D}"/>
              </a:ext>
            </a:extLst>
          </p:cNvPr>
          <p:cNvSpPr>
            <a:spLocks noGrp="1" noChangeArrowheads="1"/>
          </p:cNvSpPr>
          <p:nvPr>
            <p:ph type="title"/>
          </p:nvPr>
        </p:nvSpPr>
        <p:spPr>
          <a:xfrm>
            <a:off x="179388" y="404813"/>
            <a:ext cx="6624637"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dirty="0">
                <a:solidFill>
                  <a:srgbClr val="FFFFFF"/>
                </a:solidFill>
                <a:latin typeface="Arial" panose="020B0604020202020204" pitchFamily="34" charset="0"/>
                <a:ea typeface="ヒラギノ角ゴ Pro W3" panose="020B0300000000000000" pitchFamily="34" charset="-128"/>
                <a:cs typeface="Arial" panose="020B0604020202020204" pitchFamily="34" charset="0"/>
              </a:rPr>
              <a:t>10. UI Design</a:t>
            </a:r>
          </a:p>
        </p:txBody>
      </p:sp>
      <p:sp>
        <p:nvSpPr>
          <p:cNvPr id="4" name="Rectangle 3">
            <a:extLst>
              <a:ext uri="{FF2B5EF4-FFF2-40B4-BE49-F238E27FC236}">
                <a16:creationId xmlns:a16="http://schemas.microsoft.com/office/drawing/2014/main" id="{E1C6A87C-3786-DF53-A110-F755915ECB94}"/>
              </a:ext>
            </a:extLst>
          </p:cNvPr>
          <p:cNvSpPr/>
          <p:nvPr/>
        </p:nvSpPr>
        <p:spPr>
          <a:xfrm>
            <a:off x="131475"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sz="2000" b="1" dirty="0">
                <a:solidFill>
                  <a:schemeClr val="tx1"/>
                </a:solidFill>
              </a:rPr>
              <a:t>UI Design</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3" name="TextBox 2">
            <a:extLst>
              <a:ext uri="{FF2B5EF4-FFF2-40B4-BE49-F238E27FC236}">
                <a16:creationId xmlns:a16="http://schemas.microsoft.com/office/drawing/2014/main" id="{9F799FF2-D649-8B99-84F6-A93ED1DD9125}"/>
              </a:ext>
            </a:extLst>
          </p:cNvPr>
          <p:cNvSpPr txBox="1"/>
          <p:nvPr/>
        </p:nvSpPr>
        <p:spPr>
          <a:xfrm>
            <a:off x="539552" y="1517124"/>
            <a:ext cx="3191080" cy="369332"/>
          </a:xfrm>
          <a:prstGeom prst="rect">
            <a:avLst/>
          </a:prstGeom>
          <a:noFill/>
        </p:spPr>
        <p:txBody>
          <a:bodyPr wrap="square" rtlCol="0">
            <a:spAutoFit/>
          </a:bodyPr>
          <a:lstStyle/>
          <a:p>
            <a:r>
              <a:rPr lang="id-ID" dirty="0"/>
              <a:t>Forgot Password Page</a:t>
            </a:r>
          </a:p>
        </p:txBody>
      </p:sp>
      <p:sp>
        <p:nvSpPr>
          <p:cNvPr id="6" name="TextBox 5">
            <a:extLst>
              <a:ext uri="{FF2B5EF4-FFF2-40B4-BE49-F238E27FC236}">
                <a16:creationId xmlns:a16="http://schemas.microsoft.com/office/drawing/2014/main" id="{287DAAFC-8043-B953-29D1-16EA492B7E60}"/>
              </a:ext>
            </a:extLst>
          </p:cNvPr>
          <p:cNvSpPr txBox="1"/>
          <p:nvPr/>
        </p:nvSpPr>
        <p:spPr>
          <a:xfrm>
            <a:off x="5605787" y="1611172"/>
            <a:ext cx="2376264" cy="369332"/>
          </a:xfrm>
          <a:prstGeom prst="rect">
            <a:avLst/>
          </a:prstGeom>
          <a:noFill/>
        </p:spPr>
        <p:txBody>
          <a:bodyPr wrap="square" rtlCol="0">
            <a:spAutoFit/>
          </a:bodyPr>
          <a:lstStyle/>
          <a:p>
            <a:r>
              <a:rPr lang="id-ID" dirty="0"/>
              <a:t>Edit Profile</a:t>
            </a:r>
          </a:p>
        </p:txBody>
      </p:sp>
      <p:pic>
        <p:nvPicPr>
          <p:cNvPr id="5" name="Picture 4">
            <a:extLst>
              <a:ext uri="{FF2B5EF4-FFF2-40B4-BE49-F238E27FC236}">
                <a16:creationId xmlns:a16="http://schemas.microsoft.com/office/drawing/2014/main" id="{61CAF985-3589-4930-1D9E-B4B957ABAF5A}"/>
              </a:ext>
            </a:extLst>
          </p:cNvPr>
          <p:cNvPicPr>
            <a:picLocks noChangeAspect="1"/>
          </p:cNvPicPr>
          <p:nvPr/>
        </p:nvPicPr>
        <p:blipFill>
          <a:blip r:embed="rId2"/>
          <a:stretch>
            <a:fillRect/>
          </a:stretch>
        </p:blipFill>
        <p:spPr>
          <a:xfrm>
            <a:off x="277887" y="2014270"/>
            <a:ext cx="4224020" cy="2138045"/>
          </a:xfrm>
          <a:prstGeom prst="rect">
            <a:avLst/>
          </a:prstGeom>
        </p:spPr>
      </p:pic>
      <p:pic>
        <p:nvPicPr>
          <p:cNvPr id="9" name="Picture 8">
            <a:extLst>
              <a:ext uri="{FF2B5EF4-FFF2-40B4-BE49-F238E27FC236}">
                <a16:creationId xmlns:a16="http://schemas.microsoft.com/office/drawing/2014/main" id="{69716163-B1AF-E415-DFFF-43FD024AB51E}"/>
              </a:ext>
            </a:extLst>
          </p:cNvPr>
          <p:cNvPicPr>
            <a:picLocks noChangeAspect="1"/>
          </p:cNvPicPr>
          <p:nvPr/>
        </p:nvPicPr>
        <p:blipFill>
          <a:blip r:embed="rId3"/>
          <a:stretch>
            <a:fillRect/>
          </a:stretch>
        </p:blipFill>
        <p:spPr>
          <a:xfrm>
            <a:off x="4627821" y="2122214"/>
            <a:ext cx="4182313" cy="4060201"/>
          </a:xfrm>
          <a:prstGeom prst="rect">
            <a:avLst/>
          </a:prstGeom>
        </p:spPr>
      </p:pic>
    </p:spTree>
    <p:extLst>
      <p:ext uri="{BB962C8B-B14F-4D97-AF65-F5344CB8AC3E}">
        <p14:creationId xmlns:p14="http://schemas.microsoft.com/office/powerpoint/2010/main" val="3715780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589F33F-2B63-9A0E-5605-24854716AF4D}"/>
              </a:ext>
            </a:extLst>
          </p:cNvPr>
          <p:cNvSpPr>
            <a:spLocks noGrp="1" noChangeArrowheads="1"/>
          </p:cNvSpPr>
          <p:nvPr>
            <p:ph type="title"/>
          </p:nvPr>
        </p:nvSpPr>
        <p:spPr>
          <a:xfrm>
            <a:off x="179388" y="404813"/>
            <a:ext cx="582136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11. Spring Frameworks</a:t>
            </a:r>
          </a:p>
        </p:txBody>
      </p:sp>
      <p:sp>
        <p:nvSpPr>
          <p:cNvPr id="3" name="Rectangle 2">
            <a:extLst>
              <a:ext uri="{FF2B5EF4-FFF2-40B4-BE49-F238E27FC236}">
                <a16:creationId xmlns:a16="http://schemas.microsoft.com/office/drawing/2014/main" id="{5443AE1F-9AC7-8B06-55A5-E7BFC407D11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dirty="0">
                <a:solidFill>
                  <a:schemeClr val="tx1"/>
                </a:solidFill>
              </a:rPr>
              <a:t>Java Spring Includes</a:t>
            </a:r>
          </a:p>
          <a:p>
            <a:pP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2" name="Table 1">
            <a:extLst>
              <a:ext uri="{FF2B5EF4-FFF2-40B4-BE49-F238E27FC236}">
                <a16:creationId xmlns:a16="http://schemas.microsoft.com/office/drawing/2014/main" id="{A2D50026-170D-BF6D-0F85-02BEC5A40F12}"/>
              </a:ext>
            </a:extLst>
          </p:cNvPr>
          <p:cNvGraphicFramePr>
            <a:graphicFrameLocks noGrp="1"/>
          </p:cNvGraphicFramePr>
          <p:nvPr>
            <p:extLst>
              <p:ext uri="{D42A27DB-BD31-4B8C-83A1-F6EECF244321}">
                <p14:modId xmlns:p14="http://schemas.microsoft.com/office/powerpoint/2010/main" val="3453639101"/>
              </p:ext>
            </p:extLst>
          </p:nvPr>
        </p:nvGraphicFramePr>
        <p:xfrm>
          <a:off x="323850" y="1700808"/>
          <a:ext cx="8351838" cy="3111944"/>
        </p:xfrm>
        <a:graphic>
          <a:graphicData uri="http://schemas.openxmlformats.org/drawingml/2006/table">
            <a:tbl>
              <a:tblPr firstRow="1" bandRow="1">
                <a:tableStyleId>{5C22544A-7EE6-4342-B048-85BDC9FD1C3A}</a:tableStyleId>
              </a:tblPr>
              <a:tblGrid>
                <a:gridCol w="1007790">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4463728">
                  <a:extLst>
                    <a:ext uri="{9D8B030D-6E8A-4147-A177-3AD203B41FA5}">
                      <a16:colId xmlns:a16="http://schemas.microsoft.com/office/drawing/2014/main" val="20002"/>
                    </a:ext>
                  </a:extLst>
                </a:gridCol>
              </a:tblGrid>
              <a:tr h="370460">
                <a:tc>
                  <a:txBody>
                    <a:bodyPr/>
                    <a:lstStyle/>
                    <a:p>
                      <a:r>
                        <a:rPr lang="en-SG" sz="1800" dirty="0"/>
                        <a:t>S. No.</a:t>
                      </a:r>
                    </a:p>
                  </a:txBody>
                  <a:tcPr marL="91428" marR="91428" marT="45673" marB="45673"/>
                </a:tc>
                <a:tc>
                  <a:txBody>
                    <a:bodyPr/>
                    <a:lstStyle/>
                    <a:p>
                      <a:r>
                        <a:rPr lang="en-SG" sz="1800" dirty="0"/>
                        <a:t>Include</a:t>
                      </a:r>
                    </a:p>
                  </a:txBody>
                  <a:tcPr marL="91428" marR="91428" marT="45673" marB="45673"/>
                </a:tc>
                <a:tc>
                  <a:txBody>
                    <a:bodyPr/>
                    <a:lstStyle/>
                    <a:p>
                      <a:r>
                        <a:rPr lang="en-SG" sz="1800" dirty="0"/>
                        <a:t>Purpose of Include</a:t>
                      </a:r>
                    </a:p>
                  </a:txBody>
                  <a:tcPr marL="91428" marR="91428" marT="45673" marB="45673"/>
                </a:tc>
                <a:extLst>
                  <a:ext uri="{0D108BD9-81ED-4DB2-BD59-A6C34878D82A}">
                    <a16:rowId xmlns:a16="http://schemas.microsoft.com/office/drawing/2014/main" val="10000"/>
                  </a:ext>
                </a:extLst>
              </a:tr>
              <a:tr h="913828">
                <a:tc>
                  <a:txBody>
                    <a:bodyPr/>
                    <a:lstStyle/>
                    <a:p>
                      <a:pPr algn="ctr"/>
                      <a:r>
                        <a:rPr lang="en-SG" sz="1800" dirty="0"/>
                        <a:t>1</a:t>
                      </a:r>
                    </a:p>
                  </a:txBody>
                  <a:tcPr marL="91423" marR="91423" marT="45680" marB="45680"/>
                </a:tc>
                <a:tc>
                  <a:txBody>
                    <a:bodyPr/>
                    <a:lstStyle/>
                    <a:p>
                      <a:pPr algn="l"/>
                      <a:r>
                        <a:rPr lang="en-SG" sz="1800" dirty="0"/>
                        <a:t>Spring Core</a:t>
                      </a:r>
                    </a:p>
                  </a:txBody>
                  <a:tcPr marL="91423" marR="91423" marT="45680" marB="45680"/>
                </a:tc>
                <a:tc>
                  <a:txBody>
                    <a:bodyPr/>
                    <a:lstStyle/>
                    <a:p>
                      <a:pPr algn="l"/>
                      <a:r>
                        <a:rPr lang="en-US" sz="1500" dirty="0"/>
                        <a:t>This module offers numerous functionalities for developing JEE applications, including dependency injection and management beans.</a:t>
                      </a:r>
                      <a:endParaRPr lang="en-SG" sz="1500" dirty="0"/>
                    </a:p>
                  </a:txBody>
                  <a:tcPr marL="91423" marR="91423" marT="45680" marB="45680"/>
                </a:tc>
                <a:extLst>
                  <a:ext uri="{0D108BD9-81ED-4DB2-BD59-A6C34878D82A}">
                    <a16:rowId xmlns:a16="http://schemas.microsoft.com/office/drawing/2014/main" val="10001"/>
                  </a:ext>
                </a:extLst>
              </a:tr>
              <a:tr h="913828">
                <a:tc>
                  <a:txBody>
                    <a:bodyPr/>
                    <a:lstStyle/>
                    <a:p>
                      <a:pPr algn="ctr"/>
                      <a:r>
                        <a:rPr lang="en-SG" sz="1800" dirty="0"/>
                        <a:t>2</a:t>
                      </a:r>
                    </a:p>
                  </a:txBody>
                  <a:tcPr marL="91423" marR="91423" marT="45680" marB="45680"/>
                </a:tc>
                <a:tc>
                  <a:txBody>
                    <a:bodyPr/>
                    <a:lstStyle/>
                    <a:p>
                      <a:pPr algn="l"/>
                      <a:r>
                        <a:rPr lang="en-SG" sz="1800" dirty="0"/>
                        <a:t>Spring data</a:t>
                      </a:r>
                    </a:p>
                  </a:txBody>
                  <a:tcPr marL="91423" marR="91423" marT="45680" marB="45680"/>
                </a:tc>
                <a:tc>
                  <a:txBody>
                    <a:bodyPr/>
                    <a:lstStyle/>
                    <a:p>
                      <a:pPr algn="l"/>
                      <a:r>
                        <a:rPr lang="en-US" sz="1500" dirty="0"/>
                        <a:t>Provide a collection of APIs that </a:t>
                      </a:r>
                      <a:r>
                        <a:rPr lang="id-ID" sz="1500" dirty="0"/>
                        <a:t>simplify working</a:t>
                      </a:r>
                      <a:r>
                        <a:rPr lang="en-US" sz="1500" dirty="0"/>
                        <a:t> with various data storage, including relational databases and NoSQL databases.</a:t>
                      </a:r>
                      <a:endParaRPr lang="en-SG" sz="1500" dirty="0"/>
                    </a:p>
                  </a:txBody>
                  <a:tcPr marL="91423" marR="91423" marT="45680" marB="45680"/>
                </a:tc>
                <a:extLst>
                  <a:ext uri="{0D108BD9-81ED-4DB2-BD59-A6C34878D82A}">
                    <a16:rowId xmlns:a16="http://schemas.microsoft.com/office/drawing/2014/main" val="3456986987"/>
                  </a:ext>
                </a:extLst>
              </a:tr>
              <a:tr h="913828">
                <a:tc>
                  <a:txBody>
                    <a:bodyPr/>
                    <a:lstStyle/>
                    <a:p>
                      <a:pPr algn="ctr"/>
                      <a:r>
                        <a:rPr lang="en-SG" sz="1800" dirty="0"/>
                        <a:t>3</a:t>
                      </a:r>
                    </a:p>
                  </a:txBody>
                  <a:tcPr marL="91423" marR="91423" marT="45680" marB="45680"/>
                </a:tc>
                <a:tc>
                  <a:txBody>
                    <a:bodyPr/>
                    <a:lstStyle/>
                    <a:p>
                      <a:pPr algn="l"/>
                      <a:r>
                        <a:rPr lang="en-SG" sz="1800" dirty="0"/>
                        <a:t>Spring MVC</a:t>
                      </a:r>
                    </a:p>
                  </a:txBody>
                  <a:tcPr marL="91423" marR="91423" marT="45680" marB="45680"/>
                </a:tc>
                <a:tc>
                  <a:txBody>
                    <a:bodyPr/>
                    <a:lstStyle/>
                    <a:p>
                      <a:pPr algn="l"/>
                      <a:r>
                        <a:rPr lang="en-SG" sz="1500" dirty="0"/>
                        <a:t>This module is the implementation of Model View, and Controller</a:t>
                      </a:r>
                    </a:p>
                  </a:txBody>
                  <a:tcPr marL="91423" marR="91423" marT="45680" marB="45680"/>
                </a:tc>
                <a:extLst>
                  <a:ext uri="{0D108BD9-81ED-4DB2-BD59-A6C34878D82A}">
                    <a16:rowId xmlns:a16="http://schemas.microsoft.com/office/drawing/2014/main" val="3754637687"/>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610D828-CE84-8B7F-C5A0-EE80178DCC0C}"/>
              </a:ext>
            </a:extLst>
          </p:cNvPr>
          <p:cNvSpPr>
            <a:spLocks noGrp="1" noChangeArrowheads="1"/>
          </p:cNvSpPr>
          <p:nvPr>
            <p:ph type="title"/>
          </p:nvPr>
        </p:nvSpPr>
        <p:spPr>
          <a:xfrm>
            <a:off x="179388" y="404813"/>
            <a:ext cx="66960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12. Software Development Methodology</a:t>
            </a:r>
          </a:p>
        </p:txBody>
      </p:sp>
      <p:sp>
        <p:nvSpPr>
          <p:cNvPr id="3" name="Rectangle 2">
            <a:extLst>
              <a:ext uri="{FF2B5EF4-FFF2-40B4-BE49-F238E27FC236}">
                <a16:creationId xmlns:a16="http://schemas.microsoft.com/office/drawing/2014/main" id="{325280CF-A935-14FF-3A11-7A427170C540}"/>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Software Development Methodology being used</a:t>
            </a:r>
            <a:endParaRPr lang="id-ID" dirty="0">
              <a:solidFill>
                <a:schemeClr val="tx1"/>
              </a:solidFill>
            </a:endParaRPr>
          </a:p>
          <a:p>
            <a:pPr marL="285750" indent="-285750">
              <a:spcBef>
                <a:spcPts val="600"/>
              </a:spcBef>
              <a:spcAft>
                <a:spcPts val="600"/>
              </a:spcAft>
              <a:buFont typeface="Wingdings" panose="05000000000000000000" pitchFamily="2" charset="2"/>
              <a:buChar char="q"/>
              <a:defRPr/>
            </a:pPr>
            <a:r>
              <a:rPr lang="en-US" sz="1600" dirty="0">
                <a:solidFill>
                  <a:schemeClr val="tx1"/>
                </a:solidFill>
              </a:rPr>
              <a:t>The project uses a waterfall model that follows a linear and sequential approach, meaning each phase must be completed before moving on to the next. By using this model, programmers can control the development process easily. The model consists of requirements gathering, design, implementation, testing, and maintenance, with each phase depending on the output of the previous phase.</a:t>
            </a:r>
            <a:endParaRPr lang="en-SG" sz="1600"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5" name="Picture 4">
            <a:extLst>
              <a:ext uri="{FF2B5EF4-FFF2-40B4-BE49-F238E27FC236}">
                <a16:creationId xmlns:a16="http://schemas.microsoft.com/office/drawing/2014/main" id="{B8CA3FF8-DD32-8CAA-6649-4EFA24A6C07B}"/>
              </a:ext>
            </a:extLst>
          </p:cNvPr>
          <p:cNvPicPr>
            <a:picLocks noChangeAspect="1"/>
          </p:cNvPicPr>
          <p:nvPr/>
        </p:nvPicPr>
        <p:blipFill>
          <a:blip r:embed="rId2"/>
          <a:stretch>
            <a:fillRect/>
          </a:stretch>
        </p:blipFill>
        <p:spPr>
          <a:xfrm>
            <a:off x="1688306" y="3068960"/>
            <a:ext cx="5695950" cy="31908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8063ED1-EE2D-9CFA-9CD5-75DAB0AD0F16}"/>
              </a:ext>
            </a:extLst>
          </p:cNvPr>
          <p:cNvSpPr>
            <a:spLocks noGrp="1" noChangeArrowheads="1"/>
          </p:cNvSpPr>
          <p:nvPr>
            <p:ph type="title"/>
          </p:nvPr>
        </p:nvSpPr>
        <p:spPr>
          <a:xfrm>
            <a:off x="179388" y="395880"/>
            <a:ext cx="6840537"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14. Application Screen Shots</a:t>
            </a:r>
          </a:p>
        </p:txBody>
      </p:sp>
      <p:pic>
        <p:nvPicPr>
          <p:cNvPr id="4" name="Picture 3">
            <a:extLst>
              <a:ext uri="{FF2B5EF4-FFF2-40B4-BE49-F238E27FC236}">
                <a16:creationId xmlns:a16="http://schemas.microsoft.com/office/drawing/2014/main" id="{9EFC84F5-4E63-8BD2-4288-A615A8951538}"/>
              </a:ext>
            </a:extLst>
          </p:cNvPr>
          <p:cNvPicPr>
            <a:picLocks noChangeAspect="1"/>
          </p:cNvPicPr>
          <p:nvPr/>
        </p:nvPicPr>
        <p:blipFill>
          <a:blip r:embed="rId2"/>
          <a:stretch>
            <a:fillRect/>
          </a:stretch>
        </p:blipFill>
        <p:spPr>
          <a:xfrm>
            <a:off x="395536" y="1256829"/>
            <a:ext cx="7373937" cy="2217206"/>
          </a:xfrm>
          <a:prstGeom prst="rect">
            <a:avLst/>
          </a:prstGeom>
        </p:spPr>
      </p:pic>
      <p:sp>
        <p:nvSpPr>
          <p:cNvPr id="6" name="TextBox 5">
            <a:extLst>
              <a:ext uri="{FF2B5EF4-FFF2-40B4-BE49-F238E27FC236}">
                <a16:creationId xmlns:a16="http://schemas.microsoft.com/office/drawing/2014/main" id="{E9640C6D-D833-71EE-9CDC-BAA053AADC9B}"/>
              </a:ext>
            </a:extLst>
          </p:cNvPr>
          <p:cNvSpPr txBox="1"/>
          <p:nvPr/>
        </p:nvSpPr>
        <p:spPr>
          <a:xfrm>
            <a:off x="395536" y="3474035"/>
            <a:ext cx="7704856" cy="923330"/>
          </a:xfrm>
          <a:prstGeom prst="rect">
            <a:avLst/>
          </a:prstGeom>
          <a:noFill/>
        </p:spPr>
        <p:txBody>
          <a:bodyPr wrap="square" rtlCol="0">
            <a:spAutoFit/>
          </a:bodyPr>
          <a:lstStyle/>
          <a:p>
            <a:r>
              <a:rPr lang="en-US" dirty="0"/>
              <a:t>This error occurs because the button that is selected or the </a:t>
            </a:r>
            <a:r>
              <a:rPr lang="en-US" dirty="0" err="1"/>
              <a:t>url</a:t>
            </a:r>
            <a:r>
              <a:rPr lang="en-US" dirty="0"/>
              <a:t> that you want to visit does not exist, this error often occurs due to author error when entering the </a:t>
            </a:r>
            <a:r>
              <a:rPr lang="en-US" dirty="0" err="1"/>
              <a:t>url</a:t>
            </a:r>
            <a:r>
              <a:rPr lang="en-US" dirty="0"/>
              <a:t>. </a:t>
            </a: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9B8D1FF-2F79-60C9-FEA0-C429F4B998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7B4DE6EC-000A-4D72-868B-B6A65A5EA03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6A91ED5-E379-385D-17DD-B63B3C58AF80}"/>
              </a:ext>
            </a:extLst>
          </p:cNvPr>
          <p:cNvGraphicFramePr>
            <a:graphicFrameLocks noGrp="1"/>
          </p:cNvGraphicFramePr>
          <p:nvPr/>
        </p:nvGraphicFramePr>
        <p:xfrm>
          <a:off x="179388" y="1101725"/>
          <a:ext cx="8705850" cy="536416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0000"/>
                    </a:ext>
                  </a:extLst>
                </a:gridCol>
                <a:gridCol w="7493623">
                  <a:extLst>
                    <a:ext uri="{9D8B030D-6E8A-4147-A177-3AD203B41FA5}">
                      <a16:colId xmlns:a16="http://schemas.microsoft.com/office/drawing/2014/main" val="20001"/>
                    </a:ext>
                  </a:extLst>
                </a:gridCol>
              </a:tblGrid>
              <a:tr h="335260">
                <a:tc>
                  <a:txBody>
                    <a:bodyPr/>
                    <a:lstStyle/>
                    <a:p>
                      <a:pPr algn="ctr"/>
                      <a:r>
                        <a:rPr lang="en-SG" sz="1600" dirty="0"/>
                        <a:t>S. No.</a:t>
                      </a:r>
                    </a:p>
                  </a:txBody>
                  <a:tcPr marL="91436" marR="91436" marT="45705" marB="45705" anchor="ctr"/>
                </a:tc>
                <a:tc>
                  <a:txBody>
                    <a:bodyPr/>
                    <a:lstStyle/>
                    <a:p>
                      <a:pPr algn="ctr"/>
                      <a:r>
                        <a:rPr lang="en-SG" sz="1600" dirty="0"/>
                        <a:t>Description</a:t>
                      </a:r>
                    </a:p>
                  </a:txBody>
                  <a:tcPr marL="91436" marR="91436" marT="45705" marB="45705" anchor="ctr"/>
                </a:tc>
                <a:extLst>
                  <a:ext uri="{0D108BD9-81ED-4DB2-BD59-A6C34878D82A}">
                    <a16:rowId xmlns:a16="http://schemas.microsoft.com/office/drawing/2014/main" val="10000"/>
                  </a:ext>
                </a:extLst>
              </a:tr>
              <a:tr h="335260">
                <a:tc>
                  <a:txBody>
                    <a:bodyPr/>
                    <a:lstStyle/>
                    <a:p>
                      <a:pPr algn="ctr"/>
                      <a:r>
                        <a:rPr lang="en-SG" sz="1600" dirty="0"/>
                        <a:t>01</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Development Tools</a:t>
                      </a:r>
                    </a:p>
                  </a:txBody>
                  <a:tcPr marL="6350" marR="6350" marT="6350" marB="0" anchor="b"/>
                </a:tc>
                <a:extLst>
                  <a:ext uri="{0D108BD9-81ED-4DB2-BD59-A6C34878D82A}">
                    <a16:rowId xmlns:a16="http://schemas.microsoft.com/office/drawing/2014/main" val="10001"/>
                  </a:ext>
                </a:extLst>
              </a:tr>
              <a:tr h="335260">
                <a:tc>
                  <a:txBody>
                    <a:bodyPr/>
                    <a:lstStyle/>
                    <a:p>
                      <a:pPr algn="ctr"/>
                      <a:r>
                        <a:rPr lang="en-SG" sz="1600" dirty="0"/>
                        <a:t>02</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Business Process</a:t>
                      </a:r>
                    </a:p>
                  </a:txBody>
                  <a:tcPr marL="6350" marR="6350" marT="6350" marB="0" anchor="b"/>
                </a:tc>
                <a:extLst>
                  <a:ext uri="{0D108BD9-81ED-4DB2-BD59-A6C34878D82A}">
                    <a16:rowId xmlns:a16="http://schemas.microsoft.com/office/drawing/2014/main" val="10002"/>
                  </a:ext>
                </a:extLst>
              </a:tr>
              <a:tr h="335260">
                <a:tc>
                  <a:txBody>
                    <a:bodyPr/>
                    <a:lstStyle/>
                    <a:p>
                      <a:pPr algn="ctr"/>
                      <a:r>
                        <a:rPr lang="en-SG" sz="1600" dirty="0"/>
                        <a:t>03</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Application Block Diagram</a:t>
                      </a:r>
                    </a:p>
                  </a:txBody>
                  <a:tcPr marL="6350" marR="6350" marT="6350" marB="0" anchor="b"/>
                </a:tc>
                <a:extLst>
                  <a:ext uri="{0D108BD9-81ED-4DB2-BD59-A6C34878D82A}">
                    <a16:rowId xmlns:a16="http://schemas.microsoft.com/office/drawing/2014/main" val="10003"/>
                  </a:ext>
                </a:extLst>
              </a:tr>
              <a:tr h="335260">
                <a:tc>
                  <a:txBody>
                    <a:bodyPr/>
                    <a:lstStyle/>
                    <a:p>
                      <a:pPr algn="ctr"/>
                      <a:r>
                        <a:rPr lang="en-SG" sz="1600" dirty="0"/>
                        <a:t>04</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Applications</a:t>
                      </a:r>
                    </a:p>
                  </a:txBody>
                  <a:tcPr marL="6350" marR="6350" marT="6350" marB="0" anchor="b"/>
                </a:tc>
                <a:extLst>
                  <a:ext uri="{0D108BD9-81ED-4DB2-BD59-A6C34878D82A}">
                    <a16:rowId xmlns:a16="http://schemas.microsoft.com/office/drawing/2014/main" val="10004"/>
                  </a:ext>
                </a:extLst>
              </a:tr>
              <a:tr h="335260">
                <a:tc>
                  <a:txBody>
                    <a:bodyPr/>
                    <a:lstStyle/>
                    <a:p>
                      <a:pPr algn="ctr"/>
                      <a:r>
                        <a:rPr lang="en-SG" sz="1600" dirty="0"/>
                        <a:t>05</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Models, Controllers &amp; Classes Developed</a:t>
                      </a:r>
                    </a:p>
                  </a:txBody>
                  <a:tcPr marL="6350" marR="6350" marT="6350" marB="0" anchor="b"/>
                </a:tc>
                <a:extLst>
                  <a:ext uri="{0D108BD9-81ED-4DB2-BD59-A6C34878D82A}">
                    <a16:rowId xmlns:a16="http://schemas.microsoft.com/office/drawing/2014/main" val="10005"/>
                  </a:ext>
                </a:extLst>
              </a:tr>
              <a:tr h="335260">
                <a:tc>
                  <a:txBody>
                    <a:bodyPr/>
                    <a:lstStyle/>
                    <a:p>
                      <a:pPr algn="ctr"/>
                      <a:r>
                        <a:rPr lang="en-SG" sz="1600" dirty="0"/>
                        <a:t>06</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UI Design</a:t>
                      </a:r>
                    </a:p>
                  </a:txBody>
                  <a:tcPr marL="6350" marR="6350" marT="6350" marB="0" anchor="b"/>
                </a:tc>
                <a:extLst>
                  <a:ext uri="{0D108BD9-81ED-4DB2-BD59-A6C34878D82A}">
                    <a16:rowId xmlns:a16="http://schemas.microsoft.com/office/drawing/2014/main" val="10006"/>
                  </a:ext>
                </a:extLst>
              </a:tr>
              <a:tr h="335260">
                <a:tc>
                  <a:txBody>
                    <a:bodyPr/>
                    <a:lstStyle/>
                    <a:p>
                      <a:pPr algn="ctr"/>
                      <a:r>
                        <a:rPr lang="en-SG" sz="1600" dirty="0"/>
                        <a:t>07</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Includes</a:t>
                      </a:r>
                    </a:p>
                  </a:txBody>
                  <a:tcPr marL="6350" marR="6350" marT="6350" marB="0" anchor="b"/>
                </a:tc>
                <a:extLst>
                  <a:ext uri="{0D108BD9-81ED-4DB2-BD59-A6C34878D82A}">
                    <a16:rowId xmlns:a16="http://schemas.microsoft.com/office/drawing/2014/main" val="10007"/>
                  </a:ext>
                </a:extLst>
              </a:tr>
              <a:tr h="335260">
                <a:tc>
                  <a:txBody>
                    <a:bodyPr/>
                    <a:lstStyle/>
                    <a:p>
                      <a:pPr algn="ctr"/>
                      <a:r>
                        <a:rPr lang="en-SG" sz="1600" dirty="0"/>
                        <a:t>08</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Software Development Methodology</a:t>
                      </a:r>
                    </a:p>
                  </a:txBody>
                  <a:tcPr marL="6350" marR="6350" marT="6350" marB="0" anchor="b"/>
                </a:tc>
                <a:extLst>
                  <a:ext uri="{0D108BD9-81ED-4DB2-BD59-A6C34878D82A}">
                    <a16:rowId xmlns:a16="http://schemas.microsoft.com/office/drawing/2014/main" val="10008"/>
                  </a:ext>
                </a:extLst>
              </a:tr>
              <a:tr h="335260">
                <a:tc>
                  <a:txBody>
                    <a:bodyPr/>
                    <a:lstStyle/>
                    <a:p>
                      <a:pPr algn="ctr"/>
                      <a:r>
                        <a:rPr lang="en-SG" sz="1600" dirty="0"/>
                        <a:t>09</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Project Plan</a:t>
                      </a:r>
                    </a:p>
                  </a:txBody>
                  <a:tcPr marL="6350" marR="6350" marT="6350" marB="0" anchor="b"/>
                </a:tc>
                <a:extLst>
                  <a:ext uri="{0D108BD9-81ED-4DB2-BD59-A6C34878D82A}">
                    <a16:rowId xmlns:a16="http://schemas.microsoft.com/office/drawing/2014/main" val="10009"/>
                  </a:ext>
                </a:extLst>
              </a:tr>
              <a:tr h="335260">
                <a:tc>
                  <a:txBody>
                    <a:bodyPr/>
                    <a:lstStyle/>
                    <a:p>
                      <a:pPr algn="ctr"/>
                      <a:r>
                        <a:rPr lang="en-SG" sz="1600" dirty="0"/>
                        <a:t>10</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Application Screen Shots</a:t>
                      </a:r>
                    </a:p>
                  </a:txBody>
                  <a:tcPr marL="6350" marR="6350" marT="6350" marB="0" anchor="b"/>
                </a:tc>
                <a:extLst>
                  <a:ext uri="{0D108BD9-81ED-4DB2-BD59-A6C34878D82A}">
                    <a16:rowId xmlns:a16="http://schemas.microsoft.com/office/drawing/2014/main" val="10010"/>
                  </a:ext>
                </a:extLst>
              </a:tr>
              <a:tr h="335260">
                <a:tc>
                  <a:txBody>
                    <a:bodyPr/>
                    <a:lstStyle/>
                    <a:p>
                      <a:pPr algn="ctr"/>
                      <a:r>
                        <a:rPr lang="en-SG" sz="1600" dirty="0"/>
                        <a:t>11</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Project Milestones &amp; Tasks</a:t>
                      </a:r>
                    </a:p>
                  </a:txBody>
                  <a:tcPr marL="6350" marR="6350" marT="6350" marB="0" anchor="b"/>
                </a:tc>
                <a:extLst>
                  <a:ext uri="{0D108BD9-81ED-4DB2-BD59-A6C34878D82A}">
                    <a16:rowId xmlns:a16="http://schemas.microsoft.com/office/drawing/2014/main" val="10011"/>
                  </a:ext>
                </a:extLst>
              </a:tr>
              <a:tr h="335260">
                <a:tc>
                  <a:txBody>
                    <a:bodyPr/>
                    <a:lstStyle/>
                    <a:p>
                      <a:pPr algn="ctr"/>
                      <a:r>
                        <a:rPr lang="en-SG" sz="1600" dirty="0"/>
                        <a:t>12</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Milestone Feedback &amp; Action Taken</a:t>
                      </a:r>
                    </a:p>
                  </a:txBody>
                  <a:tcPr marL="6350" marR="6350" marT="6350" marB="0" anchor="b"/>
                </a:tc>
                <a:extLst>
                  <a:ext uri="{0D108BD9-81ED-4DB2-BD59-A6C34878D82A}">
                    <a16:rowId xmlns:a16="http://schemas.microsoft.com/office/drawing/2014/main" val="10012"/>
                  </a:ext>
                </a:extLst>
              </a:tr>
              <a:tr h="335260">
                <a:tc>
                  <a:txBody>
                    <a:bodyPr/>
                    <a:lstStyle/>
                    <a:p>
                      <a:pPr algn="ctr"/>
                      <a:r>
                        <a:rPr lang="en-SG" sz="1600" dirty="0"/>
                        <a:t>13</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Modifications Made On Feedback</a:t>
                      </a:r>
                    </a:p>
                  </a:txBody>
                  <a:tcPr marL="6350" marR="6350" marT="6350" marB="45717" anchor="b"/>
                </a:tc>
                <a:extLst>
                  <a:ext uri="{0D108BD9-81ED-4DB2-BD59-A6C34878D82A}">
                    <a16:rowId xmlns:a16="http://schemas.microsoft.com/office/drawing/2014/main" val="10013"/>
                  </a:ext>
                </a:extLst>
              </a:tr>
              <a:tr h="335260">
                <a:tc>
                  <a:txBody>
                    <a:bodyPr/>
                    <a:lstStyle/>
                    <a:p>
                      <a:pPr algn="ctr"/>
                      <a:r>
                        <a:rPr lang="en-SG" sz="1600" dirty="0"/>
                        <a:t>14</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Project Results</a:t>
                      </a:r>
                    </a:p>
                  </a:txBody>
                  <a:tcPr marL="6350" marR="6350" marT="6350" marB="45717" anchor="b"/>
                </a:tc>
                <a:extLst>
                  <a:ext uri="{0D108BD9-81ED-4DB2-BD59-A6C34878D82A}">
                    <a16:rowId xmlns:a16="http://schemas.microsoft.com/office/drawing/2014/main" val="10014"/>
                  </a:ext>
                </a:extLst>
              </a:tr>
              <a:tr h="335260">
                <a:tc>
                  <a:txBody>
                    <a:bodyPr/>
                    <a:lstStyle/>
                    <a:p>
                      <a:pPr algn="ctr"/>
                      <a:r>
                        <a:rPr lang="en-SG" sz="1600" dirty="0"/>
                        <a:t>15</a:t>
                      </a:r>
                    </a:p>
                  </a:txBody>
                  <a:tcPr marL="91436" marR="91436" marT="45705" marB="45705" anchor="ctr"/>
                </a:tc>
                <a:tc>
                  <a:txBody>
                    <a:bodyPr/>
                    <a:lstStyle/>
                    <a:p>
                      <a:pPr algn="l" fontAlgn="b"/>
                      <a:r>
                        <a:rPr lang="en-SG" sz="1800" b="0" i="0" u="none" strike="noStrike" dirty="0">
                          <a:solidFill>
                            <a:srgbClr val="000000"/>
                          </a:solidFill>
                          <a:effectLst/>
                          <a:latin typeface="Calibri" panose="020F0502020204030204" pitchFamily="34" charset="0"/>
                        </a:rPr>
                        <a:t>Proposed Improvements</a:t>
                      </a:r>
                    </a:p>
                  </a:txBody>
                  <a:tcPr marL="6350" marR="6350" marT="6350" marB="45717" anchor="b"/>
                </a:tc>
                <a:extLst>
                  <a:ext uri="{0D108BD9-81ED-4DB2-BD59-A6C34878D82A}">
                    <a16:rowId xmlns:a16="http://schemas.microsoft.com/office/drawing/2014/main" val="1001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2">
            <a:extLst>
              <a:ext uri="{FF2B5EF4-FFF2-40B4-BE49-F238E27FC236}">
                <a16:creationId xmlns:a16="http://schemas.microsoft.com/office/drawing/2014/main" id="{1AF4B3CE-C926-283D-A2F8-00C27F13E5F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15. Project Milestones &amp; Tasks</a:t>
            </a:r>
          </a:p>
        </p:txBody>
      </p:sp>
      <p:graphicFrame>
        <p:nvGraphicFramePr>
          <p:cNvPr id="2" name="Table 1">
            <a:extLst>
              <a:ext uri="{FF2B5EF4-FFF2-40B4-BE49-F238E27FC236}">
                <a16:creationId xmlns:a16="http://schemas.microsoft.com/office/drawing/2014/main" id="{75364A34-23E3-7F03-9FD1-4A41D486EB42}"/>
              </a:ext>
            </a:extLst>
          </p:cNvPr>
          <p:cNvGraphicFramePr>
            <a:graphicFrameLocks noGrp="1"/>
          </p:cNvGraphicFramePr>
          <p:nvPr/>
        </p:nvGraphicFramePr>
        <p:xfrm>
          <a:off x="153988" y="1196975"/>
          <a:ext cx="8785225" cy="5357815"/>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3">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GB" sz="1800" kern="1200" dirty="0">
                          <a:solidFill>
                            <a:schemeClr val="dk1"/>
                          </a:solidFill>
                          <a:effectLst/>
                          <a:latin typeface="+mn-lt"/>
                          <a:ea typeface="+mn-ea"/>
                          <a:cs typeface="+mn-cs"/>
                        </a:rPr>
                        <a:t>Setup the Development Environment based on the Technical Development Environment</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9">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Power point Detailing the Business Process in the Proposed Application</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3">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Project Report detailing the Technical Design</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3">
                <a:tc>
                  <a:txBody>
                    <a:bodyPr/>
                    <a:lstStyle/>
                    <a:p>
                      <a:pPr algn="ctr" fontAlgn="ctr"/>
                      <a:r>
                        <a:rPr lang="en-SG" sz="1800" u="none" strike="noStrike" dirty="0">
                          <a:effectLst/>
                        </a:rPr>
                        <a:t> 4</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u="none" strike="noStrike" dirty="0">
                          <a:effectLst/>
                        </a:rPr>
                        <a:t>Power Point Detailing the Project Plan</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4"/>
                  </a:ext>
                </a:extLst>
              </a:tr>
              <a:tr h="554983">
                <a:tc>
                  <a:txBody>
                    <a:bodyPr/>
                    <a:lstStyle/>
                    <a:p>
                      <a:pPr algn="ctr" fontAlgn="ctr"/>
                      <a:r>
                        <a:rPr lang="en-SG" sz="1800" u="none" strike="noStrike" dirty="0">
                          <a:effectLst/>
                        </a:rPr>
                        <a:t> 5</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a:solidFill>
                            <a:srgbClr val="000000"/>
                          </a:solidFill>
                          <a:effectLst/>
                          <a:latin typeface="Calibri" panose="020F0502020204030204" pitchFamily="34" charset="0"/>
                        </a:rPr>
                        <a:t>Develop the UI HTML standard pages (Based on Module 3 work)</a:t>
                      </a: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9">
                <a:tc>
                  <a:txBody>
                    <a:bodyPr/>
                    <a:lstStyle/>
                    <a:p>
                      <a:pPr algn="ctr" fontAlgn="ctr"/>
                      <a:r>
                        <a:rPr lang="en-SG" sz="1800" u="none" strike="noStrike" dirty="0">
                          <a:effectLst/>
                        </a:rPr>
                        <a:t> 6</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SG" sz="1800" b="0" i="0" u="none" strike="noStrike" dirty="0">
                          <a:solidFill>
                            <a:srgbClr val="000000"/>
                          </a:solidFill>
                          <a:effectLst/>
                          <a:latin typeface="Calibri" panose="020F0502020204030204" pitchFamily="34" charset="0"/>
                        </a:rPr>
                        <a:t>Create common Spring</a:t>
                      </a:r>
                      <a:r>
                        <a:rPr lang="en-SG" sz="1800" b="0" i="0" u="none" strike="noStrike" baseline="0" dirty="0">
                          <a:solidFill>
                            <a:srgbClr val="000000"/>
                          </a:solidFill>
                          <a:effectLst/>
                          <a:latin typeface="Calibri" panose="020F0502020204030204" pitchFamily="34" charset="0"/>
                        </a:rPr>
                        <a:t> </a:t>
                      </a:r>
                      <a:r>
                        <a:rPr lang="en-SG" sz="1800" b="0" i="0" u="none" strike="noStrike" dirty="0">
                          <a:solidFill>
                            <a:srgbClr val="000000"/>
                          </a:solidFill>
                          <a:effectLst/>
                          <a:latin typeface="Calibri" panose="020F0502020204030204" pitchFamily="34" charset="0"/>
                        </a:rPr>
                        <a:t>Includes, Models, Views &amp; Controllers</a:t>
                      </a: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r h="554983">
                <a:tc>
                  <a:txBody>
                    <a:bodyPr/>
                    <a:lstStyle/>
                    <a:p>
                      <a:pPr algn="ctr" fontAlgn="ctr"/>
                      <a:r>
                        <a:rPr lang="en-SG" sz="1800" u="none" strike="noStrike" dirty="0">
                          <a:effectLst/>
                        </a:rPr>
                        <a:t> 7</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Develop Classes</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7"/>
                  </a:ext>
                </a:extLst>
              </a:tr>
              <a:tr h="554983">
                <a:tc>
                  <a:txBody>
                    <a:bodyPr/>
                    <a:lstStyle/>
                    <a:p>
                      <a:pPr algn="ctr" fontAlgn="ctr"/>
                      <a:r>
                        <a:rPr lang="en-SG" sz="1800" u="none" strike="noStrike" dirty="0">
                          <a:effectLst/>
                        </a:rPr>
                        <a:t> 8</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u="none" strike="noStrike" dirty="0">
                          <a:effectLst/>
                        </a:rPr>
                        <a:t>Develop Spring Application</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0000AA9E-EFF1-5AAF-C193-A4EE68D64365}"/>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16. Project Milestones &amp; Tasks</a:t>
            </a:r>
          </a:p>
        </p:txBody>
      </p:sp>
      <p:graphicFrame>
        <p:nvGraphicFramePr>
          <p:cNvPr id="2" name="Table 1">
            <a:extLst>
              <a:ext uri="{FF2B5EF4-FFF2-40B4-BE49-F238E27FC236}">
                <a16:creationId xmlns:a16="http://schemas.microsoft.com/office/drawing/2014/main" id="{D87B2103-5BCA-41E7-8615-46381FECAAE7}"/>
              </a:ext>
            </a:extLst>
          </p:cNvPr>
          <p:cNvGraphicFramePr>
            <a:graphicFrameLocks noGrp="1"/>
          </p:cNvGraphicFramePr>
          <p:nvPr/>
        </p:nvGraphicFramePr>
        <p:xfrm>
          <a:off x="153988" y="1196975"/>
          <a:ext cx="8785225" cy="2516187"/>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180">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6"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6"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6" marB="0" anchor="ctr"/>
                </a:tc>
                <a:extLst>
                  <a:ext uri="{0D108BD9-81ED-4DB2-BD59-A6C34878D82A}">
                    <a16:rowId xmlns:a16="http://schemas.microsoft.com/office/drawing/2014/main" val="10000"/>
                  </a:ext>
                </a:extLst>
              </a:tr>
              <a:tr h="554669">
                <a:tc>
                  <a:txBody>
                    <a:bodyPr/>
                    <a:lstStyle/>
                    <a:p>
                      <a:pPr algn="ctr" fontAlgn="ctr"/>
                      <a:r>
                        <a:rPr lang="en-SG" sz="1800" u="none" strike="noStrike" dirty="0">
                          <a:effectLst/>
                        </a:rPr>
                        <a:t> 9</a:t>
                      </a:r>
                      <a:endParaRPr lang="en-SG" sz="1800" b="0" i="0" u="none" strike="noStrike" dirty="0">
                        <a:solidFill>
                          <a:srgbClr val="000000"/>
                        </a:solidFill>
                        <a:effectLst/>
                        <a:latin typeface="Calibri" panose="020F0502020204030204" pitchFamily="34" charset="0"/>
                      </a:endParaRPr>
                    </a:p>
                  </a:txBody>
                  <a:tcPr marL="6350" marR="6350" marT="6346" marB="0" anchor="ctr"/>
                </a:tc>
                <a:tc>
                  <a:txBody>
                    <a:bodyPr/>
                    <a:lstStyle/>
                    <a:p>
                      <a:pPr marL="72000" algn="l" fontAlgn="ctr"/>
                      <a:r>
                        <a:rPr lang="en-SG" sz="1800" u="none" strike="noStrike" dirty="0">
                          <a:effectLst/>
                        </a:rPr>
                        <a:t>Develop Test Cases</a:t>
                      </a:r>
                      <a:endParaRPr lang="en-SG" sz="1800" b="0" i="0" u="none" strike="noStrike" dirty="0">
                        <a:solidFill>
                          <a:srgbClr val="000000"/>
                        </a:solidFill>
                        <a:effectLst/>
                        <a:latin typeface="Calibri" panose="020F0502020204030204" pitchFamily="34" charset="0"/>
                      </a:endParaRPr>
                    </a:p>
                  </a:txBody>
                  <a:tcPr marL="6350" marR="6350" marT="6346" marB="0" anchor="ctr"/>
                </a:tc>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6" marB="0" anchor="ctr"/>
                </a:tc>
                <a:extLst>
                  <a:ext uri="{0D108BD9-81ED-4DB2-BD59-A6C34878D82A}">
                    <a16:rowId xmlns:a16="http://schemas.microsoft.com/office/drawing/2014/main" val="10001"/>
                  </a:ext>
                </a:extLst>
              </a:tr>
              <a:tr h="554669">
                <a:tc>
                  <a:txBody>
                    <a:bodyPr/>
                    <a:lstStyle/>
                    <a:p>
                      <a:pPr algn="ctr" fontAlgn="ctr"/>
                      <a:r>
                        <a:rPr lang="en-SG" sz="1800" b="0" i="0" u="none" strike="noStrike" dirty="0">
                          <a:solidFill>
                            <a:srgbClr val="000000"/>
                          </a:solidFill>
                          <a:effectLst/>
                          <a:latin typeface="Calibri" panose="020F0502020204030204" pitchFamily="34" charset="0"/>
                        </a:rPr>
                        <a:t>10</a:t>
                      </a:r>
                    </a:p>
                  </a:txBody>
                  <a:tcPr marL="6350" marR="6350" marT="6346" marB="0" anchor="ctr"/>
                </a:tc>
                <a:tc>
                  <a:txBody>
                    <a:bodyPr/>
                    <a:lstStyle/>
                    <a:p>
                      <a:pPr marL="72000" algn="l" fontAlgn="ctr"/>
                      <a:r>
                        <a:rPr lang="en-SG" sz="1800" kern="1200" dirty="0">
                          <a:solidFill>
                            <a:schemeClr val="dk1"/>
                          </a:solidFill>
                          <a:effectLst/>
                          <a:latin typeface="+mn-lt"/>
                          <a:ea typeface="+mn-ea"/>
                          <a:cs typeface="+mn-cs"/>
                        </a:rPr>
                        <a:t>Develop Project Documentation</a:t>
                      </a:r>
                    </a:p>
                  </a:txBody>
                  <a:tcPr marL="6350" marR="6350" marT="6346" marB="0" anchor="ctr"/>
                </a:tc>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6" marB="0" anchor="ctr"/>
                </a:tc>
                <a:extLst>
                  <a:ext uri="{0D108BD9-81ED-4DB2-BD59-A6C34878D82A}">
                    <a16:rowId xmlns:a16="http://schemas.microsoft.com/office/drawing/2014/main" val="10002"/>
                  </a:ext>
                </a:extLst>
              </a:tr>
              <a:tr h="554669">
                <a:tc>
                  <a:txBody>
                    <a:bodyPr/>
                    <a:lstStyle/>
                    <a:p>
                      <a:pPr algn="ctr" fontAlgn="ctr"/>
                      <a:r>
                        <a:rPr lang="en-SG" sz="1800" b="0" i="0" u="none" strike="noStrike" dirty="0">
                          <a:solidFill>
                            <a:srgbClr val="000000"/>
                          </a:solidFill>
                          <a:effectLst/>
                          <a:latin typeface="Calibri" panose="020F0502020204030204" pitchFamily="34" charset="0"/>
                        </a:rPr>
                        <a:t>11</a:t>
                      </a:r>
                    </a:p>
                  </a:txBody>
                  <a:tcPr marL="6350" marR="6350" marT="6346" marB="0" anchor="ctr"/>
                </a:tc>
                <a:tc>
                  <a:txBody>
                    <a:bodyPr/>
                    <a:lstStyle/>
                    <a:p>
                      <a:pPr marL="72000" algn="l" fontAlgn="ctr"/>
                      <a:r>
                        <a:rPr lang="en-SG" sz="1800" kern="1200" dirty="0">
                          <a:solidFill>
                            <a:schemeClr val="dk1"/>
                          </a:solidFill>
                          <a:effectLst/>
                          <a:latin typeface="+mn-lt"/>
                          <a:ea typeface="+mn-ea"/>
                          <a:cs typeface="+mn-cs"/>
                        </a:rPr>
                        <a:t>Develop User Manual</a:t>
                      </a:r>
                    </a:p>
                  </a:txBody>
                  <a:tcPr marL="6350" marR="6350" marT="6346" marB="0" anchor="ctr"/>
                </a:tc>
                <a:tc>
                  <a:txBody>
                    <a:bodyPr/>
                    <a:lstStyle/>
                    <a:p>
                      <a:pPr algn="ctr" fontAlgn="ctr"/>
                      <a:r>
                        <a:rPr lang="en-SG" sz="1800" b="0" i="0" u="none" strike="noStrike" dirty="0">
                          <a:solidFill>
                            <a:srgbClr val="000000"/>
                          </a:solidFill>
                          <a:effectLst/>
                          <a:latin typeface="Calibri" panose="020F0502020204030204" pitchFamily="34" charset="0"/>
                        </a:rPr>
                        <a:t>3</a:t>
                      </a:r>
                    </a:p>
                  </a:txBody>
                  <a:tcPr marL="6350" marR="6350" marT="6346"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2">
            <a:extLst>
              <a:ext uri="{FF2B5EF4-FFF2-40B4-BE49-F238E27FC236}">
                <a16:creationId xmlns:a16="http://schemas.microsoft.com/office/drawing/2014/main" id="{8114E1E6-8C4B-4FCF-8A10-DED1B20BEF1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17. Milestone Feedback &amp; Action taken</a:t>
            </a:r>
          </a:p>
        </p:txBody>
      </p:sp>
      <p:graphicFrame>
        <p:nvGraphicFramePr>
          <p:cNvPr id="2" name="Table 1">
            <a:extLst>
              <a:ext uri="{FF2B5EF4-FFF2-40B4-BE49-F238E27FC236}">
                <a16:creationId xmlns:a16="http://schemas.microsoft.com/office/drawing/2014/main" id="{866A8003-14E9-161E-0461-CAC6B3CF5CD1}"/>
              </a:ext>
            </a:extLst>
          </p:cNvPr>
          <p:cNvGraphicFramePr>
            <a:graphicFrameLocks noGrp="1"/>
          </p:cNvGraphicFramePr>
          <p:nvPr/>
        </p:nvGraphicFramePr>
        <p:xfrm>
          <a:off x="179388" y="1196975"/>
          <a:ext cx="8785225" cy="5400672"/>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176583">
                  <a:extLst>
                    <a:ext uri="{9D8B030D-6E8A-4147-A177-3AD203B41FA5}">
                      <a16:colId xmlns:a16="http://schemas.microsoft.com/office/drawing/2014/main" val="20001"/>
                    </a:ext>
                  </a:extLst>
                </a:gridCol>
                <a:gridCol w="3312462">
                  <a:extLst>
                    <a:ext uri="{9D8B030D-6E8A-4147-A177-3AD203B41FA5}">
                      <a16:colId xmlns:a16="http://schemas.microsoft.com/office/drawing/2014/main" val="20002"/>
                    </a:ext>
                  </a:extLst>
                </a:gridCol>
              </a:tblGrid>
              <a:tr h="876113">
                <a:tc>
                  <a:txBody>
                    <a:bodyPr/>
                    <a:lstStyle/>
                    <a:p>
                      <a:pPr algn="ctr" fontAlgn="ctr"/>
                      <a:r>
                        <a:rPr lang="en-SG" sz="1800" u="none" strike="noStrike" dirty="0">
                          <a:effectLst/>
                        </a:rPr>
                        <a:t>Project</a:t>
                      </a:r>
                      <a:r>
                        <a:rPr lang="en-SG" sz="1800" u="none" strike="noStrike" baseline="0" dirty="0">
                          <a:effectLst/>
                        </a:rPr>
                        <a:t> Milestone ID </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effectLst/>
                        </a:rPr>
                        <a:t>Milestone Feedback received from</a:t>
                      </a:r>
                      <a:r>
                        <a:rPr lang="en-SG" sz="1800" u="none" strike="noStrike" baseline="0" dirty="0">
                          <a:effectLst/>
                        </a:rPr>
                        <a:t> Tutor / Learning Facilitator</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solidFill>
                            <a:schemeClr val="bg1"/>
                          </a:solidFill>
                          <a:effectLst/>
                        </a:rPr>
                        <a:t>Action Taken</a:t>
                      </a:r>
                    </a:p>
                    <a:p>
                      <a:pPr algn="ctr" fontAlgn="ctr"/>
                      <a:r>
                        <a:rPr lang="en-SG" sz="1800" b="1" i="0" u="none" strike="noStrike" dirty="0">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rowSpan="4">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Problem faced during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b="0" i="0" u="none" strike="noStrike" dirty="0">
                          <a:solidFill>
                            <a:srgbClr val="000000"/>
                          </a:solidFill>
                          <a:effectLst/>
                          <a:latin typeface="Calibri" panose="020F0502020204030204" pitchFamily="34" charset="0"/>
                        </a:rPr>
                        <a:t>Yes</a:t>
                      </a:r>
                    </a:p>
                  </a:txBody>
                  <a:tcPr marL="6350" marR="6350" marT="6350" marB="0" anchor="ctr"/>
                </a:tc>
                <a:extLst>
                  <a:ext uri="{0D108BD9-81ED-4DB2-BD59-A6C34878D82A}">
                    <a16:rowId xmlns:a16="http://schemas.microsoft.com/office/drawing/2014/main" val="1000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3"/>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4"/>
                  </a:ext>
                </a:extLst>
              </a:tr>
              <a:tr h="348043">
                <a:tc rowSpan="4">
                  <a:txBody>
                    <a:bodyPr/>
                    <a:lstStyle/>
                    <a:p>
                      <a:pPr algn="ctr" fontAlgn="ctr"/>
                      <a:r>
                        <a:rPr lang="en-SG" sz="1800" u="none" strike="noStrike" dirty="0">
                          <a:effectLst/>
                        </a:rPr>
                        <a:t>2</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5"/>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6"/>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7"/>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8"/>
                  </a:ext>
                </a:extLst>
              </a:tr>
              <a:tr h="348043">
                <a:tc rowSpan="5">
                  <a:txBody>
                    <a:bodyPr/>
                    <a:lstStyle/>
                    <a:p>
                      <a:pPr algn="ctr" fontAlgn="ctr"/>
                      <a:r>
                        <a:rPr lang="en-SG" sz="1800" u="none" strike="noStrike" dirty="0">
                          <a:effectLst/>
                        </a:rPr>
                        <a:t>3</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9"/>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0"/>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03AFCD0-5614-7678-DAA2-3A7E808CF5D8}"/>
              </a:ext>
            </a:extLst>
          </p:cNvPr>
          <p:cNvSpPr>
            <a:spLocks noGrp="1" noChangeArrowheads="1"/>
          </p:cNvSpPr>
          <p:nvPr>
            <p:ph type="title"/>
          </p:nvPr>
        </p:nvSpPr>
        <p:spPr>
          <a:xfrm>
            <a:off x="179388" y="404813"/>
            <a:ext cx="76327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6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18. Modifications Made based On Feedback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
            <a:extLst>
              <a:ext uri="{FF2B5EF4-FFF2-40B4-BE49-F238E27FC236}">
                <a16:creationId xmlns:a16="http://schemas.microsoft.com/office/drawing/2014/main" id="{CE13496C-CEC0-1FBF-7F59-E6E37A92F33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5" name="Rectangle 4">
            <a:extLst>
              <a:ext uri="{FF2B5EF4-FFF2-40B4-BE49-F238E27FC236}">
                <a16:creationId xmlns:a16="http://schemas.microsoft.com/office/drawing/2014/main" id="{911C18EC-D5B0-FB6B-F6E2-C4BEF38917C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Pages</a:t>
            </a:r>
          </a:p>
          <a:p>
            <a:pPr lvl="1">
              <a:defRPr/>
            </a:pPr>
            <a:r>
              <a:rPr lang="id-ID" dirty="0">
                <a:solidFill>
                  <a:schemeClr val="tx1"/>
                </a:solidFill>
              </a:rPr>
              <a:t>Landding Page</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DD54E616-13E2-D4B3-B538-050C7C9199A1}"/>
              </a:ext>
            </a:extLst>
          </p:cNvPr>
          <p:cNvPicPr>
            <a:picLocks noChangeAspect="1"/>
          </p:cNvPicPr>
          <p:nvPr/>
        </p:nvPicPr>
        <p:blipFill>
          <a:blip r:embed="rId3"/>
          <a:stretch>
            <a:fillRect/>
          </a:stretch>
        </p:blipFill>
        <p:spPr>
          <a:xfrm>
            <a:off x="3059833" y="1340768"/>
            <a:ext cx="4320480" cy="502480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
            <a:extLst>
              <a:ext uri="{FF2B5EF4-FFF2-40B4-BE49-F238E27FC236}">
                <a16:creationId xmlns:a16="http://schemas.microsoft.com/office/drawing/2014/main" id="{CE13496C-CEC0-1FBF-7F59-E6E37A92F33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5" name="Rectangle 4">
            <a:extLst>
              <a:ext uri="{FF2B5EF4-FFF2-40B4-BE49-F238E27FC236}">
                <a16:creationId xmlns:a16="http://schemas.microsoft.com/office/drawing/2014/main" id="{911C18EC-D5B0-FB6B-F6E2-C4BEF38917C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Pages</a:t>
            </a:r>
          </a:p>
          <a:p>
            <a:pPr lvl="1">
              <a:defRPr/>
            </a:pPr>
            <a:r>
              <a:rPr lang="id-ID" dirty="0">
                <a:solidFill>
                  <a:schemeClr val="tx1"/>
                </a:solidFill>
              </a:rPr>
              <a:t>Login Page</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646AA019-092C-FAAB-E69A-9A9903AB18D4}"/>
              </a:ext>
            </a:extLst>
          </p:cNvPr>
          <p:cNvPicPr>
            <a:picLocks noChangeAspect="1"/>
          </p:cNvPicPr>
          <p:nvPr/>
        </p:nvPicPr>
        <p:blipFill>
          <a:blip r:embed="rId3"/>
          <a:stretch>
            <a:fillRect/>
          </a:stretch>
        </p:blipFill>
        <p:spPr>
          <a:xfrm>
            <a:off x="827584" y="2266488"/>
            <a:ext cx="6660232" cy="3371742"/>
          </a:xfrm>
          <a:prstGeom prst="rect">
            <a:avLst/>
          </a:prstGeom>
        </p:spPr>
      </p:pic>
    </p:spTree>
    <p:extLst>
      <p:ext uri="{BB962C8B-B14F-4D97-AF65-F5344CB8AC3E}">
        <p14:creationId xmlns:p14="http://schemas.microsoft.com/office/powerpoint/2010/main" val="1221505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
            <a:extLst>
              <a:ext uri="{FF2B5EF4-FFF2-40B4-BE49-F238E27FC236}">
                <a16:creationId xmlns:a16="http://schemas.microsoft.com/office/drawing/2014/main" id="{CE13496C-CEC0-1FBF-7F59-E6E37A92F33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5" name="Rectangle 4">
            <a:extLst>
              <a:ext uri="{FF2B5EF4-FFF2-40B4-BE49-F238E27FC236}">
                <a16:creationId xmlns:a16="http://schemas.microsoft.com/office/drawing/2014/main" id="{911C18EC-D5B0-FB6B-F6E2-C4BEF38917C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Pages</a:t>
            </a:r>
          </a:p>
          <a:p>
            <a:pPr lvl="1">
              <a:defRPr/>
            </a:pPr>
            <a:r>
              <a:rPr lang="id-ID" dirty="0">
                <a:solidFill>
                  <a:schemeClr val="tx1"/>
                </a:solidFill>
              </a:rPr>
              <a:t>Registration Page</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60E3A716-34C7-B133-0E34-84C55F18903C}"/>
              </a:ext>
            </a:extLst>
          </p:cNvPr>
          <p:cNvPicPr>
            <a:picLocks noChangeAspect="1"/>
          </p:cNvPicPr>
          <p:nvPr/>
        </p:nvPicPr>
        <p:blipFill>
          <a:blip r:embed="rId3"/>
          <a:stretch>
            <a:fillRect/>
          </a:stretch>
        </p:blipFill>
        <p:spPr>
          <a:xfrm>
            <a:off x="683568" y="2132856"/>
            <a:ext cx="7326845" cy="3674764"/>
          </a:xfrm>
          <a:prstGeom prst="rect">
            <a:avLst/>
          </a:prstGeom>
        </p:spPr>
      </p:pic>
    </p:spTree>
    <p:extLst>
      <p:ext uri="{BB962C8B-B14F-4D97-AF65-F5344CB8AC3E}">
        <p14:creationId xmlns:p14="http://schemas.microsoft.com/office/powerpoint/2010/main" val="3162342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
            <a:extLst>
              <a:ext uri="{FF2B5EF4-FFF2-40B4-BE49-F238E27FC236}">
                <a16:creationId xmlns:a16="http://schemas.microsoft.com/office/drawing/2014/main" id="{CE13496C-CEC0-1FBF-7F59-E6E37A92F33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5" name="Rectangle 4">
            <a:extLst>
              <a:ext uri="{FF2B5EF4-FFF2-40B4-BE49-F238E27FC236}">
                <a16:creationId xmlns:a16="http://schemas.microsoft.com/office/drawing/2014/main" id="{911C18EC-D5B0-FB6B-F6E2-C4BEF38917C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Pages</a:t>
            </a:r>
          </a:p>
          <a:p>
            <a:pPr lvl="1">
              <a:defRPr/>
            </a:pPr>
            <a:r>
              <a:rPr lang="id-ID" dirty="0">
                <a:solidFill>
                  <a:schemeClr val="tx1"/>
                </a:solidFill>
              </a:rPr>
              <a:t>Registration Page</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D558086A-EBBA-9868-A710-B91B4DC21FF4}"/>
              </a:ext>
            </a:extLst>
          </p:cNvPr>
          <p:cNvPicPr>
            <a:picLocks noChangeAspect="1"/>
          </p:cNvPicPr>
          <p:nvPr/>
        </p:nvPicPr>
        <p:blipFill>
          <a:blip r:embed="rId3"/>
          <a:stretch>
            <a:fillRect/>
          </a:stretch>
        </p:blipFill>
        <p:spPr>
          <a:xfrm>
            <a:off x="683568" y="2492896"/>
            <a:ext cx="6480720" cy="3280864"/>
          </a:xfrm>
          <a:prstGeom prst="rect">
            <a:avLst/>
          </a:prstGeom>
        </p:spPr>
      </p:pic>
    </p:spTree>
    <p:extLst>
      <p:ext uri="{BB962C8B-B14F-4D97-AF65-F5344CB8AC3E}">
        <p14:creationId xmlns:p14="http://schemas.microsoft.com/office/powerpoint/2010/main" val="516715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
            <a:extLst>
              <a:ext uri="{FF2B5EF4-FFF2-40B4-BE49-F238E27FC236}">
                <a16:creationId xmlns:a16="http://schemas.microsoft.com/office/drawing/2014/main" id="{CE13496C-CEC0-1FBF-7F59-E6E37A92F33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5" name="Rectangle 4">
            <a:extLst>
              <a:ext uri="{FF2B5EF4-FFF2-40B4-BE49-F238E27FC236}">
                <a16:creationId xmlns:a16="http://schemas.microsoft.com/office/drawing/2014/main" id="{911C18EC-D5B0-FB6B-F6E2-C4BEF38917C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Pages</a:t>
            </a:r>
          </a:p>
          <a:p>
            <a:pPr lvl="1">
              <a:defRPr/>
            </a:pPr>
            <a:r>
              <a:rPr lang="id-ID" dirty="0">
                <a:solidFill>
                  <a:schemeClr val="tx1"/>
                </a:solidFill>
              </a:rPr>
              <a:t>Verify Page</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149DAD6B-79A7-DB16-173C-639776A8E62D}"/>
              </a:ext>
            </a:extLst>
          </p:cNvPr>
          <p:cNvPicPr>
            <a:picLocks noChangeAspect="1"/>
          </p:cNvPicPr>
          <p:nvPr/>
        </p:nvPicPr>
        <p:blipFill>
          <a:blip r:embed="rId3"/>
          <a:stretch>
            <a:fillRect/>
          </a:stretch>
        </p:blipFill>
        <p:spPr>
          <a:xfrm>
            <a:off x="827584" y="2060848"/>
            <a:ext cx="6948264" cy="4150864"/>
          </a:xfrm>
          <a:prstGeom prst="rect">
            <a:avLst/>
          </a:prstGeom>
        </p:spPr>
      </p:pic>
    </p:spTree>
    <p:extLst>
      <p:ext uri="{BB962C8B-B14F-4D97-AF65-F5344CB8AC3E}">
        <p14:creationId xmlns:p14="http://schemas.microsoft.com/office/powerpoint/2010/main" val="2201492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
            <a:extLst>
              <a:ext uri="{FF2B5EF4-FFF2-40B4-BE49-F238E27FC236}">
                <a16:creationId xmlns:a16="http://schemas.microsoft.com/office/drawing/2014/main" id="{CE13496C-CEC0-1FBF-7F59-E6E37A92F33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5" name="Rectangle 4">
            <a:extLst>
              <a:ext uri="{FF2B5EF4-FFF2-40B4-BE49-F238E27FC236}">
                <a16:creationId xmlns:a16="http://schemas.microsoft.com/office/drawing/2014/main" id="{911C18EC-D5B0-FB6B-F6E2-C4BEF38917C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Pages</a:t>
            </a:r>
          </a:p>
          <a:p>
            <a:pPr lvl="1">
              <a:defRPr/>
            </a:pPr>
            <a:r>
              <a:rPr lang="id-ID" dirty="0">
                <a:solidFill>
                  <a:schemeClr val="tx1"/>
                </a:solidFill>
              </a:rPr>
              <a:t>Profile Page</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741EDDCF-B9DB-B899-A8B9-F83D1D6E3773}"/>
              </a:ext>
            </a:extLst>
          </p:cNvPr>
          <p:cNvPicPr>
            <a:picLocks noChangeAspect="1"/>
          </p:cNvPicPr>
          <p:nvPr/>
        </p:nvPicPr>
        <p:blipFill>
          <a:blip r:embed="rId3"/>
          <a:stretch>
            <a:fillRect/>
          </a:stretch>
        </p:blipFill>
        <p:spPr>
          <a:xfrm>
            <a:off x="2627785" y="1397707"/>
            <a:ext cx="5112568" cy="4811672"/>
          </a:xfrm>
          <a:prstGeom prst="rect">
            <a:avLst/>
          </a:prstGeom>
        </p:spPr>
      </p:pic>
    </p:spTree>
    <p:extLst>
      <p:ext uri="{BB962C8B-B14F-4D97-AF65-F5344CB8AC3E}">
        <p14:creationId xmlns:p14="http://schemas.microsoft.com/office/powerpoint/2010/main" val="248047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a:extLst>
              <a:ext uri="{FF2B5EF4-FFF2-40B4-BE49-F238E27FC236}">
                <a16:creationId xmlns:a16="http://schemas.microsoft.com/office/drawing/2014/main" id="{994241E0-94B3-BCE2-8BC2-680A5B614DA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 Development Tools</a:t>
            </a:r>
          </a:p>
        </p:txBody>
      </p:sp>
      <p:sp>
        <p:nvSpPr>
          <p:cNvPr id="5" name="Rectangle 4">
            <a:extLst>
              <a:ext uri="{FF2B5EF4-FFF2-40B4-BE49-F238E27FC236}">
                <a16:creationId xmlns:a16="http://schemas.microsoft.com/office/drawing/2014/main" id="{5CA9997A-92FE-B248-9FFE-4BE5F00BCA46}"/>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anchor="t"/>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Development Tools Screen captures</a:t>
            </a:r>
          </a:p>
          <a:p>
            <a:pPr marL="742950" lvl="1" indent="-285750">
              <a:buFont typeface="Wingdings" panose="05000000000000000000" pitchFamily="2" charset="2"/>
              <a:buChar char="§"/>
              <a:defRPr/>
            </a:pPr>
            <a:r>
              <a:rPr lang="en-SG" dirty="0">
                <a:solidFill>
                  <a:schemeClr val="tx1"/>
                </a:solidFill>
                <a:cs typeface="Calibri"/>
              </a:rPr>
              <a:t>Eclipse with JEE plugin for development</a:t>
            </a:r>
            <a:endParaRPr lang="id-ID" dirty="0">
              <a:solidFill>
                <a:schemeClr val="tx1"/>
              </a:solidFill>
              <a:cs typeface="Calibri"/>
            </a:endParaRPr>
          </a:p>
          <a:p>
            <a:pPr marL="742950" lvl="1" indent="-285750">
              <a:buFont typeface="Wingdings" panose="05000000000000000000" pitchFamily="2" charset="2"/>
              <a:buChar char="§"/>
              <a:defRPr/>
            </a:pPr>
            <a:endParaRPr lang="id-ID" dirty="0">
              <a:solidFill>
                <a:schemeClr val="tx1"/>
              </a:solidFill>
              <a:cs typeface="Calibri"/>
            </a:endParaRPr>
          </a:p>
          <a:p>
            <a:pPr marL="742950" lvl="1" indent="-285750">
              <a:buFont typeface="Wingdings" panose="05000000000000000000" pitchFamily="2" charset="2"/>
              <a:buChar char="§"/>
              <a:defRPr/>
            </a:pPr>
            <a:endParaRPr lang="id-ID" dirty="0">
              <a:solidFill>
                <a:schemeClr val="tx1"/>
              </a:solidFill>
              <a:cs typeface="Calibri"/>
            </a:endParaRPr>
          </a:p>
          <a:p>
            <a:pPr marL="742950" lvl="1" indent="-285750">
              <a:buFont typeface="Wingdings" panose="05000000000000000000" pitchFamily="2" charset="2"/>
              <a:buChar char="§"/>
              <a:defRPr/>
            </a:pPr>
            <a:endParaRPr lang="id-ID" dirty="0">
              <a:solidFill>
                <a:schemeClr val="tx1"/>
              </a:solidFill>
              <a:cs typeface="Calibri"/>
            </a:endParaRPr>
          </a:p>
          <a:p>
            <a:pPr marL="742950" lvl="1" indent="-285750">
              <a:buFont typeface="Wingdings" panose="05000000000000000000" pitchFamily="2" charset="2"/>
              <a:buChar char="§"/>
              <a:defRPr/>
            </a:pPr>
            <a:endParaRPr lang="id-ID" dirty="0">
              <a:solidFill>
                <a:schemeClr val="tx1"/>
              </a:solidFill>
              <a:cs typeface="Calibri"/>
            </a:endParaRPr>
          </a:p>
          <a:p>
            <a:pPr marL="742950" lvl="1" indent="-285750">
              <a:buFont typeface="Wingdings" panose="05000000000000000000" pitchFamily="2" charset="2"/>
              <a:buChar char="§"/>
              <a:defRPr/>
            </a:pPr>
            <a:endParaRPr lang="id-ID" dirty="0">
              <a:solidFill>
                <a:schemeClr val="tx1"/>
              </a:solidFill>
              <a:cs typeface="Calibri"/>
            </a:endParaRPr>
          </a:p>
          <a:p>
            <a:pPr marL="742950" lvl="1" indent="-285750">
              <a:buFont typeface="Wingdings" panose="05000000000000000000" pitchFamily="2" charset="2"/>
              <a:buChar char="§"/>
              <a:defRPr/>
            </a:pPr>
            <a:endParaRPr lang="id-ID" dirty="0">
              <a:solidFill>
                <a:schemeClr val="tx1"/>
              </a:solidFill>
              <a:cs typeface="Calibri"/>
            </a:endParaRPr>
          </a:p>
          <a:p>
            <a:pPr lvl="1">
              <a:defRPr/>
            </a:pPr>
            <a:endParaRPr lang="id-ID" dirty="0">
              <a:solidFill>
                <a:schemeClr val="tx1"/>
              </a:solidFill>
              <a:cs typeface="Calibri"/>
            </a:endParaRPr>
          </a:p>
          <a:p>
            <a:pPr marL="742950" lvl="1" indent="-285750">
              <a:buFont typeface="Wingdings" panose="05000000000000000000" pitchFamily="2" charset="2"/>
              <a:buChar char="§"/>
              <a:defRPr/>
            </a:pPr>
            <a:endParaRPr lang="id-ID" dirty="0">
              <a:solidFill>
                <a:schemeClr val="tx1"/>
              </a:solidFill>
              <a:cs typeface="Calibri"/>
            </a:endParaRPr>
          </a:p>
          <a:p>
            <a:pPr marL="742950" lvl="1" indent="-285750">
              <a:buFont typeface="Wingdings" panose="05000000000000000000" pitchFamily="2" charset="2"/>
              <a:buChar char="§"/>
              <a:defRPr/>
            </a:pPr>
            <a:r>
              <a:rPr lang="en-SG" dirty="0">
                <a:solidFill>
                  <a:schemeClr val="tx1"/>
                </a:solidFill>
                <a:cs typeface="Calibri"/>
              </a:rPr>
              <a:t>Server : Apache Tomcat 9</a:t>
            </a:r>
            <a:endParaRPr lang="id-ID" dirty="0">
              <a:solidFill>
                <a:schemeClr val="tx1"/>
              </a:solidFill>
              <a:cs typeface="Calibri"/>
            </a:endParaRPr>
          </a:p>
          <a:p>
            <a:pPr marL="742950" lvl="1" indent="-285750">
              <a:buFont typeface="Wingdings" panose="05000000000000000000" pitchFamily="2" charset="2"/>
              <a:buChar char="§"/>
              <a:defRPr/>
            </a:pPr>
            <a:endParaRPr lang="id-ID" dirty="0">
              <a:solidFill>
                <a:schemeClr val="tx1"/>
              </a:solidFill>
              <a:cs typeface="Calibri"/>
            </a:endParaRPr>
          </a:p>
          <a:p>
            <a:pPr marL="742950" lvl="1" indent="-285750">
              <a:buFont typeface="Wingdings" panose="05000000000000000000" pitchFamily="2" charset="2"/>
              <a:buChar char="§"/>
              <a:defRPr/>
            </a:pPr>
            <a:endParaRPr lang="id-ID" dirty="0">
              <a:solidFill>
                <a:schemeClr val="tx1"/>
              </a:solidFill>
              <a:cs typeface="Calibri"/>
            </a:endParaRPr>
          </a:p>
          <a:p>
            <a:pPr marL="742950" lvl="1" indent="-285750">
              <a:buFont typeface="Wingdings" panose="05000000000000000000" pitchFamily="2" charset="2"/>
              <a:buChar char="§"/>
              <a:defRPr/>
            </a:pPr>
            <a:endParaRPr lang="en-SG" dirty="0">
              <a:solidFill>
                <a:schemeClr val="tx1"/>
              </a:solidFill>
              <a:cs typeface="Calibri"/>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cs typeface="Calibri"/>
            </a:endParaRPr>
          </a:p>
          <a:p>
            <a:pPr marL="285750" indent="-285750">
              <a:buFont typeface="Wingdings" panose="05000000000000000000" pitchFamily="2" charset="2"/>
              <a:buChar char="q"/>
              <a:defRPr/>
            </a:pPr>
            <a:endParaRPr lang="en-SG" dirty="0">
              <a:solidFill>
                <a:schemeClr val="tx1"/>
              </a:solidFill>
              <a:cs typeface="Calibri"/>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cs typeface="Calibri"/>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cs typeface="Calibri"/>
            </a:endParaRPr>
          </a:p>
        </p:txBody>
      </p:sp>
      <p:pic>
        <p:nvPicPr>
          <p:cNvPr id="6" name="Picture 5">
            <a:extLst>
              <a:ext uri="{FF2B5EF4-FFF2-40B4-BE49-F238E27FC236}">
                <a16:creationId xmlns:a16="http://schemas.microsoft.com/office/drawing/2014/main" id="{21510F12-9EC8-4485-EC20-F52454B4F2AF}"/>
              </a:ext>
            </a:extLst>
          </p:cNvPr>
          <p:cNvPicPr>
            <a:picLocks noChangeAspect="1"/>
          </p:cNvPicPr>
          <p:nvPr/>
        </p:nvPicPr>
        <p:blipFill>
          <a:blip r:embed="rId3"/>
          <a:stretch>
            <a:fillRect/>
          </a:stretch>
        </p:blipFill>
        <p:spPr>
          <a:xfrm>
            <a:off x="611560" y="1971837"/>
            <a:ext cx="3491880" cy="1964183"/>
          </a:xfrm>
          <a:prstGeom prst="rect">
            <a:avLst/>
          </a:prstGeom>
        </p:spPr>
      </p:pic>
      <p:pic>
        <p:nvPicPr>
          <p:cNvPr id="8" name="Picture 7">
            <a:extLst>
              <a:ext uri="{FF2B5EF4-FFF2-40B4-BE49-F238E27FC236}">
                <a16:creationId xmlns:a16="http://schemas.microsoft.com/office/drawing/2014/main" id="{D60E77EF-E046-CCA8-C6AB-EDC0E7ED6ECA}"/>
              </a:ext>
            </a:extLst>
          </p:cNvPr>
          <p:cNvPicPr>
            <a:picLocks noChangeAspect="1"/>
          </p:cNvPicPr>
          <p:nvPr/>
        </p:nvPicPr>
        <p:blipFill>
          <a:blip r:embed="rId4"/>
          <a:stretch>
            <a:fillRect/>
          </a:stretch>
        </p:blipFill>
        <p:spPr>
          <a:xfrm>
            <a:off x="772356" y="4365104"/>
            <a:ext cx="3170287" cy="53070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
            <a:extLst>
              <a:ext uri="{FF2B5EF4-FFF2-40B4-BE49-F238E27FC236}">
                <a16:creationId xmlns:a16="http://schemas.microsoft.com/office/drawing/2014/main" id="{CE13496C-CEC0-1FBF-7F59-E6E37A92F33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5" name="Rectangle 4">
            <a:extLst>
              <a:ext uri="{FF2B5EF4-FFF2-40B4-BE49-F238E27FC236}">
                <a16:creationId xmlns:a16="http://schemas.microsoft.com/office/drawing/2014/main" id="{911C18EC-D5B0-FB6B-F6E2-C4BEF38917C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Pages</a:t>
            </a:r>
          </a:p>
          <a:p>
            <a:pPr lvl="1">
              <a:defRPr/>
            </a:pPr>
            <a:r>
              <a:rPr lang="id-ID" dirty="0">
                <a:solidFill>
                  <a:schemeClr val="tx1"/>
                </a:solidFill>
              </a:rPr>
              <a:t>Search Page</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20BF1C56-2F19-43EC-37F9-A325736DEDF6}"/>
              </a:ext>
            </a:extLst>
          </p:cNvPr>
          <p:cNvPicPr>
            <a:picLocks noChangeAspect="1"/>
          </p:cNvPicPr>
          <p:nvPr/>
        </p:nvPicPr>
        <p:blipFill>
          <a:blip r:embed="rId3"/>
          <a:stretch>
            <a:fillRect/>
          </a:stretch>
        </p:blipFill>
        <p:spPr>
          <a:xfrm>
            <a:off x="2843808" y="1591041"/>
            <a:ext cx="4686539" cy="4842757"/>
          </a:xfrm>
          <a:prstGeom prst="rect">
            <a:avLst/>
          </a:prstGeom>
        </p:spPr>
      </p:pic>
    </p:spTree>
    <p:extLst>
      <p:ext uri="{BB962C8B-B14F-4D97-AF65-F5344CB8AC3E}">
        <p14:creationId xmlns:p14="http://schemas.microsoft.com/office/powerpoint/2010/main" val="3755633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
            <a:extLst>
              <a:ext uri="{FF2B5EF4-FFF2-40B4-BE49-F238E27FC236}">
                <a16:creationId xmlns:a16="http://schemas.microsoft.com/office/drawing/2014/main" id="{CE13496C-CEC0-1FBF-7F59-E6E37A92F33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5" name="Rectangle 4">
            <a:extLst>
              <a:ext uri="{FF2B5EF4-FFF2-40B4-BE49-F238E27FC236}">
                <a16:creationId xmlns:a16="http://schemas.microsoft.com/office/drawing/2014/main" id="{911C18EC-D5B0-FB6B-F6E2-C4BEF38917C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Pages</a:t>
            </a:r>
          </a:p>
          <a:p>
            <a:pPr lvl="1">
              <a:defRPr/>
            </a:pPr>
            <a:r>
              <a:rPr lang="id-ID" dirty="0">
                <a:solidFill>
                  <a:schemeClr val="tx1"/>
                </a:solidFill>
              </a:rPr>
              <a:t>Landding Page</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1145399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
            <a:extLst>
              <a:ext uri="{FF2B5EF4-FFF2-40B4-BE49-F238E27FC236}">
                <a16:creationId xmlns:a16="http://schemas.microsoft.com/office/drawing/2014/main" id="{CE13496C-CEC0-1FBF-7F59-E6E37A92F33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5" name="Rectangle 4">
            <a:extLst>
              <a:ext uri="{FF2B5EF4-FFF2-40B4-BE49-F238E27FC236}">
                <a16:creationId xmlns:a16="http://schemas.microsoft.com/office/drawing/2014/main" id="{911C18EC-D5B0-FB6B-F6E2-C4BEF38917C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Pages</a:t>
            </a:r>
          </a:p>
          <a:p>
            <a:pPr lvl="1">
              <a:defRPr/>
            </a:pPr>
            <a:r>
              <a:rPr lang="id-ID" dirty="0">
                <a:solidFill>
                  <a:schemeClr val="tx1"/>
                </a:solidFill>
              </a:rPr>
              <a:t>Result Page</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AF061068-CB9B-15C8-755B-DA26EC459E96}"/>
              </a:ext>
            </a:extLst>
          </p:cNvPr>
          <p:cNvPicPr>
            <a:picLocks noChangeAspect="1"/>
          </p:cNvPicPr>
          <p:nvPr/>
        </p:nvPicPr>
        <p:blipFill>
          <a:blip r:embed="rId3"/>
          <a:stretch>
            <a:fillRect/>
          </a:stretch>
        </p:blipFill>
        <p:spPr>
          <a:xfrm>
            <a:off x="1133872" y="2020309"/>
            <a:ext cx="6876256" cy="4437334"/>
          </a:xfrm>
          <a:prstGeom prst="rect">
            <a:avLst/>
          </a:prstGeom>
        </p:spPr>
      </p:pic>
    </p:spTree>
    <p:extLst>
      <p:ext uri="{BB962C8B-B14F-4D97-AF65-F5344CB8AC3E}">
        <p14:creationId xmlns:p14="http://schemas.microsoft.com/office/powerpoint/2010/main" val="2359895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
            <a:extLst>
              <a:ext uri="{FF2B5EF4-FFF2-40B4-BE49-F238E27FC236}">
                <a16:creationId xmlns:a16="http://schemas.microsoft.com/office/drawing/2014/main" id="{CE13496C-CEC0-1FBF-7F59-E6E37A92F33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5" name="Rectangle 4">
            <a:extLst>
              <a:ext uri="{FF2B5EF4-FFF2-40B4-BE49-F238E27FC236}">
                <a16:creationId xmlns:a16="http://schemas.microsoft.com/office/drawing/2014/main" id="{911C18EC-D5B0-FB6B-F6E2-C4BEF38917C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Pages</a:t>
            </a:r>
          </a:p>
          <a:p>
            <a:pPr lvl="1">
              <a:defRPr/>
            </a:pPr>
            <a:r>
              <a:rPr lang="id-ID" dirty="0">
                <a:solidFill>
                  <a:schemeClr val="tx1"/>
                </a:solidFill>
              </a:rPr>
              <a:t>IndexAdmin Page</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A88FA82B-2C6B-F739-A819-EC62A2EAB4A5}"/>
              </a:ext>
            </a:extLst>
          </p:cNvPr>
          <p:cNvPicPr>
            <a:picLocks noChangeAspect="1"/>
          </p:cNvPicPr>
          <p:nvPr/>
        </p:nvPicPr>
        <p:blipFill>
          <a:blip r:embed="rId3"/>
          <a:stretch>
            <a:fillRect/>
          </a:stretch>
        </p:blipFill>
        <p:spPr>
          <a:xfrm>
            <a:off x="683568" y="2204864"/>
            <a:ext cx="7823092" cy="3960440"/>
          </a:xfrm>
          <a:prstGeom prst="rect">
            <a:avLst/>
          </a:prstGeom>
        </p:spPr>
      </p:pic>
    </p:spTree>
    <p:extLst>
      <p:ext uri="{BB962C8B-B14F-4D97-AF65-F5344CB8AC3E}">
        <p14:creationId xmlns:p14="http://schemas.microsoft.com/office/powerpoint/2010/main" val="4179866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
            <a:extLst>
              <a:ext uri="{FF2B5EF4-FFF2-40B4-BE49-F238E27FC236}">
                <a16:creationId xmlns:a16="http://schemas.microsoft.com/office/drawing/2014/main" id="{CE13496C-CEC0-1FBF-7F59-E6E37A92F33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5" name="Rectangle 4">
            <a:extLst>
              <a:ext uri="{FF2B5EF4-FFF2-40B4-BE49-F238E27FC236}">
                <a16:creationId xmlns:a16="http://schemas.microsoft.com/office/drawing/2014/main" id="{911C18EC-D5B0-FB6B-F6E2-C4BEF38917C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Pages</a:t>
            </a:r>
          </a:p>
          <a:p>
            <a:pPr lvl="1">
              <a:defRPr/>
            </a:pPr>
            <a:r>
              <a:rPr lang="id-ID" dirty="0">
                <a:solidFill>
                  <a:schemeClr val="tx1"/>
                </a:solidFill>
              </a:rPr>
              <a:t>Bulk-Email Page</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29E6377D-911A-C691-E4FA-51B3DDB00C88}"/>
              </a:ext>
            </a:extLst>
          </p:cNvPr>
          <p:cNvPicPr>
            <a:picLocks noChangeAspect="1"/>
          </p:cNvPicPr>
          <p:nvPr/>
        </p:nvPicPr>
        <p:blipFill>
          <a:blip r:embed="rId3"/>
          <a:stretch>
            <a:fillRect/>
          </a:stretch>
        </p:blipFill>
        <p:spPr>
          <a:xfrm>
            <a:off x="611560" y="2204863"/>
            <a:ext cx="7704856" cy="3900584"/>
          </a:xfrm>
          <a:prstGeom prst="rect">
            <a:avLst/>
          </a:prstGeom>
        </p:spPr>
      </p:pic>
    </p:spTree>
    <p:extLst>
      <p:ext uri="{BB962C8B-B14F-4D97-AF65-F5344CB8AC3E}">
        <p14:creationId xmlns:p14="http://schemas.microsoft.com/office/powerpoint/2010/main" val="2833716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
            <a:extLst>
              <a:ext uri="{FF2B5EF4-FFF2-40B4-BE49-F238E27FC236}">
                <a16:creationId xmlns:a16="http://schemas.microsoft.com/office/drawing/2014/main" id="{CE13496C-CEC0-1FBF-7F59-E6E37A92F33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5" name="Rectangle 4">
            <a:extLst>
              <a:ext uri="{FF2B5EF4-FFF2-40B4-BE49-F238E27FC236}">
                <a16:creationId xmlns:a16="http://schemas.microsoft.com/office/drawing/2014/main" id="{911C18EC-D5B0-FB6B-F6E2-C4BEF38917C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Pages</a:t>
            </a:r>
          </a:p>
          <a:p>
            <a:pPr lvl="1">
              <a:defRPr/>
            </a:pPr>
            <a:r>
              <a:rPr lang="id-ID" dirty="0">
                <a:solidFill>
                  <a:schemeClr val="tx1"/>
                </a:solidFill>
              </a:rPr>
              <a:t>All-users Page</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6935152B-6C6C-EDC6-2F32-28B7BCB64F9A}"/>
              </a:ext>
            </a:extLst>
          </p:cNvPr>
          <p:cNvPicPr>
            <a:picLocks noChangeAspect="1"/>
          </p:cNvPicPr>
          <p:nvPr/>
        </p:nvPicPr>
        <p:blipFill>
          <a:blip r:embed="rId3"/>
          <a:stretch>
            <a:fillRect/>
          </a:stretch>
        </p:blipFill>
        <p:spPr>
          <a:xfrm>
            <a:off x="450081" y="2315137"/>
            <a:ext cx="7146255" cy="3617792"/>
          </a:xfrm>
          <a:prstGeom prst="rect">
            <a:avLst/>
          </a:prstGeom>
        </p:spPr>
      </p:pic>
    </p:spTree>
    <p:extLst>
      <p:ext uri="{BB962C8B-B14F-4D97-AF65-F5344CB8AC3E}">
        <p14:creationId xmlns:p14="http://schemas.microsoft.com/office/powerpoint/2010/main" val="896460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
            <a:extLst>
              <a:ext uri="{FF2B5EF4-FFF2-40B4-BE49-F238E27FC236}">
                <a16:creationId xmlns:a16="http://schemas.microsoft.com/office/drawing/2014/main" id="{CE13496C-CEC0-1FBF-7F59-E6E37A92F33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19. Project Results</a:t>
            </a:r>
          </a:p>
        </p:txBody>
      </p:sp>
      <p:sp>
        <p:nvSpPr>
          <p:cNvPr id="5" name="Rectangle 4">
            <a:extLst>
              <a:ext uri="{FF2B5EF4-FFF2-40B4-BE49-F238E27FC236}">
                <a16:creationId xmlns:a16="http://schemas.microsoft.com/office/drawing/2014/main" id="{911C18EC-D5B0-FB6B-F6E2-C4BEF38917C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Pages</a:t>
            </a:r>
          </a:p>
          <a:p>
            <a:pPr lvl="1">
              <a:defRPr/>
            </a:pPr>
            <a:r>
              <a:rPr lang="id-ID" dirty="0">
                <a:solidFill>
                  <a:schemeClr val="tx1"/>
                </a:solidFill>
              </a:rPr>
              <a:t>Updatepeople  Page</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99B0945B-EFA9-DE4B-AC02-04B541127B05}"/>
              </a:ext>
            </a:extLst>
          </p:cNvPr>
          <p:cNvPicPr>
            <a:picLocks noChangeAspect="1"/>
          </p:cNvPicPr>
          <p:nvPr/>
        </p:nvPicPr>
        <p:blipFill>
          <a:blip r:embed="rId3"/>
          <a:stretch>
            <a:fillRect/>
          </a:stretch>
        </p:blipFill>
        <p:spPr>
          <a:xfrm>
            <a:off x="395536" y="2276872"/>
            <a:ext cx="7632848" cy="4078803"/>
          </a:xfrm>
          <a:prstGeom prst="rect">
            <a:avLst/>
          </a:prstGeom>
        </p:spPr>
      </p:pic>
    </p:spTree>
    <p:extLst>
      <p:ext uri="{BB962C8B-B14F-4D97-AF65-F5344CB8AC3E}">
        <p14:creationId xmlns:p14="http://schemas.microsoft.com/office/powerpoint/2010/main" val="18915343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A8A9514B-B987-2951-420D-A8AC15C9ED8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dirty="0">
                <a:solidFill>
                  <a:srgbClr val="FFFFFF"/>
                </a:solidFill>
                <a:cs typeface="Arial" panose="020B0604020202020204" pitchFamily="34" charset="0"/>
              </a:rPr>
              <a:t>20. Proposed Improvements</a:t>
            </a:r>
          </a:p>
        </p:txBody>
      </p:sp>
      <p:sp>
        <p:nvSpPr>
          <p:cNvPr id="3" name="Rectangle 2">
            <a:extLst>
              <a:ext uri="{FF2B5EF4-FFF2-40B4-BE49-F238E27FC236}">
                <a16:creationId xmlns:a16="http://schemas.microsoft.com/office/drawing/2014/main" id="{B1DA04BA-6FDF-C966-CAD1-951A54280C30}"/>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p>
          <a:p>
            <a:pPr marL="742950" lvl="1" indent="-285750">
              <a:buFont typeface="Wingdings" panose="05000000000000000000" pitchFamily="2" charset="2"/>
              <a:buChar char="§"/>
              <a:defRPr/>
            </a:pPr>
            <a:r>
              <a:rPr lang="en-US" dirty="0">
                <a:solidFill>
                  <a:schemeClr val="tx1"/>
                </a:solidFill>
              </a:rPr>
              <a:t>Button to like, comment and sav</a:t>
            </a:r>
            <a:r>
              <a:rPr lang="id-ID" dirty="0">
                <a:solidFill>
                  <a:schemeClr val="tx1"/>
                </a:solidFill>
              </a:rPr>
              <a:t>e</a:t>
            </a: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id-ID" sz="2000" b="1" dirty="0">
              <a:solidFill>
                <a:schemeClr val="tx1"/>
              </a:solidFill>
            </a:endParaRPr>
          </a:p>
          <a:p>
            <a:pPr marL="742950" lvl="1" indent="-285750">
              <a:buFont typeface="Wingdings" panose="05000000000000000000" pitchFamily="2" charset="2"/>
              <a:buChar char="§"/>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a:extLst>
              <a:ext uri="{FF2B5EF4-FFF2-40B4-BE49-F238E27FC236}">
                <a16:creationId xmlns:a16="http://schemas.microsoft.com/office/drawing/2014/main" id="{01CF5CB5-F7C3-A8D0-EFE2-3E9EC3FD1AF6}"/>
              </a:ext>
            </a:extLst>
          </p:cNvPr>
          <p:cNvPicPr>
            <a:picLocks noChangeAspect="1"/>
          </p:cNvPicPr>
          <p:nvPr/>
        </p:nvPicPr>
        <p:blipFill>
          <a:blip r:embed="rId3"/>
          <a:stretch>
            <a:fillRect/>
          </a:stretch>
        </p:blipFill>
        <p:spPr>
          <a:xfrm>
            <a:off x="683568" y="1916832"/>
            <a:ext cx="3599815" cy="325247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A8A9514B-B987-2951-420D-A8AC15C9ED8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dirty="0">
                <a:solidFill>
                  <a:srgbClr val="FFFFFF"/>
                </a:solidFill>
                <a:cs typeface="Arial" panose="020B0604020202020204" pitchFamily="34" charset="0"/>
              </a:rPr>
              <a:t>20. Proposed Improvements</a:t>
            </a:r>
          </a:p>
        </p:txBody>
      </p:sp>
      <p:sp>
        <p:nvSpPr>
          <p:cNvPr id="2" name="Rectangle 1">
            <a:extLst>
              <a:ext uri="{FF2B5EF4-FFF2-40B4-BE49-F238E27FC236}">
                <a16:creationId xmlns:a16="http://schemas.microsoft.com/office/drawing/2014/main" id="{F93CB58A-DDB6-110F-7DB4-864BD88E515C}"/>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p>
          <a:p>
            <a:pPr marL="742950" lvl="1" indent="-285750">
              <a:buFont typeface="Wingdings" panose="05000000000000000000" pitchFamily="2" charset="2"/>
              <a:buChar char="§"/>
              <a:defRPr/>
            </a:pPr>
            <a:r>
              <a:rPr lang="en-US" dirty="0">
                <a:solidFill>
                  <a:schemeClr val="tx1"/>
                </a:solidFill>
              </a:rPr>
              <a:t>Add more detail about education.</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5" name="TextBox 4">
            <a:extLst>
              <a:ext uri="{FF2B5EF4-FFF2-40B4-BE49-F238E27FC236}">
                <a16:creationId xmlns:a16="http://schemas.microsoft.com/office/drawing/2014/main" id="{2E22FEC2-DBF5-2B7E-5F7A-AA34D873DE0B}"/>
              </a:ext>
            </a:extLst>
          </p:cNvPr>
          <p:cNvSpPr txBox="1"/>
          <p:nvPr/>
        </p:nvSpPr>
        <p:spPr>
          <a:xfrm>
            <a:off x="4211960" y="1592381"/>
            <a:ext cx="4620490" cy="369332"/>
          </a:xfrm>
          <a:prstGeom prst="rect">
            <a:avLst/>
          </a:prstGeom>
          <a:noFill/>
        </p:spPr>
        <p:txBody>
          <a:bodyPr wrap="square">
            <a:spAutoFit/>
          </a:bodyPr>
          <a:lstStyle/>
          <a:p>
            <a:pPr marL="742950" lvl="1" indent="-285750">
              <a:buFont typeface="Wingdings" panose="05000000000000000000" pitchFamily="2" charset="2"/>
              <a:buChar char="§"/>
              <a:defRPr/>
            </a:pPr>
            <a:r>
              <a:rPr lang="en-US" dirty="0">
                <a:solidFill>
                  <a:schemeClr val="tx1"/>
                </a:solidFill>
              </a:rPr>
              <a:t>Add more detail about experience</a:t>
            </a:r>
            <a:endParaRPr lang="en-SG" dirty="0">
              <a:solidFill>
                <a:schemeClr val="tx1"/>
              </a:solidFill>
            </a:endParaRPr>
          </a:p>
        </p:txBody>
      </p:sp>
      <p:pic>
        <p:nvPicPr>
          <p:cNvPr id="6" name="Picture 5">
            <a:extLst>
              <a:ext uri="{FF2B5EF4-FFF2-40B4-BE49-F238E27FC236}">
                <a16:creationId xmlns:a16="http://schemas.microsoft.com/office/drawing/2014/main" id="{EAFD7878-EC40-CA7C-9CBC-292B644915FC}"/>
              </a:ext>
            </a:extLst>
          </p:cNvPr>
          <p:cNvPicPr>
            <a:picLocks noChangeAspect="1"/>
          </p:cNvPicPr>
          <p:nvPr/>
        </p:nvPicPr>
        <p:blipFill>
          <a:blip r:embed="rId3"/>
          <a:stretch>
            <a:fillRect/>
          </a:stretch>
        </p:blipFill>
        <p:spPr>
          <a:xfrm>
            <a:off x="370862" y="2020535"/>
            <a:ext cx="2256922" cy="2316641"/>
          </a:xfrm>
          <a:prstGeom prst="rect">
            <a:avLst/>
          </a:prstGeom>
        </p:spPr>
      </p:pic>
      <p:pic>
        <p:nvPicPr>
          <p:cNvPr id="7" name="Picture 6">
            <a:extLst>
              <a:ext uri="{FF2B5EF4-FFF2-40B4-BE49-F238E27FC236}">
                <a16:creationId xmlns:a16="http://schemas.microsoft.com/office/drawing/2014/main" id="{2A06DA1F-4AF3-6504-A860-A33DDAD8AB57}"/>
              </a:ext>
            </a:extLst>
          </p:cNvPr>
          <p:cNvPicPr>
            <a:picLocks noChangeAspect="1"/>
          </p:cNvPicPr>
          <p:nvPr/>
        </p:nvPicPr>
        <p:blipFill>
          <a:blip r:embed="rId4"/>
          <a:stretch>
            <a:fillRect/>
          </a:stretch>
        </p:blipFill>
        <p:spPr>
          <a:xfrm>
            <a:off x="6129460" y="2032357"/>
            <a:ext cx="2186956" cy="2230249"/>
          </a:xfrm>
          <a:prstGeom prst="rect">
            <a:avLst/>
          </a:prstGeom>
        </p:spPr>
      </p:pic>
    </p:spTree>
    <p:extLst>
      <p:ext uri="{BB962C8B-B14F-4D97-AF65-F5344CB8AC3E}">
        <p14:creationId xmlns:p14="http://schemas.microsoft.com/office/powerpoint/2010/main" val="290343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a:extLst>
              <a:ext uri="{FF2B5EF4-FFF2-40B4-BE49-F238E27FC236}">
                <a16:creationId xmlns:a16="http://schemas.microsoft.com/office/drawing/2014/main" id="{994241E0-94B3-BCE2-8BC2-680A5B614DA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2800">
                <a:solidFill>
                  <a:srgbClr val="FFFFFF"/>
                </a:solidFill>
                <a:cs typeface="Arial" panose="020B0604020202020204" pitchFamily="34" charset="0"/>
              </a:rPr>
              <a:t>1. Development Tools</a:t>
            </a:r>
          </a:p>
        </p:txBody>
      </p:sp>
      <p:sp>
        <p:nvSpPr>
          <p:cNvPr id="5" name="Rectangle 4">
            <a:extLst>
              <a:ext uri="{FF2B5EF4-FFF2-40B4-BE49-F238E27FC236}">
                <a16:creationId xmlns:a16="http://schemas.microsoft.com/office/drawing/2014/main" id="{5CA9997A-92FE-B248-9FFE-4BE5F00BCA46}"/>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anchor="t"/>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Development Tools Screen captures</a:t>
            </a:r>
          </a:p>
          <a:p>
            <a:pPr marL="742950" lvl="1" indent="-285750">
              <a:buFont typeface="Wingdings" panose="05000000000000000000" pitchFamily="2" charset="2"/>
              <a:buChar char="§"/>
              <a:defRPr/>
            </a:pPr>
            <a:endParaRPr lang="id-ID" dirty="0">
              <a:solidFill>
                <a:schemeClr val="tx1"/>
              </a:solidFill>
              <a:cs typeface="Calibri"/>
            </a:endParaRPr>
          </a:p>
          <a:p>
            <a:pPr marL="742950" lvl="1" indent="-285750">
              <a:buFont typeface="Wingdings" panose="05000000000000000000" pitchFamily="2" charset="2"/>
              <a:buChar char="§"/>
              <a:defRPr/>
            </a:pPr>
            <a:endParaRPr lang="id-ID" dirty="0">
              <a:solidFill>
                <a:schemeClr val="tx1"/>
              </a:solidFill>
              <a:cs typeface="Calibri"/>
            </a:endParaRPr>
          </a:p>
          <a:p>
            <a:pPr marL="742950" lvl="1" indent="-285750">
              <a:buFont typeface="Wingdings" panose="05000000000000000000" pitchFamily="2" charset="2"/>
              <a:buChar char="§"/>
              <a:defRPr/>
            </a:pPr>
            <a:r>
              <a:rPr lang="id-ID" dirty="0">
                <a:solidFill>
                  <a:schemeClr val="tx1"/>
                </a:solidFill>
                <a:cs typeface="Calibri"/>
              </a:rPr>
              <a:t>Database : MYSQL Workbench</a:t>
            </a:r>
          </a:p>
          <a:p>
            <a:pPr lvl="1">
              <a:defRPr/>
            </a:pPr>
            <a:endParaRPr lang="id-ID" dirty="0">
              <a:solidFill>
                <a:schemeClr val="tx1"/>
              </a:solidFill>
              <a:cs typeface="Calibri"/>
            </a:endParaRPr>
          </a:p>
          <a:p>
            <a:pPr lvl="1">
              <a:defRPr/>
            </a:pPr>
            <a:endParaRPr lang="id-ID" dirty="0">
              <a:solidFill>
                <a:schemeClr val="tx1"/>
              </a:solidFill>
              <a:cs typeface="Calibri"/>
            </a:endParaRPr>
          </a:p>
          <a:p>
            <a:pPr lvl="1">
              <a:defRPr/>
            </a:pPr>
            <a:endParaRPr lang="id-ID" dirty="0">
              <a:solidFill>
                <a:schemeClr val="tx1"/>
              </a:solidFill>
              <a:cs typeface="Calibri"/>
            </a:endParaRPr>
          </a:p>
          <a:p>
            <a:pPr lvl="1">
              <a:defRPr/>
            </a:pPr>
            <a:endParaRPr lang="id-ID" dirty="0">
              <a:solidFill>
                <a:schemeClr val="tx1"/>
              </a:solidFill>
              <a:cs typeface="Calibri"/>
            </a:endParaRPr>
          </a:p>
          <a:p>
            <a:pPr lvl="1">
              <a:defRPr/>
            </a:pPr>
            <a:endParaRPr lang="id-ID" dirty="0">
              <a:solidFill>
                <a:schemeClr val="tx1"/>
              </a:solidFill>
              <a:cs typeface="Calibri"/>
            </a:endParaRPr>
          </a:p>
          <a:p>
            <a:pPr lvl="1">
              <a:defRPr/>
            </a:pPr>
            <a:endParaRPr lang="id-ID" dirty="0">
              <a:solidFill>
                <a:schemeClr val="tx1"/>
              </a:solidFill>
              <a:cs typeface="Calibri"/>
            </a:endParaRPr>
          </a:p>
          <a:p>
            <a:pPr lvl="1">
              <a:defRPr/>
            </a:pPr>
            <a:endParaRPr lang="id-ID" dirty="0">
              <a:solidFill>
                <a:schemeClr val="tx1"/>
              </a:solidFill>
              <a:cs typeface="Calibri"/>
            </a:endParaRPr>
          </a:p>
          <a:p>
            <a:pPr marL="742950" lvl="1" indent="-285750">
              <a:buFont typeface="Wingdings" panose="05000000000000000000" pitchFamily="2" charset="2"/>
              <a:buChar char="§"/>
              <a:defRPr/>
            </a:pPr>
            <a:r>
              <a:rPr lang="id-ID" dirty="0">
                <a:solidFill>
                  <a:schemeClr val="tx1"/>
                </a:solidFill>
                <a:cs typeface="Calibri"/>
              </a:rPr>
              <a:t>Browser : Chrome</a:t>
            </a:r>
            <a:endParaRPr lang="en-SG" dirty="0">
              <a:solidFill>
                <a:schemeClr val="tx1"/>
              </a:solidFill>
              <a:cs typeface="Calibri"/>
            </a:endParaRPr>
          </a:p>
          <a:p>
            <a:pPr marL="742950" lvl="1" indent="-285750">
              <a:buFont typeface="Wingdings" panose="05000000000000000000" pitchFamily="2" charset="2"/>
              <a:buChar char="§"/>
              <a:defRPr/>
            </a:pPr>
            <a:endParaRPr lang="en-SG" dirty="0">
              <a:solidFill>
                <a:schemeClr val="tx1"/>
              </a:solidFill>
              <a:cs typeface="Calibri"/>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cs typeface="Calibri"/>
            </a:endParaRPr>
          </a:p>
          <a:p>
            <a:pPr marL="285750" indent="-285750">
              <a:buFont typeface="Wingdings" panose="05000000000000000000" pitchFamily="2" charset="2"/>
              <a:buChar char="q"/>
              <a:defRPr/>
            </a:pPr>
            <a:endParaRPr lang="en-SG" dirty="0">
              <a:solidFill>
                <a:schemeClr val="tx1"/>
              </a:solidFill>
              <a:cs typeface="Calibri"/>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cs typeface="Calibri"/>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cs typeface="Calibri"/>
            </a:endParaRPr>
          </a:p>
        </p:txBody>
      </p:sp>
      <p:pic>
        <p:nvPicPr>
          <p:cNvPr id="3" name="Picture 2">
            <a:extLst>
              <a:ext uri="{FF2B5EF4-FFF2-40B4-BE49-F238E27FC236}">
                <a16:creationId xmlns:a16="http://schemas.microsoft.com/office/drawing/2014/main" id="{4A7712B7-73E5-A58E-A300-3C1EE1F10699}"/>
              </a:ext>
            </a:extLst>
          </p:cNvPr>
          <p:cNvPicPr>
            <a:picLocks noChangeAspect="1"/>
          </p:cNvPicPr>
          <p:nvPr/>
        </p:nvPicPr>
        <p:blipFill>
          <a:blip r:embed="rId3"/>
          <a:stretch>
            <a:fillRect/>
          </a:stretch>
        </p:blipFill>
        <p:spPr>
          <a:xfrm>
            <a:off x="683568" y="4783950"/>
            <a:ext cx="4211960" cy="1866864"/>
          </a:xfrm>
          <a:prstGeom prst="rect">
            <a:avLst/>
          </a:prstGeom>
        </p:spPr>
      </p:pic>
      <p:pic>
        <p:nvPicPr>
          <p:cNvPr id="7" name="Picture 6">
            <a:extLst>
              <a:ext uri="{FF2B5EF4-FFF2-40B4-BE49-F238E27FC236}">
                <a16:creationId xmlns:a16="http://schemas.microsoft.com/office/drawing/2014/main" id="{F9A84032-8016-9480-8416-A0B0F0186102}"/>
              </a:ext>
            </a:extLst>
          </p:cNvPr>
          <p:cNvPicPr>
            <a:picLocks noChangeAspect="1"/>
          </p:cNvPicPr>
          <p:nvPr/>
        </p:nvPicPr>
        <p:blipFill>
          <a:blip r:embed="rId4"/>
          <a:stretch>
            <a:fillRect/>
          </a:stretch>
        </p:blipFill>
        <p:spPr>
          <a:xfrm>
            <a:off x="683568" y="2492896"/>
            <a:ext cx="3491880" cy="1747759"/>
          </a:xfrm>
          <a:prstGeom prst="rect">
            <a:avLst/>
          </a:prstGeom>
        </p:spPr>
      </p:pic>
    </p:spTree>
    <p:extLst>
      <p:ext uri="{BB962C8B-B14F-4D97-AF65-F5344CB8AC3E}">
        <p14:creationId xmlns:p14="http://schemas.microsoft.com/office/powerpoint/2010/main" val="229319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6ADA8BA-AE77-49EA-FF7B-3F9ADA410D69}"/>
              </a:ext>
            </a:extLst>
          </p:cNvPr>
          <p:cNvSpPr>
            <a:spLocks noGrp="1" noChangeArrowheads="1"/>
          </p:cNvSpPr>
          <p:nvPr>
            <p:ph type="title"/>
          </p:nvPr>
        </p:nvSpPr>
        <p:spPr>
          <a:xfrm>
            <a:off x="179388" y="404813"/>
            <a:ext cx="5821362"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800" b="0">
                <a:solidFill>
                  <a:srgbClr val="FFFFFF"/>
                </a:solidFill>
                <a:latin typeface="Arial" panose="020B0604020202020204" pitchFamily="34" charset="0"/>
                <a:ea typeface="ヒラギノ角ゴ Pro W3" panose="020B0300000000000000" pitchFamily="34" charset="-128"/>
                <a:cs typeface="Arial" panose="020B0604020202020204" pitchFamily="34" charset="0"/>
              </a:rPr>
              <a:t>2. Business Process</a:t>
            </a:r>
          </a:p>
        </p:txBody>
      </p:sp>
      <p:sp>
        <p:nvSpPr>
          <p:cNvPr id="3" name="Rectangle 2">
            <a:extLst>
              <a:ext uri="{FF2B5EF4-FFF2-40B4-BE49-F238E27FC236}">
                <a16:creationId xmlns:a16="http://schemas.microsoft.com/office/drawing/2014/main" id="{65BDAFD7-32AF-2386-7B4F-F1F8DA4539F2}"/>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Block Diagram of Various Business Process</a:t>
            </a: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Use case diagram, flow chart of the modules etc		</a:t>
            </a:r>
          </a:p>
          <a:p>
            <a:pPr marL="285750" indent="-285750">
              <a:buFont typeface="Wingdings" panose="05000000000000000000" pitchFamily="2" charset="2"/>
              <a:buChar char="q"/>
              <a:defRPr/>
            </a:pPr>
            <a:r>
              <a:rPr lang="en-SG" sz="1800" b="1" dirty="0">
                <a:solidFill>
                  <a:schemeClr val="tx1"/>
                </a:solidFill>
              </a:rPr>
              <a:t>Activity Diagram</a:t>
            </a: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r>
              <a:rPr lang="id-ID" dirty="0">
                <a:solidFill>
                  <a:schemeClr val="tx1"/>
                </a:solidFill>
              </a:rPr>
              <a:t>1. Registration</a:t>
            </a:r>
          </a:p>
          <a:p>
            <a:pPr marL="742950" lvl="1" indent="-285750">
              <a:buFont typeface="Wingdings" panose="05000000000000000000" pitchFamily="2" charset="2"/>
              <a:buChar char="§"/>
              <a:defRPr/>
            </a:pPr>
            <a:r>
              <a:rPr lang="id-ID" dirty="0">
                <a:solidFill>
                  <a:schemeClr val="tx1"/>
                </a:solidFill>
              </a:rPr>
              <a:t>2. Login</a:t>
            </a:r>
          </a:p>
          <a:p>
            <a:pPr marL="742950" lvl="1" indent="-285750">
              <a:buFont typeface="Wingdings" panose="05000000000000000000" pitchFamily="2" charset="2"/>
              <a:buChar char="§"/>
              <a:defRPr/>
            </a:pPr>
            <a:r>
              <a:rPr lang="id-ID" dirty="0">
                <a:solidFill>
                  <a:schemeClr val="tx1"/>
                </a:solidFill>
              </a:rPr>
              <a:t>3. Update Profile</a:t>
            </a:r>
          </a:p>
          <a:p>
            <a:pPr marL="742950" lvl="1" indent="-285750">
              <a:buFont typeface="Wingdings" panose="05000000000000000000" pitchFamily="2" charset="2"/>
              <a:buChar char="§"/>
              <a:defRPr/>
            </a:pPr>
            <a:r>
              <a:rPr lang="id-ID" dirty="0">
                <a:solidFill>
                  <a:schemeClr val="tx1"/>
                </a:solidFill>
              </a:rPr>
              <a:t>4. Retieve Password</a:t>
            </a:r>
          </a:p>
          <a:p>
            <a:pPr marL="742950" lvl="1" indent="-285750">
              <a:buFont typeface="Wingdings" panose="05000000000000000000" pitchFamily="2" charset="2"/>
              <a:buChar char="§"/>
              <a:defRPr/>
            </a:pPr>
            <a:r>
              <a:rPr lang="id-ID" dirty="0">
                <a:solidFill>
                  <a:schemeClr val="tx1"/>
                </a:solidFill>
              </a:rPr>
              <a:t>5. Search</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A1CE-F6D1-E27B-1434-AA955BA655D3}"/>
              </a:ext>
            </a:extLst>
          </p:cNvPr>
          <p:cNvSpPr>
            <a:spLocks noGrp="1"/>
          </p:cNvSpPr>
          <p:nvPr>
            <p:ph type="title"/>
          </p:nvPr>
        </p:nvSpPr>
        <p:spPr/>
        <p:txBody>
          <a:bodyPr/>
          <a:lstStyle/>
          <a:p>
            <a:pPr algn="l"/>
            <a:r>
              <a:rPr lang="id-ID" sz="2800" dirty="0"/>
              <a:t>2. Business Process</a:t>
            </a:r>
            <a:br>
              <a:rPr lang="id-ID" sz="2800" dirty="0"/>
            </a:br>
            <a:endParaRPr lang="id-ID" sz="2800" dirty="0"/>
          </a:p>
        </p:txBody>
      </p:sp>
      <p:sp>
        <p:nvSpPr>
          <p:cNvPr id="4" name="TextBox 3">
            <a:extLst>
              <a:ext uri="{FF2B5EF4-FFF2-40B4-BE49-F238E27FC236}">
                <a16:creationId xmlns:a16="http://schemas.microsoft.com/office/drawing/2014/main" id="{4E7E8B1B-2CE5-E7C2-DF0C-1FD726997CC6}"/>
              </a:ext>
            </a:extLst>
          </p:cNvPr>
          <p:cNvSpPr txBox="1"/>
          <p:nvPr/>
        </p:nvSpPr>
        <p:spPr>
          <a:xfrm>
            <a:off x="0" y="1196752"/>
            <a:ext cx="4572000" cy="800219"/>
          </a:xfrm>
          <a:prstGeom prst="rect">
            <a:avLst/>
          </a:prstGeom>
          <a:noFill/>
        </p:spPr>
        <p:txBody>
          <a:bodyPr wrap="square">
            <a:spAutoFit/>
          </a:bodyPr>
          <a:lstStyle/>
          <a:p>
            <a:pPr marL="342900" indent="-342900">
              <a:spcBef>
                <a:spcPts val="600"/>
              </a:spcBef>
              <a:spcAft>
                <a:spcPts val="600"/>
              </a:spcAft>
              <a:buFont typeface="Wingdings" panose="05000000000000000000" pitchFamily="2" charset="2"/>
              <a:buChar char="§"/>
              <a:defRPr/>
            </a:pPr>
            <a:r>
              <a:rPr lang="en-SG" sz="1800" b="1" dirty="0">
                <a:solidFill>
                  <a:schemeClr val="tx1"/>
                </a:solidFill>
              </a:rPr>
              <a:t>Activity Diagram (Scenario flow</a:t>
            </a:r>
          </a:p>
          <a:p>
            <a:pPr marL="342900" indent="-342900">
              <a:spcBef>
                <a:spcPts val="600"/>
              </a:spcBef>
              <a:spcAft>
                <a:spcPts val="600"/>
              </a:spcAft>
              <a:buFont typeface="Wingdings" panose="05000000000000000000" pitchFamily="2" charset="2"/>
              <a:buChar char="§"/>
              <a:defRPr/>
            </a:pPr>
            <a:r>
              <a:rPr lang="en-SG" b="1" dirty="0">
                <a:solidFill>
                  <a:schemeClr val="tx1"/>
                </a:solidFill>
              </a:rPr>
              <a:t>Registration</a:t>
            </a:r>
            <a:endParaRPr lang="id-ID" dirty="0"/>
          </a:p>
        </p:txBody>
      </p:sp>
      <p:pic>
        <p:nvPicPr>
          <p:cNvPr id="5" name="Picture 4">
            <a:extLst>
              <a:ext uri="{FF2B5EF4-FFF2-40B4-BE49-F238E27FC236}">
                <a16:creationId xmlns:a16="http://schemas.microsoft.com/office/drawing/2014/main" id="{0B7C778D-32C0-765E-7AE6-F6BE9AC7533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7834" y="1767204"/>
            <a:ext cx="4822347" cy="5090795"/>
          </a:xfrm>
          <a:prstGeom prst="rect">
            <a:avLst/>
          </a:prstGeom>
          <a:noFill/>
          <a:ln>
            <a:noFill/>
          </a:ln>
        </p:spPr>
      </p:pic>
    </p:spTree>
    <p:extLst>
      <p:ext uri="{BB962C8B-B14F-4D97-AF65-F5344CB8AC3E}">
        <p14:creationId xmlns:p14="http://schemas.microsoft.com/office/powerpoint/2010/main" val="98901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A1CE-F6D1-E27B-1434-AA955BA655D3}"/>
              </a:ext>
            </a:extLst>
          </p:cNvPr>
          <p:cNvSpPr>
            <a:spLocks noGrp="1"/>
          </p:cNvSpPr>
          <p:nvPr>
            <p:ph type="title"/>
          </p:nvPr>
        </p:nvSpPr>
        <p:spPr/>
        <p:txBody>
          <a:bodyPr/>
          <a:lstStyle/>
          <a:p>
            <a:pPr algn="l"/>
            <a:r>
              <a:rPr lang="id-ID" sz="2800" dirty="0"/>
              <a:t>2. Business Process</a:t>
            </a:r>
            <a:br>
              <a:rPr lang="id-ID" sz="2800" dirty="0"/>
            </a:br>
            <a:endParaRPr lang="id-ID" sz="2800" dirty="0"/>
          </a:p>
        </p:txBody>
      </p:sp>
      <p:sp>
        <p:nvSpPr>
          <p:cNvPr id="4" name="TextBox 3">
            <a:extLst>
              <a:ext uri="{FF2B5EF4-FFF2-40B4-BE49-F238E27FC236}">
                <a16:creationId xmlns:a16="http://schemas.microsoft.com/office/drawing/2014/main" id="{8EF30832-5C49-A607-D084-E2E53DC0D2F3}"/>
              </a:ext>
            </a:extLst>
          </p:cNvPr>
          <p:cNvSpPr txBox="1"/>
          <p:nvPr/>
        </p:nvSpPr>
        <p:spPr>
          <a:xfrm>
            <a:off x="209091" y="1196752"/>
            <a:ext cx="4572000" cy="800219"/>
          </a:xfrm>
          <a:prstGeom prst="rect">
            <a:avLst/>
          </a:prstGeom>
          <a:noFill/>
        </p:spPr>
        <p:txBody>
          <a:bodyPr wrap="square">
            <a:spAutoFit/>
          </a:bodyPr>
          <a:lstStyle/>
          <a:p>
            <a:pPr marL="342900" indent="-342900">
              <a:spcBef>
                <a:spcPts val="600"/>
              </a:spcBef>
              <a:spcAft>
                <a:spcPts val="600"/>
              </a:spcAft>
              <a:buFont typeface="Wingdings" panose="05000000000000000000" pitchFamily="2" charset="2"/>
              <a:buChar char="§"/>
              <a:defRPr/>
            </a:pPr>
            <a:r>
              <a:rPr lang="en-SG" sz="1800" b="1" dirty="0">
                <a:solidFill>
                  <a:schemeClr val="tx1"/>
                </a:solidFill>
              </a:rPr>
              <a:t>Activity Diagram (Scenario flow</a:t>
            </a:r>
          </a:p>
          <a:p>
            <a:pPr marL="342900" indent="-342900">
              <a:spcBef>
                <a:spcPts val="600"/>
              </a:spcBef>
              <a:spcAft>
                <a:spcPts val="600"/>
              </a:spcAft>
              <a:buFont typeface="Wingdings" panose="05000000000000000000" pitchFamily="2" charset="2"/>
              <a:buChar char="§"/>
              <a:defRPr/>
            </a:pPr>
            <a:r>
              <a:rPr lang="id-ID" b="1" dirty="0">
                <a:solidFill>
                  <a:schemeClr val="tx1"/>
                </a:solidFill>
              </a:rPr>
              <a:t>Login</a:t>
            </a:r>
            <a:endParaRPr lang="id-ID" dirty="0"/>
          </a:p>
        </p:txBody>
      </p:sp>
      <p:pic>
        <p:nvPicPr>
          <p:cNvPr id="5" name="Picture 4">
            <a:extLst>
              <a:ext uri="{FF2B5EF4-FFF2-40B4-BE49-F238E27FC236}">
                <a16:creationId xmlns:a16="http://schemas.microsoft.com/office/drawing/2014/main" id="{3CD89E23-B315-DB1D-A786-2AB6A40F4DC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7560" y="1596861"/>
            <a:ext cx="4264680" cy="5213872"/>
          </a:xfrm>
          <a:prstGeom prst="rect">
            <a:avLst/>
          </a:prstGeom>
          <a:noFill/>
          <a:ln>
            <a:noFill/>
          </a:ln>
        </p:spPr>
      </p:pic>
    </p:spTree>
    <p:extLst>
      <p:ext uri="{BB962C8B-B14F-4D97-AF65-F5344CB8AC3E}">
        <p14:creationId xmlns:p14="http://schemas.microsoft.com/office/powerpoint/2010/main" val="327574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A1CE-F6D1-E27B-1434-AA955BA655D3}"/>
              </a:ext>
            </a:extLst>
          </p:cNvPr>
          <p:cNvSpPr>
            <a:spLocks noGrp="1"/>
          </p:cNvSpPr>
          <p:nvPr>
            <p:ph type="title"/>
          </p:nvPr>
        </p:nvSpPr>
        <p:spPr/>
        <p:txBody>
          <a:bodyPr/>
          <a:lstStyle/>
          <a:p>
            <a:pPr algn="l"/>
            <a:r>
              <a:rPr lang="id-ID" sz="2800" dirty="0"/>
              <a:t>2. Business Process</a:t>
            </a:r>
            <a:br>
              <a:rPr lang="id-ID" sz="2800" dirty="0"/>
            </a:br>
            <a:endParaRPr lang="id-ID" sz="2800" dirty="0"/>
          </a:p>
        </p:txBody>
      </p:sp>
      <p:sp>
        <p:nvSpPr>
          <p:cNvPr id="4" name="TextBox 3">
            <a:extLst>
              <a:ext uri="{FF2B5EF4-FFF2-40B4-BE49-F238E27FC236}">
                <a16:creationId xmlns:a16="http://schemas.microsoft.com/office/drawing/2014/main" id="{9ADB0088-5E75-2C6A-E1D5-AE831E56C149}"/>
              </a:ext>
            </a:extLst>
          </p:cNvPr>
          <p:cNvSpPr txBox="1"/>
          <p:nvPr/>
        </p:nvSpPr>
        <p:spPr>
          <a:xfrm>
            <a:off x="179513" y="1124744"/>
            <a:ext cx="4572000" cy="800219"/>
          </a:xfrm>
          <a:prstGeom prst="rect">
            <a:avLst/>
          </a:prstGeom>
          <a:noFill/>
        </p:spPr>
        <p:txBody>
          <a:bodyPr wrap="square">
            <a:spAutoFit/>
          </a:bodyPr>
          <a:lstStyle/>
          <a:p>
            <a:pPr marL="342900" indent="-342900">
              <a:spcBef>
                <a:spcPts val="600"/>
              </a:spcBef>
              <a:spcAft>
                <a:spcPts val="600"/>
              </a:spcAft>
              <a:buFont typeface="Wingdings" panose="05000000000000000000" pitchFamily="2" charset="2"/>
              <a:buChar char="§"/>
              <a:defRPr/>
            </a:pPr>
            <a:r>
              <a:rPr lang="en-SG" sz="1800" b="1" dirty="0">
                <a:solidFill>
                  <a:schemeClr val="tx1"/>
                </a:solidFill>
              </a:rPr>
              <a:t>Activity Diagram (Scenario flow</a:t>
            </a:r>
          </a:p>
          <a:p>
            <a:pPr marL="342900" indent="-342900">
              <a:spcBef>
                <a:spcPts val="600"/>
              </a:spcBef>
              <a:spcAft>
                <a:spcPts val="600"/>
              </a:spcAft>
              <a:buFont typeface="Wingdings" panose="05000000000000000000" pitchFamily="2" charset="2"/>
              <a:buChar char="§"/>
              <a:defRPr/>
            </a:pPr>
            <a:r>
              <a:rPr lang="id-ID" b="1" dirty="0">
                <a:solidFill>
                  <a:schemeClr val="tx1"/>
                </a:solidFill>
              </a:rPr>
              <a:t>Forgot Password</a:t>
            </a:r>
            <a:endParaRPr lang="id-ID" dirty="0"/>
          </a:p>
        </p:txBody>
      </p:sp>
      <p:pic>
        <p:nvPicPr>
          <p:cNvPr id="5" name="Picture 4">
            <a:extLst>
              <a:ext uri="{FF2B5EF4-FFF2-40B4-BE49-F238E27FC236}">
                <a16:creationId xmlns:a16="http://schemas.microsoft.com/office/drawing/2014/main" id="{CE6C6335-CCBF-625D-9604-57C156265B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08920"/>
            <a:ext cx="9001000" cy="3305257"/>
          </a:xfrm>
          <a:prstGeom prst="rect">
            <a:avLst/>
          </a:prstGeom>
        </p:spPr>
      </p:pic>
    </p:spTree>
    <p:extLst>
      <p:ext uri="{BB962C8B-B14F-4D97-AF65-F5344CB8AC3E}">
        <p14:creationId xmlns:p14="http://schemas.microsoft.com/office/powerpoint/2010/main" val="26436192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75E9F97BC1B5458BF54EED01CD8DCC" ma:contentTypeVersion="13" ma:contentTypeDescription="Create a new document." ma:contentTypeScope="" ma:versionID="bde7b20f9a0781bc161b174d17587a3b">
  <xsd:schema xmlns:xsd="http://www.w3.org/2001/XMLSchema" xmlns:xs="http://www.w3.org/2001/XMLSchema" xmlns:p="http://schemas.microsoft.com/office/2006/metadata/properties" xmlns:ns2="d118d1a0-f5a0-4e12-83ce-6c8453885330" xmlns:ns3="c0babb3f-4b83-4bd4-b00e-4acf958a406a" targetNamespace="http://schemas.microsoft.com/office/2006/metadata/properties" ma:root="true" ma:fieldsID="e4d5efd487035f9b59f41f3f5a2a10ba" ns2:_="" ns3:_="">
    <xsd:import namespace="d118d1a0-f5a0-4e12-83ce-6c8453885330"/>
    <xsd:import namespace="c0babb3f-4b83-4bd4-b00e-4acf958a40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8d1a0-f5a0-4e12-83ce-6c84538853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babb3f-4b83-4bd4-b00e-4acf958a406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0d88b2bf-274e-4f33-a410-37d88b11a109}" ma:internalName="TaxCatchAll" ma:showField="CatchAllData" ma:web="c0babb3f-4b83-4bd4-b00e-4acf958a40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0C710D-D047-442B-AFD0-0B6F655356AC}">
  <ds:schemaRefs>
    <ds:schemaRef ds:uri="http://schemas.microsoft.com/sharepoint/v3/contenttype/forms"/>
  </ds:schemaRefs>
</ds:datastoreItem>
</file>

<file path=customXml/itemProps2.xml><?xml version="1.0" encoding="utf-8"?>
<ds:datastoreItem xmlns:ds="http://schemas.openxmlformats.org/officeDocument/2006/customXml" ds:itemID="{68757B17-5CCA-4578-8D12-484255BF2D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18d1a0-f5a0-4e12-83ce-6c8453885330"/>
    <ds:schemaRef ds:uri="c0babb3f-4b83-4bd4-b00e-4acf958a40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45625</TotalTime>
  <Words>1854</Words>
  <Application>Microsoft Office PowerPoint</Application>
  <PresentationFormat>On-screen Show (4:3)</PresentationFormat>
  <Paragraphs>645</Paragraphs>
  <Slides>48</Slides>
  <Notes>22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48</vt:i4>
      </vt:variant>
    </vt:vector>
  </HeadingPairs>
  <TitlesOfParts>
    <vt:vector size="55" baseType="lpstr">
      <vt:lpstr>Arial</vt:lpstr>
      <vt:lpstr>Calibri</vt:lpstr>
      <vt:lpstr>Cambria</vt:lpstr>
      <vt:lpstr>Wingdings</vt:lpstr>
      <vt:lpstr>Office Theme</vt:lpstr>
      <vt:lpstr>1_Office Theme</vt:lpstr>
      <vt:lpstr>2_Office Theme</vt:lpstr>
      <vt:lpstr>Design, Develop, Implement &amp; Document Community Portal Website</vt:lpstr>
      <vt:lpstr>Contents</vt:lpstr>
      <vt:lpstr>Contents</vt:lpstr>
      <vt:lpstr>PowerPoint Presentation</vt:lpstr>
      <vt:lpstr>PowerPoint Presentation</vt:lpstr>
      <vt:lpstr>2. Business Process</vt:lpstr>
      <vt:lpstr>2. Business Process </vt:lpstr>
      <vt:lpstr>2. Business Process </vt:lpstr>
      <vt:lpstr>2. Business Process </vt:lpstr>
      <vt:lpstr>2. Business Process </vt:lpstr>
      <vt:lpstr>3. Application Block Diagram</vt:lpstr>
      <vt:lpstr>3. Application Block Diagram</vt:lpstr>
      <vt:lpstr>3. Application Block Diagram</vt:lpstr>
      <vt:lpstr>3. Application Block Diagram</vt:lpstr>
      <vt:lpstr>3. Application Block Diagram</vt:lpstr>
      <vt:lpstr>3. Application Block Diagram</vt:lpstr>
      <vt:lpstr>4. Applications</vt:lpstr>
      <vt:lpstr>5. Models, Controllers, Classes Developed</vt:lpstr>
      <vt:lpstr>6. Tool Screens- Eclipse</vt:lpstr>
      <vt:lpstr>7. Classes - Entities</vt:lpstr>
      <vt:lpstr>8. Classes Developed</vt:lpstr>
      <vt:lpstr>8. Classes Developed</vt:lpstr>
      <vt:lpstr>9. Database Design</vt:lpstr>
      <vt:lpstr>10. UI Design</vt:lpstr>
      <vt:lpstr>10. UI Design</vt:lpstr>
      <vt:lpstr>10. UI Design</vt:lpstr>
      <vt:lpstr>11. Spring Frameworks</vt:lpstr>
      <vt:lpstr>12. Software Development Methodology</vt:lpstr>
      <vt:lpstr>14. Application Screen Shots</vt:lpstr>
      <vt:lpstr>PowerPoint Presentation</vt:lpstr>
      <vt:lpstr>PowerPoint Presentation</vt:lpstr>
      <vt:lpstr>PowerPoint Presentation</vt:lpstr>
      <vt:lpstr>18. Modifications Made based On Feedback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Syukursidiq nuralam</cp:lastModifiedBy>
  <cp:revision>1710</cp:revision>
  <cp:lastPrinted>2015-07-27T02:04:21Z</cp:lastPrinted>
  <dcterms:created xsi:type="dcterms:W3CDTF">2012-01-26T10:45:43Z</dcterms:created>
  <dcterms:modified xsi:type="dcterms:W3CDTF">2023-03-16T09:21:58Z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0x010100CCA42FA94CC64944985BE93158E9ADE0</vt:lpwstr>
  </property>
</Properties>
</file>