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46"/>
  </p:notesMasterIdLst>
  <p:handoutMasterIdLst>
    <p:handoutMasterId r:id="rId47"/>
  </p:handoutMasterIdLst>
  <p:sldIdLst>
    <p:sldId id="338" r:id="rId7"/>
    <p:sldId id="494" r:id="rId8"/>
    <p:sldId id="537" r:id="rId9"/>
    <p:sldId id="539" r:id="rId10"/>
    <p:sldId id="563" r:id="rId11"/>
    <p:sldId id="564" r:id="rId12"/>
    <p:sldId id="566" r:id="rId13"/>
    <p:sldId id="565" r:id="rId14"/>
    <p:sldId id="546" r:id="rId15"/>
    <p:sldId id="567" r:id="rId16"/>
    <p:sldId id="568" r:id="rId17"/>
    <p:sldId id="569" r:id="rId18"/>
    <p:sldId id="570" r:id="rId19"/>
    <p:sldId id="550" r:id="rId20"/>
    <p:sldId id="592" r:id="rId21"/>
    <p:sldId id="552" r:id="rId22"/>
    <p:sldId id="593" r:id="rId23"/>
    <p:sldId id="573" r:id="rId24"/>
    <p:sldId id="575" r:id="rId25"/>
    <p:sldId id="594" r:id="rId26"/>
    <p:sldId id="576" r:id="rId27"/>
    <p:sldId id="595" r:id="rId28"/>
    <p:sldId id="560" r:id="rId29"/>
    <p:sldId id="555" r:id="rId30"/>
    <p:sldId id="556" r:id="rId31"/>
    <p:sldId id="577" r:id="rId32"/>
    <p:sldId id="578" r:id="rId33"/>
    <p:sldId id="579" r:id="rId34"/>
    <p:sldId id="580" r:id="rId35"/>
    <p:sldId id="581" r:id="rId36"/>
    <p:sldId id="582" r:id="rId37"/>
    <p:sldId id="583" r:id="rId38"/>
    <p:sldId id="584" r:id="rId39"/>
    <p:sldId id="585" r:id="rId40"/>
    <p:sldId id="586" r:id="rId41"/>
    <p:sldId id="587" r:id="rId42"/>
    <p:sldId id="588" r:id="rId43"/>
    <p:sldId id="590" r:id="rId44"/>
    <p:sldId id="589" r:id="rId45"/>
  </p:sldIdLst>
  <p:sldSz cx="12192000" cy="6858000"/>
  <p:notesSz cx="9939338" cy="6807200"/>
  <p:custDataLst>
    <p:tags r:id="rId48"/>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userDrawn="1">
          <p15:clr>
            <a:srgbClr val="A4A3A4"/>
          </p15:clr>
        </p15:guide>
        <p15:guide id="2" pos="2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455339-F862-41B7-8AC5-511D70E73E6E}" v="1" dt="2023-03-06T14:35:57.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2" autoAdjust="0"/>
    <p:restoredTop sz="95250" autoAdjust="0"/>
  </p:normalViewPr>
  <p:slideViewPr>
    <p:cSldViewPr snapToObjects="1" showGuides="1">
      <p:cViewPr varScale="1">
        <p:scale>
          <a:sx n="72" d="100"/>
          <a:sy n="72" d="100"/>
        </p:scale>
        <p:origin x="280" y="40"/>
      </p:cViewPr>
      <p:guideLst>
        <p:guide orient="horz" pos="2614"/>
        <p:guide pos="2933"/>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igh Gondra De Leon - bdse0622-010" userId="S::bdse0622-010_learning.educlaas.com#ext#@lh.onmicrosoft.com::e2ed1063-3a6d-40eb-a4bd-ad6579d3f69f" providerId="AD" clId="Web-{C7455339-F862-41B7-8AC5-511D70E73E6E}"/>
    <pc:docChg chg="sldOrd">
      <pc:chgData name="Ashleigh Gondra De Leon - bdse0622-010" userId="S::bdse0622-010_learning.educlaas.com#ext#@lh.onmicrosoft.com::e2ed1063-3a6d-40eb-a4bd-ad6579d3f69f" providerId="AD" clId="Web-{C7455339-F862-41B7-8AC5-511D70E73E6E}" dt="2023-03-06T14:35:57.351" v="0"/>
      <pc:docMkLst>
        <pc:docMk/>
      </pc:docMkLst>
      <pc:sldChg chg="ord">
        <pc:chgData name="Ashleigh Gondra De Leon - bdse0622-010" userId="S::bdse0622-010_learning.educlaas.com#ext#@lh.onmicrosoft.com::e2ed1063-3a6d-40eb-a4bd-ad6579d3f69f" providerId="AD" clId="Web-{C7455339-F862-41B7-8AC5-511D70E73E6E}" dt="2023-03-06T14:35:57.351" v="0"/>
        <pc:sldMkLst>
          <pc:docMk/>
          <pc:sldMk cId="2343690678" sldId="59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4/10/2023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4/10/2023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2703513" y="511175"/>
            <a:ext cx="45323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xfrm>
            <a:off x="2703513" y="511175"/>
            <a:ext cx="4532312" cy="25511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239351" y="404664"/>
            <a:ext cx="7761023"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0" y="2667000"/>
            <a:ext cx="78232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4064000" y="3429000"/>
            <a:ext cx="78232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228601"/>
            <a:ext cx="11859684"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52984" y="252413"/>
            <a:ext cx="2774949"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1"/>
            <a:ext cx="4064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99018" y="1027113"/>
            <a:ext cx="3464983"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www.javatpoint.com/abstract-factory-pattern" TargetMode="External"/><Relationship Id="rId7" Type="http://schemas.openxmlformats.org/officeDocument/2006/relationships/hyperlink" Target="https://www.javatpoint.com/object-pool-pattern" TargetMode="External"/><Relationship Id="rId2" Type="http://schemas.openxmlformats.org/officeDocument/2006/relationships/hyperlink" Target="https://www.javatpoint.com/factory-method-design-pattern" TargetMode="External"/><Relationship Id="rId1" Type="http://schemas.openxmlformats.org/officeDocument/2006/relationships/slideLayout" Target="../slideLayouts/slideLayout1.xml"/><Relationship Id="rId6" Type="http://schemas.openxmlformats.org/officeDocument/2006/relationships/hyperlink" Target="https://www.javatpoint.com/builder-design-pattern" TargetMode="External"/><Relationship Id="rId5" Type="http://schemas.openxmlformats.org/officeDocument/2006/relationships/hyperlink" Target="https://www.javatpoint.com/prototype-design-pattern" TargetMode="External"/><Relationship Id="rId4" Type="http://schemas.openxmlformats.org/officeDocument/2006/relationships/hyperlink" Target="https://www.javatpoint.com/singleton-design-pattern-in-java"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javatpoint.com/proxy-pattern" TargetMode="External"/><Relationship Id="rId3" Type="http://schemas.openxmlformats.org/officeDocument/2006/relationships/hyperlink" Target="https://www.javatpoint.com/bridge-pattern" TargetMode="External"/><Relationship Id="rId7" Type="http://schemas.openxmlformats.org/officeDocument/2006/relationships/hyperlink" Target="https://www.javatpoint.com/flyweight-pattern" TargetMode="External"/><Relationship Id="rId2" Type="http://schemas.openxmlformats.org/officeDocument/2006/relationships/hyperlink" Target="https://www.javatpoint.com/adapter-pattern" TargetMode="External"/><Relationship Id="rId1" Type="http://schemas.openxmlformats.org/officeDocument/2006/relationships/slideLayout" Target="../slideLayouts/slideLayout1.xml"/><Relationship Id="rId6" Type="http://schemas.openxmlformats.org/officeDocument/2006/relationships/hyperlink" Target="https://www.javatpoint.com/facade-pattern" TargetMode="External"/><Relationship Id="rId5" Type="http://schemas.openxmlformats.org/officeDocument/2006/relationships/hyperlink" Target="https://www.javatpoint.com/decorator-pattern" TargetMode="External"/><Relationship Id="rId4" Type="http://schemas.openxmlformats.org/officeDocument/2006/relationships/hyperlink" Target="https://www.javatpoint.com/composite-pattern" TargetMode="External"/><Relationship Id="rId9"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152400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sz="1800" dirty="0">
                <a:latin typeface="Open Sans"/>
                <a:ea typeface="Calibri" panose="020F0502020204030204" pitchFamily="34" charset="0"/>
              </a:rPr>
              <a:t>Advanced Programming</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152400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1555750" y="4724401"/>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id-ID" altLang="en-US" sz="1400" b="1" dirty="0">
                <a:latin typeface="+mn-lt"/>
              </a:rPr>
              <a:t> 04/04/2023</a:t>
            </a:r>
            <a:endParaRPr lang="en-US" altLang="en-US" sz="1400" b="1" dirty="0">
              <a:latin typeface="+mn-lt"/>
            </a:endParaRPr>
          </a:p>
          <a:p>
            <a:pPr>
              <a:lnSpc>
                <a:spcPts val="1800"/>
              </a:lnSpc>
              <a:spcBef>
                <a:spcPts val="200"/>
              </a:spcBef>
              <a:spcAft>
                <a:spcPts val="200"/>
              </a:spcAft>
              <a:defRPr/>
            </a:pPr>
            <a:r>
              <a:rPr lang="en-US" altLang="en-US" sz="1400" b="1" dirty="0">
                <a:latin typeface="+mn-lt"/>
              </a:rPr>
              <a:t>End Date		: </a:t>
            </a:r>
            <a:r>
              <a:rPr lang="id-ID" altLang="en-US" sz="1400" b="1" dirty="0">
                <a:latin typeface="+mn-lt"/>
              </a:rPr>
              <a:t>08/04/2023	</a:t>
            </a:r>
            <a:endParaRPr lang="en-US" altLang="en-US" sz="1400" b="1" dirty="0">
              <a:latin typeface="+mn-lt"/>
            </a:endParaRPr>
          </a:p>
          <a:p>
            <a:pPr>
              <a:lnSpc>
                <a:spcPts val="1800"/>
              </a:lnSpc>
              <a:spcBef>
                <a:spcPts val="200"/>
              </a:spcBef>
              <a:spcAft>
                <a:spcPts val="200"/>
              </a:spcAft>
              <a:defRPr/>
            </a:pPr>
            <a:r>
              <a:rPr lang="en-US" altLang="en-US" sz="1400" b="1" dirty="0">
                <a:latin typeface="+mn-lt"/>
              </a:rPr>
              <a:t>Submission Date	:</a:t>
            </a:r>
            <a:r>
              <a:rPr lang="id-ID" altLang="en-US" sz="1400" b="1" dirty="0">
                <a:latin typeface="+mn-lt"/>
              </a:rPr>
              <a:t> 08/04/2023</a:t>
            </a: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506538" y="3933826"/>
            <a:ext cx="7345363" cy="5492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a:t>
            </a:r>
            <a:r>
              <a:rPr lang="en-US" altLang="en-US" sz="1600" dirty="0">
                <a:latin typeface="+mn-lt"/>
              </a:rPr>
              <a:t> </a:t>
            </a:r>
            <a:r>
              <a:rPr lang="en-US" sz="1600" b="1" dirty="0">
                <a:solidFill>
                  <a:srgbClr val="555555"/>
                </a:solidFill>
                <a:latin typeface="Nunito Sans" pitchFamily="2" charset="0"/>
              </a:rPr>
              <a:t>Web Development Using Platforms</a:t>
            </a:r>
          </a:p>
          <a:p>
            <a:pPr>
              <a:lnSpc>
                <a:spcPts val="1800"/>
              </a:lnSpc>
              <a:spcBef>
                <a:spcPts val="200"/>
              </a:spcBef>
              <a:spcAft>
                <a:spcPts val="200"/>
              </a:spcAft>
              <a:defRPr/>
            </a:pPr>
            <a:endParaRPr lang="en-US" altLang="en-US" sz="16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6032500" y="4724401"/>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Syukur Sidiq Nur Alam</a:t>
            </a:r>
            <a:endParaRPr lang="en-US" altLang="en-US" sz="1400" b="1" dirty="0">
              <a:latin typeface="+mn-lt"/>
            </a:endParaRPr>
          </a:p>
          <a:p>
            <a:pPr>
              <a:lnSpc>
                <a:spcPts val="1800"/>
              </a:lnSpc>
              <a:spcBef>
                <a:spcPts val="200"/>
              </a:spcBef>
              <a:spcAft>
                <a:spcPts val="200"/>
              </a:spcAft>
              <a:defRPr/>
            </a:pPr>
            <a:r>
              <a:rPr lang="en-US" altLang="en-US" sz="1400" b="1" dirty="0">
                <a:latin typeface="+mn-lt"/>
              </a:rPr>
              <a:t>Enrollment ID	: </a:t>
            </a:r>
            <a:r>
              <a:rPr lang="id-ID" sz="1400" dirty="0"/>
              <a:t>BDSE0922-089</a:t>
            </a:r>
            <a:endParaRPr lang="en-US" altLang="en-US" sz="1400" b="1" dirty="0">
              <a:latin typeface="+mn-lt"/>
            </a:endParaRPr>
          </a:p>
          <a:p>
            <a:pPr>
              <a:lnSpc>
                <a:spcPts val="1800"/>
              </a:lnSpc>
              <a:spcBef>
                <a:spcPts val="200"/>
              </a:spcBef>
              <a:spcAft>
                <a:spcPts val="200"/>
              </a:spcAft>
              <a:defRPr/>
            </a:pPr>
            <a:r>
              <a:rPr lang="en-US" altLang="en-US" sz="1400" b="1" dirty="0">
                <a:latin typeface="+mn-lt"/>
              </a:rPr>
              <a:t>Presentation Date	:</a:t>
            </a:r>
            <a:endParaRPr lang="en-US" altLang="en-US" sz="16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3. Class Relationships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60AEE1F8-D78F-489D-91A7-2367E496DC76}"/>
              </a:ext>
            </a:extLst>
          </p:cNvPr>
          <p:cNvSpPr txBox="1"/>
          <p:nvPr/>
        </p:nvSpPr>
        <p:spPr>
          <a:xfrm>
            <a:off x="-168696" y="1988840"/>
            <a:ext cx="4392488" cy="2179571"/>
          </a:xfrm>
          <a:prstGeom prst="rect">
            <a:avLst/>
          </a:prstGeom>
          <a:noFill/>
        </p:spPr>
        <p:txBody>
          <a:bodyPr wrap="square" rtlCol="0">
            <a:spAutoFit/>
          </a:bodyPr>
          <a:lstStyle/>
          <a:p>
            <a:pPr marL="661670" marR="41910" indent="30480" algn="ctr">
              <a:lnSpc>
                <a:spcPct val="107000"/>
              </a:lnSpc>
              <a:spcAft>
                <a:spcPts val="0"/>
              </a:spcAft>
            </a:pPr>
            <a:r>
              <a:rPr lang="en-US" sz="2000" b="1" dirty="0">
                <a:effectLst/>
                <a:latin typeface="Arial" panose="020B0604020202020204" pitchFamily="34" charset="0"/>
                <a:ea typeface="Arial" panose="020B0604020202020204" pitchFamily="34" charset="0"/>
              </a:rPr>
              <a:t>Rea</a:t>
            </a:r>
            <a:r>
              <a:rPr lang="en-US" sz="2000" b="1" spc="5" dirty="0">
                <a:effectLst/>
                <a:latin typeface="Arial" panose="020B0604020202020204" pitchFamily="34" charset="0"/>
                <a:ea typeface="Arial" panose="020B0604020202020204" pitchFamily="34" charset="0"/>
              </a:rPr>
              <a:t>l</a:t>
            </a:r>
            <a:r>
              <a:rPr lang="en-US" sz="2000" b="1" dirty="0">
                <a:effectLst/>
                <a:latin typeface="Arial" panose="020B0604020202020204" pitchFamily="34" charset="0"/>
                <a:ea typeface="Arial" panose="020B0604020202020204" pitchFamily="34" charset="0"/>
              </a:rPr>
              <a:t>i</a:t>
            </a:r>
            <a:r>
              <a:rPr lang="en-US" sz="2000" b="1" spc="5" dirty="0">
                <a:effectLst/>
                <a:latin typeface="Arial" panose="020B0604020202020204" pitchFamily="34" charset="0"/>
                <a:ea typeface="Arial" panose="020B0604020202020204" pitchFamily="34" charset="0"/>
              </a:rPr>
              <a:t>z</a:t>
            </a:r>
            <a:r>
              <a:rPr lang="en-US" sz="2000" b="1" dirty="0">
                <a:effectLst/>
                <a:latin typeface="Arial" panose="020B0604020202020204" pitchFamily="34" charset="0"/>
                <a:ea typeface="Arial" panose="020B0604020202020204" pitchFamily="34" charset="0"/>
              </a:rPr>
              <a:t>at</a:t>
            </a:r>
            <a:r>
              <a:rPr lang="en-US" sz="2000" b="1" spc="5" dirty="0">
                <a:effectLst/>
                <a:latin typeface="Arial" panose="020B0604020202020204" pitchFamily="34" charset="0"/>
                <a:ea typeface="Arial" panose="020B0604020202020204" pitchFamily="34" charset="0"/>
              </a:rPr>
              <a:t>i</a:t>
            </a:r>
            <a:r>
              <a:rPr lang="en-US" sz="2000" b="1" dirty="0">
                <a:effectLst/>
                <a:latin typeface="Arial" panose="020B0604020202020204" pitchFamily="34" charset="0"/>
                <a:ea typeface="Arial" panose="020B0604020202020204" pitchFamily="34" charset="0"/>
              </a:rPr>
              <a:t>on</a:t>
            </a:r>
            <a:endParaRPr lang="id-ID" sz="2000" b="1" dirty="0">
              <a:effectLst/>
              <a:latin typeface="Times New Roman" panose="02020603050405020304" pitchFamily="18" charset="0"/>
              <a:ea typeface="Times New Roman" panose="02020603050405020304" pitchFamily="18" charset="0"/>
            </a:endParaRPr>
          </a:p>
          <a:p>
            <a:pPr marL="661670" marR="41910" indent="30480" algn="ctr">
              <a:lnSpc>
                <a:spcPct val="107000"/>
              </a:lnSpc>
              <a:spcAft>
                <a:spcPts val="0"/>
              </a:spcAft>
            </a:pPr>
            <a:r>
              <a:rPr lang="en-US" sz="1800" dirty="0">
                <a:effectLst/>
                <a:latin typeface="Arial" panose="020B0604020202020204" pitchFamily="34" charset="0"/>
                <a:ea typeface="Arial" panose="020B0604020202020204" pitchFamily="34" charset="0"/>
              </a:rPr>
              <a:t>Realization is seen in interfaces when the blueprint class is paired with an object to carry out each detail. A dashed line with </a:t>
            </a:r>
            <a:r>
              <a:rPr lang="id-ID" sz="1800" dirty="0">
                <a:effectLst/>
                <a:latin typeface="Arial" panose="020B0604020202020204" pitchFamily="34" charset="0"/>
                <a:ea typeface="Arial" panose="020B0604020202020204" pitchFamily="34" charset="0"/>
              </a:rPr>
              <a:t>a hollow arrowhead</a:t>
            </a:r>
            <a:r>
              <a:rPr lang="en-US" sz="1800" dirty="0">
                <a:effectLst/>
                <a:latin typeface="Arial" panose="020B0604020202020204" pitchFamily="34" charset="0"/>
                <a:ea typeface="Arial" panose="020B0604020202020204" pitchFamily="34" charset="0"/>
              </a:rPr>
              <a:t> can be used to indicate a relationship.</a:t>
            </a:r>
            <a:endParaRPr lang="id-ID"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E80C4CCB-DB35-420F-AAE0-C85C1D2F320C}"/>
              </a:ext>
            </a:extLst>
          </p:cNvPr>
          <p:cNvPicPr/>
          <p:nvPr/>
        </p:nvPicPr>
        <p:blipFill>
          <a:blip r:embed="rId2">
            <a:extLst>
              <a:ext uri="{28A0092B-C50C-407E-A947-70E740481C1C}">
                <a14:useLocalDpi xmlns:a14="http://schemas.microsoft.com/office/drawing/2010/main" val="0"/>
              </a:ext>
            </a:extLst>
          </a:blip>
          <a:stretch>
            <a:fillRect/>
          </a:stretch>
        </p:blipFill>
        <p:spPr>
          <a:xfrm>
            <a:off x="5486403" y="1772816"/>
            <a:ext cx="4320480" cy="3312368"/>
          </a:xfrm>
          <a:prstGeom prst="rect">
            <a:avLst/>
          </a:prstGeom>
        </p:spPr>
      </p:pic>
    </p:spTree>
    <p:extLst>
      <p:ext uri="{BB962C8B-B14F-4D97-AF65-F5344CB8AC3E}">
        <p14:creationId xmlns:p14="http://schemas.microsoft.com/office/powerpoint/2010/main" val="11619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3. Class Relationships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E92E7D56-79DD-4E4E-9B63-CB7596EE55CA}"/>
              </a:ext>
            </a:extLst>
          </p:cNvPr>
          <p:cNvSpPr txBox="1"/>
          <p:nvPr/>
        </p:nvSpPr>
        <p:spPr>
          <a:xfrm>
            <a:off x="674393" y="2852936"/>
            <a:ext cx="3168352" cy="2616101"/>
          </a:xfrm>
          <a:prstGeom prst="rect">
            <a:avLst/>
          </a:prstGeom>
          <a:noFill/>
        </p:spPr>
        <p:txBody>
          <a:bodyPr wrap="square" rtlCol="0">
            <a:spAutoFit/>
          </a:bodyPr>
          <a:lstStyle/>
          <a:p>
            <a:pPr algn="ctr"/>
            <a:r>
              <a:rPr lang="en-US" sz="2000" b="1" dirty="0">
                <a:effectLst/>
                <a:latin typeface="Arial" panose="020B0604020202020204" pitchFamily="34" charset="0"/>
                <a:ea typeface="Arial" panose="020B0604020202020204" pitchFamily="34" charset="0"/>
              </a:rPr>
              <a:t>Dependency</a:t>
            </a:r>
            <a:endParaRPr lang="id-ID" sz="2000" b="1" dirty="0">
              <a:effectLst/>
              <a:latin typeface="Arial" panose="020B0604020202020204" pitchFamily="34" charset="0"/>
              <a:ea typeface="Arial" panose="020B0604020202020204" pitchFamily="34" charset="0"/>
            </a:endParaRPr>
          </a:p>
          <a:p>
            <a:pPr algn="ctr"/>
            <a:r>
              <a:rPr lang="en-US" sz="1800" dirty="0">
                <a:effectLst/>
                <a:latin typeface="Arial" panose="020B0604020202020204" pitchFamily="34" charset="0"/>
                <a:ea typeface="Arial" panose="020B0604020202020204" pitchFamily="34" charset="0"/>
              </a:rPr>
              <a:t>Dependency is when class A is dependent on class B. Therefore, when class B changes, class A will also be affected by the change. A dashed line with an open arrow can represent this relationship.</a:t>
            </a:r>
            <a:endParaRPr lang="id-ID" dirty="0"/>
          </a:p>
        </p:txBody>
      </p:sp>
      <p:pic>
        <p:nvPicPr>
          <p:cNvPr id="6" name="Picture 5">
            <a:extLst>
              <a:ext uri="{FF2B5EF4-FFF2-40B4-BE49-F238E27FC236}">
                <a16:creationId xmlns:a16="http://schemas.microsoft.com/office/drawing/2014/main" id="{B292C672-F319-4AAB-A7E8-E451AED38E34}"/>
              </a:ext>
            </a:extLst>
          </p:cNvPr>
          <p:cNvPicPr/>
          <p:nvPr/>
        </p:nvPicPr>
        <p:blipFill>
          <a:blip r:embed="rId2">
            <a:extLst>
              <a:ext uri="{28A0092B-C50C-407E-A947-70E740481C1C}">
                <a14:useLocalDpi xmlns:a14="http://schemas.microsoft.com/office/drawing/2010/main" val="0"/>
              </a:ext>
            </a:extLst>
          </a:blip>
          <a:stretch>
            <a:fillRect/>
          </a:stretch>
        </p:blipFill>
        <p:spPr>
          <a:xfrm>
            <a:off x="4919069" y="2564904"/>
            <a:ext cx="5184576" cy="2304256"/>
          </a:xfrm>
          <a:prstGeom prst="rect">
            <a:avLst/>
          </a:prstGeom>
        </p:spPr>
      </p:pic>
    </p:spTree>
    <p:extLst>
      <p:ext uri="{BB962C8B-B14F-4D97-AF65-F5344CB8AC3E}">
        <p14:creationId xmlns:p14="http://schemas.microsoft.com/office/powerpoint/2010/main" val="369131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3. Class Relationships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306C7882-26E6-4132-8533-94EA9AF05FCD}"/>
              </a:ext>
            </a:extLst>
          </p:cNvPr>
          <p:cNvSpPr txBox="1"/>
          <p:nvPr/>
        </p:nvSpPr>
        <p:spPr>
          <a:xfrm>
            <a:off x="-312712" y="2031967"/>
            <a:ext cx="4464497" cy="3970574"/>
          </a:xfrm>
          <a:prstGeom prst="rect">
            <a:avLst/>
          </a:prstGeom>
          <a:noFill/>
        </p:spPr>
        <p:txBody>
          <a:bodyPr wrap="square" rtlCol="0">
            <a:spAutoFit/>
          </a:bodyPr>
          <a:lstStyle/>
          <a:p>
            <a:pPr marL="653415" marR="41910" indent="-30480" algn="ctr">
              <a:lnSpc>
                <a:spcPct val="107000"/>
              </a:lnSpc>
              <a:spcBef>
                <a:spcPts val="100"/>
              </a:spcBef>
              <a:spcAft>
                <a:spcPts val="0"/>
              </a:spcAft>
              <a:tabLst>
                <a:tab pos="990600" algn="l"/>
              </a:tabLst>
            </a:pPr>
            <a:r>
              <a:rPr lang="en-US" sz="2000" b="1" dirty="0">
                <a:effectLst/>
                <a:latin typeface="Arial" panose="020B0604020202020204" pitchFamily="34" charset="0"/>
                <a:ea typeface="Arial" panose="020B0604020202020204" pitchFamily="34" charset="0"/>
              </a:rPr>
              <a:t>Aggr</a:t>
            </a:r>
            <a:r>
              <a:rPr lang="en-US" sz="2000" b="1" spc="5" dirty="0">
                <a:effectLst/>
                <a:latin typeface="Arial" panose="020B0604020202020204" pitchFamily="34" charset="0"/>
                <a:ea typeface="Arial" panose="020B0604020202020204" pitchFamily="34" charset="0"/>
              </a:rPr>
              <a:t>e</a:t>
            </a:r>
            <a:r>
              <a:rPr lang="en-US" sz="2000" b="1" dirty="0">
                <a:effectLst/>
                <a:latin typeface="Arial" panose="020B0604020202020204" pitchFamily="34" charset="0"/>
                <a:ea typeface="Arial" panose="020B0604020202020204" pitchFamily="34" charset="0"/>
              </a:rPr>
              <a:t>gation</a:t>
            </a:r>
            <a:r>
              <a:rPr lang="en-US" sz="1800" dirty="0">
                <a:effectLst/>
                <a:latin typeface="Arial" panose="020B0604020202020204" pitchFamily="34" charset="0"/>
                <a:ea typeface="Arial" panose="020B0604020202020204" pitchFamily="34" charset="0"/>
              </a:rPr>
              <a:t> </a:t>
            </a:r>
            <a:endParaRPr lang="id-ID" sz="1800" dirty="0">
              <a:effectLst/>
              <a:latin typeface="Times New Roman" panose="02020603050405020304" pitchFamily="18" charset="0"/>
              <a:ea typeface="Times New Roman" panose="02020603050405020304" pitchFamily="18" charset="0"/>
            </a:endParaRPr>
          </a:p>
          <a:p>
            <a:pPr marL="653415" marR="41910" indent="-30480" algn="ctr">
              <a:lnSpc>
                <a:spcPct val="107000"/>
              </a:lnSpc>
              <a:spcBef>
                <a:spcPts val="100"/>
              </a:spcBef>
              <a:spcAft>
                <a:spcPts val="0"/>
              </a:spcAft>
              <a:tabLst>
                <a:tab pos="900430" algn="l"/>
              </a:tabLst>
            </a:pPr>
            <a:r>
              <a:rPr lang="en-US" sz="1800" dirty="0">
                <a:effectLst/>
                <a:latin typeface="Arial" panose="020B0604020202020204" pitchFamily="34" charset="0"/>
                <a:ea typeface="Arial" panose="020B0604020202020204" pitchFamily="34" charset="0"/>
              </a:rPr>
              <a:t>		Aggregation is the single point of control where it aggregates or assembles a group of objects that is part of the object which aggregate. The part of the relationship can be represented by a solid line with an unfilled diamond at the parent end connected to the child class. In this case, if the parent is deleted, the child class can still exist independently.</a:t>
            </a:r>
            <a:endParaRPr lang="id-ID"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2BB32548-24A6-421E-AA4E-55EDB24487F7}"/>
              </a:ext>
            </a:extLst>
          </p:cNvPr>
          <p:cNvPicPr/>
          <p:nvPr/>
        </p:nvPicPr>
        <p:blipFill>
          <a:blip r:embed="rId2">
            <a:extLst>
              <a:ext uri="{28A0092B-C50C-407E-A947-70E740481C1C}">
                <a14:useLocalDpi xmlns:a14="http://schemas.microsoft.com/office/drawing/2010/main" val="0"/>
              </a:ext>
            </a:extLst>
          </a:blip>
          <a:stretch>
            <a:fillRect/>
          </a:stretch>
        </p:blipFill>
        <p:spPr>
          <a:xfrm>
            <a:off x="5663952" y="3003269"/>
            <a:ext cx="4049395" cy="2087880"/>
          </a:xfrm>
          <a:prstGeom prst="rect">
            <a:avLst/>
          </a:prstGeom>
        </p:spPr>
      </p:pic>
    </p:spTree>
    <p:extLst>
      <p:ext uri="{BB962C8B-B14F-4D97-AF65-F5344CB8AC3E}">
        <p14:creationId xmlns:p14="http://schemas.microsoft.com/office/powerpoint/2010/main" val="81496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3. Class Relationships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6A2A8367-2AC4-4AE5-A940-D6A0801397EF}"/>
              </a:ext>
            </a:extLst>
          </p:cNvPr>
          <p:cNvSpPr txBox="1"/>
          <p:nvPr/>
        </p:nvSpPr>
        <p:spPr>
          <a:xfrm>
            <a:off x="119336" y="1772816"/>
            <a:ext cx="4464496" cy="3642151"/>
          </a:xfrm>
          <a:prstGeom prst="rect">
            <a:avLst/>
          </a:prstGeom>
          <a:noFill/>
        </p:spPr>
        <p:txBody>
          <a:bodyPr wrap="square" rtlCol="0">
            <a:spAutoFit/>
          </a:bodyPr>
          <a:lstStyle/>
          <a:p>
            <a:pPr marL="653415" marR="41910" indent="-30480" algn="ctr">
              <a:lnSpc>
                <a:spcPct val="107000"/>
              </a:lnSpc>
              <a:spcBef>
                <a:spcPts val="100"/>
              </a:spcBef>
              <a:spcAft>
                <a:spcPts val="0"/>
              </a:spcAft>
              <a:tabLst>
                <a:tab pos="990600" algn="l"/>
              </a:tabLst>
            </a:pPr>
            <a:r>
              <a:rPr lang="en-US" sz="2000" b="1" dirty="0">
                <a:effectLst/>
                <a:latin typeface="Arial" panose="020B0604020202020204" pitchFamily="34" charset="0"/>
                <a:ea typeface="Arial" panose="020B0604020202020204" pitchFamily="34" charset="0"/>
              </a:rPr>
              <a:t>Compo</a:t>
            </a:r>
            <a:r>
              <a:rPr lang="en-US" sz="2000" b="1" spc="5" dirty="0">
                <a:effectLst/>
                <a:latin typeface="Arial" panose="020B0604020202020204" pitchFamily="34" charset="0"/>
                <a:ea typeface="Arial" panose="020B0604020202020204" pitchFamily="34" charset="0"/>
              </a:rPr>
              <a:t>s</a:t>
            </a:r>
            <a:r>
              <a:rPr lang="en-US" sz="2000" b="1" dirty="0">
                <a:effectLst/>
                <a:latin typeface="Arial" panose="020B0604020202020204" pitchFamily="34" charset="0"/>
                <a:ea typeface="Arial" panose="020B0604020202020204" pitchFamily="34" charset="0"/>
              </a:rPr>
              <a:t>it</a:t>
            </a:r>
            <a:r>
              <a:rPr lang="en-US" sz="2000" b="1" spc="5" dirty="0">
                <a:effectLst/>
                <a:latin typeface="Arial" panose="020B0604020202020204" pitchFamily="34" charset="0"/>
                <a:ea typeface="Arial" panose="020B0604020202020204" pitchFamily="34" charset="0"/>
              </a:rPr>
              <a:t>i</a:t>
            </a:r>
            <a:r>
              <a:rPr lang="en-US" sz="2000" b="1" dirty="0">
                <a:effectLst/>
                <a:latin typeface="Arial" panose="020B0604020202020204" pitchFamily="34" charset="0"/>
                <a:ea typeface="Arial" panose="020B0604020202020204" pitchFamily="34" charset="0"/>
              </a:rPr>
              <a:t>on</a:t>
            </a:r>
            <a:endParaRPr lang="id-ID" sz="2000" b="1" dirty="0">
              <a:effectLst/>
              <a:latin typeface="Times New Roman" panose="02020603050405020304" pitchFamily="18" charset="0"/>
              <a:ea typeface="Times New Roman" panose="02020603050405020304" pitchFamily="18" charset="0"/>
            </a:endParaRPr>
          </a:p>
          <a:p>
            <a:pPr marL="653415" marR="41910" indent="-30480" algn="ctr">
              <a:lnSpc>
                <a:spcPct val="107000"/>
              </a:lnSpc>
              <a:spcBef>
                <a:spcPts val="100"/>
              </a:spcBef>
              <a:spcAft>
                <a:spcPts val="0"/>
              </a:spcAft>
              <a:tabLst>
                <a:tab pos="990600" algn="l"/>
              </a:tabLst>
            </a:pPr>
            <a:r>
              <a:rPr lang="en-US" sz="1800" dirty="0">
                <a:effectLst/>
                <a:latin typeface="Arial" panose="020B0604020202020204" pitchFamily="34" charset="0"/>
                <a:ea typeface="Arial" panose="020B0604020202020204" pitchFamily="34" charset="0"/>
              </a:rPr>
              <a:t>		Composition is the stronger form of aggregation. In this case, if the source or the aggregator is destroyed, then part of it is also destroyed with it and cannot stand by itself. The relationship is displayed with a solid line and the filled diamond at the associated/source end connected to the composite class.</a:t>
            </a:r>
            <a:endParaRPr lang="id-ID" sz="1800" dirty="0">
              <a:effectLst/>
              <a:latin typeface="Times New Roman" panose="02020603050405020304" pitchFamily="18" charset="0"/>
              <a:ea typeface="Times New Roman" panose="02020603050405020304" pitchFamily="18" charset="0"/>
            </a:endParaRPr>
          </a:p>
          <a:p>
            <a:pPr algn="ctr"/>
            <a:endParaRPr lang="id-ID" dirty="0"/>
          </a:p>
        </p:txBody>
      </p:sp>
      <p:pic>
        <p:nvPicPr>
          <p:cNvPr id="6" name="Picture 5">
            <a:extLst>
              <a:ext uri="{FF2B5EF4-FFF2-40B4-BE49-F238E27FC236}">
                <a16:creationId xmlns:a16="http://schemas.microsoft.com/office/drawing/2014/main" id="{7E211F73-831D-422E-99F6-8278E41DBEA8}"/>
              </a:ext>
            </a:extLst>
          </p:cNvPr>
          <p:cNvPicPr/>
          <p:nvPr/>
        </p:nvPicPr>
        <p:blipFill>
          <a:blip r:embed="rId2">
            <a:extLst>
              <a:ext uri="{28A0092B-C50C-407E-A947-70E740481C1C}">
                <a14:useLocalDpi xmlns:a14="http://schemas.microsoft.com/office/drawing/2010/main" val="0"/>
              </a:ext>
            </a:extLst>
          </a:blip>
          <a:stretch>
            <a:fillRect/>
          </a:stretch>
        </p:blipFill>
        <p:spPr>
          <a:xfrm>
            <a:off x="5465691" y="2284379"/>
            <a:ext cx="4752652" cy="2289242"/>
          </a:xfrm>
          <a:prstGeom prst="rect">
            <a:avLst/>
          </a:prstGeom>
        </p:spPr>
      </p:pic>
    </p:spTree>
    <p:extLst>
      <p:ext uri="{BB962C8B-B14F-4D97-AF65-F5344CB8AC3E}">
        <p14:creationId xmlns:p14="http://schemas.microsoft.com/office/powerpoint/2010/main" val="176845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4. Class Diagram</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7" name="TextBox 6">
            <a:extLst>
              <a:ext uri="{FF2B5EF4-FFF2-40B4-BE49-F238E27FC236}">
                <a16:creationId xmlns:a16="http://schemas.microsoft.com/office/drawing/2014/main" id="{9519BA11-C2C8-40A9-9988-F06AA0B84ED9}"/>
              </a:ext>
            </a:extLst>
          </p:cNvPr>
          <p:cNvSpPr txBox="1"/>
          <p:nvPr/>
        </p:nvSpPr>
        <p:spPr>
          <a:xfrm>
            <a:off x="-589897" y="1340768"/>
            <a:ext cx="12385375" cy="4844724"/>
          </a:xfrm>
          <a:prstGeom prst="rect">
            <a:avLst/>
          </a:prstGeom>
          <a:noFill/>
        </p:spPr>
        <p:txBody>
          <a:bodyPr wrap="square">
            <a:spAutoFit/>
          </a:bodyPr>
          <a:lstStyle/>
          <a:p>
            <a:pPr marL="533400">
              <a:lnSpc>
                <a:spcPct val="115000"/>
              </a:lnSpc>
            </a:pPr>
            <a:r>
              <a:rPr lang="id-ID" sz="1800" b="1" dirty="0">
                <a:effectLst/>
                <a:latin typeface="Arial" panose="020B0604020202020204" pitchFamily="34" charset="0"/>
                <a:ea typeface="Arial" panose="020B0604020202020204" pitchFamily="34" charset="0"/>
              </a:rPr>
              <a:t>What is Class Diagram</a:t>
            </a:r>
            <a:endParaRPr lang="id-ID" sz="1200" dirty="0">
              <a:effectLst/>
              <a:latin typeface="Times New Roman" panose="02020603050405020304" pitchFamily="18" charset="0"/>
              <a:ea typeface="Times New Roman" panose="02020603050405020304" pitchFamily="18" charset="0"/>
            </a:endParaRPr>
          </a:p>
          <a:p>
            <a:pPr marL="533400" algn="just">
              <a:lnSpc>
                <a:spcPct val="115000"/>
              </a:lnSpc>
            </a:pPr>
            <a:r>
              <a:rPr lang="id-ID" sz="1800" dirty="0">
                <a:effectLst/>
                <a:latin typeface="Arial" panose="020B0604020202020204" pitchFamily="34" charset="0"/>
                <a:ea typeface="Arial" panose="020B0604020202020204" pitchFamily="34" charset="0"/>
              </a:rPr>
              <a:t>Class diagrams are an effective tool for describing various design patterns. In many cases, a class diagram is actually required to fully represent the key elements of a particular pattern. This is because class diagrams provide a complete representation of the static structure of the system while emphasizing key connections between classes, objects, traits and activities. By providing a conceptual model of the system in terms of entities and their relationships, class diagrams help designers better understand the overall architecture of the system and identify key areas for optimization and development. Incorporating classes, interfaces, relationships, collaborations, and constraints into well-designed class diagrams can withstand even the most difficult and complex real-world scenarios. </a:t>
            </a:r>
            <a:endParaRPr lang="id-ID" sz="1200" dirty="0">
              <a:effectLst/>
              <a:latin typeface="Times New Roman" panose="02020603050405020304" pitchFamily="18" charset="0"/>
              <a:ea typeface="Times New Roman" panose="02020603050405020304" pitchFamily="18" charset="0"/>
            </a:endParaRPr>
          </a:p>
          <a:p>
            <a:pPr marL="533400" algn="just">
              <a:lnSpc>
                <a:spcPct val="115000"/>
              </a:lnSpc>
            </a:pPr>
            <a:r>
              <a:rPr lang="id-ID" sz="1800" dirty="0">
                <a:effectLst/>
                <a:latin typeface="Arial" panose="020B0604020202020204" pitchFamily="34" charset="0"/>
                <a:ea typeface="Arial" panose="020B0604020202020204" pitchFamily="34" charset="0"/>
              </a:rPr>
              <a:t> </a:t>
            </a:r>
            <a:endParaRPr lang="id-ID" sz="1200" dirty="0">
              <a:effectLst/>
              <a:latin typeface="Times New Roman" panose="02020603050405020304" pitchFamily="18" charset="0"/>
              <a:ea typeface="Times New Roman" panose="02020603050405020304" pitchFamily="18" charset="0"/>
            </a:endParaRPr>
          </a:p>
          <a:p>
            <a:pPr marL="533400" algn="just">
              <a:lnSpc>
                <a:spcPct val="115000"/>
              </a:lnSpc>
            </a:pPr>
            <a:r>
              <a:rPr lang="id-ID" sz="1800" dirty="0">
                <a:effectLst/>
                <a:latin typeface="Arial" panose="020B0604020202020204" pitchFamily="34" charset="0"/>
                <a:ea typeface="Arial" panose="020B0604020202020204" pitchFamily="34" charset="0"/>
              </a:rPr>
              <a:t>Modifiers are used to indicate visibility of attributes and operations.</a:t>
            </a:r>
            <a:endParaRPr lang="id-ID" sz="1200" dirty="0">
              <a:effectLst/>
              <a:latin typeface="Times New Roman" panose="02020603050405020304" pitchFamily="18" charset="0"/>
              <a:ea typeface="Times New Roman" panose="02020603050405020304" pitchFamily="18" charset="0"/>
            </a:endParaRPr>
          </a:p>
          <a:p>
            <a:pPr marL="533400" algn="just">
              <a:lnSpc>
                <a:spcPct val="115000"/>
              </a:lnSpc>
            </a:pPr>
            <a:r>
              <a:rPr lang="id-ID" sz="1800" dirty="0">
                <a:effectLst/>
                <a:latin typeface="Arial" panose="020B0604020202020204" pitchFamily="34" charset="0"/>
                <a:ea typeface="Arial" panose="020B0604020202020204" pitchFamily="34" charset="0"/>
              </a:rPr>
              <a:t>1.  ‘+’ is used to denote Public visibility (everyone)</a:t>
            </a:r>
            <a:endParaRPr lang="id-ID" sz="1200" dirty="0">
              <a:effectLst/>
              <a:latin typeface="Times New Roman" panose="02020603050405020304" pitchFamily="18" charset="0"/>
              <a:ea typeface="Times New Roman" panose="02020603050405020304" pitchFamily="18" charset="0"/>
            </a:endParaRPr>
          </a:p>
          <a:p>
            <a:pPr marL="533400" algn="just">
              <a:lnSpc>
                <a:spcPct val="115000"/>
              </a:lnSpc>
            </a:pPr>
            <a:r>
              <a:rPr lang="id-ID" sz="1800" dirty="0">
                <a:effectLst/>
                <a:latin typeface="Arial" panose="020B0604020202020204" pitchFamily="34" charset="0"/>
                <a:ea typeface="Arial" panose="020B0604020202020204" pitchFamily="34" charset="0"/>
              </a:rPr>
              <a:t>2.  ‘#’ is used to denote Protected visibility (friends and derived)</a:t>
            </a:r>
            <a:endParaRPr lang="id-ID" sz="1200" dirty="0">
              <a:effectLst/>
              <a:latin typeface="Times New Roman" panose="02020603050405020304" pitchFamily="18" charset="0"/>
              <a:ea typeface="Times New Roman" panose="02020603050405020304" pitchFamily="18" charset="0"/>
            </a:endParaRPr>
          </a:p>
          <a:p>
            <a:pPr marL="533400" algn="just">
              <a:lnSpc>
                <a:spcPct val="115000"/>
              </a:lnSpc>
            </a:pPr>
            <a:r>
              <a:rPr lang="id-ID" sz="1800" dirty="0">
                <a:effectLst/>
                <a:latin typeface="Arial" panose="020B0604020202020204" pitchFamily="34" charset="0"/>
                <a:ea typeface="Arial" panose="020B0604020202020204" pitchFamily="34" charset="0"/>
              </a:rPr>
              <a:t>3.  ‘-’ is used to denote Private visibility (no one)</a:t>
            </a:r>
            <a:endParaRPr lang="id-ID" sz="1200" dirty="0">
              <a:effectLst/>
              <a:latin typeface="Times New Roman" panose="02020603050405020304" pitchFamily="18" charset="0"/>
              <a:ea typeface="Times New Roman" panose="02020603050405020304" pitchFamily="18" charset="0"/>
            </a:endParaRPr>
          </a:p>
          <a:p>
            <a:pPr marL="533400" algn="just">
              <a:lnSpc>
                <a:spcPct val="115000"/>
              </a:lnSpc>
            </a:pPr>
            <a:r>
              <a:rPr lang="id-ID" sz="1800" dirty="0">
                <a:effectLst/>
                <a:latin typeface="Arial" panose="020B0604020202020204" pitchFamily="34" charset="0"/>
                <a:ea typeface="Arial" panose="020B0604020202020204" pitchFamily="34" charset="0"/>
              </a:rPr>
              <a:t>By default, attributes are hidden and operations are visible.</a:t>
            </a:r>
            <a:endParaRPr lang="id-ID"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292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4. Class Diagram</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pic>
        <p:nvPicPr>
          <p:cNvPr id="3" name="Picture 2">
            <a:extLst>
              <a:ext uri="{FF2B5EF4-FFF2-40B4-BE49-F238E27FC236}">
                <a16:creationId xmlns:a16="http://schemas.microsoft.com/office/drawing/2014/main" id="{E730BEEE-FD97-93A1-1FB9-688D55CF85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5720" y="1556792"/>
            <a:ext cx="3341790" cy="5060231"/>
          </a:xfrm>
          <a:prstGeom prst="rect">
            <a:avLst/>
          </a:prstGeom>
          <a:noFill/>
          <a:ln>
            <a:noFill/>
          </a:ln>
        </p:spPr>
      </p:pic>
    </p:spTree>
    <p:extLst>
      <p:ext uri="{BB962C8B-B14F-4D97-AF65-F5344CB8AC3E}">
        <p14:creationId xmlns:p14="http://schemas.microsoft.com/office/powerpoint/2010/main" val="161889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5. Developing Triple A portal</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D02866B2-51D9-45F1-9C68-AC38B63FA338}"/>
              </a:ext>
            </a:extLst>
          </p:cNvPr>
          <p:cNvSpPr txBox="1"/>
          <p:nvPr/>
        </p:nvSpPr>
        <p:spPr>
          <a:xfrm>
            <a:off x="407368" y="1700808"/>
            <a:ext cx="4608512" cy="646331"/>
          </a:xfrm>
          <a:prstGeom prst="rect">
            <a:avLst/>
          </a:prstGeom>
          <a:noFill/>
        </p:spPr>
        <p:txBody>
          <a:bodyPr wrap="square" rtlCol="0">
            <a:spAutoFit/>
          </a:bodyPr>
          <a:lstStyle/>
          <a:p>
            <a:pPr algn="ctr"/>
            <a:r>
              <a:rPr lang="en-US" b="1" dirty="0"/>
              <a:t>Create MVC Portlet</a:t>
            </a:r>
            <a:endParaRPr lang="id-ID" b="1" dirty="0"/>
          </a:p>
          <a:p>
            <a:pPr algn="ctr"/>
            <a:r>
              <a:rPr lang="en-US" dirty="0"/>
              <a:t> Create new modules on </a:t>
            </a:r>
            <a:r>
              <a:rPr lang="en-US" dirty="0" err="1"/>
              <a:t>liferay</a:t>
            </a:r>
            <a:r>
              <a:rPr lang="en-US" dirty="0"/>
              <a:t> workspace</a:t>
            </a:r>
            <a:endParaRPr lang="id-ID" dirty="0"/>
          </a:p>
        </p:txBody>
      </p:sp>
      <p:pic>
        <p:nvPicPr>
          <p:cNvPr id="8" name="Picture 7">
            <a:extLst>
              <a:ext uri="{FF2B5EF4-FFF2-40B4-BE49-F238E27FC236}">
                <a16:creationId xmlns:a16="http://schemas.microsoft.com/office/drawing/2014/main" id="{67BA4C35-AE1A-43AD-A7E2-B319B6A1BB46}"/>
              </a:ext>
            </a:extLst>
          </p:cNvPr>
          <p:cNvPicPr>
            <a:picLocks noChangeAspect="1"/>
          </p:cNvPicPr>
          <p:nvPr/>
        </p:nvPicPr>
        <p:blipFill>
          <a:blip r:embed="rId2"/>
          <a:stretch>
            <a:fillRect/>
          </a:stretch>
        </p:blipFill>
        <p:spPr>
          <a:xfrm>
            <a:off x="479376" y="2799912"/>
            <a:ext cx="4715247" cy="3279692"/>
          </a:xfrm>
          <a:prstGeom prst="rect">
            <a:avLst/>
          </a:prstGeom>
        </p:spPr>
      </p:pic>
      <p:pic>
        <p:nvPicPr>
          <p:cNvPr id="12" name="Picture 11">
            <a:extLst>
              <a:ext uri="{FF2B5EF4-FFF2-40B4-BE49-F238E27FC236}">
                <a16:creationId xmlns:a16="http://schemas.microsoft.com/office/drawing/2014/main" id="{E673B8EC-1A86-4938-904C-DBFA855AE873}"/>
              </a:ext>
            </a:extLst>
          </p:cNvPr>
          <p:cNvPicPr>
            <a:picLocks noChangeAspect="1"/>
          </p:cNvPicPr>
          <p:nvPr/>
        </p:nvPicPr>
        <p:blipFill>
          <a:blip r:embed="rId3"/>
          <a:stretch>
            <a:fillRect/>
          </a:stretch>
        </p:blipFill>
        <p:spPr>
          <a:xfrm>
            <a:off x="6634163" y="2996952"/>
            <a:ext cx="3228975" cy="2533650"/>
          </a:xfrm>
          <a:prstGeom prst="rect">
            <a:avLst/>
          </a:prstGeom>
        </p:spPr>
      </p:pic>
    </p:spTree>
    <p:extLst>
      <p:ext uri="{BB962C8B-B14F-4D97-AF65-F5344CB8AC3E}">
        <p14:creationId xmlns:p14="http://schemas.microsoft.com/office/powerpoint/2010/main" val="190313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5. Developing Triple A portal</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D02866B2-51D9-45F1-9C68-AC38B63FA338}"/>
              </a:ext>
            </a:extLst>
          </p:cNvPr>
          <p:cNvSpPr txBox="1"/>
          <p:nvPr/>
        </p:nvSpPr>
        <p:spPr>
          <a:xfrm>
            <a:off x="407368" y="1700808"/>
            <a:ext cx="4608512" cy="646331"/>
          </a:xfrm>
          <a:prstGeom prst="rect">
            <a:avLst/>
          </a:prstGeom>
          <a:noFill/>
        </p:spPr>
        <p:txBody>
          <a:bodyPr wrap="square" rtlCol="0">
            <a:spAutoFit/>
          </a:bodyPr>
          <a:lstStyle/>
          <a:p>
            <a:pPr algn="ctr"/>
            <a:r>
              <a:rPr lang="en-US" b="1" dirty="0"/>
              <a:t>Create MVC Portlet</a:t>
            </a:r>
            <a:endParaRPr lang="id-ID" b="1" dirty="0"/>
          </a:p>
          <a:p>
            <a:pPr algn="ctr"/>
            <a:r>
              <a:rPr lang="en-US" dirty="0"/>
              <a:t> Create new modules on </a:t>
            </a:r>
            <a:r>
              <a:rPr lang="en-US" dirty="0" err="1"/>
              <a:t>liferay</a:t>
            </a:r>
            <a:r>
              <a:rPr lang="en-US" dirty="0"/>
              <a:t> workspace</a:t>
            </a:r>
            <a:endParaRPr lang="id-ID" dirty="0"/>
          </a:p>
        </p:txBody>
      </p:sp>
      <p:pic>
        <p:nvPicPr>
          <p:cNvPr id="10" name="Picture 9">
            <a:extLst>
              <a:ext uri="{FF2B5EF4-FFF2-40B4-BE49-F238E27FC236}">
                <a16:creationId xmlns:a16="http://schemas.microsoft.com/office/drawing/2014/main" id="{406ED8CB-83E6-4735-BB35-303EFB8D7E6B}"/>
              </a:ext>
            </a:extLst>
          </p:cNvPr>
          <p:cNvPicPr>
            <a:picLocks noChangeAspect="1"/>
          </p:cNvPicPr>
          <p:nvPr/>
        </p:nvPicPr>
        <p:blipFill>
          <a:blip r:embed="rId2"/>
          <a:stretch>
            <a:fillRect/>
          </a:stretch>
        </p:blipFill>
        <p:spPr>
          <a:xfrm>
            <a:off x="551384" y="2625672"/>
            <a:ext cx="4735162" cy="3340483"/>
          </a:xfrm>
          <a:prstGeom prst="rect">
            <a:avLst/>
          </a:prstGeom>
        </p:spPr>
      </p:pic>
      <p:pic>
        <p:nvPicPr>
          <p:cNvPr id="9" name="Picture 8">
            <a:extLst>
              <a:ext uri="{FF2B5EF4-FFF2-40B4-BE49-F238E27FC236}">
                <a16:creationId xmlns:a16="http://schemas.microsoft.com/office/drawing/2014/main" id="{DB0279D6-E824-4A29-B6C6-6F91508C6098}"/>
              </a:ext>
            </a:extLst>
          </p:cNvPr>
          <p:cNvPicPr>
            <a:picLocks noChangeAspect="1"/>
          </p:cNvPicPr>
          <p:nvPr/>
        </p:nvPicPr>
        <p:blipFill>
          <a:blip r:embed="rId3"/>
          <a:stretch>
            <a:fillRect/>
          </a:stretch>
        </p:blipFill>
        <p:spPr>
          <a:xfrm>
            <a:off x="6989934" y="2625672"/>
            <a:ext cx="3333750" cy="3438525"/>
          </a:xfrm>
          <a:prstGeom prst="rect">
            <a:avLst/>
          </a:prstGeom>
        </p:spPr>
      </p:pic>
    </p:spTree>
    <p:extLst>
      <p:ext uri="{BB962C8B-B14F-4D97-AF65-F5344CB8AC3E}">
        <p14:creationId xmlns:p14="http://schemas.microsoft.com/office/powerpoint/2010/main" val="105677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5. Developing Triple A portal</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Create Customer Entity</a:t>
            </a: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pic>
        <p:nvPicPr>
          <p:cNvPr id="6" name="Picture 5">
            <a:extLst>
              <a:ext uri="{FF2B5EF4-FFF2-40B4-BE49-F238E27FC236}">
                <a16:creationId xmlns:a16="http://schemas.microsoft.com/office/drawing/2014/main" id="{814B40A1-1135-B728-6731-3F44F9F036F1}"/>
              </a:ext>
            </a:extLst>
          </p:cNvPr>
          <p:cNvPicPr>
            <a:picLocks noChangeAspect="1"/>
          </p:cNvPicPr>
          <p:nvPr/>
        </p:nvPicPr>
        <p:blipFill>
          <a:blip r:embed="rId2"/>
          <a:stretch>
            <a:fillRect/>
          </a:stretch>
        </p:blipFill>
        <p:spPr>
          <a:xfrm>
            <a:off x="0" y="2423668"/>
            <a:ext cx="5303912" cy="3285121"/>
          </a:xfrm>
          <a:prstGeom prst="rect">
            <a:avLst/>
          </a:prstGeom>
          <a:ln>
            <a:solidFill>
              <a:schemeClr val="tx1"/>
            </a:solidFill>
          </a:ln>
        </p:spPr>
      </p:pic>
      <p:pic>
        <p:nvPicPr>
          <p:cNvPr id="9" name="Picture 8">
            <a:extLst>
              <a:ext uri="{FF2B5EF4-FFF2-40B4-BE49-F238E27FC236}">
                <a16:creationId xmlns:a16="http://schemas.microsoft.com/office/drawing/2014/main" id="{34205E47-A4FB-4D62-9408-CA0EB0C342C7}"/>
              </a:ext>
            </a:extLst>
          </p:cNvPr>
          <p:cNvPicPr>
            <a:picLocks noChangeAspect="1"/>
          </p:cNvPicPr>
          <p:nvPr/>
        </p:nvPicPr>
        <p:blipFill>
          <a:blip r:embed="rId3"/>
          <a:stretch>
            <a:fillRect/>
          </a:stretch>
        </p:blipFill>
        <p:spPr>
          <a:xfrm>
            <a:off x="5303912" y="2135914"/>
            <a:ext cx="6480719" cy="4119933"/>
          </a:xfrm>
          <a:prstGeom prst="rect">
            <a:avLst/>
          </a:prstGeom>
        </p:spPr>
      </p:pic>
    </p:spTree>
    <p:extLst>
      <p:ext uri="{BB962C8B-B14F-4D97-AF65-F5344CB8AC3E}">
        <p14:creationId xmlns:p14="http://schemas.microsoft.com/office/powerpoint/2010/main" val="796118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5. Developing Triple A portal</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Coding screen captures</a:t>
            </a: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B790276B-48A3-48E3-B4FB-8BF641D4CCC3}"/>
              </a:ext>
            </a:extLst>
          </p:cNvPr>
          <p:cNvPicPr>
            <a:picLocks noChangeAspect="1"/>
          </p:cNvPicPr>
          <p:nvPr/>
        </p:nvPicPr>
        <p:blipFill>
          <a:blip r:embed="rId2"/>
          <a:stretch>
            <a:fillRect/>
          </a:stretch>
        </p:blipFill>
        <p:spPr>
          <a:xfrm>
            <a:off x="184070" y="1556792"/>
            <a:ext cx="5675785" cy="5301208"/>
          </a:xfrm>
          <a:prstGeom prst="rect">
            <a:avLst/>
          </a:prstGeom>
        </p:spPr>
      </p:pic>
      <p:pic>
        <p:nvPicPr>
          <p:cNvPr id="7" name="Picture 6">
            <a:extLst>
              <a:ext uri="{FF2B5EF4-FFF2-40B4-BE49-F238E27FC236}">
                <a16:creationId xmlns:a16="http://schemas.microsoft.com/office/drawing/2014/main" id="{8ADCD667-53AD-4EC9-BD68-C998E41F74B3}"/>
              </a:ext>
            </a:extLst>
          </p:cNvPr>
          <p:cNvPicPr>
            <a:picLocks noChangeAspect="1"/>
          </p:cNvPicPr>
          <p:nvPr/>
        </p:nvPicPr>
        <p:blipFill>
          <a:blip r:embed="rId3"/>
          <a:stretch>
            <a:fillRect/>
          </a:stretch>
        </p:blipFill>
        <p:spPr>
          <a:xfrm>
            <a:off x="5913564" y="1582685"/>
            <a:ext cx="5817358" cy="4712228"/>
          </a:xfrm>
          <a:prstGeom prst="rect">
            <a:avLst/>
          </a:prstGeom>
        </p:spPr>
      </p:pic>
    </p:spTree>
    <p:extLst>
      <p:ext uri="{BB962C8B-B14F-4D97-AF65-F5344CB8AC3E}">
        <p14:creationId xmlns:p14="http://schemas.microsoft.com/office/powerpoint/2010/main" val="17568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1560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1681806269"/>
              </p:ext>
            </p:extLst>
          </p:nvPr>
        </p:nvGraphicFramePr>
        <p:xfrm>
          <a:off x="983432" y="1094787"/>
          <a:ext cx="8641084" cy="5374368"/>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447864">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447864">
                <a:tc>
                  <a:txBody>
                    <a:bodyPr/>
                    <a:lstStyle/>
                    <a:p>
                      <a:pPr algn="ctr"/>
                      <a:r>
                        <a:rPr lang="en-SG" sz="1600" dirty="0">
                          <a:latin typeface="+mn-lt"/>
                        </a:rPr>
                        <a:t>01</a:t>
                      </a:r>
                    </a:p>
                  </a:txBody>
                  <a:tcPr marL="91436" marR="91436" marT="45709" marB="45709" anchor="ctr"/>
                </a:tc>
                <a:tc>
                  <a:txBody>
                    <a:bodyPr/>
                    <a:lstStyle/>
                    <a:p>
                      <a:pPr marL="342900" lvl="2" algn="l" fontAlgn="b">
                        <a:lnSpc>
                          <a:spcPct val="150000"/>
                        </a:lnSpc>
                      </a:pPr>
                      <a:r>
                        <a:rPr lang="en-SG" sz="1600" b="0" i="0" u="none" strike="noStrike" dirty="0">
                          <a:solidFill>
                            <a:srgbClr val="000000"/>
                          </a:solidFill>
                          <a:effectLst/>
                          <a:latin typeface="+mn-lt"/>
                        </a:rPr>
                        <a:t>List of software used</a:t>
                      </a:r>
                    </a:p>
                  </a:txBody>
                  <a:tcPr marL="6350" marR="6350" marT="6351" marB="0" anchor="ctr"/>
                </a:tc>
                <a:extLst>
                  <a:ext uri="{0D108BD9-81ED-4DB2-BD59-A6C34878D82A}">
                    <a16:rowId xmlns:a16="http://schemas.microsoft.com/office/drawing/2014/main" val="3383460755"/>
                  </a:ext>
                </a:extLst>
              </a:tr>
              <a:tr h="447864">
                <a:tc>
                  <a:txBody>
                    <a:bodyPr/>
                    <a:lstStyle/>
                    <a:p>
                      <a:pPr algn="ctr"/>
                      <a:r>
                        <a:rPr lang="en-SG" sz="1600" dirty="0">
                          <a:latin typeface="+mn-lt"/>
                        </a:rPr>
                        <a:t>02</a:t>
                      </a:r>
                    </a:p>
                  </a:txBody>
                  <a:tcPr marL="91436" marR="91436" marT="45709" marB="45709" anchor="ctr"/>
                </a:tc>
                <a:tc>
                  <a:txBody>
                    <a:bodyPr/>
                    <a:lstStyle/>
                    <a:p>
                      <a:pPr marL="342900" lvl="2" algn="l" fontAlgn="b">
                        <a:lnSpc>
                          <a:spcPct val="150000"/>
                        </a:lnSpc>
                      </a:pPr>
                      <a:r>
                        <a:rPr lang="en-SG" sz="1600" b="0" i="0" u="none" strike="noStrike" dirty="0">
                          <a:solidFill>
                            <a:srgbClr val="000000"/>
                          </a:solidFill>
                          <a:effectLst/>
                          <a:latin typeface="+mn-lt"/>
                        </a:rPr>
                        <a:t>OO Paradigm</a:t>
                      </a:r>
                    </a:p>
                  </a:txBody>
                  <a:tcPr marL="6350" marR="6350" marT="6351" marB="0" anchor="ctr"/>
                </a:tc>
                <a:extLst>
                  <a:ext uri="{0D108BD9-81ED-4DB2-BD59-A6C34878D82A}">
                    <a16:rowId xmlns:a16="http://schemas.microsoft.com/office/drawing/2014/main" val="502453963"/>
                  </a:ext>
                </a:extLst>
              </a:tr>
              <a:tr h="447864">
                <a:tc>
                  <a:txBody>
                    <a:bodyPr/>
                    <a:lstStyle/>
                    <a:p>
                      <a:pPr algn="ctr"/>
                      <a:r>
                        <a:rPr lang="en-SG" sz="1600" dirty="0">
                          <a:latin typeface="+mn-lt"/>
                        </a:rPr>
                        <a:t>03</a:t>
                      </a:r>
                    </a:p>
                  </a:txBody>
                  <a:tcPr marL="91436" marR="91436" marT="45709" marB="45709" anchor="ctr"/>
                </a:tc>
                <a:tc>
                  <a:txBody>
                    <a:bodyPr/>
                    <a:lstStyle/>
                    <a:p>
                      <a:pPr marL="342900" lvl="2" algn="l" fontAlgn="b">
                        <a:lnSpc>
                          <a:spcPct val="150000"/>
                        </a:lnSpc>
                      </a:pPr>
                      <a:r>
                        <a:rPr lang="en-SG" sz="1600" b="0" i="0" u="none" strike="noStrike" dirty="0">
                          <a:solidFill>
                            <a:srgbClr val="000000"/>
                          </a:solidFill>
                          <a:effectLst/>
                          <a:latin typeface="+mn-lt"/>
                        </a:rPr>
                        <a:t>Class Relationships</a:t>
                      </a:r>
                    </a:p>
                  </a:txBody>
                  <a:tcPr marL="6350" marR="6350" marT="6351" marB="0" anchor="ctr"/>
                </a:tc>
                <a:extLst>
                  <a:ext uri="{0D108BD9-81ED-4DB2-BD59-A6C34878D82A}">
                    <a16:rowId xmlns:a16="http://schemas.microsoft.com/office/drawing/2014/main" val="3888214698"/>
                  </a:ext>
                </a:extLst>
              </a:tr>
              <a:tr h="447864">
                <a:tc>
                  <a:txBody>
                    <a:bodyPr/>
                    <a:lstStyle/>
                    <a:p>
                      <a:pPr algn="ctr"/>
                      <a:r>
                        <a:rPr lang="en-SG" sz="1600" dirty="0">
                          <a:latin typeface="+mn-lt"/>
                        </a:rPr>
                        <a:t>04</a:t>
                      </a:r>
                    </a:p>
                  </a:txBody>
                  <a:tcPr marL="91436" marR="91436" marT="45709" marB="45709" anchor="ctr"/>
                </a:tc>
                <a:tc>
                  <a:txBody>
                    <a:bodyPr/>
                    <a:lstStyle/>
                    <a:p>
                      <a:pPr marL="342900" lvl="2" algn="l">
                        <a:lnSpc>
                          <a:spcPct val="150000"/>
                        </a:lnSpc>
                      </a:pPr>
                      <a:r>
                        <a:rPr lang="en-US" sz="1600" dirty="0"/>
                        <a:t>Class Diagram</a:t>
                      </a:r>
                    </a:p>
                  </a:txBody>
                  <a:tcPr marL="6350" marR="6350" marT="6351" marB="0" anchor="ctr"/>
                </a:tc>
                <a:extLst>
                  <a:ext uri="{0D108BD9-81ED-4DB2-BD59-A6C34878D82A}">
                    <a16:rowId xmlns:a16="http://schemas.microsoft.com/office/drawing/2014/main" val="1429497512"/>
                  </a:ext>
                </a:extLst>
              </a:tr>
              <a:tr h="447864">
                <a:tc>
                  <a:txBody>
                    <a:bodyPr/>
                    <a:lstStyle/>
                    <a:p>
                      <a:pPr algn="ctr"/>
                      <a:r>
                        <a:rPr lang="en-SG" sz="1600" dirty="0">
                          <a:latin typeface="+mn-lt"/>
                        </a:rPr>
                        <a:t>05</a:t>
                      </a:r>
                    </a:p>
                  </a:txBody>
                  <a:tcPr marL="91436" marR="91436" marT="45709" marB="45709" anchor="ctr"/>
                </a:tc>
                <a:tc>
                  <a:txBody>
                    <a:bodyPr/>
                    <a:lstStyle/>
                    <a:p>
                      <a:pPr marL="342900" lvl="2" algn="l">
                        <a:lnSpc>
                          <a:spcPct val="150000"/>
                        </a:lnSpc>
                      </a:pPr>
                      <a:r>
                        <a:rPr lang="en-US" sz="1600" dirty="0"/>
                        <a:t>Developing Triple A portlet</a:t>
                      </a:r>
                    </a:p>
                  </a:txBody>
                  <a:tcPr marL="6350" marR="6350" marT="6351" marB="0" anchor="ctr"/>
                </a:tc>
                <a:extLst>
                  <a:ext uri="{0D108BD9-81ED-4DB2-BD59-A6C34878D82A}">
                    <a16:rowId xmlns:a16="http://schemas.microsoft.com/office/drawing/2014/main" val="1257684296"/>
                  </a:ext>
                </a:extLst>
              </a:tr>
              <a:tr h="447864">
                <a:tc>
                  <a:txBody>
                    <a:bodyPr/>
                    <a:lstStyle/>
                    <a:p>
                      <a:pPr algn="ctr"/>
                      <a:r>
                        <a:rPr lang="en-SG" sz="1600" dirty="0">
                          <a:latin typeface="+mn-lt"/>
                        </a:rPr>
                        <a:t>06</a:t>
                      </a:r>
                    </a:p>
                  </a:txBody>
                  <a:tcPr marL="91436" marR="91436" marT="45709" marB="45709" anchor="ctr"/>
                </a:tc>
                <a:tc>
                  <a:txBody>
                    <a:bodyPr/>
                    <a:lstStyle/>
                    <a:p>
                      <a:pPr marL="342900" lvl="2" algn="l" fontAlgn="b">
                        <a:lnSpc>
                          <a:spcPct val="150000"/>
                        </a:lnSpc>
                      </a:pPr>
                      <a:r>
                        <a:rPr lang="en-SG" sz="1600" b="0" i="0" u="none" strike="noStrike" dirty="0">
                          <a:solidFill>
                            <a:srgbClr val="000000"/>
                          </a:solidFill>
                          <a:effectLst/>
                          <a:latin typeface="+mn-lt"/>
                        </a:rPr>
                        <a:t>Customer Management Portlet</a:t>
                      </a:r>
                    </a:p>
                  </a:txBody>
                  <a:tcPr marL="6350" marR="6350" marT="6351" marB="0" anchor="ctr"/>
                </a:tc>
                <a:extLst>
                  <a:ext uri="{0D108BD9-81ED-4DB2-BD59-A6C34878D82A}">
                    <a16:rowId xmlns:a16="http://schemas.microsoft.com/office/drawing/2014/main" val="3512515867"/>
                  </a:ext>
                </a:extLst>
              </a:tr>
              <a:tr h="447864">
                <a:tc>
                  <a:txBody>
                    <a:bodyPr/>
                    <a:lstStyle/>
                    <a:p>
                      <a:pPr algn="ctr"/>
                      <a:r>
                        <a:rPr lang="en-SG" sz="1600" dirty="0">
                          <a:latin typeface="+mn-lt"/>
                        </a:rPr>
                        <a:t>07</a:t>
                      </a:r>
                    </a:p>
                  </a:txBody>
                  <a:tcPr marL="91436" marR="91436" marT="45709" marB="45709" anchor="ctr"/>
                </a:tc>
                <a:tc>
                  <a:txBody>
                    <a:bodyPr/>
                    <a:lstStyle/>
                    <a:p>
                      <a:pPr marL="342900" marR="0" lvl="2" indent="0" algn="l" defTabSz="342900" rtl="0" eaLnBrk="1" fontAlgn="b" latinLnBrk="0" hangingPunct="1">
                        <a:lnSpc>
                          <a:spcPct val="150000"/>
                        </a:lnSpc>
                        <a:spcBef>
                          <a:spcPts val="0"/>
                        </a:spcBef>
                        <a:spcAft>
                          <a:spcPts val="0"/>
                        </a:spcAft>
                        <a:buClrTx/>
                        <a:buSzTx/>
                        <a:buFontTx/>
                        <a:buNone/>
                        <a:tabLst/>
                        <a:defRPr/>
                      </a:pPr>
                      <a:r>
                        <a:rPr lang="en-SG" sz="1600" b="0" i="0" u="none" strike="noStrike" dirty="0">
                          <a:solidFill>
                            <a:srgbClr val="000000"/>
                          </a:solidFill>
                          <a:effectLst/>
                          <a:latin typeface="+mn-lt"/>
                        </a:rPr>
                        <a:t>Design Patterns</a:t>
                      </a:r>
                    </a:p>
                  </a:txBody>
                  <a:tcPr marL="6350" marR="6350" marT="6351" marB="0" anchor="ctr"/>
                </a:tc>
                <a:extLst>
                  <a:ext uri="{0D108BD9-81ED-4DB2-BD59-A6C34878D82A}">
                    <a16:rowId xmlns:a16="http://schemas.microsoft.com/office/drawing/2014/main" val="1297185499"/>
                  </a:ext>
                </a:extLst>
              </a:tr>
              <a:tr h="447864">
                <a:tc>
                  <a:txBody>
                    <a:bodyPr/>
                    <a:lstStyle/>
                    <a:p>
                      <a:pPr algn="ctr"/>
                      <a:r>
                        <a:rPr lang="en-SG" sz="1600" dirty="0">
                          <a:latin typeface="+mn-lt"/>
                        </a:rPr>
                        <a:t>08</a:t>
                      </a:r>
                    </a:p>
                  </a:txBody>
                  <a:tcPr marL="91436" marR="91436" marT="45709" marB="45709" anchor="ctr"/>
                </a:tc>
                <a:tc>
                  <a:txBody>
                    <a:bodyPr/>
                    <a:lstStyle/>
                    <a:p>
                      <a:pPr marL="342900" lvl="2" algn="l" fontAlgn="b">
                        <a:lnSpc>
                          <a:spcPct val="150000"/>
                        </a:lnSpc>
                      </a:pPr>
                      <a:r>
                        <a:rPr lang="en-SG" sz="1600" b="0" i="0" u="none" strike="noStrike" dirty="0">
                          <a:solidFill>
                            <a:srgbClr val="000000"/>
                          </a:solidFill>
                          <a:effectLst/>
                          <a:latin typeface="+mn-lt"/>
                        </a:rPr>
                        <a:t>Creational Design Patterns</a:t>
                      </a:r>
                    </a:p>
                  </a:txBody>
                  <a:tcPr marL="6350" marR="6350" marT="6351" marB="0" anchor="ctr"/>
                </a:tc>
                <a:extLst>
                  <a:ext uri="{0D108BD9-81ED-4DB2-BD59-A6C34878D82A}">
                    <a16:rowId xmlns:a16="http://schemas.microsoft.com/office/drawing/2014/main" val="3134097065"/>
                  </a:ext>
                </a:extLst>
              </a:tr>
              <a:tr h="447864">
                <a:tc>
                  <a:txBody>
                    <a:bodyPr/>
                    <a:lstStyle/>
                    <a:p>
                      <a:pPr algn="ctr"/>
                      <a:r>
                        <a:rPr lang="en-SG" sz="1600" dirty="0">
                          <a:latin typeface="+mn-lt"/>
                        </a:rPr>
                        <a:t>09</a:t>
                      </a:r>
                    </a:p>
                  </a:txBody>
                  <a:tcPr marL="91436" marR="91436" marT="45709" marB="45709" anchor="ctr"/>
                </a:tc>
                <a:tc>
                  <a:txBody>
                    <a:bodyPr/>
                    <a:lstStyle/>
                    <a:p>
                      <a:pPr marL="342900" lvl="2" algn="l" fontAlgn="b">
                        <a:lnSpc>
                          <a:spcPct val="150000"/>
                        </a:lnSpc>
                      </a:pPr>
                      <a:r>
                        <a:rPr lang="en-SG" sz="1600" b="0" i="0" u="none" strike="noStrike" dirty="0">
                          <a:solidFill>
                            <a:srgbClr val="000000"/>
                          </a:solidFill>
                          <a:effectLst/>
                          <a:latin typeface="+mn-lt"/>
                        </a:rPr>
                        <a:t>Structural Design Patterns</a:t>
                      </a:r>
                    </a:p>
                  </a:txBody>
                  <a:tcPr marL="6350" marR="6350" marT="6351" marB="0" anchor="ctr"/>
                </a:tc>
                <a:extLst>
                  <a:ext uri="{0D108BD9-81ED-4DB2-BD59-A6C34878D82A}">
                    <a16:rowId xmlns:a16="http://schemas.microsoft.com/office/drawing/2014/main" val="1391025220"/>
                  </a:ext>
                </a:extLst>
              </a:tr>
              <a:tr h="447864">
                <a:tc>
                  <a:txBody>
                    <a:bodyPr/>
                    <a:lstStyle/>
                    <a:p>
                      <a:pPr algn="ctr"/>
                      <a:r>
                        <a:rPr lang="en-SG" sz="1600" dirty="0">
                          <a:latin typeface="+mn-lt"/>
                        </a:rPr>
                        <a:t>10</a:t>
                      </a:r>
                    </a:p>
                  </a:txBody>
                  <a:tcPr marL="91436" marR="91436" marT="45709" marB="45709" anchor="ctr"/>
                </a:tc>
                <a:tc>
                  <a:txBody>
                    <a:bodyPr/>
                    <a:lstStyle/>
                    <a:p>
                      <a:pPr marL="342900" lvl="2" algn="l" fontAlgn="b">
                        <a:lnSpc>
                          <a:spcPct val="150000"/>
                        </a:lnSpc>
                      </a:pPr>
                      <a:r>
                        <a:rPr lang="en-SG" sz="1600" b="0" i="0" u="none" strike="noStrike" dirty="0">
                          <a:solidFill>
                            <a:srgbClr val="000000"/>
                          </a:solidFill>
                          <a:effectLst/>
                          <a:latin typeface="+mn-lt"/>
                        </a:rPr>
                        <a:t>Behavioural Design Patterns</a:t>
                      </a:r>
                    </a:p>
                  </a:txBody>
                  <a:tcPr marL="6350" marR="6350" marT="6351" marB="0" anchor="ctr"/>
                </a:tc>
                <a:extLst>
                  <a:ext uri="{0D108BD9-81ED-4DB2-BD59-A6C34878D82A}">
                    <a16:rowId xmlns:a16="http://schemas.microsoft.com/office/drawing/2014/main" val="547760610"/>
                  </a:ext>
                </a:extLst>
              </a:tr>
              <a:tr h="447864">
                <a:tc>
                  <a:txBody>
                    <a:bodyPr/>
                    <a:lstStyle/>
                    <a:p>
                      <a:pPr algn="ctr"/>
                      <a:r>
                        <a:rPr lang="en-SG" sz="1600" dirty="0">
                          <a:latin typeface="+mn-lt"/>
                        </a:rPr>
                        <a:t>11</a:t>
                      </a:r>
                    </a:p>
                  </a:txBody>
                  <a:tcPr marL="91436" marR="91436" marT="45709" marB="45709" anchor="ctr"/>
                </a:tc>
                <a:tc>
                  <a:txBody>
                    <a:bodyPr/>
                    <a:lstStyle/>
                    <a:p>
                      <a:pPr marL="342900" lvl="2" algn="l" fontAlgn="b">
                        <a:lnSpc>
                          <a:spcPct val="150000"/>
                        </a:lnSpc>
                      </a:pPr>
                      <a:r>
                        <a:rPr lang="en-SG" sz="1600" b="0" i="0" u="none" strike="noStrike" dirty="0">
                          <a:solidFill>
                            <a:srgbClr val="000000"/>
                          </a:solidFill>
                          <a:effectLst/>
                          <a:latin typeface="+mn-lt"/>
                        </a:rPr>
                        <a:t>Project Results</a:t>
                      </a:r>
                    </a:p>
                  </a:txBody>
                  <a:tcPr marL="6350" marR="6350" marT="6351" marB="0" anchor="ctr"/>
                </a:tc>
                <a:extLst>
                  <a:ext uri="{0D108BD9-81ED-4DB2-BD59-A6C34878D82A}">
                    <a16:rowId xmlns:a16="http://schemas.microsoft.com/office/drawing/2014/main" val="403216848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5. Developing Triple A portal</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5647752A-279B-41A2-B377-0554F2A6732C}"/>
              </a:ext>
            </a:extLst>
          </p:cNvPr>
          <p:cNvPicPr>
            <a:picLocks noChangeAspect="1"/>
          </p:cNvPicPr>
          <p:nvPr/>
        </p:nvPicPr>
        <p:blipFill>
          <a:blip r:embed="rId2"/>
          <a:stretch>
            <a:fillRect/>
          </a:stretch>
        </p:blipFill>
        <p:spPr>
          <a:xfrm>
            <a:off x="191344" y="1556792"/>
            <a:ext cx="5198171" cy="2072210"/>
          </a:xfrm>
          <a:prstGeom prst="rect">
            <a:avLst/>
          </a:prstGeom>
        </p:spPr>
      </p:pic>
      <p:pic>
        <p:nvPicPr>
          <p:cNvPr id="9" name="Picture 8">
            <a:extLst>
              <a:ext uri="{FF2B5EF4-FFF2-40B4-BE49-F238E27FC236}">
                <a16:creationId xmlns:a16="http://schemas.microsoft.com/office/drawing/2014/main" id="{D3422910-ED68-4958-BF46-61F25C2EC73C}"/>
              </a:ext>
            </a:extLst>
          </p:cNvPr>
          <p:cNvPicPr>
            <a:picLocks noChangeAspect="1"/>
          </p:cNvPicPr>
          <p:nvPr/>
        </p:nvPicPr>
        <p:blipFill>
          <a:blip r:embed="rId3"/>
          <a:stretch>
            <a:fillRect/>
          </a:stretch>
        </p:blipFill>
        <p:spPr>
          <a:xfrm>
            <a:off x="5438921" y="1556792"/>
            <a:ext cx="6322038" cy="4643014"/>
          </a:xfrm>
          <a:prstGeom prst="rect">
            <a:avLst/>
          </a:prstGeom>
        </p:spPr>
      </p:pic>
    </p:spTree>
    <p:extLst>
      <p:ext uri="{BB962C8B-B14F-4D97-AF65-F5344CB8AC3E}">
        <p14:creationId xmlns:p14="http://schemas.microsoft.com/office/powerpoint/2010/main" val="128575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5. Developing Triple A portal</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pic>
        <p:nvPicPr>
          <p:cNvPr id="11" name="Picture 10">
            <a:extLst>
              <a:ext uri="{FF2B5EF4-FFF2-40B4-BE49-F238E27FC236}">
                <a16:creationId xmlns:a16="http://schemas.microsoft.com/office/drawing/2014/main" id="{BAE7C347-EFCE-40D1-9533-DBF71E669A5D}"/>
              </a:ext>
            </a:extLst>
          </p:cNvPr>
          <p:cNvPicPr>
            <a:picLocks noChangeAspect="1"/>
          </p:cNvPicPr>
          <p:nvPr/>
        </p:nvPicPr>
        <p:blipFill>
          <a:blip r:embed="rId2"/>
          <a:stretch>
            <a:fillRect/>
          </a:stretch>
        </p:blipFill>
        <p:spPr>
          <a:xfrm>
            <a:off x="1919536" y="1446466"/>
            <a:ext cx="7566503" cy="5141575"/>
          </a:xfrm>
          <a:prstGeom prst="rect">
            <a:avLst/>
          </a:prstGeom>
        </p:spPr>
      </p:pic>
    </p:spTree>
    <p:extLst>
      <p:ext uri="{BB962C8B-B14F-4D97-AF65-F5344CB8AC3E}">
        <p14:creationId xmlns:p14="http://schemas.microsoft.com/office/powerpoint/2010/main" val="3654302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5. Developing Triple A portal</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pic>
        <p:nvPicPr>
          <p:cNvPr id="4" name="Picture 3">
            <a:extLst>
              <a:ext uri="{FF2B5EF4-FFF2-40B4-BE49-F238E27FC236}">
                <a16:creationId xmlns:a16="http://schemas.microsoft.com/office/drawing/2014/main" id="{8F3678A5-B908-4851-A3A9-9B4A576D8530}"/>
              </a:ext>
            </a:extLst>
          </p:cNvPr>
          <p:cNvPicPr>
            <a:picLocks noChangeAspect="1"/>
          </p:cNvPicPr>
          <p:nvPr/>
        </p:nvPicPr>
        <p:blipFill>
          <a:blip r:embed="rId2"/>
          <a:stretch>
            <a:fillRect/>
          </a:stretch>
        </p:blipFill>
        <p:spPr>
          <a:xfrm>
            <a:off x="1558926" y="1204374"/>
            <a:ext cx="7602773" cy="5129354"/>
          </a:xfrm>
          <a:prstGeom prst="rect">
            <a:avLst/>
          </a:prstGeom>
        </p:spPr>
      </p:pic>
    </p:spTree>
    <p:extLst>
      <p:ext uri="{BB962C8B-B14F-4D97-AF65-F5344CB8AC3E}">
        <p14:creationId xmlns:p14="http://schemas.microsoft.com/office/powerpoint/2010/main" val="4171151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6. Customer Management Portlet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grpSp>
        <p:nvGrpSpPr>
          <p:cNvPr id="7" name="Group 6">
            <a:extLst>
              <a:ext uri="{FF2B5EF4-FFF2-40B4-BE49-F238E27FC236}">
                <a16:creationId xmlns:a16="http://schemas.microsoft.com/office/drawing/2014/main" id="{1E94F0E5-7008-C687-5AEC-CC51BD65BB4D}"/>
              </a:ext>
            </a:extLst>
          </p:cNvPr>
          <p:cNvGrpSpPr/>
          <p:nvPr/>
        </p:nvGrpSpPr>
        <p:grpSpPr>
          <a:xfrm>
            <a:off x="2759967" y="1560277"/>
            <a:ext cx="6264696" cy="2539474"/>
            <a:chOff x="263352" y="2577096"/>
            <a:chExt cx="7105525" cy="2880315"/>
          </a:xfrm>
        </p:grpSpPr>
        <p:pic>
          <p:nvPicPr>
            <p:cNvPr id="4" name="Picture 3">
              <a:extLst>
                <a:ext uri="{FF2B5EF4-FFF2-40B4-BE49-F238E27FC236}">
                  <a16:creationId xmlns:a16="http://schemas.microsoft.com/office/drawing/2014/main" id="{E92DD50C-113A-A0A5-C904-48137EE8C3C7}"/>
                </a:ext>
              </a:extLst>
            </p:cNvPr>
            <p:cNvPicPr>
              <a:picLocks noChangeAspect="1"/>
            </p:cNvPicPr>
            <p:nvPr/>
          </p:nvPicPr>
          <p:blipFill>
            <a:blip r:embed="rId2"/>
            <a:stretch>
              <a:fillRect/>
            </a:stretch>
          </p:blipFill>
          <p:spPr>
            <a:xfrm>
              <a:off x="263352" y="2577096"/>
              <a:ext cx="7105525" cy="2880315"/>
            </a:xfrm>
            <a:prstGeom prst="rect">
              <a:avLst/>
            </a:prstGeom>
            <a:ln>
              <a:solidFill>
                <a:schemeClr val="tx1"/>
              </a:solidFill>
            </a:ln>
          </p:spPr>
        </p:pic>
        <p:sp>
          <p:nvSpPr>
            <p:cNvPr id="6" name="Rectangle 5">
              <a:extLst>
                <a:ext uri="{FF2B5EF4-FFF2-40B4-BE49-F238E27FC236}">
                  <a16:creationId xmlns:a16="http://schemas.microsoft.com/office/drawing/2014/main" id="{82CB5CBE-84DC-19CD-6A03-B2B275CF4E66}"/>
                </a:ext>
              </a:extLst>
            </p:cNvPr>
            <p:cNvSpPr/>
            <p:nvPr/>
          </p:nvSpPr>
          <p:spPr>
            <a:xfrm>
              <a:off x="911424" y="3789040"/>
              <a:ext cx="5832648" cy="1584176"/>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grpSp>
      <p:pic>
        <p:nvPicPr>
          <p:cNvPr id="8" name="Picture 7">
            <a:extLst>
              <a:ext uri="{FF2B5EF4-FFF2-40B4-BE49-F238E27FC236}">
                <a16:creationId xmlns:a16="http://schemas.microsoft.com/office/drawing/2014/main" id="{05017268-8D56-4D82-90A6-4767815A0857}"/>
              </a:ext>
            </a:extLst>
          </p:cNvPr>
          <p:cNvPicPr>
            <a:picLocks noChangeAspect="1"/>
          </p:cNvPicPr>
          <p:nvPr/>
        </p:nvPicPr>
        <p:blipFill>
          <a:blip r:embed="rId3"/>
          <a:stretch>
            <a:fillRect/>
          </a:stretch>
        </p:blipFill>
        <p:spPr>
          <a:xfrm>
            <a:off x="576188" y="4578273"/>
            <a:ext cx="9912424" cy="1791464"/>
          </a:xfrm>
          <a:prstGeom prst="rect">
            <a:avLst/>
          </a:prstGeom>
        </p:spPr>
      </p:pic>
    </p:spTree>
    <p:extLst>
      <p:ext uri="{BB962C8B-B14F-4D97-AF65-F5344CB8AC3E}">
        <p14:creationId xmlns:p14="http://schemas.microsoft.com/office/powerpoint/2010/main" val="147986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7. Design Patterns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96752"/>
            <a:ext cx="11784631" cy="566124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sz="3000"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sz="3000"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sz="3000"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r>
              <a:rPr lang="en-US" sz="3000" dirty="0">
                <a:solidFill>
                  <a:schemeClr val="tx1"/>
                </a:solidFill>
                <a:latin typeface="Cambria" panose="02040503050406030204" pitchFamily="18" charset="0"/>
                <a:ea typeface="Cambria" panose="02040503050406030204" pitchFamily="18" charset="0"/>
                <a:cs typeface="Myanmar Text" panose="020B0502040204020203" pitchFamily="34" charset="0"/>
              </a:rPr>
              <a:t>Definition of Design Pattern</a:t>
            </a: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BC9D3581-1978-F331-54EE-27653188AA7A}"/>
              </a:ext>
            </a:extLst>
          </p:cNvPr>
          <p:cNvSpPr txBox="1"/>
          <p:nvPr/>
        </p:nvSpPr>
        <p:spPr>
          <a:xfrm>
            <a:off x="3516051" y="3861048"/>
            <a:ext cx="4752528" cy="2031325"/>
          </a:xfrm>
          <a:prstGeom prst="rect">
            <a:avLst/>
          </a:prstGeom>
          <a:noFill/>
        </p:spPr>
        <p:txBody>
          <a:bodyPr wrap="square" rtlCol="0">
            <a:spAutoFit/>
          </a:bodyPr>
          <a:lstStyle/>
          <a:p>
            <a:pPr algn="ctr"/>
            <a:r>
              <a:rPr lang="en-US" b="1" i="0" dirty="0">
                <a:solidFill>
                  <a:srgbClr val="444444"/>
                </a:solidFill>
                <a:effectLst/>
                <a:latin typeface="PT Sans" panose="020B0604020202020204" pitchFamily="34" charset="0"/>
              </a:rPr>
              <a:t>design pattern</a:t>
            </a:r>
            <a:r>
              <a:rPr lang="en-US" b="0" i="0" dirty="0">
                <a:solidFill>
                  <a:srgbClr val="444444"/>
                </a:solidFill>
                <a:effectLst/>
                <a:latin typeface="PT Sans" panose="020B0604020202020204" pitchFamily="34" charset="0"/>
              </a:rPr>
              <a:t> is a general repeatable solution to a commonly occurring problem in software design. A design pattern isn't a finished design that can be transformed directly into code. It is a description or template for how to solve a problem that can be used in many different situations.</a:t>
            </a:r>
            <a:endParaRPr lang="id-ID" dirty="0"/>
          </a:p>
        </p:txBody>
      </p:sp>
    </p:spTree>
    <p:extLst>
      <p:ext uri="{BB962C8B-B14F-4D97-AF65-F5344CB8AC3E}">
        <p14:creationId xmlns:p14="http://schemas.microsoft.com/office/powerpoint/2010/main" val="3067330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8. Creational Design Patterns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ID" dirty="0"/>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B792719E-5FAA-4B09-8C40-C78EA81ACBF9}"/>
              </a:ext>
            </a:extLst>
          </p:cNvPr>
          <p:cNvSpPr txBox="1"/>
          <p:nvPr/>
        </p:nvSpPr>
        <p:spPr>
          <a:xfrm>
            <a:off x="-29600" y="1307385"/>
            <a:ext cx="11784631" cy="3693319"/>
          </a:xfrm>
          <a:prstGeom prst="rect">
            <a:avLst/>
          </a:prstGeom>
          <a:noFill/>
        </p:spPr>
        <p:txBody>
          <a:bodyPr wrap="square" rtlCol="0">
            <a:spAutoFit/>
          </a:bodyPr>
          <a:lstStyle/>
          <a:p>
            <a:pPr algn="just"/>
            <a:r>
              <a:rPr lang="en-US" sz="1800" b="0" i="0" dirty="0">
                <a:solidFill>
                  <a:srgbClr val="610B38"/>
                </a:solidFill>
                <a:effectLst/>
                <a:cs typeface="Arial" panose="020B0604020202020204" pitchFamily="34" charset="0"/>
              </a:rPr>
              <a:t>Creational design patterns</a:t>
            </a:r>
          </a:p>
          <a:p>
            <a:pPr algn="just"/>
            <a:r>
              <a:rPr lang="en-US" sz="1800" b="0" i="0" dirty="0">
                <a:solidFill>
                  <a:srgbClr val="333333"/>
                </a:solidFill>
                <a:effectLst/>
                <a:cs typeface="Arial" panose="020B0604020202020204" pitchFamily="34" charset="0"/>
              </a:rPr>
              <a:t>Creational design patterns are concerned with</a:t>
            </a:r>
            <a:r>
              <a:rPr lang="en-US" sz="1800" b="1" i="0" dirty="0">
                <a:solidFill>
                  <a:srgbClr val="333333"/>
                </a:solidFill>
                <a:effectLst/>
                <a:cs typeface="Arial" panose="020B0604020202020204" pitchFamily="34" charset="0"/>
              </a:rPr>
              <a:t> the way of creating objects.</a:t>
            </a:r>
            <a:r>
              <a:rPr lang="en-US" sz="1800" b="0" i="0" dirty="0">
                <a:solidFill>
                  <a:srgbClr val="333333"/>
                </a:solidFill>
                <a:effectLst/>
                <a:cs typeface="Arial" panose="020B0604020202020204" pitchFamily="34" charset="0"/>
              </a:rPr>
              <a:t> These design patterns are used when a decision must be made at the </a:t>
            </a:r>
          </a:p>
          <a:p>
            <a:pPr algn="just"/>
            <a:r>
              <a:rPr lang="en-US" sz="1800" b="0" i="0" dirty="0">
                <a:solidFill>
                  <a:srgbClr val="333333"/>
                </a:solidFill>
                <a:effectLst/>
                <a:cs typeface="Arial" panose="020B0604020202020204" pitchFamily="34" charset="0"/>
              </a:rPr>
              <a:t>time of instantiation of a class (i.e. creating an object of a class).</a:t>
            </a:r>
          </a:p>
          <a:p>
            <a:pPr algn="just"/>
            <a:r>
              <a:rPr lang="en-US" sz="1800" b="0" i="0" dirty="0">
                <a:solidFill>
                  <a:srgbClr val="610B38"/>
                </a:solidFill>
                <a:effectLst/>
                <a:cs typeface="Arial" panose="020B0604020202020204" pitchFamily="34" charset="0"/>
              </a:rPr>
              <a:t>Types of creational design patterns</a:t>
            </a:r>
            <a:endParaRPr lang="en-US" sz="1800" dirty="0">
              <a:solidFill>
                <a:srgbClr val="333333"/>
              </a:solidFill>
              <a:cs typeface="Arial" panose="020B0604020202020204" pitchFamily="34" charset="0"/>
            </a:endParaRPr>
          </a:p>
          <a:p>
            <a:pPr algn="just">
              <a:buFont typeface="+mj-lt"/>
              <a:buAutoNum type="arabicPeriod"/>
            </a:pPr>
            <a:r>
              <a:rPr lang="en-US" sz="1800" b="0" i="0" strike="noStrike" dirty="0">
                <a:effectLst/>
                <a:cs typeface="Arial" panose="020B0604020202020204" pitchFamily="34" charset="0"/>
                <a:hlinkClick r:id="rId2">
                  <a:extLst>
                    <a:ext uri="{A12FA001-AC4F-418D-AE19-62706E023703}">
                      <ahyp:hlinkClr xmlns:ahyp="http://schemas.microsoft.com/office/drawing/2018/hyperlinkcolor" val="tx"/>
                    </a:ext>
                  </a:extLst>
                </a:hlinkClick>
              </a:rPr>
              <a:t>Factory Method Pattern</a:t>
            </a:r>
            <a:endParaRPr lang="en-US" sz="1800" b="0" i="0" dirty="0">
              <a:effectLst/>
              <a:cs typeface="Arial" panose="020B0604020202020204" pitchFamily="34" charset="0"/>
            </a:endParaRPr>
          </a:p>
          <a:p>
            <a:pPr algn="just">
              <a:buFont typeface="+mj-lt"/>
              <a:buAutoNum type="arabicPeriod"/>
            </a:pPr>
            <a:r>
              <a:rPr lang="en-US" sz="1800" b="0" i="0" strike="noStrike" dirty="0">
                <a:effectLst/>
                <a:cs typeface="Arial" panose="020B0604020202020204" pitchFamily="34" charset="0"/>
                <a:hlinkClick r:id="rId3">
                  <a:extLst>
                    <a:ext uri="{A12FA001-AC4F-418D-AE19-62706E023703}">
                      <ahyp:hlinkClr xmlns:ahyp="http://schemas.microsoft.com/office/drawing/2018/hyperlinkcolor" val="tx"/>
                    </a:ext>
                  </a:extLst>
                </a:hlinkClick>
              </a:rPr>
              <a:t>Abstract Factory Pattern</a:t>
            </a:r>
            <a:endParaRPr lang="en-US" sz="1800" b="0" i="0" dirty="0">
              <a:effectLst/>
              <a:cs typeface="Arial" panose="020B0604020202020204" pitchFamily="34" charset="0"/>
            </a:endParaRPr>
          </a:p>
          <a:p>
            <a:pPr algn="just">
              <a:buFont typeface="+mj-lt"/>
              <a:buAutoNum type="arabicPeriod"/>
            </a:pPr>
            <a:r>
              <a:rPr lang="en-US" sz="1800" b="0" i="0" strike="noStrike" dirty="0">
                <a:effectLst/>
                <a:cs typeface="Arial" panose="020B0604020202020204" pitchFamily="34" charset="0"/>
                <a:hlinkClick r:id="rId4">
                  <a:extLst>
                    <a:ext uri="{A12FA001-AC4F-418D-AE19-62706E023703}">
                      <ahyp:hlinkClr xmlns:ahyp="http://schemas.microsoft.com/office/drawing/2018/hyperlinkcolor" val="tx"/>
                    </a:ext>
                  </a:extLst>
                </a:hlinkClick>
              </a:rPr>
              <a:t>Singleton Pattern</a:t>
            </a:r>
            <a:endParaRPr lang="en-US" sz="1800" b="0" i="0" dirty="0">
              <a:effectLst/>
              <a:cs typeface="Arial" panose="020B0604020202020204" pitchFamily="34" charset="0"/>
            </a:endParaRPr>
          </a:p>
          <a:p>
            <a:pPr algn="just">
              <a:buFont typeface="+mj-lt"/>
              <a:buAutoNum type="arabicPeriod"/>
            </a:pPr>
            <a:r>
              <a:rPr lang="en-US" sz="1800" b="0" i="0" strike="noStrike" dirty="0">
                <a:effectLst/>
                <a:cs typeface="Arial" panose="020B0604020202020204" pitchFamily="34" charset="0"/>
                <a:hlinkClick r:id="rId5">
                  <a:extLst>
                    <a:ext uri="{A12FA001-AC4F-418D-AE19-62706E023703}">
                      <ahyp:hlinkClr xmlns:ahyp="http://schemas.microsoft.com/office/drawing/2018/hyperlinkcolor" val="tx"/>
                    </a:ext>
                  </a:extLst>
                </a:hlinkClick>
              </a:rPr>
              <a:t>Prototype Pattern</a:t>
            </a:r>
            <a:endParaRPr lang="en-US" sz="1800" b="0" i="0" dirty="0">
              <a:effectLst/>
              <a:cs typeface="Arial" panose="020B0604020202020204" pitchFamily="34" charset="0"/>
            </a:endParaRPr>
          </a:p>
          <a:p>
            <a:pPr algn="just">
              <a:buFont typeface="+mj-lt"/>
              <a:buAutoNum type="arabicPeriod"/>
            </a:pPr>
            <a:r>
              <a:rPr lang="en-US" sz="1800" b="0" i="0" strike="noStrike" dirty="0">
                <a:effectLst/>
                <a:cs typeface="Arial" panose="020B0604020202020204" pitchFamily="34" charset="0"/>
                <a:hlinkClick r:id="rId6">
                  <a:extLst>
                    <a:ext uri="{A12FA001-AC4F-418D-AE19-62706E023703}">
                      <ahyp:hlinkClr xmlns:ahyp="http://schemas.microsoft.com/office/drawing/2018/hyperlinkcolor" val="tx"/>
                    </a:ext>
                  </a:extLst>
                </a:hlinkClick>
              </a:rPr>
              <a:t>Builder Pattern</a:t>
            </a:r>
            <a:endParaRPr lang="en-US" sz="1800" b="0" i="0" dirty="0">
              <a:effectLst/>
              <a:cs typeface="Arial" panose="020B0604020202020204" pitchFamily="34" charset="0"/>
            </a:endParaRPr>
          </a:p>
          <a:p>
            <a:pPr algn="just">
              <a:buFont typeface="+mj-lt"/>
              <a:buAutoNum type="arabicPeriod"/>
            </a:pPr>
            <a:r>
              <a:rPr lang="en-US" sz="1800" b="0" i="0" strike="noStrike" dirty="0">
                <a:effectLst/>
                <a:cs typeface="Arial" panose="020B0604020202020204" pitchFamily="34" charset="0"/>
                <a:hlinkClick r:id="rId7">
                  <a:extLst>
                    <a:ext uri="{A12FA001-AC4F-418D-AE19-62706E023703}">
                      <ahyp:hlinkClr xmlns:ahyp="http://schemas.microsoft.com/office/drawing/2018/hyperlinkcolor" val="tx"/>
                    </a:ext>
                  </a:extLst>
                </a:hlinkClick>
              </a:rPr>
              <a:t>Object Pool Pattern</a:t>
            </a:r>
            <a:endParaRPr lang="en-US" sz="1800" b="0" i="0" dirty="0">
              <a:effectLst/>
              <a:cs typeface="Arial" panose="020B0604020202020204" pitchFamily="34" charset="0"/>
            </a:endParaRPr>
          </a:p>
          <a:p>
            <a:pPr algn="just"/>
            <a:endParaRPr lang="en-US" sz="1800" b="0" i="0" dirty="0">
              <a:solidFill>
                <a:srgbClr val="333333"/>
              </a:solidFill>
              <a:effectLst/>
              <a:cs typeface="Arial" panose="020B0604020202020204" pitchFamily="34" charset="0"/>
            </a:endParaRPr>
          </a:p>
          <a:p>
            <a:endParaRPr lang="en-ID" dirty="0"/>
          </a:p>
        </p:txBody>
      </p:sp>
      <p:pic>
        <p:nvPicPr>
          <p:cNvPr id="6" name="Picture 5">
            <a:extLst>
              <a:ext uri="{FF2B5EF4-FFF2-40B4-BE49-F238E27FC236}">
                <a16:creationId xmlns:a16="http://schemas.microsoft.com/office/drawing/2014/main" id="{BBCB9059-AC2B-B911-4BA1-C1E7307C09D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39816" y="2508468"/>
            <a:ext cx="5549029" cy="4199224"/>
          </a:xfrm>
          <a:prstGeom prst="rect">
            <a:avLst/>
          </a:prstGeom>
          <a:noFill/>
          <a:ln>
            <a:noFill/>
          </a:ln>
        </p:spPr>
      </p:pic>
    </p:spTree>
    <p:extLst>
      <p:ext uri="{BB962C8B-B14F-4D97-AF65-F5344CB8AC3E}">
        <p14:creationId xmlns:p14="http://schemas.microsoft.com/office/powerpoint/2010/main" val="232203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9. Structural Design Patterns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1" algn="just">
              <a:spcBef>
                <a:spcPts val="0"/>
              </a:spcBef>
              <a:spcAft>
                <a:spcPts val="1000"/>
              </a:spcAft>
            </a:pPr>
            <a:r>
              <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rPr>
              <a:t>	</a:t>
            </a: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BB249A2F-419B-499F-BF13-D6E8311665DE}"/>
              </a:ext>
            </a:extLst>
          </p:cNvPr>
          <p:cNvSpPr txBox="1"/>
          <p:nvPr/>
        </p:nvSpPr>
        <p:spPr>
          <a:xfrm>
            <a:off x="119336" y="1340768"/>
            <a:ext cx="11593288" cy="4247317"/>
          </a:xfrm>
          <a:prstGeom prst="rect">
            <a:avLst/>
          </a:prstGeom>
          <a:noFill/>
        </p:spPr>
        <p:txBody>
          <a:bodyPr wrap="square" rtlCol="0">
            <a:spAutoFit/>
          </a:bodyPr>
          <a:lstStyle/>
          <a:p>
            <a:pPr algn="just"/>
            <a:r>
              <a:rPr lang="en-US" sz="1800" b="1" i="0" dirty="0">
                <a:solidFill>
                  <a:srgbClr val="333333"/>
                </a:solidFill>
                <a:effectLst/>
                <a:latin typeface="inter-bold"/>
              </a:rPr>
              <a:t>Structural design patterns</a:t>
            </a:r>
            <a:r>
              <a:rPr lang="en-US" sz="1800" b="0" i="0" dirty="0">
                <a:solidFill>
                  <a:srgbClr val="333333"/>
                </a:solidFill>
                <a:effectLst/>
                <a:latin typeface="inter-regular"/>
              </a:rPr>
              <a:t> are concerned with how classes and objects can be composed, to form larger structures.</a:t>
            </a:r>
          </a:p>
          <a:p>
            <a:pPr algn="just"/>
            <a:r>
              <a:rPr lang="en-US" sz="1800" b="0" i="0" dirty="0">
                <a:solidFill>
                  <a:srgbClr val="333333"/>
                </a:solidFill>
                <a:effectLst/>
                <a:latin typeface="inter-regular"/>
              </a:rPr>
              <a:t>The structural design patterns </a:t>
            </a:r>
            <a:r>
              <a:rPr lang="en-US" sz="1800" b="1" i="0" dirty="0">
                <a:solidFill>
                  <a:srgbClr val="333333"/>
                </a:solidFill>
                <a:effectLst/>
                <a:latin typeface="inter-bold"/>
              </a:rPr>
              <a:t>simplifies the structure by identifying the relationships</a:t>
            </a:r>
            <a:r>
              <a:rPr lang="en-US" sz="1800" b="0" i="0" dirty="0">
                <a:solidFill>
                  <a:srgbClr val="333333"/>
                </a:solidFill>
                <a:effectLst/>
                <a:latin typeface="inter-regular"/>
              </a:rPr>
              <a:t>.</a:t>
            </a:r>
          </a:p>
          <a:p>
            <a:pPr algn="just"/>
            <a:r>
              <a:rPr lang="en-US" sz="1800" b="0" i="0" dirty="0">
                <a:solidFill>
                  <a:srgbClr val="333333"/>
                </a:solidFill>
                <a:effectLst/>
                <a:latin typeface="inter-regular"/>
              </a:rPr>
              <a:t>These patterns focus on, how the classes inherit from each other and how they are composed from other classes.</a:t>
            </a:r>
          </a:p>
          <a:p>
            <a:pPr defTabSz="914400" fontAlgn="t"/>
            <a:r>
              <a:rPr lang="en-US" sz="1800" b="0" i="0" dirty="0">
                <a:effectLst/>
                <a:latin typeface="erdana"/>
              </a:rPr>
              <a:t>Types of structural design patterns</a:t>
            </a:r>
            <a:endParaRPr kumimoji="0" lang="en-US" altLang="en-US" sz="1800" b="0" i="0" u="none" strike="noStrike" cap="none" normalizeH="0" baseline="0" dirty="0">
              <a:ln>
                <a:noFill/>
              </a:ln>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effectLst/>
                <a:latin typeface="inter-regular"/>
                <a:hlinkClick r:id="rId2">
                  <a:extLst>
                    <a:ext uri="{A12FA001-AC4F-418D-AE19-62706E023703}">
                      <ahyp:hlinkClr xmlns:ahyp="http://schemas.microsoft.com/office/drawing/2018/hyperlinkcolor" val="tx"/>
                    </a:ext>
                  </a:extLst>
                </a:hlinkClick>
              </a:rPr>
              <a:t>Adapter Pattern</a:t>
            </a:r>
            <a:endParaRPr kumimoji="0" lang="en-US" altLang="en-US" sz="1800" b="0" i="0" u="none" strike="noStrike" cap="none" normalizeH="0" baseline="0" dirty="0">
              <a:ln>
                <a:noFill/>
              </a:ln>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inter-regular"/>
                <a:hlinkClick r:id="rId3">
                  <a:extLst>
                    <a:ext uri="{A12FA001-AC4F-418D-AE19-62706E023703}">
                      <ahyp:hlinkClr xmlns:ahyp="http://schemas.microsoft.com/office/drawing/2018/hyperlinkcolor" val="tx"/>
                    </a:ext>
                  </a:extLst>
                </a:hlinkClick>
              </a:rPr>
              <a:t>Bridge Pattern</a:t>
            </a:r>
            <a:endParaRPr kumimoji="0" lang="en-US" altLang="en-US" sz="1800" b="0" i="0" u="none" strike="noStrike" cap="none" normalizeH="0" baseline="0" dirty="0">
              <a:ln>
                <a:noFill/>
              </a:ln>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inter-regular"/>
                <a:hlinkClick r:id="rId4">
                  <a:extLst>
                    <a:ext uri="{A12FA001-AC4F-418D-AE19-62706E023703}">
                      <ahyp:hlinkClr xmlns:ahyp="http://schemas.microsoft.com/office/drawing/2018/hyperlinkcolor" val="tx"/>
                    </a:ext>
                  </a:extLst>
                </a:hlinkClick>
              </a:rPr>
              <a:t>Composite Pattern</a:t>
            </a:r>
            <a:endParaRPr kumimoji="0" lang="en-US" altLang="en-US" sz="1800" b="0" i="0" u="none" strike="noStrike" cap="none" normalizeH="0" baseline="0" dirty="0">
              <a:ln>
                <a:noFill/>
              </a:ln>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inter-regular"/>
                <a:hlinkClick r:id="rId5">
                  <a:extLst>
                    <a:ext uri="{A12FA001-AC4F-418D-AE19-62706E023703}">
                      <ahyp:hlinkClr xmlns:ahyp="http://schemas.microsoft.com/office/drawing/2018/hyperlinkcolor" val="tx"/>
                    </a:ext>
                  </a:extLst>
                </a:hlinkClick>
              </a:rPr>
              <a:t>Decorator Pattern</a:t>
            </a:r>
            <a:endParaRPr kumimoji="0" lang="en-US" altLang="en-US" sz="1800" b="0" i="0" u="none" strike="noStrike" cap="none" normalizeH="0" baseline="0" dirty="0">
              <a:ln>
                <a:noFill/>
              </a:ln>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effectLst/>
                <a:latin typeface="inter-regular"/>
                <a:hlinkClick r:id="rId6">
                  <a:extLst>
                    <a:ext uri="{A12FA001-AC4F-418D-AE19-62706E023703}">
                      <ahyp:hlinkClr xmlns:ahyp="http://schemas.microsoft.com/office/drawing/2018/hyperlinkcolor" val="tx"/>
                    </a:ext>
                  </a:extLst>
                </a:hlinkClick>
              </a:rPr>
              <a:t>Facade Pattern</a:t>
            </a:r>
            <a:endParaRPr kumimoji="0" lang="en-US" altLang="en-US" sz="1800" b="0" i="0" u="none" strike="noStrike" cap="none" normalizeH="0" baseline="0" dirty="0">
              <a:ln>
                <a:noFill/>
              </a:ln>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effectLst/>
                <a:latin typeface="inter-regular"/>
                <a:hlinkClick r:id="rId7">
                  <a:extLst>
                    <a:ext uri="{A12FA001-AC4F-418D-AE19-62706E023703}">
                      <ahyp:hlinkClr xmlns:ahyp="http://schemas.microsoft.com/office/drawing/2018/hyperlinkcolor" val="tx"/>
                    </a:ext>
                  </a:extLst>
                </a:hlinkClick>
              </a:rPr>
              <a:t>Flyweight Pattern</a:t>
            </a:r>
            <a:endParaRPr kumimoji="0" lang="en-US" altLang="en-US" sz="1800" b="0" i="0" u="none" strike="noStrike" cap="none" normalizeH="0" baseline="0" dirty="0">
              <a:ln>
                <a:noFill/>
              </a:ln>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effectLst/>
                <a:latin typeface="inter-regular"/>
                <a:hlinkClick r:id="rId8">
                  <a:extLst>
                    <a:ext uri="{A12FA001-AC4F-418D-AE19-62706E023703}">
                      <ahyp:hlinkClr xmlns:ahyp="http://schemas.microsoft.com/office/drawing/2018/hyperlinkcolor" val="tx"/>
                    </a:ext>
                  </a:extLst>
                </a:hlinkClick>
              </a:rPr>
              <a:t>proxy Pattern</a:t>
            </a:r>
            <a:endParaRPr kumimoji="0" lang="en-US" altLang="en-US" sz="1800" b="0" i="0" u="none" strike="noStrike" cap="none" normalizeH="0" baseline="0" dirty="0">
              <a:ln>
                <a:noFill/>
              </a:ln>
              <a:effectLst/>
              <a:latin typeface="inter-regular"/>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endParaRPr lang="en-ID" dirty="0"/>
          </a:p>
          <a:p>
            <a:endParaRPr lang="id-ID" dirty="0"/>
          </a:p>
        </p:txBody>
      </p:sp>
      <p:pic>
        <p:nvPicPr>
          <p:cNvPr id="7" name="Picture 6">
            <a:extLst>
              <a:ext uri="{FF2B5EF4-FFF2-40B4-BE49-F238E27FC236}">
                <a16:creationId xmlns:a16="http://schemas.microsoft.com/office/drawing/2014/main" id="{740E3CED-DC06-47F9-8258-927A6CC4AA82}"/>
              </a:ext>
            </a:extLst>
          </p:cNvPr>
          <p:cNvPicPr>
            <a:picLocks noChangeAspect="1"/>
          </p:cNvPicPr>
          <p:nvPr/>
        </p:nvPicPr>
        <p:blipFill>
          <a:blip r:embed="rId9"/>
          <a:stretch>
            <a:fillRect/>
          </a:stretch>
        </p:blipFill>
        <p:spPr>
          <a:xfrm>
            <a:off x="7104112" y="2244516"/>
            <a:ext cx="3962953" cy="4582164"/>
          </a:xfrm>
          <a:prstGeom prst="rect">
            <a:avLst/>
          </a:prstGeom>
        </p:spPr>
      </p:pic>
    </p:spTree>
    <p:extLst>
      <p:ext uri="{BB962C8B-B14F-4D97-AF65-F5344CB8AC3E}">
        <p14:creationId xmlns:p14="http://schemas.microsoft.com/office/powerpoint/2010/main" val="222120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10. </a:t>
            </a:r>
            <a:r>
              <a:rPr lang="en-US" altLang="en-US" sz="2800" dirty="0" err="1">
                <a:solidFill>
                  <a:srgbClr val="FFFFFF"/>
                </a:solidFill>
                <a:latin typeface="Cambria" panose="02040503050406030204" pitchFamily="18" charset="0"/>
                <a:ea typeface="Cambria" panose="02040503050406030204" pitchFamily="18" charset="0"/>
                <a:cs typeface="Arial" panose="020B0604020202020204" pitchFamily="34" charset="0"/>
              </a:rPr>
              <a:t>Behavioural</a:t>
            </a:r>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 Design Patterns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ID" dirty="0"/>
          </a:p>
        </p:txBody>
      </p:sp>
      <p:sp>
        <p:nvSpPr>
          <p:cNvPr id="2" name="TextBox 1">
            <a:extLst>
              <a:ext uri="{FF2B5EF4-FFF2-40B4-BE49-F238E27FC236}">
                <a16:creationId xmlns:a16="http://schemas.microsoft.com/office/drawing/2014/main" id="{05FFDFBD-635E-4D2A-B31B-4AC382A5169C}"/>
              </a:ext>
            </a:extLst>
          </p:cNvPr>
          <p:cNvSpPr txBox="1"/>
          <p:nvPr/>
        </p:nvSpPr>
        <p:spPr>
          <a:xfrm>
            <a:off x="119336" y="1225689"/>
            <a:ext cx="11377264" cy="5909310"/>
          </a:xfrm>
          <a:prstGeom prst="rect">
            <a:avLst/>
          </a:prstGeom>
          <a:noFill/>
        </p:spPr>
        <p:txBody>
          <a:bodyPr wrap="square" rtlCol="0">
            <a:spAutoFit/>
          </a:bodyPr>
          <a:lstStyle/>
          <a:p>
            <a:pPr algn="just"/>
            <a:r>
              <a:rPr lang="en-US" sz="1800" b="0" i="0" dirty="0">
                <a:solidFill>
                  <a:srgbClr val="333333"/>
                </a:solidFill>
                <a:effectLst/>
                <a:latin typeface="inter-regular"/>
              </a:rPr>
              <a:t>Behavioral design patterns are concerned with </a:t>
            </a:r>
            <a:r>
              <a:rPr lang="en-US" sz="1800" b="1" i="0" dirty="0">
                <a:solidFill>
                  <a:srgbClr val="333333"/>
                </a:solidFill>
                <a:effectLst/>
                <a:latin typeface="inter-bold"/>
              </a:rPr>
              <a:t>the interaction and responsibility of objects.</a:t>
            </a:r>
            <a:endParaRPr lang="en-US" sz="1800" b="0" i="0" dirty="0">
              <a:solidFill>
                <a:srgbClr val="333333"/>
              </a:solidFill>
              <a:effectLst/>
              <a:latin typeface="inter-regular"/>
            </a:endParaRPr>
          </a:p>
          <a:p>
            <a:pPr algn="just"/>
            <a:r>
              <a:rPr lang="en-US" sz="1800" b="0" i="0" dirty="0">
                <a:solidFill>
                  <a:srgbClr val="333333"/>
                </a:solidFill>
                <a:effectLst/>
                <a:latin typeface="inter-regular"/>
              </a:rPr>
              <a:t>In these design patterns, </a:t>
            </a:r>
            <a:r>
              <a:rPr lang="en-US" sz="1800" b="1" i="0" dirty="0">
                <a:solidFill>
                  <a:srgbClr val="333333"/>
                </a:solidFill>
                <a:effectLst/>
                <a:latin typeface="inter-bold"/>
              </a:rPr>
              <a:t>the interaction between the objects should be in such a way that they can easily talk to each other and still should be loosely coupled.</a:t>
            </a:r>
            <a:endParaRPr lang="en-US" sz="1800" b="0" i="0" dirty="0">
              <a:solidFill>
                <a:srgbClr val="333333"/>
              </a:solidFill>
              <a:effectLst/>
              <a:latin typeface="inter-regular"/>
            </a:endParaRPr>
          </a:p>
          <a:p>
            <a:pPr algn="just"/>
            <a:r>
              <a:rPr lang="en-US" sz="1800" b="0" i="0" dirty="0">
                <a:solidFill>
                  <a:srgbClr val="333333"/>
                </a:solidFill>
                <a:effectLst/>
                <a:latin typeface="inter-regular"/>
              </a:rPr>
              <a:t>That means the implementation and the client should be loosely coupled in order to avoid hard coding and dependencies.</a:t>
            </a:r>
          </a:p>
          <a:p>
            <a:pPr algn="just"/>
            <a:r>
              <a:rPr lang="en-US" sz="1800" b="0" i="0" dirty="0">
                <a:solidFill>
                  <a:srgbClr val="610B4B"/>
                </a:solidFill>
                <a:effectLst/>
                <a:latin typeface="erdana"/>
              </a:rPr>
              <a:t>There are 12 types of behavioral design patterns</a:t>
            </a:r>
          </a:p>
          <a:p>
            <a:pPr algn="just">
              <a:buFont typeface="+mj-lt"/>
              <a:buAutoNum type="arabicPeriod"/>
            </a:pPr>
            <a:r>
              <a:rPr lang="en-US" sz="1800" b="0" i="0" dirty="0">
                <a:solidFill>
                  <a:srgbClr val="000000"/>
                </a:solidFill>
                <a:effectLst/>
                <a:latin typeface="inter-regular"/>
              </a:rPr>
              <a:t>Chain of Responsibility Pattern</a:t>
            </a:r>
          </a:p>
          <a:p>
            <a:pPr algn="just">
              <a:buFont typeface="+mj-lt"/>
              <a:buAutoNum type="arabicPeriod"/>
            </a:pPr>
            <a:r>
              <a:rPr lang="en-US" sz="1800" b="0" i="0" dirty="0">
                <a:solidFill>
                  <a:srgbClr val="000000"/>
                </a:solidFill>
                <a:effectLst/>
                <a:latin typeface="inter-regular"/>
              </a:rPr>
              <a:t>Command Pattern</a:t>
            </a:r>
          </a:p>
          <a:p>
            <a:pPr algn="just">
              <a:buFont typeface="+mj-lt"/>
              <a:buAutoNum type="arabicPeriod"/>
            </a:pPr>
            <a:r>
              <a:rPr lang="en-US" sz="1800" b="0" i="0" dirty="0">
                <a:solidFill>
                  <a:srgbClr val="000000"/>
                </a:solidFill>
                <a:effectLst/>
                <a:latin typeface="inter-regular"/>
              </a:rPr>
              <a:t>Interpreter Pattern</a:t>
            </a:r>
          </a:p>
          <a:p>
            <a:pPr algn="just">
              <a:buFont typeface="+mj-lt"/>
              <a:buAutoNum type="arabicPeriod"/>
            </a:pPr>
            <a:r>
              <a:rPr lang="en-US" sz="1800" b="0" i="0" dirty="0">
                <a:solidFill>
                  <a:srgbClr val="000000"/>
                </a:solidFill>
                <a:effectLst/>
                <a:latin typeface="inter-regular"/>
              </a:rPr>
              <a:t>Iterator Pattern</a:t>
            </a:r>
          </a:p>
          <a:p>
            <a:pPr algn="just">
              <a:buFont typeface="+mj-lt"/>
              <a:buAutoNum type="arabicPeriod"/>
            </a:pPr>
            <a:r>
              <a:rPr lang="en-US" sz="1800" b="0" i="0" dirty="0">
                <a:solidFill>
                  <a:srgbClr val="000000"/>
                </a:solidFill>
                <a:effectLst/>
                <a:latin typeface="inter-regular"/>
              </a:rPr>
              <a:t>Mediator Pattern</a:t>
            </a:r>
          </a:p>
          <a:p>
            <a:pPr algn="just">
              <a:buFont typeface="+mj-lt"/>
              <a:buAutoNum type="arabicPeriod"/>
            </a:pPr>
            <a:r>
              <a:rPr lang="en-US" sz="1800" b="0" i="0" dirty="0">
                <a:solidFill>
                  <a:srgbClr val="000000"/>
                </a:solidFill>
                <a:effectLst/>
                <a:latin typeface="inter-regular"/>
              </a:rPr>
              <a:t>Memento Pattern</a:t>
            </a:r>
          </a:p>
          <a:p>
            <a:pPr algn="just">
              <a:buFont typeface="+mj-lt"/>
              <a:buAutoNum type="arabicPeriod"/>
            </a:pPr>
            <a:r>
              <a:rPr lang="en-US" sz="1800" b="0" i="0" dirty="0">
                <a:solidFill>
                  <a:srgbClr val="000000"/>
                </a:solidFill>
                <a:effectLst/>
                <a:latin typeface="inter-regular"/>
              </a:rPr>
              <a:t>Observer Pattern</a:t>
            </a:r>
          </a:p>
          <a:p>
            <a:pPr algn="just">
              <a:buFont typeface="+mj-lt"/>
              <a:buAutoNum type="arabicPeriod"/>
            </a:pPr>
            <a:r>
              <a:rPr lang="en-US" sz="1800" b="0" i="0" dirty="0">
                <a:solidFill>
                  <a:srgbClr val="000000"/>
                </a:solidFill>
                <a:effectLst/>
                <a:latin typeface="inter-regular"/>
              </a:rPr>
              <a:t>State Pattern</a:t>
            </a:r>
          </a:p>
          <a:p>
            <a:pPr algn="just">
              <a:buFont typeface="+mj-lt"/>
              <a:buAutoNum type="arabicPeriod"/>
            </a:pPr>
            <a:r>
              <a:rPr lang="en-US" sz="1800" b="0" i="0" dirty="0">
                <a:solidFill>
                  <a:srgbClr val="000000"/>
                </a:solidFill>
                <a:effectLst/>
                <a:latin typeface="inter-regular"/>
              </a:rPr>
              <a:t>Strategy Pattern</a:t>
            </a:r>
          </a:p>
          <a:p>
            <a:pPr algn="just">
              <a:buFont typeface="+mj-lt"/>
              <a:buAutoNum type="arabicPeriod"/>
            </a:pPr>
            <a:r>
              <a:rPr lang="en-US" sz="1800" b="0" i="0" dirty="0">
                <a:solidFill>
                  <a:srgbClr val="000000"/>
                </a:solidFill>
                <a:effectLst/>
                <a:latin typeface="inter-regular"/>
              </a:rPr>
              <a:t>Template Pattern</a:t>
            </a:r>
          </a:p>
          <a:p>
            <a:pPr algn="just">
              <a:buFont typeface="+mj-lt"/>
              <a:buAutoNum type="arabicPeriod"/>
            </a:pPr>
            <a:r>
              <a:rPr lang="en-US" sz="1800" b="0" i="0" dirty="0">
                <a:solidFill>
                  <a:srgbClr val="000000"/>
                </a:solidFill>
                <a:effectLst/>
                <a:latin typeface="inter-regular"/>
              </a:rPr>
              <a:t>Visitor Pattern</a:t>
            </a:r>
          </a:p>
          <a:p>
            <a:pPr algn="just">
              <a:buFont typeface="+mj-lt"/>
              <a:buAutoNum type="arabicPeriod"/>
            </a:pPr>
            <a:r>
              <a:rPr lang="en-US" sz="1800" b="0" i="0" dirty="0">
                <a:solidFill>
                  <a:srgbClr val="000000"/>
                </a:solidFill>
                <a:effectLst/>
                <a:latin typeface="inter-regular"/>
              </a:rPr>
              <a:t>Null Object</a:t>
            </a:r>
          </a:p>
          <a:p>
            <a:pPr algn="just"/>
            <a:endParaRPr lang="en-US" sz="1800" b="0" i="0" dirty="0">
              <a:solidFill>
                <a:srgbClr val="333333"/>
              </a:solidFill>
              <a:effectLst/>
              <a:latin typeface="inter-regular"/>
            </a:endParaRPr>
          </a:p>
          <a:p>
            <a:endParaRPr lang="en-ID" dirty="0"/>
          </a:p>
          <a:p>
            <a:endParaRPr lang="id-ID" dirty="0"/>
          </a:p>
        </p:txBody>
      </p:sp>
      <p:pic>
        <p:nvPicPr>
          <p:cNvPr id="6" name="Picture 5">
            <a:extLst>
              <a:ext uri="{FF2B5EF4-FFF2-40B4-BE49-F238E27FC236}">
                <a16:creationId xmlns:a16="http://schemas.microsoft.com/office/drawing/2014/main" id="{AF3C9AC6-4A42-4F75-AFFD-FE49B014A093}"/>
              </a:ext>
            </a:extLst>
          </p:cNvPr>
          <p:cNvPicPr>
            <a:picLocks noChangeAspect="1"/>
          </p:cNvPicPr>
          <p:nvPr/>
        </p:nvPicPr>
        <p:blipFill>
          <a:blip r:embed="rId2"/>
          <a:stretch>
            <a:fillRect/>
          </a:stretch>
        </p:blipFill>
        <p:spPr>
          <a:xfrm>
            <a:off x="7320136" y="2420888"/>
            <a:ext cx="3801005" cy="4172532"/>
          </a:xfrm>
          <a:prstGeom prst="rect">
            <a:avLst/>
          </a:prstGeom>
        </p:spPr>
      </p:pic>
    </p:spTree>
    <p:extLst>
      <p:ext uri="{BB962C8B-B14F-4D97-AF65-F5344CB8AC3E}">
        <p14:creationId xmlns:p14="http://schemas.microsoft.com/office/powerpoint/2010/main" val="3363504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Homepage</a:t>
            </a:r>
          </a:p>
        </p:txBody>
      </p:sp>
      <p:pic>
        <p:nvPicPr>
          <p:cNvPr id="4" name="Picture 3">
            <a:extLst>
              <a:ext uri="{FF2B5EF4-FFF2-40B4-BE49-F238E27FC236}">
                <a16:creationId xmlns:a16="http://schemas.microsoft.com/office/drawing/2014/main" id="{77F1D080-B711-4C13-9A66-6540CF90C080}"/>
              </a:ext>
            </a:extLst>
          </p:cNvPr>
          <p:cNvPicPr>
            <a:picLocks noChangeAspect="1"/>
          </p:cNvPicPr>
          <p:nvPr/>
        </p:nvPicPr>
        <p:blipFill>
          <a:blip r:embed="rId2"/>
          <a:stretch>
            <a:fillRect/>
          </a:stretch>
        </p:blipFill>
        <p:spPr>
          <a:xfrm>
            <a:off x="4903788" y="1342255"/>
            <a:ext cx="1686160" cy="5515745"/>
          </a:xfrm>
          <a:prstGeom prst="rect">
            <a:avLst/>
          </a:prstGeom>
        </p:spPr>
      </p:pic>
    </p:spTree>
    <p:extLst>
      <p:ext uri="{BB962C8B-B14F-4D97-AF65-F5344CB8AC3E}">
        <p14:creationId xmlns:p14="http://schemas.microsoft.com/office/powerpoint/2010/main" val="277969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Services</a:t>
            </a:r>
          </a:p>
        </p:txBody>
      </p:sp>
      <p:pic>
        <p:nvPicPr>
          <p:cNvPr id="4" name="Picture 3">
            <a:extLst>
              <a:ext uri="{FF2B5EF4-FFF2-40B4-BE49-F238E27FC236}">
                <a16:creationId xmlns:a16="http://schemas.microsoft.com/office/drawing/2014/main" id="{89639026-E58B-4800-827D-E0B835780E2C}"/>
              </a:ext>
            </a:extLst>
          </p:cNvPr>
          <p:cNvPicPr>
            <a:picLocks noChangeAspect="1"/>
          </p:cNvPicPr>
          <p:nvPr/>
        </p:nvPicPr>
        <p:blipFill>
          <a:blip r:embed="rId2"/>
          <a:stretch>
            <a:fillRect/>
          </a:stretch>
        </p:blipFill>
        <p:spPr>
          <a:xfrm>
            <a:off x="512430" y="2060848"/>
            <a:ext cx="2092992" cy="4518591"/>
          </a:xfrm>
          <a:prstGeom prst="rect">
            <a:avLst/>
          </a:prstGeom>
        </p:spPr>
      </p:pic>
    </p:spTree>
    <p:extLst>
      <p:ext uri="{BB962C8B-B14F-4D97-AF65-F5344CB8AC3E}">
        <p14:creationId xmlns:p14="http://schemas.microsoft.com/office/powerpoint/2010/main" val="308015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 </a:t>
            </a:r>
            <a:r>
              <a:rPr lang="en-SG" altLang="en-US" sz="2800" dirty="0">
                <a:solidFill>
                  <a:schemeClr val="bg1"/>
                </a:solidFill>
                <a:latin typeface="Cambria" panose="02040503050406030204" pitchFamily="18" charset="0"/>
                <a:ea typeface="Cambria" panose="02040503050406030204" pitchFamily="18" charset="0"/>
              </a:rPr>
              <a:t>List of software used</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96974"/>
            <a:ext cx="11784631" cy="5661025"/>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r>
              <a:rPr lang="en-SG" dirty="0">
                <a:solidFill>
                  <a:schemeClr val="tx1"/>
                </a:solidFill>
                <a:latin typeface="Cambria" panose="02040503050406030204" pitchFamily="18" charset="0"/>
                <a:ea typeface="Cambria" panose="02040503050406030204" pitchFamily="18" charset="0"/>
              </a:rPr>
              <a:t>				</a:t>
            </a:r>
          </a:p>
        </p:txBody>
      </p:sp>
      <p:pic>
        <p:nvPicPr>
          <p:cNvPr id="6" name="Picture 5">
            <a:extLst>
              <a:ext uri="{FF2B5EF4-FFF2-40B4-BE49-F238E27FC236}">
                <a16:creationId xmlns:a16="http://schemas.microsoft.com/office/drawing/2014/main" id="{2485733B-7905-4A12-9D55-2CF674520120}"/>
              </a:ext>
            </a:extLst>
          </p:cNvPr>
          <p:cNvPicPr>
            <a:picLocks noChangeAspect="1"/>
          </p:cNvPicPr>
          <p:nvPr/>
        </p:nvPicPr>
        <p:blipFill>
          <a:blip r:embed="rId2"/>
          <a:stretch>
            <a:fillRect/>
          </a:stretch>
        </p:blipFill>
        <p:spPr>
          <a:xfrm>
            <a:off x="479376" y="2668709"/>
            <a:ext cx="1724025" cy="847725"/>
          </a:xfrm>
          <a:prstGeom prst="rect">
            <a:avLst/>
          </a:prstGeom>
        </p:spPr>
      </p:pic>
      <p:pic>
        <p:nvPicPr>
          <p:cNvPr id="8" name="Picture 7">
            <a:extLst>
              <a:ext uri="{FF2B5EF4-FFF2-40B4-BE49-F238E27FC236}">
                <a16:creationId xmlns:a16="http://schemas.microsoft.com/office/drawing/2014/main" id="{E18435CB-8958-4BE3-A4AA-5DE868AD00B5}"/>
              </a:ext>
            </a:extLst>
          </p:cNvPr>
          <p:cNvPicPr>
            <a:picLocks noChangeAspect="1"/>
          </p:cNvPicPr>
          <p:nvPr/>
        </p:nvPicPr>
        <p:blipFill>
          <a:blip r:embed="rId3"/>
          <a:stretch>
            <a:fillRect/>
          </a:stretch>
        </p:blipFill>
        <p:spPr>
          <a:xfrm>
            <a:off x="407369" y="1340768"/>
            <a:ext cx="2335869" cy="720080"/>
          </a:xfrm>
          <a:prstGeom prst="rect">
            <a:avLst/>
          </a:prstGeom>
        </p:spPr>
      </p:pic>
      <p:pic>
        <p:nvPicPr>
          <p:cNvPr id="10" name="Picture 9">
            <a:extLst>
              <a:ext uri="{FF2B5EF4-FFF2-40B4-BE49-F238E27FC236}">
                <a16:creationId xmlns:a16="http://schemas.microsoft.com/office/drawing/2014/main" id="{D3F1F4EA-E31C-4B07-A4E3-5AA95664A4BD}"/>
              </a:ext>
            </a:extLst>
          </p:cNvPr>
          <p:cNvPicPr>
            <a:picLocks noChangeAspect="1"/>
          </p:cNvPicPr>
          <p:nvPr/>
        </p:nvPicPr>
        <p:blipFill>
          <a:blip r:embed="rId4"/>
          <a:stretch>
            <a:fillRect/>
          </a:stretch>
        </p:blipFill>
        <p:spPr>
          <a:xfrm>
            <a:off x="335360" y="4027486"/>
            <a:ext cx="3914775" cy="790575"/>
          </a:xfrm>
          <a:prstGeom prst="rect">
            <a:avLst/>
          </a:prstGeom>
        </p:spPr>
      </p:pic>
      <p:pic>
        <p:nvPicPr>
          <p:cNvPr id="1026" name="Picture 2" descr="liferay-logo-full-color-2x - FOSSology">
            <a:extLst>
              <a:ext uri="{FF2B5EF4-FFF2-40B4-BE49-F238E27FC236}">
                <a16:creationId xmlns:a16="http://schemas.microsoft.com/office/drawing/2014/main" id="{223D9B11-C770-4609-83B5-923A9D7AD0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44" y="5062178"/>
            <a:ext cx="3733800" cy="1181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Domain Name Service</a:t>
            </a:r>
          </a:p>
        </p:txBody>
      </p:sp>
      <p:pic>
        <p:nvPicPr>
          <p:cNvPr id="4" name="Picture 3">
            <a:extLst>
              <a:ext uri="{FF2B5EF4-FFF2-40B4-BE49-F238E27FC236}">
                <a16:creationId xmlns:a16="http://schemas.microsoft.com/office/drawing/2014/main" id="{1E116526-7D44-412F-8005-F09C45A15D7A}"/>
              </a:ext>
            </a:extLst>
          </p:cNvPr>
          <p:cNvPicPr>
            <a:picLocks noChangeAspect="1"/>
          </p:cNvPicPr>
          <p:nvPr/>
        </p:nvPicPr>
        <p:blipFill>
          <a:blip r:embed="rId2"/>
          <a:stretch>
            <a:fillRect/>
          </a:stretch>
        </p:blipFill>
        <p:spPr>
          <a:xfrm>
            <a:off x="839416" y="2564904"/>
            <a:ext cx="5115083" cy="3549423"/>
          </a:xfrm>
          <a:prstGeom prst="rect">
            <a:avLst/>
          </a:prstGeom>
        </p:spPr>
      </p:pic>
    </p:spTree>
    <p:extLst>
      <p:ext uri="{BB962C8B-B14F-4D97-AF65-F5344CB8AC3E}">
        <p14:creationId xmlns:p14="http://schemas.microsoft.com/office/powerpoint/2010/main" val="308901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Shared Hosting Service</a:t>
            </a:r>
          </a:p>
        </p:txBody>
      </p:sp>
      <p:pic>
        <p:nvPicPr>
          <p:cNvPr id="3" name="Picture 2">
            <a:extLst>
              <a:ext uri="{FF2B5EF4-FFF2-40B4-BE49-F238E27FC236}">
                <a16:creationId xmlns:a16="http://schemas.microsoft.com/office/drawing/2014/main" id="{B7B83AA3-09C7-44FC-B879-965CEFA38A38}"/>
              </a:ext>
            </a:extLst>
          </p:cNvPr>
          <p:cNvPicPr>
            <a:picLocks noChangeAspect="1"/>
          </p:cNvPicPr>
          <p:nvPr/>
        </p:nvPicPr>
        <p:blipFill>
          <a:blip r:embed="rId2"/>
          <a:stretch>
            <a:fillRect/>
          </a:stretch>
        </p:blipFill>
        <p:spPr>
          <a:xfrm>
            <a:off x="839416" y="2714665"/>
            <a:ext cx="5156826" cy="3575034"/>
          </a:xfrm>
          <a:prstGeom prst="rect">
            <a:avLst/>
          </a:prstGeom>
        </p:spPr>
      </p:pic>
    </p:spTree>
    <p:extLst>
      <p:ext uri="{BB962C8B-B14F-4D97-AF65-F5344CB8AC3E}">
        <p14:creationId xmlns:p14="http://schemas.microsoft.com/office/powerpoint/2010/main" val="3562625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Reseller Hosting Service</a:t>
            </a:r>
          </a:p>
        </p:txBody>
      </p:sp>
      <p:pic>
        <p:nvPicPr>
          <p:cNvPr id="3" name="Picture 2">
            <a:extLst>
              <a:ext uri="{FF2B5EF4-FFF2-40B4-BE49-F238E27FC236}">
                <a16:creationId xmlns:a16="http://schemas.microsoft.com/office/drawing/2014/main" id="{F088A1B3-A7E0-493E-88B7-FEF2E953045B}"/>
              </a:ext>
            </a:extLst>
          </p:cNvPr>
          <p:cNvPicPr>
            <a:picLocks noChangeAspect="1"/>
          </p:cNvPicPr>
          <p:nvPr/>
        </p:nvPicPr>
        <p:blipFill>
          <a:blip r:embed="rId2"/>
          <a:stretch>
            <a:fillRect/>
          </a:stretch>
        </p:blipFill>
        <p:spPr>
          <a:xfrm>
            <a:off x="767408" y="2708920"/>
            <a:ext cx="4568154" cy="3172330"/>
          </a:xfrm>
          <a:prstGeom prst="rect">
            <a:avLst/>
          </a:prstGeom>
        </p:spPr>
      </p:pic>
    </p:spTree>
    <p:extLst>
      <p:ext uri="{BB962C8B-B14F-4D97-AF65-F5344CB8AC3E}">
        <p14:creationId xmlns:p14="http://schemas.microsoft.com/office/powerpoint/2010/main" val="549964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Cloud Hosting Service</a:t>
            </a:r>
          </a:p>
        </p:txBody>
      </p:sp>
      <p:pic>
        <p:nvPicPr>
          <p:cNvPr id="4" name="Picture 3">
            <a:extLst>
              <a:ext uri="{FF2B5EF4-FFF2-40B4-BE49-F238E27FC236}">
                <a16:creationId xmlns:a16="http://schemas.microsoft.com/office/drawing/2014/main" id="{9A83D1E4-0E2F-401F-8315-7C045C7E11E8}"/>
              </a:ext>
            </a:extLst>
          </p:cNvPr>
          <p:cNvPicPr>
            <a:picLocks noChangeAspect="1"/>
          </p:cNvPicPr>
          <p:nvPr/>
        </p:nvPicPr>
        <p:blipFill>
          <a:blip r:embed="rId2"/>
          <a:stretch>
            <a:fillRect/>
          </a:stretch>
        </p:blipFill>
        <p:spPr>
          <a:xfrm>
            <a:off x="695400" y="2852936"/>
            <a:ext cx="4361994" cy="3027176"/>
          </a:xfrm>
          <a:prstGeom prst="rect">
            <a:avLst/>
          </a:prstGeom>
        </p:spPr>
      </p:pic>
    </p:spTree>
    <p:extLst>
      <p:ext uri="{BB962C8B-B14F-4D97-AF65-F5344CB8AC3E}">
        <p14:creationId xmlns:p14="http://schemas.microsoft.com/office/powerpoint/2010/main" val="114560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VPS Hosting Service</a:t>
            </a:r>
          </a:p>
        </p:txBody>
      </p:sp>
      <p:pic>
        <p:nvPicPr>
          <p:cNvPr id="4" name="Picture 3">
            <a:extLst>
              <a:ext uri="{FF2B5EF4-FFF2-40B4-BE49-F238E27FC236}">
                <a16:creationId xmlns:a16="http://schemas.microsoft.com/office/drawing/2014/main" id="{9FD51F28-E1D5-428E-A03B-8AD09940D80C}"/>
              </a:ext>
            </a:extLst>
          </p:cNvPr>
          <p:cNvPicPr>
            <a:picLocks noChangeAspect="1"/>
          </p:cNvPicPr>
          <p:nvPr/>
        </p:nvPicPr>
        <p:blipFill>
          <a:blip r:embed="rId2"/>
          <a:stretch>
            <a:fillRect/>
          </a:stretch>
        </p:blipFill>
        <p:spPr>
          <a:xfrm>
            <a:off x="623392" y="2564904"/>
            <a:ext cx="4648849" cy="3229426"/>
          </a:xfrm>
          <a:prstGeom prst="rect">
            <a:avLst/>
          </a:prstGeom>
        </p:spPr>
      </p:pic>
    </p:spTree>
    <p:extLst>
      <p:ext uri="{BB962C8B-B14F-4D97-AF65-F5344CB8AC3E}">
        <p14:creationId xmlns:p14="http://schemas.microsoft.com/office/powerpoint/2010/main" val="2270260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Dedicated Hosting Service</a:t>
            </a:r>
          </a:p>
        </p:txBody>
      </p:sp>
      <p:pic>
        <p:nvPicPr>
          <p:cNvPr id="4" name="Picture 3">
            <a:extLst>
              <a:ext uri="{FF2B5EF4-FFF2-40B4-BE49-F238E27FC236}">
                <a16:creationId xmlns:a16="http://schemas.microsoft.com/office/drawing/2014/main" id="{224926C1-037F-4D2B-9E16-8D7DAD1446EA}"/>
              </a:ext>
            </a:extLst>
          </p:cNvPr>
          <p:cNvPicPr>
            <a:picLocks noChangeAspect="1"/>
          </p:cNvPicPr>
          <p:nvPr/>
        </p:nvPicPr>
        <p:blipFill>
          <a:blip r:embed="rId2"/>
          <a:stretch>
            <a:fillRect/>
          </a:stretch>
        </p:blipFill>
        <p:spPr>
          <a:xfrm>
            <a:off x="623392" y="2780928"/>
            <a:ext cx="4703203" cy="3262154"/>
          </a:xfrm>
          <a:prstGeom prst="rect">
            <a:avLst/>
          </a:prstGeom>
        </p:spPr>
      </p:pic>
    </p:spTree>
    <p:extLst>
      <p:ext uri="{BB962C8B-B14F-4D97-AF65-F5344CB8AC3E}">
        <p14:creationId xmlns:p14="http://schemas.microsoft.com/office/powerpoint/2010/main" val="531519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Colocation Service</a:t>
            </a:r>
          </a:p>
        </p:txBody>
      </p:sp>
      <p:pic>
        <p:nvPicPr>
          <p:cNvPr id="7" name="Picture 6">
            <a:extLst>
              <a:ext uri="{FF2B5EF4-FFF2-40B4-BE49-F238E27FC236}">
                <a16:creationId xmlns:a16="http://schemas.microsoft.com/office/drawing/2014/main" id="{7ABCA858-DA87-4A11-BA8C-E4E7D6E54C95}"/>
              </a:ext>
            </a:extLst>
          </p:cNvPr>
          <p:cNvPicPr>
            <a:picLocks noChangeAspect="1"/>
          </p:cNvPicPr>
          <p:nvPr/>
        </p:nvPicPr>
        <p:blipFill>
          <a:blip r:embed="rId2"/>
          <a:stretch>
            <a:fillRect/>
          </a:stretch>
        </p:blipFill>
        <p:spPr>
          <a:xfrm>
            <a:off x="911424" y="2708920"/>
            <a:ext cx="4658375" cy="3229426"/>
          </a:xfrm>
          <a:prstGeom prst="rect">
            <a:avLst/>
          </a:prstGeom>
        </p:spPr>
      </p:pic>
    </p:spTree>
    <p:extLst>
      <p:ext uri="{BB962C8B-B14F-4D97-AF65-F5344CB8AC3E}">
        <p14:creationId xmlns:p14="http://schemas.microsoft.com/office/powerpoint/2010/main" val="1637343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About Us Page</a:t>
            </a:r>
          </a:p>
        </p:txBody>
      </p:sp>
      <p:pic>
        <p:nvPicPr>
          <p:cNvPr id="4" name="Picture 3">
            <a:extLst>
              <a:ext uri="{FF2B5EF4-FFF2-40B4-BE49-F238E27FC236}">
                <a16:creationId xmlns:a16="http://schemas.microsoft.com/office/drawing/2014/main" id="{D9539C16-CF64-43B3-96A6-BDCFC6AF5172}"/>
              </a:ext>
            </a:extLst>
          </p:cNvPr>
          <p:cNvPicPr>
            <a:picLocks noChangeAspect="1"/>
          </p:cNvPicPr>
          <p:nvPr/>
        </p:nvPicPr>
        <p:blipFill>
          <a:blip r:embed="rId2"/>
          <a:stretch>
            <a:fillRect/>
          </a:stretch>
        </p:blipFill>
        <p:spPr>
          <a:xfrm>
            <a:off x="839416" y="2708920"/>
            <a:ext cx="4582164" cy="3429479"/>
          </a:xfrm>
          <a:prstGeom prst="rect">
            <a:avLst/>
          </a:prstGeom>
        </p:spPr>
      </p:pic>
    </p:spTree>
    <p:extLst>
      <p:ext uri="{BB962C8B-B14F-4D97-AF65-F5344CB8AC3E}">
        <p14:creationId xmlns:p14="http://schemas.microsoft.com/office/powerpoint/2010/main" val="3349592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Terms and Conditions Page</a:t>
            </a:r>
          </a:p>
        </p:txBody>
      </p:sp>
      <p:pic>
        <p:nvPicPr>
          <p:cNvPr id="4" name="Picture 3">
            <a:extLst>
              <a:ext uri="{FF2B5EF4-FFF2-40B4-BE49-F238E27FC236}">
                <a16:creationId xmlns:a16="http://schemas.microsoft.com/office/drawing/2014/main" id="{2F7A19A4-569C-4B53-8BF7-208D65540A2F}"/>
              </a:ext>
            </a:extLst>
          </p:cNvPr>
          <p:cNvPicPr>
            <a:picLocks noChangeAspect="1"/>
          </p:cNvPicPr>
          <p:nvPr/>
        </p:nvPicPr>
        <p:blipFill>
          <a:blip r:embed="rId2"/>
          <a:stretch>
            <a:fillRect/>
          </a:stretch>
        </p:blipFill>
        <p:spPr>
          <a:xfrm>
            <a:off x="983432" y="2191527"/>
            <a:ext cx="4029637" cy="4239217"/>
          </a:xfrm>
          <a:prstGeom prst="rect">
            <a:avLst/>
          </a:prstGeom>
        </p:spPr>
      </p:pic>
    </p:spTree>
    <p:extLst>
      <p:ext uri="{BB962C8B-B14F-4D97-AF65-F5344CB8AC3E}">
        <p14:creationId xmlns:p14="http://schemas.microsoft.com/office/powerpoint/2010/main" val="2343690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11. Project Result</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lvl="1">
              <a:spcBef>
                <a:spcPts val="0"/>
              </a:spcBef>
              <a:spcAft>
                <a:spcPts val="1000"/>
              </a:spcAft>
            </a:pPr>
            <a:endPar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marL="742950" lvl="2" indent="-285750">
              <a:spcBef>
                <a:spcPts val="0"/>
              </a:spcBef>
              <a:spcAft>
                <a:spcPts val="1000"/>
              </a:spcAft>
              <a:buFont typeface="Wingdings" panose="05000000000000000000" pitchFamily="2" charset="2"/>
              <a:buChar char="q"/>
            </a:pPr>
            <a:r>
              <a:rPr lang="en-US" b="1" dirty="0">
                <a:solidFill>
                  <a:schemeClr val="tx1"/>
                </a:solidFill>
                <a:latin typeface="Cambria" panose="02040503050406030204" pitchFamily="18" charset="0"/>
                <a:ea typeface="Cambria" panose="02040503050406030204" pitchFamily="18" charset="0"/>
                <a:cs typeface="Myanmar Text" panose="020B0502040204020203" pitchFamily="34" charset="0"/>
              </a:rPr>
              <a:t>Contact Us Page</a:t>
            </a:r>
          </a:p>
        </p:txBody>
      </p:sp>
      <p:pic>
        <p:nvPicPr>
          <p:cNvPr id="3" name="Picture 2">
            <a:extLst>
              <a:ext uri="{FF2B5EF4-FFF2-40B4-BE49-F238E27FC236}">
                <a16:creationId xmlns:a16="http://schemas.microsoft.com/office/drawing/2014/main" id="{37C321C1-35F7-4A4F-BFFC-54D47D7299F9}"/>
              </a:ext>
            </a:extLst>
          </p:cNvPr>
          <p:cNvPicPr>
            <a:picLocks noChangeAspect="1"/>
          </p:cNvPicPr>
          <p:nvPr/>
        </p:nvPicPr>
        <p:blipFill>
          <a:blip r:embed="rId2"/>
          <a:stretch>
            <a:fillRect/>
          </a:stretch>
        </p:blipFill>
        <p:spPr>
          <a:xfrm>
            <a:off x="1428625" y="2492896"/>
            <a:ext cx="3448531" cy="3229426"/>
          </a:xfrm>
          <a:prstGeom prst="rect">
            <a:avLst/>
          </a:prstGeom>
        </p:spPr>
      </p:pic>
    </p:spTree>
    <p:extLst>
      <p:ext uri="{BB962C8B-B14F-4D97-AF65-F5344CB8AC3E}">
        <p14:creationId xmlns:p14="http://schemas.microsoft.com/office/powerpoint/2010/main" val="270228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2. Object Oriented Paradigm</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a:p>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96974"/>
            <a:ext cx="11784632" cy="5661025"/>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SG" dirty="0">
              <a:solidFill>
                <a:schemeClr val="tx1"/>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9903B372-D7AE-4082-ADE8-E594764E2ACB}"/>
              </a:ext>
            </a:extLst>
          </p:cNvPr>
          <p:cNvSpPr txBox="1"/>
          <p:nvPr/>
        </p:nvSpPr>
        <p:spPr>
          <a:xfrm>
            <a:off x="191344" y="1358763"/>
            <a:ext cx="11521280" cy="1566198"/>
          </a:xfrm>
          <a:prstGeom prst="rect">
            <a:avLst/>
          </a:prstGeom>
          <a:noFill/>
        </p:spPr>
        <p:txBody>
          <a:bodyPr wrap="square" rtlCol="0">
            <a:spAutoFit/>
          </a:bodyPr>
          <a:lstStyle/>
          <a:p>
            <a:pPr algn="ctr"/>
            <a:r>
              <a:rPr lang="en-US" sz="2000" b="1" dirty="0"/>
              <a:t>Encapsulation</a:t>
            </a:r>
            <a:endParaRPr lang="id-ID" sz="2000" b="1" dirty="0"/>
          </a:p>
          <a:p>
            <a:pPr marL="1149350" marR="41910" algn="just">
              <a:lnSpc>
                <a:spcPct val="107000"/>
              </a:lnSpc>
              <a:spcAft>
                <a:spcPts val="0"/>
              </a:spcAft>
            </a:pPr>
            <a:r>
              <a:rPr lang="en-US" dirty="0"/>
              <a:t> </a:t>
            </a:r>
            <a:r>
              <a:rPr lang="en-US" sz="1800" dirty="0">
                <a:effectLst/>
                <a:latin typeface="Arial" panose="020B0604020202020204" pitchFamily="34" charset="0"/>
                <a:ea typeface="Arial" panose="020B0604020202020204" pitchFamily="34" charset="0"/>
              </a:rPr>
              <a:t>Encapsulation is the wrapping of data or hiding personal data from an object so that it cannot be accessed from other objects.</a:t>
            </a:r>
            <a:r>
              <a:rPr lang="id-ID" sz="1800" dirty="0">
                <a:effectLst/>
                <a:latin typeface="Arial" panose="020B0604020202020204" pitchFamily="34" charset="0"/>
                <a:ea typeface="Arial" panose="020B0604020202020204" pitchFamily="34" charset="0"/>
              </a:rPr>
              <a:t> Can only access using the current class, getter and setter methods.</a:t>
            </a:r>
            <a:endParaRPr lang="id-ID" sz="1800" dirty="0">
              <a:effectLst/>
              <a:latin typeface="Times New Roman" panose="02020603050405020304" pitchFamily="18" charset="0"/>
              <a:ea typeface="Times New Roman" panose="02020603050405020304" pitchFamily="18" charset="0"/>
            </a:endParaRPr>
          </a:p>
          <a:p>
            <a:pPr marL="1149350" marR="41910" algn="just">
              <a:lnSpc>
                <a:spcPct val="107000"/>
              </a:lnSpc>
              <a:spcAft>
                <a:spcPts val="0"/>
              </a:spcAft>
            </a:pPr>
            <a:r>
              <a:rPr lang="id-ID" sz="1800" dirty="0">
                <a:effectLst/>
                <a:latin typeface="Arial" panose="020B0604020202020204" pitchFamily="34" charset="0"/>
                <a:ea typeface="Arial" panose="020B0604020202020204" pitchFamily="34" charset="0"/>
              </a:rPr>
              <a:t>Make Student.java and make the object. Make it private</a:t>
            </a:r>
            <a:endParaRPr lang="id-ID" sz="1800" dirty="0">
              <a:effectLst/>
              <a:latin typeface="Times New Roman" panose="02020603050405020304" pitchFamily="18" charset="0"/>
              <a:ea typeface="Times New Roman" panose="02020603050405020304" pitchFamily="18" charset="0"/>
            </a:endParaRPr>
          </a:p>
          <a:p>
            <a:pPr algn="ctr"/>
            <a:endParaRPr lang="id-ID" dirty="0"/>
          </a:p>
        </p:txBody>
      </p:sp>
      <p:pic>
        <p:nvPicPr>
          <p:cNvPr id="9" name="Picture 8">
            <a:extLst>
              <a:ext uri="{FF2B5EF4-FFF2-40B4-BE49-F238E27FC236}">
                <a16:creationId xmlns:a16="http://schemas.microsoft.com/office/drawing/2014/main" id="{A69873F1-BB8A-4720-B2DC-CFB886240268}"/>
              </a:ext>
            </a:extLst>
          </p:cNvPr>
          <p:cNvPicPr>
            <a:picLocks noChangeAspect="1"/>
          </p:cNvPicPr>
          <p:nvPr/>
        </p:nvPicPr>
        <p:blipFill>
          <a:blip r:embed="rId2"/>
          <a:stretch>
            <a:fillRect/>
          </a:stretch>
        </p:blipFill>
        <p:spPr>
          <a:xfrm>
            <a:off x="5591944" y="2745723"/>
            <a:ext cx="5819775" cy="3990975"/>
          </a:xfrm>
          <a:prstGeom prst="rect">
            <a:avLst/>
          </a:prstGeom>
        </p:spPr>
      </p:pic>
      <p:pic>
        <p:nvPicPr>
          <p:cNvPr id="10" name="Picture 9">
            <a:extLst>
              <a:ext uri="{FF2B5EF4-FFF2-40B4-BE49-F238E27FC236}">
                <a16:creationId xmlns:a16="http://schemas.microsoft.com/office/drawing/2014/main" id="{B29A39AB-D05C-4EFE-BF73-44BF76361067}"/>
              </a:ext>
            </a:extLst>
          </p:cNvPr>
          <p:cNvPicPr>
            <a:picLocks noChangeAspect="1"/>
          </p:cNvPicPr>
          <p:nvPr/>
        </p:nvPicPr>
        <p:blipFill>
          <a:blip r:embed="rId3"/>
          <a:stretch>
            <a:fillRect/>
          </a:stretch>
        </p:blipFill>
        <p:spPr>
          <a:xfrm>
            <a:off x="777094" y="2745723"/>
            <a:ext cx="4229100" cy="3990975"/>
          </a:xfrm>
          <a:prstGeom prst="rect">
            <a:avLst/>
          </a:prstGeom>
        </p:spPr>
      </p:pic>
    </p:spTree>
    <p:extLst>
      <p:ext uri="{BB962C8B-B14F-4D97-AF65-F5344CB8AC3E}">
        <p14:creationId xmlns:p14="http://schemas.microsoft.com/office/powerpoint/2010/main" val="12859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2. Object Oriented Paradigm</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96974"/>
            <a:ext cx="11784632" cy="5661025"/>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SG" dirty="0">
              <a:solidFill>
                <a:schemeClr val="tx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5DBA285E-5DA8-4315-A3F4-6166B379E4DE}"/>
              </a:ext>
            </a:extLst>
          </p:cNvPr>
          <p:cNvSpPr txBox="1"/>
          <p:nvPr/>
        </p:nvSpPr>
        <p:spPr>
          <a:xfrm>
            <a:off x="-672752" y="2276872"/>
            <a:ext cx="7272808" cy="2179571"/>
          </a:xfrm>
          <a:prstGeom prst="rect">
            <a:avLst/>
          </a:prstGeom>
          <a:noFill/>
        </p:spPr>
        <p:txBody>
          <a:bodyPr wrap="square" rtlCol="0">
            <a:spAutoFit/>
          </a:bodyPr>
          <a:lstStyle/>
          <a:p>
            <a:pPr marL="1149350" marR="41910" algn="ctr">
              <a:lnSpc>
                <a:spcPct val="107000"/>
              </a:lnSpc>
              <a:spcAft>
                <a:spcPts val="0"/>
              </a:spcAft>
            </a:pPr>
            <a:r>
              <a:rPr lang="en-US" sz="2000" b="1" dirty="0">
                <a:effectLst/>
                <a:latin typeface="Arial" panose="020B0604020202020204" pitchFamily="34" charset="0"/>
                <a:ea typeface="Arial" panose="020B0604020202020204" pitchFamily="34" charset="0"/>
              </a:rPr>
              <a:t>Polymorphism</a:t>
            </a:r>
            <a:endParaRPr lang="id-ID" sz="2000" b="1" dirty="0">
              <a:ea typeface="Arial" panose="020B0604020202020204" pitchFamily="34" charset="0"/>
            </a:endParaRPr>
          </a:p>
          <a:p>
            <a:pPr marL="1149350" marR="41910" algn="ctr">
              <a:lnSpc>
                <a:spcPct val="107000"/>
              </a:lnSpc>
              <a:spcAft>
                <a:spcPts val="0"/>
              </a:spcAft>
            </a:pPr>
            <a:r>
              <a:rPr lang="en-US" sz="1800" dirty="0">
                <a:effectLst/>
                <a:latin typeface="Arial" panose="020B0604020202020204" pitchFamily="34" charset="0"/>
                <a:ea typeface="Arial" panose="020B0604020202020204" pitchFamily="34" charset="0"/>
              </a:rPr>
              <a:t>Polymorphism allows different objects to be treated as if they were the same type of object, even if they are actually different. This can be useful when working with collections of objects, as it allows you to treat them all as if they were the same type of object, even if they have different behaviors</a:t>
            </a:r>
            <a:r>
              <a:rPr lang="id-ID" sz="1800" dirty="0">
                <a:effectLst/>
                <a:latin typeface="Arial" panose="020B0604020202020204" pitchFamily="34" charset="0"/>
                <a:ea typeface="Arial" panose="020B0604020202020204" pitchFamily="34" charset="0"/>
              </a:rPr>
              <a:t>.</a:t>
            </a:r>
            <a:endParaRPr lang="id-ID" sz="1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93F67B52-A329-4FE8-B3E2-2CCE39676131}"/>
              </a:ext>
            </a:extLst>
          </p:cNvPr>
          <p:cNvPicPr/>
          <p:nvPr/>
        </p:nvPicPr>
        <p:blipFill>
          <a:blip r:embed="rId2"/>
          <a:stretch>
            <a:fillRect/>
          </a:stretch>
        </p:blipFill>
        <p:spPr>
          <a:xfrm>
            <a:off x="6888088" y="1556792"/>
            <a:ext cx="3622675" cy="4490085"/>
          </a:xfrm>
          <a:prstGeom prst="rect">
            <a:avLst/>
          </a:prstGeom>
        </p:spPr>
      </p:pic>
    </p:spTree>
    <p:extLst>
      <p:ext uri="{BB962C8B-B14F-4D97-AF65-F5344CB8AC3E}">
        <p14:creationId xmlns:p14="http://schemas.microsoft.com/office/powerpoint/2010/main" val="107541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2. Object Oriented Paradigm</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96974"/>
            <a:ext cx="11784632" cy="5661025"/>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SG" dirty="0">
              <a:solidFill>
                <a:schemeClr val="tx1"/>
              </a:solidFill>
              <a:latin typeface="Cambria" panose="02040503050406030204" pitchFamily="18" charset="0"/>
              <a:ea typeface="Cambria" panose="02040503050406030204" pitchFamily="18" charset="0"/>
            </a:endParaRPr>
          </a:p>
          <a:p>
            <a:pPr algn="ctr">
              <a:defRPr/>
            </a:pPr>
            <a:endParaRPr lang="en-SG" dirty="0">
              <a:solidFill>
                <a:schemeClr val="tx1"/>
              </a:solidFill>
              <a:latin typeface="Cambria" panose="02040503050406030204" pitchFamily="18" charset="0"/>
              <a:ea typeface="Cambria" panose="02040503050406030204" pitchFamily="18" charset="0"/>
            </a:endParaRPr>
          </a:p>
          <a:p>
            <a:pPr algn="ctr">
              <a:defRPr/>
            </a:pPr>
            <a:endParaRPr lang="id-ID" dirty="0">
              <a:solidFill>
                <a:schemeClr val="tx1"/>
              </a:solidFill>
              <a:latin typeface="Cambria" panose="02040503050406030204" pitchFamily="18" charset="0"/>
              <a:ea typeface="Cambria" panose="02040503050406030204" pitchFamily="18" charset="0"/>
            </a:endParaRPr>
          </a:p>
          <a:p>
            <a:pPr algn="ctr">
              <a:defRPr/>
            </a:pPr>
            <a:endParaRPr lang="en-SG"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1C6C7B22-7973-4354-92BB-D121D5890BAD}"/>
              </a:ext>
            </a:extLst>
          </p:cNvPr>
          <p:cNvSpPr txBox="1"/>
          <p:nvPr/>
        </p:nvSpPr>
        <p:spPr>
          <a:xfrm>
            <a:off x="-672752" y="2780928"/>
            <a:ext cx="6336704" cy="3069558"/>
          </a:xfrm>
          <a:prstGeom prst="rect">
            <a:avLst/>
          </a:prstGeom>
          <a:noFill/>
        </p:spPr>
        <p:txBody>
          <a:bodyPr wrap="square" rtlCol="0">
            <a:spAutoFit/>
          </a:bodyPr>
          <a:lstStyle/>
          <a:p>
            <a:pPr marL="1149350" marR="41910" algn="ctr">
              <a:lnSpc>
                <a:spcPct val="107000"/>
              </a:lnSpc>
              <a:spcBef>
                <a:spcPts val="5"/>
              </a:spcBef>
              <a:spcAft>
                <a:spcPts val="0"/>
              </a:spcAft>
            </a:pPr>
            <a:r>
              <a:rPr lang="en-US" sz="2000" b="1" dirty="0">
                <a:effectLst/>
                <a:latin typeface="Arial" panose="020B0604020202020204" pitchFamily="34" charset="0"/>
                <a:ea typeface="Arial" panose="020B0604020202020204" pitchFamily="34" charset="0"/>
              </a:rPr>
              <a:t>Constructor</a:t>
            </a:r>
            <a:endParaRPr lang="id-ID" sz="2000" b="1" dirty="0">
              <a:effectLst/>
              <a:latin typeface="Arial" panose="020B0604020202020204" pitchFamily="34" charset="0"/>
              <a:ea typeface="Arial" panose="020B0604020202020204" pitchFamily="34" charset="0"/>
            </a:endParaRPr>
          </a:p>
          <a:p>
            <a:pPr marL="1149350" marR="41910" algn="ctr">
              <a:lnSpc>
                <a:spcPct val="107000"/>
              </a:lnSpc>
              <a:spcBef>
                <a:spcPts val="5"/>
              </a:spcBef>
              <a:spcAft>
                <a:spcPts val="0"/>
              </a:spcAft>
            </a:pPr>
            <a:r>
              <a:rPr lang="en-US" sz="1800" dirty="0">
                <a:effectLst/>
                <a:latin typeface="Arial" panose="020B0604020202020204" pitchFamily="34" charset="0"/>
                <a:ea typeface="Arial" panose="020B0604020202020204" pitchFamily="34" charset="0"/>
              </a:rPr>
              <a:t>Constructor is a special method that is used for initialization when creating an object. The constructor is called as soon as the new object is created. The feature of the constructor is that the method name exactly matches the class name.</a:t>
            </a:r>
            <a:endParaRPr lang="id-ID" sz="1800" dirty="0">
              <a:effectLst/>
              <a:latin typeface="Times New Roman" panose="02020603050405020304" pitchFamily="18" charset="0"/>
              <a:ea typeface="Times New Roman" panose="02020603050405020304" pitchFamily="18" charset="0"/>
            </a:endParaRPr>
          </a:p>
          <a:p>
            <a:pPr marL="1149350" marR="41910" algn="ctr">
              <a:lnSpc>
                <a:spcPct val="107000"/>
              </a:lnSpc>
              <a:spcBef>
                <a:spcPts val="5"/>
              </a:spcBef>
              <a:spcAft>
                <a:spcPts val="0"/>
              </a:spcAft>
            </a:pPr>
            <a:r>
              <a:rPr lang="id-ID" sz="1800" dirty="0">
                <a:effectLst/>
                <a:latin typeface="Arial" panose="020B0604020202020204" pitchFamily="34" charset="0"/>
                <a:ea typeface="Arial" panose="020B0604020202020204" pitchFamily="34" charset="0"/>
              </a:rPr>
              <a:t>Remember when you creating constructor the name must same with the class. This is ConstructorExample.java with result</a:t>
            </a:r>
            <a:endParaRPr lang="id-ID" sz="1800" dirty="0">
              <a:effectLst/>
              <a:latin typeface="Times New Roman" panose="02020603050405020304" pitchFamily="18" charset="0"/>
              <a:ea typeface="Times New Roman" panose="02020603050405020304" pitchFamily="18" charset="0"/>
            </a:endParaRPr>
          </a:p>
          <a:p>
            <a:pPr algn="ctr"/>
            <a:endParaRPr lang="id-ID" dirty="0"/>
          </a:p>
        </p:txBody>
      </p:sp>
      <p:pic>
        <p:nvPicPr>
          <p:cNvPr id="6" name="Picture 5">
            <a:extLst>
              <a:ext uri="{FF2B5EF4-FFF2-40B4-BE49-F238E27FC236}">
                <a16:creationId xmlns:a16="http://schemas.microsoft.com/office/drawing/2014/main" id="{324E078A-DD43-403E-8A52-FC331E9506C3}"/>
              </a:ext>
            </a:extLst>
          </p:cNvPr>
          <p:cNvPicPr/>
          <p:nvPr/>
        </p:nvPicPr>
        <p:blipFill>
          <a:blip r:embed="rId2"/>
          <a:stretch>
            <a:fillRect/>
          </a:stretch>
        </p:blipFill>
        <p:spPr>
          <a:xfrm>
            <a:off x="6384032" y="1996438"/>
            <a:ext cx="4281170" cy="4062095"/>
          </a:xfrm>
          <a:prstGeom prst="rect">
            <a:avLst/>
          </a:prstGeom>
        </p:spPr>
      </p:pic>
    </p:spTree>
    <p:extLst>
      <p:ext uri="{BB962C8B-B14F-4D97-AF65-F5344CB8AC3E}">
        <p14:creationId xmlns:p14="http://schemas.microsoft.com/office/powerpoint/2010/main" val="152309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2. Object Oriented Paradigm</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96974"/>
            <a:ext cx="11784632" cy="5661025"/>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SG" dirty="0">
              <a:solidFill>
                <a:schemeClr val="tx1"/>
              </a:solidFill>
              <a:latin typeface="Cambria" panose="02040503050406030204" pitchFamily="18" charset="0"/>
              <a:ea typeface="Cambria" panose="02040503050406030204" pitchFamily="18" charset="0"/>
            </a:endParaRPr>
          </a:p>
          <a:p>
            <a:pPr algn="ctr">
              <a:defRPr/>
            </a:pPr>
            <a:endParaRPr lang="en-SG" dirty="0">
              <a:solidFill>
                <a:schemeClr val="tx1"/>
              </a:solidFill>
              <a:latin typeface="Cambria" panose="02040503050406030204" pitchFamily="18" charset="0"/>
              <a:ea typeface="Cambria" panose="02040503050406030204" pitchFamily="18" charset="0"/>
            </a:endParaRPr>
          </a:p>
          <a:p>
            <a:pPr algn="ctr">
              <a:defRPr/>
            </a:pPr>
            <a:endParaRPr lang="en-SG"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4CBE880-BC38-4E92-99AC-F30CE98F0D97}"/>
              </a:ext>
            </a:extLst>
          </p:cNvPr>
          <p:cNvSpPr txBox="1"/>
          <p:nvPr/>
        </p:nvSpPr>
        <p:spPr>
          <a:xfrm>
            <a:off x="-1176808" y="2564904"/>
            <a:ext cx="6321537" cy="2475934"/>
          </a:xfrm>
          <a:prstGeom prst="rect">
            <a:avLst/>
          </a:prstGeom>
          <a:noFill/>
        </p:spPr>
        <p:txBody>
          <a:bodyPr wrap="square" rtlCol="0">
            <a:spAutoFit/>
          </a:bodyPr>
          <a:lstStyle/>
          <a:p>
            <a:pPr marR="41910" lvl="0" algn="ctr">
              <a:lnSpc>
                <a:spcPct val="107000"/>
              </a:lnSpc>
              <a:spcBef>
                <a:spcPts val="5"/>
              </a:spcBef>
              <a:spcAft>
                <a:spcPts val="0"/>
              </a:spcAft>
            </a:pPr>
            <a:r>
              <a:rPr lang="en-US" sz="2000" b="1" dirty="0">
                <a:effectLst/>
                <a:latin typeface="Arial" panose="020B0604020202020204" pitchFamily="34" charset="0"/>
                <a:ea typeface="Arial" panose="020B0604020202020204" pitchFamily="34" charset="0"/>
              </a:rPr>
              <a:t>Ab</a:t>
            </a:r>
            <a:r>
              <a:rPr lang="en-US" sz="2000" b="1" spc="5" dirty="0">
                <a:effectLst/>
                <a:latin typeface="Arial" panose="020B0604020202020204" pitchFamily="34" charset="0"/>
                <a:ea typeface="Arial" panose="020B0604020202020204" pitchFamily="34" charset="0"/>
              </a:rPr>
              <a:t>s</a:t>
            </a:r>
            <a:r>
              <a:rPr lang="en-US" sz="2000" b="1" dirty="0">
                <a:effectLst/>
                <a:latin typeface="Arial" panose="020B0604020202020204" pitchFamily="34" charset="0"/>
                <a:ea typeface="Arial" panose="020B0604020202020204" pitchFamily="34" charset="0"/>
              </a:rPr>
              <a:t>tra</a:t>
            </a:r>
            <a:r>
              <a:rPr lang="en-US" sz="2000" b="1" spc="5" dirty="0">
                <a:effectLst/>
                <a:latin typeface="Arial" panose="020B0604020202020204" pitchFamily="34" charset="0"/>
                <a:ea typeface="Arial" panose="020B0604020202020204" pitchFamily="34" charset="0"/>
              </a:rPr>
              <a:t>c</a:t>
            </a:r>
            <a:r>
              <a:rPr lang="en-US" sz="2000" b="1" dirty="0">
                <a:effectLst/>
                <a:latin typeface="Arial" panose="020B0604020202020204" pitchFamily="34" charset="0"/>
                <a:ea typeface="Arial" panose="020B0604020202020204" pitchFamily="34" charset="0"/>
              </a:rPr>
              <a:t>t</a:t>
            </a:r>
            <a:r>
              <a:rPr lang="en-US" sz="1800" dirty="0">
                <a:effectLst/>
                <a:latin typeface="Times New Roman" panose="02020603050405020304" pitchFamily="18" charset="0"/>
                <a:ea typeface="Times New Roman" panose="02020603050405020304" pitchFamily="18" charset="0"/>
              </a:rPr>
              <a:t> </a:t>
            </a:r>
            <a:endParaRPr lang="id-ID" sz="1800" dirty="0">
              <a:effectLst/>
              <a:latin typeface="Times New Roman" panose="02020603050405020304" pitchFamily="18" charset="0"/>
              <a:ea typeface="Times New Roman" panose="02020603050405020304" pitchFamily="18" charset="0"/>
            </a:endParaRPr>
          </a:p>
          <a:p>
            <a:pPr marL="1149350" algn="just">
              <a:lnSpc>
                <a:spcPct val="107000"/>
              </a:lnSpc>
              <a:spcAft>
                <a:spcPts val="800"/>
              </a:spcAft>
            </a:pPr>
            <a:r>
              <a:rPr lang="en-US" sz="1800" dirty="0">
                <a:effectLst/>
                <a:latin typeface="Cambria" panose="02040503050406030204" pitchFamily="18" charset="0"/>
                <a:ea typeface="Times New Roman" panose="02020603050405020304" pitchFamily="18" charset="0"/>
              </a:rPr>
              <a:t>An abstract class serves as a blueprint for other classes to follow. It defines a set of common methods and properties that its subclasses must implement. However, it cannot be instantiated on its own. Instead, it must be extended by a concrete class that provides implementations for all its abstract methods.</a:t>
            </a:r>
            <a:endParaRPr lang="id-ID"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C4987AE3-6D92-440D-9445-8BC751CBB9F5}"/>
              </a:ext>
            </a:extLst>
          </p:cNvPr>
          <p:cNvPicPr/>
          <p:nvPr/>
        </p:nvPicPr>
        <p:blipFill>
          <a:blip r:embed="rId2"/>
          <a:stretch>
            <a:fillRect/>
          </a:stretch>
        </p:blipFill>
        <p:spPr>
          <a:xfrm>
            <a:off x="5312135" y="1681161"/>
            <a:ext cx="3470275" cy="4772025"/>
          </a:xfrm>
          <a:prstGeom prst="rect">
            <a:avLst/>
          </a:prstGeom>
        </p:spPr>
      </p:pic>
      <p:pic>
        <p:nvPicPr>
          <p:cNvPr id="7" name="Picture 6">
            <a:extLst>
              <a:ext uri="{FF2B5EF4-FFF2-40B4-BE49-F238E27FC236}">
                <a16:creationId xmlns:a16="http://schemas.microsoft.com/office/drawing/2014/main" id="{95807ABC-8C06-44C7-B619-02BB616EF4BA}"/>
              </a:ext>
            </a:extLst>
          </p:cNvPr>
          <p:cNvPicPr/>
          <p:nvPr/>
        </p:nvPicPr>
        <p:blipFill>
          <a:blip r:embed="rId3"/>
          <a:stretch>
            <a:fillRect/>
          </a:stretch>
        </p:blipFill>
        <p:spPr>
          <a:xfrm>
            <a:off x="9420029" y="3072191"/>
            <a:ext cx="1284483" cy="1508937"/>
          </a:xfrm>
          <a:prstGeom prst="rect">
            <a:avLst/>
          </a:prstGeom>
        </p:spPr>
      </p:pic>
    </p:spTree>
    <p:extLst>
      <p:ext uri="{BB962C8B-B14F-4D97-AF65-F5344CB8AC3E}">
        <p14:creationId xmlns:p14="http://schemas.microsoft.com/office/powerpoint/2010/main" val="259050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2. Object Oriented Paradigm</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96974"/>
            <a:ext cx="11784632" cy="5661025"/>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defRPr/>
            </a:pPr>
            <a:endParaRPr lang="en-SG" dirty="0">
              <a:solidFill>
                <a:schemeClr val="tx1"/>
              </a:solidFill>
              <a:latin typeface="Cambria" panose="02040503050406030204" pitchFamily="18" charset="0"/>
              <a:ea typeface="Cambria" panose="02040503050406030204" pitchFamily="18" charset="0"/>
            </a:endParaRPr>
          </a:p>
          <a:p>
            <a:pPr algn="ctr">
              <a:defRPr/>
            </a:pPr>
            <a:endParaRPr lang="en-SG" dirty="0">
              <a:solidFill>
                <a:schemeClr val="tx1"/>
              </a:solidFill>
              <a:latin typeface="Cambria" panose="02040503050406030204" pitchFamily="18" charset="0"/>
              <a:ea typeface="Cambria" panose="02040503050406030204" pitchFamily="18" charset="0"/>
            </a:endParaRPr>
          </a:p>
          <a:p>
            <a:pPr algn="ctr">
              <a:defRPr/>
            </a:pPr>
            <a:endParaRPr lang="en-SG"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9625EFA3-D1E1-4EE4-835D-20DDEEFA9C1B}"/>
              </a:ext>
            </a:extLst>
          </p:cNvPr>
          <p:cNvSpPr txBox="1"/>
          <p:nvPr/>
        </p:nvSpPr>
        <p:spPr>
          <a:xfrm>
            <a:off x="47328" y="1484784"/>
            <a:ext cx="4536504" cy="4524315"/>
          </a:xfrm>
          <a:prstGeom prst="rect">
            <a:avLst/>
          </a:prstGeom>
          <a:noFill/>
        </p:spPr>
        <p:txBody>
          <a:bodyPr wrap="square" rtlCol="0">
            <a:spAutoFit/>
          </a:bodyPr>
          <a:lstStyle/>
          <a:p>
            <a:pPr algn="ctr"/>
            <a:r>
              <a:rPr lang="en-US" sz="2000" b="1" dirty="0">
                <a:effectLst/>
                <a:latin typeface="Arial" panose="020B0604020202020204" pitchFamily="34" charset="0"/>
                <a:ea typeface="Arial" panose="020B0604020202020204" pitchFamily="34" charset="0"/>
              </a:rPr>
              <a:t>interface</a:t>
            </a:r>
            <a:endParaRPr lang="id-ID" sz="2000" b="1" dirty="0">
              <a:effectLst/>
              <a:latin typeface="Arial" panose="020B0604020202020204" pitchFamily="34" charset="0"/>
              <a:ea typeface="Arial" panose="020B0604020202020204" pitchFamily="34" charset="0"/>
            </a:endParaRPr>
          </a:p>
          <a:p>
            <a:pPr algn="just"/>
            <a:r>
              <a:rPr lang="en-US" sz="1800" dirty="0">
                <a:effectLst/>
                <a:latin typeface="Arial" panose="020B0604020202020204" pitchFamily="34" charset="0"/>
                <a:ea typeface="Arial" panose="020B0604020202020204" pitchFamily="34" charset="0"/>
              </a:rPr>
              <a:t>interface is a programming construct that defines a set of methods or functions that a class must implement. It is a contract that specifies what the class should do but not how it should do it. Interfaces define a set of public methods that can be called by other objects without revealing the internal workings of the object. They allow for loose coupling between different objects, promoting code reusability. By programming to an interface instead of a specific class, you can change the implementation of an object without affecting other objects that depend on it.</a:t>
            </a:r>
            <a:endParaRPr lang="id-ID" sz="1800" dirty="0">
              <a:effectLst/>
              <a:latin typeface="Times New Roman" panose="02020603050405020304" pitchFamily="18" charset="0"/>
              <a:ea typeface="Times New Roman" panose="02020603050405020304" pitchFamily="18" charset="0"/>
            </a:endParaRPr>
          </a:p>
          <a:p>
            <a:pPr algn="just"/>
            <a:endParaRPr lang="id-ID" dirty="0"/>
          </a:p>
        </p:txBody>
      </p:sp>
      <p:pic>
        <p:nvPicPr>
          <p:cNvPr id="6" name="Picture 5">
            <a:extLst>
              <a:ext uri="{FF2B5EF4-FFF2-40B4-BE49-F238E27FC236}">
                <a16:creationId xmlns:a16="http://schemas.microsoft.com/office/drawing/2014/main" id="{B4BF74DD-7FA3-40D6-B89E-8FE43C610C74}"/>
              </a:ext>
            </a:extLst>
          </p:cNvPr>
          <p:cNvPicPr/>
          <p:nvPr/>
        </p:nvPicPr>
        <p:blipFill>
          <a:blip r:embed="rId2"/>
          <a:stretch>
            <a:fillRect/>
          </a:stretch>
        </p:blipFill>
        <p:spPr>
          <a:xfrm>
            <a:off x="5591944" y="1443036"/>
            <a:ext cx="4457700" cy="5168900"/>
          </a:xfrm>
          <a:prstGeom prst="rect">
            <a:avLst/>
          </a:prstGeom>
        </p:spPr>
      </p:pic>
    </p:spTree>
    <p:extLst>
      <p:ext uri="{BB962C8B-B14F-4D97-AF65-F5344CB8AC3E}">
        <p14:creationId xmlns:p14="http://schemas.microsoft.com/office/powerpoint/2010/main" val="360002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1558926" y="40481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latin typeface="Cambria" panose="02040503050406030204" pitchFamily="18" charset="0"/>
                <a:ea typeface="Cambria" panose="02040503050406030204" pitchFamily="18" charset="0"/>
                <a:cs typeface="Arial" panose="020B0604020202020204" pitchFamily="34" charset="0"/>
              </a:rPr>
              <a:t>3. Class Relationships</a:t>
            </a:r>
            <a:endParaRPr lang="en-US" altLang="en-US" sz="2800"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176508"/>
            <a:ext cx="11784631" cy="568149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a:p>
            <a:pPr algn="ctr">
              <a:spcBef>
                <a:spcPts val="0"/>
              </a:spcBef>
              <a:spcAft>
                <a:spcPts val="1000"/>
              </a:spcAft>
            </a:pPr>
            <a:endParaRPr lang="en-US" dirty="0">
              <a:solidFill>
                <a:schemeClr val="tx1"/>
              </a:solidFill>
              <a:latin typeface="Cambria" panose="02040503050406030204" pitchFamily="18" charset="0"/>
              <a:ea typeface="Cambria" panose="02040503050406030204" pitchFamily="18"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03388"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indent="457200">
              <a:spcBef>
                <a:spcPts val="0"/>
              </a:spcBef>
              <a:spcAft>
                <a:spcPts val="1000"/>
              </a:spcAft>
            </a:pPr>
            <a:endParaRPr lang="en-GB" sz="1600" dirty="0">
              <a:solidFill>
                <a:srgbClr val="000000"/>
              </a:solidFill>
              <a:ea typeface="Calibri" panose="020F0502020204030204" pitchFamily="34" charset="0"/>
              <a:cs typeface="Myanmar Text" panose="020B0502040204020203" pitchFamily="34" charset="0"/>
            </a:endParaRPr>
          </a:p>
        </p:txBody>
      </p:sp>
      <p:sp>
        <p:nvSpPr>
          <p:cNvPr id="3" name="TextBox 2">
            <a:extLst>
              <a:ext uri="{FF2B5EF4-FFF2-40B4-BE49-F238E27FC236}">
                <a16:creationId xmlns:a16="http://schemas.microsoft.com/office/drawing/2014/main" id="{DA71702F-8938-404B-8388-A7A940E6951E}"/>
              </a:ext>
            </a:extLst>
          </p:cNvPr>
          <p:cNvSpPr txBox="1"/>
          <p:nvPr/>
        </p:nvSpPr>
        <p:spPr>
          <a:xfrm>
            <a:off x="-168696" y="1988840"/>
            <a:ext cx="4753829" cy="3365024"/>
          </a:xfrm>
          <a:prstGeom prst="rect">
            <a:avLst/>
          </a:prstGeom>
          <a:noFill/>
        </p:spPr>
        <p:txBody>
          <a:bodyPr wrap="square" rtlCol="0">
            <a:spAutoFit/>
          </a:bodyPr>
          <a:lstStyle/>
          <a:p>
            <a:pPr marL="661670" marR="41910" indent="30480" algn="ctr">
              <a:lnSpc>
                <a:spcPct val="107000"/>
              </a:lnSpc>
              <a:spcAft>
                <a:spcPts val="0"/>
              </a:spcAft>
            </a:pPr>
            <a:r>
              <a:rPr lang="en-US" sz="2000" b="1" dirty="0">
                <a:effectLst/>
                <a:latin typeface="Arial" panose="020B0604020202020204" pitchFamily="34" charset="0"/>
                <a:ea typeface="Arial" panose="020B0604020202020204" pitchFamily="34" charset="0"/>
              </a:rPr>
              <a:t>Inh</a:t>
            </a:r>
            <a:r>
              <a:rPr lang="en-US" sz="2000" b="1" spc="5" dirty="0">
                <a:effectLst/>
                <a:latin typeface="Arial" panose="020B0604020202020204" pitchFamily="34" charset="0"/>
                <a:ea typeface="Arial" panose="020B0604020202020204" pitchFamily="34" charset="0"/>
              </a:rPr>
              <a:t>e</a:t>
            </a:r>
            <a:r>
              <a:rPr lang="en-US" sz="2000" b="1" dirty="0">
                <a:effectLst/>
                <a:latin typeface="Arial" panose="020B0604020202020204" pitchFamily="34" charset="0"/>
                <a:ea typeface="Arial" panose="020B0604020202020204" pitchFamily="34" charset="0"/>
              </a:rPr>
              <a:t>ritan</a:t>
            </a:r>
            <a:r>
              <a:rPr lang="en-US" sz="2000" b="1" spc="5" dirty="0">
                <a:effectLst/>
                <a:latin typeface="Arial" panose="020B0604020202020204" pitchFamily="34" charset="0"/>
                <a:ea typeface="Arial" panose="020B0604020202020204" pitchFamily="34" charset="0"/>
              </a:rPr>
              <a:t>c</a:t>
            </a:r>
            <a:r>
              <a:rPr lang="en-US" sz="2000" b="1" dirty="0">
                <a:effectLst/>
                <a:latin typeface="Arial" panose="020B0604020202020204" pitchFamily="34" charset="0"/>
                <a:ea typeface="Arial" panose="020B0604020202020204" pitchFamily="34" charset="0"/>
              </a:rPr>
              <a:t>e</a:t>
            </a:r>
            <a:r>
              <a:rPr lang="en-US" sz="1800" dirty="0">
                <a:effectLst/>
                <a:latin typeface="Arial" panose="020B0604020202020204" pitchFamily="34" charset="0"/>
                <a:ea typeface="Arial" panose="020B0604020202020204" pitchFamily="34" charset="0"/>
              </a:rPr>
              <a:t> </a:t>
            </a:r>
            <a:endParaRPr lang="id-ID" dirty="0">
              <a:latin typeface="Times New Roman" panose="02020603050405020304" pitchFamily="18" charset="0"/>
              <a:ea typeface="Arial" panose="020B0604020202020204" pitchFamily="34" charset="0"/>
            </a:endParaRPr>
          </a:p>
          <a:p>
            <a:pPr marL="661670" marR="41910" indent="30480" algn="ctr">
              <a:lnSpc>
                <a:spcPct val="107000"/>
              </a:lnSpc>
              <a:spcAft>
                <a:spcPts val="0"/>
              </a:spcAft>
            </a:pPr>
            <a:r>
              <a:rPr lang="id-ID" sz="1800" dirty="0">
                <a:effectLst/>
                <a:latin typeface="Arial" panose="020B0604020202020204" pitchFamily="34" charset="0"/>
                <a:ea typeface="Arial" panose="020B0604020202020204" pitchFamily="34" charset="0"/>
              </a:rPr>
              <a:t>The </a:t>
            </a:r>
            <a:r>
              <a:rPr lang="en-US" sz="1800" dirty="0">
                <a:effectLst/>
                <a:latin typeface="Arial" panose="020B0604020202020204" pitchFamily="34" charset="0"/>
                <a:ea typeface="Arial" panose="020B0604020202020204" pitchFamily="34" charset="0"/>
              </a:rPr>
              <a:t>"is-A" relationship between two classes, primarily the parent class and the child class, which inherits the parent's structure and behavior, is represented by inheritance, also known as generalization. A solid line arrow clearly illustrates the relationship (hollow arrowhead). The three inheritance types are demonstrated below:</a:t>
            </a:r>
            <a:endParaRPr lang="id-ID"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F35608AF-4D6C-4B01-A0EA-3189E68617A6}"/>
              </a:ext>
            </a:extLst>
          </p:cNvPr>
          <p:cNvPicPr/>
          <p:nvPr/>
        </p:nvPicPr>
        <p:blipFill>
          <a:blip r:embed="rId2"/>
          <a:stretch>
            <a:fillRect/>
          </a:stretch>
        </p:blipFill>
        <p:spPr>
          <a:xfrm>
            <a:off x="5375920" y="1712065"/>
            <a:ext cx="4753829" cy="4610378"/>
          </a:xfrm>
          <a:prstGeom prst="rect">
            <a:avLst/>
          </a:prstGeom>
        </p:spPr>
      </p:pic>
    </p:spTree>
    <p:extLst>
      <p:ext uri="{BB962C8B-B14F-4D97-AF65-F5344CB8AC3E}">
        <p14:creationId xmlns:p14="http://schemas.microsoft.com/office/powerpoint/2010/main" val="893129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3" ma:contentTypeDescription="Create a new document." ma:contentTypeScope="" ma:versionID="bde7b20f9a0781bc161b174d17587a3b">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4d5efd487035f9b59f41f3f5a2a10ba"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0babb3f-4b83-4bd4-b00e-4acf958a406a" xsi:nil="true"/>
    <lcf76f155ced4ddcb4097134ff3c332f xmlns="d118d1a0-f5a0-4e12-83ce-6c845388533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89AB9E3-F7D0-4C54-8B1E-042F13E130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239491-D4B3-4D5C-A4E7-98B47D1991C4}">
  <ds:schemaRefs>
    <ds:schemaRef ds:uri="http://schemas.microsoft.com/sharepoint/v3/contenttype/forms"/>
  </ds:schemaRefs>
</ds:datastoreItem>
</file>

<file path=customXml/itemProps3.xml><?xml version="1.0" encoding="utf-8"?>
<ds:datastoreItem xmlns:ds="http://schemas.openxmlformats.org/officeDocument/2006/customXml" ds:itemID="{EAF3EE97-662C-45BD-AEBD-57BE7DC9224B}">
  <ds:schemaRef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4653679c-027a-42da-84e0-ee3db271a3d7"/>
    <ds:schemaRef ds:uri="http://schemas.microsoft.com/office/2006/metadata/properties"/>
    <ds:schemaRef ds:uri="4c0b7963-821a-4ef3-8656-26f44fbc441f"/>
    <ds:schemaRef ds:uri="http://www.w3.org/XML/1998/namespace"/>
    <ds:schemaRef ds:uri="http://purl.org/dc/dcmitype/"/>
    <ds:schemaRef ds:uri="735935bd-038f-4767-8738-a07dc14ca7e6"/>
    <ds:schemaRef ds:uri="73c634d8-a462-4184-995f-88c430fe8ec7"/>
    <ds:schemaRef ds:uri="c0babb3f-4b83-4bd4-b00e-4acf958a406a"/>
    <ds:schemaRef ds:uri="d118d1a0-f5a0-4e12-83ce-6c8453885330"/>
  </ds:schemaRefs>
</ds:datastoreItem>
</file>

<file path=docProps/app.xml><?xml version="1.0" encoding="utf-8"?>
<Properties xmlns="http://schemas.openxmlformats.org/officeDocument/2006/extended-properties" xmlns:vt="http://schemas.openxmlformats.org/officeDocument/2006/docPropsVTypes">
  <TotalTime>46263</TotalTime>
  <Words>1418</Words>
  <Application>Microsoft Office PowerPoint</Application>
  <PresentationFormat>Widescreen</PresentationFormat>
  <Paragraphs>194</Paragraphs>
  <Slides>39</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39</vt:i4>
      </vt:variant>
    </vt:vector>
  </HeadingPairs>
  <TitlesOfParts>
    <vt:vector size="54" baseType="lpstr">
      <vt:lpstr>Arial</vt:lpstr>
      <vt:lpstr>Calibri</vt:lpstr>
      <vt:lpstr>Cambria</vt:lpstr>
      <vt:lpstr>erdana</vt:lpstr>
      <vt:lpstr>inter-bold</vt:lpstr>
      <vt:lpstr>inter-regular</vt:lpstr>
      <vt:lpstr>Nunito Sans</vt:lpstr>
      <vt:lpstr>Open Sans</vt:lpstr>
      <vt:lpstr>PT Sans</vt:lpstr>
      <vt:lpstr>Roboto</vt:lpstr>
      <vt:lpstr>Times New Roman</vt:lpstr>
      <vt:lpstr>Wingdings</vt:lpstr>
      <vt:lpstr>Office Theme</vt:lpstr>
      <vt:lpstr>1_Office Theme</vt:lpstr>
      <vt:lpstr>2_Office Theme</vt:lpstr>
      <vt:lpstr>Advanced Programming</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Muhamad Zulfikar</dc:creator>
  <cp:lastModifiedBy>Syukursidiq nuralam</cp:lastModifiedBy>
  <cp:revision>1863</cp:revision>
  <cp:lastPrinted>2015-07-27T02:04:21Z</cp:lastPrinted>
  <dcterms:created xsi:type="dcterms:W3CDTF">2012-01-26T10:45:43Z</dcterms:created>
  <dcterms:modified xsi:type="dcterms:W3CDTF">2023-04-10T13:09:57Z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0x010100CCA42FA94CC64944985BE93158E9ADE0</vt:lpwstr>
  </property>
  <property fmtid="{D5CDD505-2E9C-101B-9397-08002B2CF9AE}" pid="3" name="NXPowerLiteLastOptimized">
    <vt:lpwstr>1356391</vt:lpwstr>
  </property>
  <property fmtid="{D5CDD505-2E9C-101B-9397-08002B2CF9AE}" pid="4" name="NXPowerLiteSettings">
    <vt:lpwstr>C7000400038000</vt:lpwstr>
  </property>
  <property fmtid="{D5CDD505-2E9C-101B-9397-08002B2CF9AE}" pid="5" name="NXPowerLiteVersion">
    <vt:lpwstr>S9.0.1</vt:lpwstr>
  </property>
</Properties>
</file>