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70A354-23CD-4AFA-8D61-ECD5690F1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C816B3-0408-4CBA-AADE-861A38584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14342E-1BEA-4A91-A017-B3BF4681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D6E3-E65E-4A4E-9250-DDE1BCA4B82A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E14BC5-C021-405A-A52C-EBE37484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BD7936-ED74-4F3C-8F69-074D741C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E6AF-7805-40E5-B526-5B701FFF3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56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38386-A119-41BE-9579-BF172332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BB15221-F466-4EC8-B659-8A39D27C4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87B92B-5293-477A-9064-69ADA66C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D6E3-E65E-4A4E-9250-DDE1BCA4B82A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91EF69-C206-4FD9-961E-3800F673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3E03DF-4266-49ED-8B47-68A3DA5A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E6AF-7805-40E5-B526-5B701FFF3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06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6C54ACC-05F6-4713-A29C-43BFCB17E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6458AC-DB4B-43D8-B368-25F5A0357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9C7087-A943-4FC3-B72D-8DA416E8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D6E3-E65E-4A4E-9250-DDE1BCA4B82A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D8B107-D6EC-4755-A111-376FB7D3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C24B80-AC82-4BDC-A6A2-3FF6933E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E6AF-7805-40E5-B526-5B701FFF3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52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617C3-97A3-4DAD-93BE-8EFA34543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0A766B-45DE-4A6F-A208-0A76507F4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D8C885-F229-46BA-BE8D-E48AC7EF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D6E3-E65E-4A4E-9250-DDE1BCA4B82A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7CAE4A-824A-4B96-89A2-052772A6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13C310-5213-46D1-A623-ADC5EDB1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E6AF-7805-40E5-B526-5B701FFF3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3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25C194-9DA6-40AD-8ADC-EF10803FF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7EA413-850E-42B5-A7D1-EB865FE7F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85D989-8DA7-4AA8-A8DB-D1C8F51D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D6E3-E65E-4A4E-9250-DDE1BCA4B82A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17BD20-A7BE-489D-906B-CACFB8BC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199072-995F-4241-8EE9-3FAD8AAC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E6AF-7805-40E5-B526-5B701FFF3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31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A21F3-CA35-42CD-AA86-230F956F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6E2A3B-131F-412F-B2E3-232E3BAAC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1D9B76-20FE-469C-866C-62621902B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1A1EC2-A38E-4498-8917-9FD750B93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D6E3-E65E-4A4E-9250-DDE1BCA4B82A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8C96A8-03D4-4C3D-B1A1-96713B4F5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70CB97-E781-4975-BED6-9E8AAD965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E6AF-7805-40E5-B526-5B701FFF3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21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9D946-4C5E-4576-82CF-433D39EC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59F54E-59A0-46FE-977E-B2ADAEF62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4F5D11-1DE9-423F-9861-0C06D1367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E9C6C7-B000-4DD8-BB24-91D312682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B244841-F103-442C-BA19-58893E946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B2FFA5A-2935-4402-834A-CC62F785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D6E3-E65E-4A4E-9250-DDE1BCA4B82A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9ECA3F-4AD9-4359-AEF8-5DBEA7F56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D06A518-9CF5-4F43-B3A0-DDB35B65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E6AF-7805-40E5-B526-5B701FFF3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71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5DB5C3-94CD-4607-933F-496C641AA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AC8A3C-3D7C-4665-96D6-DFADA7113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D6E3-E65E-4A4E-9250-DDE1BCA4B82A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096C4CC-5663-405D-B969-669DF5F1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2AC99B1-CC42-4354-B535-C8DE6E0D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E6AF-7805-40E5-B526-5B701FFF3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63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B570631-D557-427F-8965-E36AD5425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D6E3-E65E-4A4E-9250-DDE1BCA4B82A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9FE8C68-F8EA-4949-B8D9-FE767B65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753C12-8FC6-4937-A91E-649F52BF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E6AF-7805-40E5-B526-5B701FFF3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99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2DAD7-304B-47F5-8F45-7A11CA7A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2E8437-F431-4FAE-8435-C1A864555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FE35D4-2B50-4F92-8306-B719C0DF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042742-487A-49AE-8B22-3AE984A7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D6E3-E65E-4A4E-9250-DDE1BCA4B82A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267949-77C8-4EF9-8CAC-7839709FD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3D6CEA-EF1B-4A47-BE27-3596871F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E6AF-7805-40E5-B526-5B701FFF3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55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35D84-A15C-48A3-87FC-EC1DA9BA5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A7C3C93-F937-4BFA-AEAE-E12096F50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BC45EE-77A7-4525-B552-FAFF7EB19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AB22F1-CE59-4042-8B9C-35687520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D6E3-E65E-4A4E-9250-DDE1BCA4B82A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DCA096-234E-4DC7-8DD3-591C2348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60C8AC-1854-4A0F-947A-2D74C0CF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E6AF-7805-40E5-B526-5B701FFF3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8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accent1">
                <a:lumMod val="5000"/>
                <a:lumOff val="9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E9F0E3-1F3A-46BD-BEB8-18637006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FD4804-9063-403B-821A-7D572C0B0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FD954D-BA2A-4A71-9C4B-7B1F7A419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CD6E3-E65E-4A4E-9250-DDE1BCA4B82A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4BECC2-98EC-4B56-B29E-DD41120BE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399C35-94E9-4682-87F5-D0E5E1AF8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CE6AF-7805-40E5-B526-5B701FFF3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71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2F26C-2027-491F-9FC4-D2D64FB52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0830" y="2406769"/>
            <a:ext cx="9713344" cy="1371600"/>
          </a:xfrm>
        </p:spPr>
        <p:txBody>
          <a:bodyPr>
            <a:normAutofit fontScale="90000"/>
          </a:bodyPr>
          <a:lstStyle/>
          <a:p>
            <a:r>
              <a:rPr 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на тему </a:t>
            </a:r>
            <a:br>
              <a:rPr lang="ru-RU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/>
              <a:t>«</a:t>
            </a:r>
            <a:r>
              <a:rPr 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Топологическая сортировка</a:t>
            </a:r>
            <a:r>
              <a:rPr lang="ru-RU"/>
              <a:t>»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88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86B8DA-2654-4A80-91D9-43E0D9D8D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775"/>
            <a:ext cx="10515600" cy="35242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Кодирование алгоритма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Тарьяна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86835B-0957-4964-954B-99DDFDF19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648182"/>
            <a:ext cx="5775285" cy="5590693"/>
          </a:xfrm>
        </p:spPr>
        <p:txBody>
          <a:bodyPr>
            <a:normAutofit/>
          </a:bodyPr>
          <a:lstStyle/>
          <a:p>
            <a:pPr marL="0" indent="45720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алгоритм основывается на двух утверждениях: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Вершины рассматриваются в обратном топологическом порядке, поэтому в конце рекурсивной функции для исходной вершины не будет встречено ни одной вершины из той же сильной компоненты, так как все вершины, достижимые из исходной, уже обработаны.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Обратные связи в графе дают второй путь из одной вершины в другую и связывают сильные компоненты.</a:t>
            </a:r>
          </a:p>
          <a:p>
            <a:pPr marL="0" indent="45720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Представленная версия алгоритма может топологически сортировать направленные графы, содержащие в себе циклы - это является одним из главных его преимуществ по сравнению с алгоритмом стандартного обхода в глубину, что был рассмотрен выше.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728BF2-6901-4F3B-972B-C788BAEA7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523" y="636608"/>
            <a:ext cx="5254907" cy="585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44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F7F4C-5667-4C05-8DB8-647D6053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775"/>
            <a:ext cx="10515600" cy="90487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обработки цикла алгоритмом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Тарьяна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B99196-7036-4335-BD19-C7552D24D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78" y="3935391"/>
            <a:ext cx="5370653" cy="273162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142635-113E-4DC1-AF26-EE4067878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628" y="1307939"/>
            <a:ext cx="5023412" cy="5359078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677C316-48D4-4AD3-B4AD-439415AC3A27}"/>
              </a:ext>
            </a:extLst>
          </p:cNvPr>
          <p:cNvSpPr/>
          <p:nvPr/>
        </p:nvSpPr>
        <p:spPr>
          <a:xfrm>
            <a:off x="819150" y="1362076"/>
            <a:ext cx="531495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 алгоритма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Тарьяна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графа, содержащего цикл. Вершины графа выведены в рекурсивном порядке, так  же заметно, что цикл, что содержал в себе граф, был раскрыт и обработан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0709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EF1CED-C317-4F36-8612-76FBF4626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75"/>
            <a:ext cx="10515600" cy="109537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346D9D-3FB0-46FB-88D9-FA3006A60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675"/>
            <a:ext cx="10515600" cy="4967288"/>
          </a:xfrm>
        </p:spPr>
        <p:txBody>
          <a:bodyPr>
            <a:normAutofit lnSpcReduction="10000"/>
          </a:bodyPr>
          <a:lstStyle/>
          <a:p>
            <a:pPr marL="0" indent="45720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Сегодня, топологическая сортировка, как один из разделов теории графов, находит множественное применение, особенно в таких дисциплинах, как математическая логика, дискретная математика, информатика и современная физика. Практическое применение данной сортировки можно наблюдать при построении алгоритмов действий, где всякое из действий может строго зависеть от другого, например: установки программ при помощи пакетного менеджера, создания карты сайта, сборки исходных кодов программ при помощи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(англ. Исполняемый файл) -  набора инструкций для программы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помогает собирать программный проект, а так же для распараллеливания уже существующих алгоритмов и определения порядка отрисовки объектов в изометрической графике.</a:t>
            </a:r>
          </a:p>
        </p:txBody>
      </p:sp>
    </p:spTree>
    <p:extLst>
      <p:ext uri="{BB962C8B-B14F-4D97-AF65-F5344CB8AC3E}">
        <p14:creationId xmlns:p14="http://schemas.microsoft.com/office/powerpoint/2010/main" val="47067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E1B951-E994-4D4F-A598-AE6E78A9F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775"/>
            <a:ext cx="10515600" cy="54292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свойства графов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4B7168-4F62-4975-B2FE-1C23F525A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723900"/>
            <a:ext cx="7772400" cy="3105150"/>
          </a:xfrm>
        </p:spPr>
        <p:txBody>
          <a:bodyPr>
            <a:normAutofit lnSpcReduction="10000"/>
          </a:bodyPr>
          <a:lstStyle/>
          <a:p>
            <a:pPr marL="0" indent="45720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Известно, что топологическая сортировка возможна только для ориентированного ациклического графа. Ориентированный ациклический граф (англ.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Directed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Acyclic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это такой ориентированный (направленный) граф, что не содержит в своей структуре контуров (циклов). Простейший пример такого графа – ориентированное дерево.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541E05-F640-487C-A385-F806EF79C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127" y="885647"/>
            <a:ext cx="3423480" cy="2924354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AD4820B-87D4-4071-AC6C-46478923F42D}"/>
              </a:ext>
            </a:extLst>
          </p:cNvPr>
          <p:cNvSpPr/>
          <p:nvPr/>
        </p:nvSpPr>
        <p:spPr>
          <a:xfrm>
            <a:off x="419100" y="3796010"/>
            <a:ext cx="61436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Степень вершины графа – это количество ребер, связывающих вершину графа с соседними. Степень вершины может быть входящая и исходящая.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3288A1-B8DB-4A61-B1F5-04114A707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025" y="3810001"/>
            <a:ext cx="51911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0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22548-EB45-4078-8B6D-F5EE9AD7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775"/>
            <a:ext cx="10515600" cy="36195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частичной упорядоченности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9FE3C79-3A84-4C36-9CC5-6ECDC0670A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53200" y="1076324"/>
            <a:ext cx="5038725" cy="4781551"/>
          </a:xfrm>
          <a:prstGeom prst="rect">
            <a:avLst/>
          </a:prstGeom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91F47AC2-DE81-440E-9727-49EC505A7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723900"/>
            <a:ext cx="5876925" cy="5848350"/>
          </a:xfrm>
        </p:spPr>
        <p:txBody>
          <a:bodyPr>
            <a:normAutofit/>
          </a:bodyPr>
          <a:lstStyle/>
          <a:p>
            <a:pPr marL="0" indent="45720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M называется частично упорядоченным, если над его элементами определено отношение, которое мы назовем "x предшествует y" и обозначим x &lt;&lt; y, удовлетворяющее следующим свойствам для любых элементов М: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dirty="0" err="1"/>
              <a:t>Антирефлексивность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2. Антисимметричность </a:t>
            </a:r>
          </a:p>
          <a:p>
            <a:pPr marL="0" indent="0">
              <a:buNone/>
            </a:pPr>
            <a:r>
              <a:rPr lang="ru-RU" dirty="0"/>
              <a:t>3  Транзитивность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639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A10831-E151-4D34-8DFB-5E931E71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775"/>
            <a:ext cx="10515600" cy="36195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представления графов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3C5601-2268-4B80-808E-5F9E2819F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6" y="733424"/>
            <a:ext cx="10440365" cy="2519061"/>
          </a:xfrm>
        </p:spPr>
        <p:txBody>
          <a:bodyPr>
            <a:normAutofit/>
          </a:bodyPr>
          <a:lstStyle/>
          <a:p>
            <a:pPr marL="0" indent="45720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два способа представления графа, в виде списков смежности (Подходит для разреженных графов, то есть графов у которых количество рёбер гораздо меньше чем количество вершин в квадрате) и в виде матрицы смежности (Этот способ является удобным для представления плотных графов, в которых количество рёбер примерно равно количеству вершин в квадрате).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F74C68-54AF-477D-A285-A977B7E84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52" y="3252486"/>
            <a:ext cx="10440365" cy="295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8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01A78-434B-4FBE-940B-2FAF239F3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-1"/>
            <a:ext cx="10515600" cy="109537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Топологическая сортировка с помощью обхода в глубину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2B95CD9-1F18-4D74-B215-6F97C60ED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274" y="1352550"/>
            <a:ext cx="6487851" cy="5238750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6415E9B-4426-4262-B5CF-526AF6A4B1A6}"/>
              </a:ext>
            </a:extLst>
          </p:cNvPr>
          <p:cNvSpPr/>
          <p:nvPr/>
        </p:nvSpPr>
        <p:spPr>
          <a:xfrm>
            <a:off x="171450" y="1337013"/>
            <a:ext cx="5105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000" dirty="0"/>
              <a:t>Поиск в глубину или обход в глубину (англ. </a:t>
            </a:r>
            <a:r>
              <a:rPr lang="ru-RU" sz="2000" dirty="0" err="1"/>
              <a:t>Depth-first</a:t>
            </a:r>
            <a:r>
              <a:rPr lang="ru-RU" sz="2000" dirty="0"/>
              <a:t> </a:t>
            </a:r>
            <a:r>
              <a:rPr lang="ru-RU" sz="2000" dirty="0" err="1"/>
              <a:t>search</a:t>
            </a:r>
            <a:r>
              <a:rPr lang="ru-RU" sz="2000" dirty="0"/>
              <a:t>, сокращенно DFS) — один из основных и самых известных методов обхода графа. Алгоритм поиска описывается следующим образом: для каждой не пройденной вершины необходимо найти все не пройденные смежные вершины и рекурсивно повторить поиск для них. 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8B46723-E095-4EDF-AB42-20B3F0B98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740" y="4273170"/>
            <a:ext cx="34671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27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06DC0B-FD84-48C8-BBB9-7D5DB50F5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65" y="95250"/>
            <a:ext cx="11629060" cy="561975"/>
          </a:xfrm>
        </p:spPr>
        <p:txBody>
          <a:bodyPr>
            <a:normAutofit fontScale="90000"/>
          </a:bodyPr>
          <a:lstStyle/>
          <a:p>
            <a:pPr indent="457200"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Кодирование алгоритма обхода в глубину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1A00675-E34F-413B-893D-7FDEF65173F1}"/>
              </a:ext>
            </a:extLst>
          </p:cNvPr>
          <p:cNvSpPr/>
          <p:nvPr/>
        </p:nvSpPr>
        <p:spPr>
          <a:xfrm>
            <a:off x="295274" y="896541"/>
            <a:ext cx="650557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200" dirty="0"/>
              <a:t>Более подробно данный алгоритм можно описать следующим образом: Выбираем вершину, входящая степень которой равна нулю, после чего начинаем обход в глубину, и после того, как вершина обработана, заносим ее в стек. По окончании обхода в глубину вершины достаются из стека. Новые номера присваиваются в порядке вытаскивания из стека. Во время обхода в глубину для обозначения состояния вершин используется 3 цвета. Изначально все вершины </a:t>
            </a:r>
            <a:r>
              <a:rPr lang="ru-RU" sz="2000" dirty="0"/>
              <a:t>белые</a:t>
            </a:r>
            <a:r>
              <a:rPr lang="ru-RU" sz="2200" dirty="0"/>
              <a:t>. В тот момент, когда мы впервые посещаем вершину, красим ее в серый цвет. Когда просмотрен список всех смежных с ней вершин, то есть, из неё больше невозможно никуда пройти дальше, красим ее в черный цвет.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67B7BB5-166A-4382-8667-C2746C58F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75" y="838200"/>
            <a:ext cx="5160087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6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204A1-E0A3-4F73-B485-4B56810F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775"/>
            <a:ext cx="10515600" cy="107632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Топологическая сортировка с помощью алгоритма Кана</a:t>
            </a:r>
          </a:p>
        </p:txBody>
      </p:sp>
      <p:pic>
        <p:nvPicPr>
          <p:cNvPr id="5" name="Объект 4" descr="Изображение выглядит как карта, текс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E71E94D5-7A4D-425E-AF36-5EAD70B1F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480" y="3333750"/>
            <a:ext cx="6696920" cy="3248026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5D99A06-A33A-478D-A6E0-E2C28CBC620D}"/>
              </a:ext>
            </a:extLst>
          </p:cNvPr>
          <p:cNvSpPr/>
          <p:nvPr/>
        </p:nvSpPr>
        <p:spPr>
          <a:xfrm>
            <a:off x="180975" y="1314450"/>
            <a:ext cx="89630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Кана был создан в 1962 году и является одним из старейших из известных алгоритмов топологической сортировки. Он является наиболее приспособленным для исполнения вручную. Данный алгоритм топологической сортировки применим только для направленных ациклических графов. Суть алгоритма заключается в последовательной сортировке вершин графа по критерию уровня их входящей степени (количества ребер, входящих в данную вершину) и записи их в список.</a:t>
            </a:r>
          </a:p>
        </p:txBody>
      </p:sp>
    </p:spTree>
    <p:extLst>
      <p:ext uri="{BB962C8B-B14F-4D97-AF65-F5344CB8AC3E}">
        <p14:creationId xmlns:p14="http://schemas.microsoft.com/office/powerpoint/2010/main" val="349531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42A534-0A92-4812-9B38-F078CCB0A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1"/>
            <a:ext cx="10515600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Кодирование алгоритма Кана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9E4270-5886-4D00-AFB2-90FB0BD38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694482"/>
            <a:ext cx="6962775" cy="2141316"/>
          </a:xfrm>
        </p:spPr>
        <p:txBody>
          <a:bodyPr>
            <a:noAutofit/>
          </a:bodyPr>
          <a:lstStyle/>
          <a:p>
            <a:pPr marL="0" indent="45720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подробно данный алгоритм можно описать как процесс последовательной записи всех вершин графа в очередь, опираясь на их входящую степень, причем таким образом, что первыми в очереди будут находится элементы с нулевой входящей степенью, а далее в очередь будут помещаться все исходящие вершины от вершин с нулевой входящей степенью. При удалении вершины с нулевой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44CB84-E4D7-4D14-A6E2-1652F9C80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291" y="740780"/>
            <a:ext cx="4268964" cy="583364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E94878-D69A-4E65-ACF0-DD960E1BD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233" y="2824224"/>
            <a:ext cx="4259484" cy="3737294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5B1DCCC-3CE2-4A9B-B650-0A9417D518E2}"/>
              </a:ext>
            </a:extLst>
          </p:cNvPr>
          <p:cNvSpPr/>
          <p:nvPr/>
        </p:nvSpPr>
        <p:spPr>
          <a:xfrm>
            <a:off x="361950" y="2620060"/>
            <a:ext cx="288607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входящей степенью из очереди, входящие степени исходящих из нее вершин должны понижаться на единицу.</a:t>
            </a:r>
          </a:p>
        </p:txBody>
      </p:sp>
    </p:spTree>
    <p:extLst>
      <p:ext uri="{BB962C8B-B14F-4D97-AF65-F5344CB8AC3E}">
        <p14:creationId xmlns:p14="http://schemas.microsoft.com/office/powerpoint/2010/main" val="149441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F120B6-66CA-403D-8127-06339E1E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775"/>
            <a:ext cx="10515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Топологическая сортировка с помощью алгоритма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Тарьяна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29AF0-B761-4839-92CE-89D969EBA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333500"/>
            <a:ext cx="7549586" cy="1676400"/>
          </a:xfrm>
        </p:spPr>
        <p:txBody>
          <a:bodyPr>
            <a:normAutofit/>
          </a:bodyPr>
          <a:lstStyle/>
          <a:p>
            <a:pPr marL="0" indent="45720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алгоритм представляет собой усовершенствованную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версию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алгоритма обхода в глубину. Он был разработан Р.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Тарьяном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1976 году. Этот алгоритм базируется на идее поиска компонент сильной связности в ориентированном граф и работает за линейное время.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0A6752-B8B6-4210-993B-C39FB8B0B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997" y="1344471"/>
            <a:ext cx="4076700" cy="25717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06C176-E16A-4775-B9B4-6BAB3439E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161" y="3095626"/>
            <a:ext cx="6076950" cy="351514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D64E7B1-6880-40E0-97D0-6FACA2C3E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373" y="3907782"/>
            <a:ext cx="4092976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387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816</Words>
  <Application>Microsoft Office PowerPoint</Application>
  <PresentationFormat>Широкоэкранный</PresentationFormat>
  <Paragraphs>31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Курсовая работа на тему  «Топологическая сортировка»</vt:lpstr>
      <vt:lpstr>Основные свойства графов</vt:lpstr>
      <vt:lpstr>Понятие частичной упорядоченности</vt:lpstr>
      <vt:lpstr>Способы представления графов</vt:lpstr>
      <vt:lpstr>Топологическая сортировка с помощью обхода в глубину</vt:lpstr>
      <vt:lpstr>Кодирование алгоритма обхода в глубину</vt:lpstr>
      <vt:lpstr>Топологическая сортировка с помощью алгоритма Кана</vt:lpstr>
      <vt:lpstr>Кодирование алгоритма Кана</vt:lpstr>
      <vt:lpstr>Топологическая сортировка с помощью алгоритма Тарьяна</vt:lpstr>
      <vt:lpstr>Кодирование алгоритма Тарьяна</vt:lpstr>
      <vt:lpstr>Пример обработки цикла алгоритмом Тарьяна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на тему  «Топологическая сортировка»</dc:title>
  <dc:creator>Андрей Лисовой</dc:creator>
  <cp:lastModifiedBy>Андрей Лисовой</cp:lastModifiedBy>
  <cp:revision>19</cp:revision>
  <dcterms:created xsi:type="dcterms:W3CDTF">2018-12-16T04:18:00Z</dcterms:created>
  <dcterms:modified xsi:type="dcterms:W3CDTF">2018-12-16T07:26:24Z</dcterms:modified>
</cp:coreProperties>
</file>