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5"/>
  </p:handoutMasterIdLst>
  <p:sldIdLst>
    <p:sldId id="256" r:id="rId4"/>
    <p:sldId id="260" r:id="rId6"/>
    <p:sldId id="261" r:id="rId7"/>
    <p:sldId id="263" r:id="rId8"/>
    <p:sldId id="262" r:id="rId9"/>
    <p:sldId id="264" r:id="rId10"/>
    <p:sldId id="265" r:id="rId11"/>
    <p:sldId id="258" r:id="rId12"/>
    <p:sldId id="266" r:id="rId13"/>
    <p:sldId id="257" r:id="rId14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19638"/>
    <a:srgbClr val="093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8399" autoAdjust="0"/>
  </p:normalViewPr>
  <p:slideViewPr>
    <p:cSldViewPr showGuides="1">
      <p:cViewPr>
        <p:scale>
          <a:sx n="100" d="100"/>
          <a:sy n="100" d="100"/>
        </p:scale>
        <p:origin x="-606" y="1074"/>
      </p:cViewPr>
      <p:guideLst>
        <p:guide orient="horz" pos="2180"/>
        <p:guide orient="horz" pos="1270"/>
        <p:guide orient="horz" pos="1402"/>
        <p:guide orient="horz" pos="3816"/>
        <p:guide orient="horz" pos="4157"/>
        <p:guide orient="horz" pos="153"/>
        <p:guide orient="horz" pos="864"/>
        <p:guide orient="horz" pos="1152"/>
        <p:guide pos="2848"/>
        <p:guide pos="144"/>
        <p:guide pos="1283"/>
        <p:guide pos="1464"/>
        <p:guide pos="5616"/>
        <p:guide pos="2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cord-PC\Documents\PARETO-ACLARACION%20DE%20EVIDENCIA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cord-PC\Documents\PARETO-ACLARACION%20DE%20EVIDENCIA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Datos recolectados</c:f>
              <c:strCache>
                <c:ptCount val="1"/>
                <c:pt idx="0">
                  <c:v>Datos recolectados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'PARETO-ACLARACION DE EVIDENCIAS.xlsx'!ID_en_gráfico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'PARETO-ACLARACION DE EVIDENCIAS.xlsx'!Datos_recolectados</c:f>
              <c:numCache>
                <c:formatCode>General</c:formatCode>
                <c:ptCount val="7"/>
                <c:pt idx="0">
                  <c:v>144</c:v>
                </c:pt>
                <c:pt idx="1">
                  <c:v>94</c:v>
                </c:pt>
                <c:pt idx="2">
                  <c:v>59</c:v>
                </c:pt>
                <c:pt idx="3">
                  <c:v>38</c:v>
                </c:pt>
                <c:pt idx="4">
                  <c:v>31</c:v>
                </c:pt>
                <c:pt idx="5">
                  <c:v>27</c:v>
                </c:pt>
                <c:pt idx="6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3308032"/>
        <c:axId val="187632448"/>
      </c:barChart>
      <c:lineChart>
        <c:grouping val="standard"/>
        <c:varyColors val="0"/>
        <c:ser>
          <c:idx val="1"/>
          <c:order val="1"/>
          <c:tx>
            <c:strRef>
              <c:f>Cálculos!$J$1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33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MX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Cálculos!$D$2:$D$16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'PARETO-ACLARACION DE EVIDENCIAS.xlsx'!Porcentaje</c:f>
              <c:numCache>
                <c:formatCode>0%</c:formatCode>
                <c:ptCount val="7"/>
                <c:pt idx="0">
                  <c:v>0.344497607655502</c:v>
                </c:pt>
                <c:pt idx="1">
                  <c:v>0.569377990430622</c:v>
                </c:pt>
                <c:pt idx="2">
                  <c:v>0.710526315789474</c:v>
                </c:pt>
                <c:pt idx="3">
                  <c:v>0.801435406698565</c:v>
                </c:pt>
                <c:pt idx="4">
                  <c:v>0.875598086124402</c:v>
                </c:pt>
                <c:pt idx="5">
                  <c:v>0.940191387559809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4185600"/>
        <c:axId val="187633024"/>
      </c:lineChart>
      <c:catAx>
        <c:axId val="20330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7632448"/>
        <c:crosses val="autoZero"/>
        <c:auto val="1"/>
        <c:lblAlgn val="ctr"/>
        <c:lblOffset val="100"/>
        <c:noMultiLvlLbl val="0"/>
      </c:catAx>
      <c:valAx>
        <c:axId val="18763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</a:t>
                </a:r>
                <a:r>
                  <a:rPr lang="es-CO" baseline="0"/>
                  <a:t> recolectados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308032"/>
        <c:crosses val="autoZero"/>
        <c:crossBetween val="between"/>
      </c:valAx>
      <c:catAx>
        <c:axId val="204185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7633024"/>
        <c:crosses val="autoZero"/>
        <c:auto val="1"/>
        <c:lblAlgn val="ctr"/>
        <c:lblOffset val="100"/>
        <c:noMultiLvlLbl val="0"/>
      </c:catAx>
      <c:valAx>
        <c:axId val="187633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85600"/>
        <c:crosses val="max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MX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MX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elete val="1"/>
          </c:dLbls>
          <c:cat>
            <c:strRef>
              <c:f>Cálculos!$D$2:$D$4</c:f>
              <c:strCache>
                <c:ptCount val="3"/>
                <c:pt idx="0">
                  <c:v>FOLIO</c:v>
                </c:pt>
                <c:pt idx="1">
                  <c:v>MONTO</c:v>
                </c:pt>
                <c:pt idx="2">
                  <c:v>VIC</c:v>
                </c:pt>
              </c:strCache>
            </c:strRef>
          </c:cat>
          <c:val>
            <c:numRef>
              <c:f>Cálculos!$G$2:$G$4</c:f>
              <c:numCache>
                <c:formatCode>General</c:formatCode>
                <c:ptCount val="3"/>
                <c:pt idx="0">
                  <c:v>66</c:v>
                </c:pt>
                <c:pt idx="1">
                  <c:v>40</c:v>
                </c:pt>
                <c:pt idx="2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187136"/>
        <c:axId val="187634752"/>
      </c:barChart>
      <c:lineChart>
        <c:grouping val="standard"/>
        <c:varyColors val="0"/>
        <c:ser>
          <c:idx val="1"/>
          <c:order val="1"/>
          <c:tx>
            <c:strRef>
              <c:f>Cálculos!$J$1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47625" cap="rnd" cmpd="sng" algn="ctr">
              <a:solidFill>
                <a:srgbClr val="FFFF00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Cálculos!$D$2:$D$4</c:f>
              <c:strCache>
                <c:ptCount val="3"/>
                <c:pt idx="0">
                  <c:v>FOLIO</c:v>
                </c:pt>
                <c:pt idx="1">
                  <c:v>MONTO</c:v>
                </c:pt>
                <c:pt idx="2">
                  <c:v>VIC</c:v>
                </c:pt>
              </c:strCache>
            </c:strRef>
          </c:cat>
          <c:val>
            <c:numRef>
              <c:f>Cálculos!$J$2:$J$4</c:f>
              <c:numCache>
                <c:formatCode>0%</c:formatCode>
                <c:ptCount val="3"/>
                <c:pt idx="0">
                  <c:v>0.458333333333333</c:v>
                </c:pt>
                <c:pt idx="1">
                  <c:v>0.736111111111111</c:v>
                </c:pt>
                <c:pt idx="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4188672"/>
        <c:axId val="187635328"/>
      </c:lineChart>
      <c:catAx>
        <c:axId val="2041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7634752"/>
        <c:crosses val="autoZero"/>
        <c:auto val="1"/>
        <c:lblAlgn val="ctr"/>
        <c:lblOffset val="100"/>
        <c:noMultiLvlLbl val="0"/>
      </c:catAx>
      <c:valAx>
        <c:axId val="18763475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 recolectados</a:t>
                </a:r>
                <a:endParaRPr lang="es-CO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187136"/>
        <c:crosses val="autoZero"/>
        <c:crossBetween val="between"/>
      </c:valAx>
      <c:catAx>
        <c:axId val="204188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7635328"/>
        <c:crosses val="autoZero"/>
        <c:auto val="1"/>
        <c:lblAlgn val="ctr"/>
        <c:lblOffset val="100"/>
        <c:noMultiLvlLbl val="0"/>
      </c:catAx>
      <c:valAx>
        <c:axId val="187635328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188672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s-MX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s-MX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'Cálculos FEB'!$D$2:$D$8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'Cálculos FEB'!$G$2:$G$8</c:f>
              <c:numCache>
                <c:formatCode>General</c:formatCode>
                <c:ptCount val="7"/>
                <c:pt idx="0">
                  <c:v>142</c:v>
                </c:pt>
                <c:pt idx="1">
                  <c:v>66</c:v>
                </c:pt>
                <c:pt idx="2">
                  <c:v>53</c:v>
                </c:pt>
                <c:pt idx="3">
                  <c:v>52</c:v>
                </c:pt>
                <c:pt idx="4">
                  <c:v>20</c:v>
                </c:pt>
                <c:pt idx="5">
                  <c:v>19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712192"/>
        <c:axId val="204259328"/>
      </c:barChart>
      <c:lineChart>
        <c:grouping val="standard"/>
        <c:varyColors val="0"/>
        <c:ser>
          <c:idx val="1"/>
          <c:order val="1"/>
          <c:tx>
            <c:strRef>
              <c:f>'Cálculos FEB'!$J$1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33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MX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'Cálculos FEB'!$D$2:$D$16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'Cálculos FEB'!$J$2:$J$8</c:f>
              <c:numCache>
                <c:formatCode>0%</c:formatCode>
                <c:ptCount val="7"/>
                <c:pt idx="0">
                  <c:v>0.394444444444444</c:v>
                </c:pt>
                <c:pt idx="1">
                  <c:v>0.577777777777778</c:v>
                </c:pt>
                <c:pt idx="2">
                  <c:v>0.725</c:v>
                </c:pt>
                <c:pt idx="3">
                  <c:v>0.869444444444444</c:v>
                </c:pt>
                <c:pt idx="4">
                  <c:v>0.925</c:v>
                </c:pt>
                <c:pt idx="5">
                  <c:v>0.977777777777778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4189184"/>
        <c:axId val="204259904"/>
      </c:lineChart>
      <c:catAx>
        <c:axId val="1927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259328"/>
        <c:crosses val="autoZero"/>
        <c:auto val="1"/>
        <c:lblAlgn val="ctr"/>
        <c:lblOffset val="100"/>
        <c:noMultiLvlLbl val="0"/>
      </c:catAx>
      <c:valAx>
        <c:axId val="20425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</a:t>
                </a:r>
                <a:r>
                  <a:rPr lang="es-CO" baseline="0"/>
                  <a:t> recolectados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712192"/>
        <c:crosses val="autoZero"/>
        <c:crossBetween val="between"/>
      </c:valAx>
      <c:catAx>
        <c:axId val="204189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259904"/>
        <c:crosses val="autoZero"/>
        <c:auto val="1"/>
        <c:lblAlgn val="ctr"/>
        <c:lblOffset val="100"/>
        <c:noMultiLvlLbl val="0"/>
      </c:catAx>
      <c:valAx>
        <c:axId val="2042599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89184"/>
        <c:crosses val="max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MX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MX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elete val="1"/>
          </c:dLbls>
          <c:cat>
            <c:strRef>
              <c:f>'Cálculos (2)'!$D$2:$D$4</c:f>
              <c:strCache>
                <c:ptCount val="3"/>
                <c:pt idx="0">
                  <c:v>FOLIO</c:v>
                </c:pt>
                <c:pt idx="1">
                  <c:v>MONTO</c:v>
                </c:pt>
                <c:pt idx="2">
                  <c:v>VIC</c:v>
                </c:pt>
              </c:strCache>
            </c:strRef>
          </c:cat>
          <c:val>
            <c:numRef>
              <c:f>'Cálculos (2)'!$G$2:$G$4</c:f>
              <c:numCache>
                <c:formatCode>General</c:formatCode>
                <c:ptCount val="3"/>
                <c:pt idx="0">
                  <c:v>78</c:v>
                </c:pt>
                <c:pt idx="1">
                  <c:v>35</c:v>
                </c:pt>
                <c:pt idx="2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000704"/>
        <c:axId val="204261632"/>
      </c:barChart>
      <c:lineChart>
        <c:grouping val="standard"/>
        <c:varyColors val="0"/>
        <c:ser>
          <c:idx val="1"/>
          <c:order val="1"/>
          <c:tx>
            <c:strRef>
              <c:f>'Cálculos (2)'!$J$1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FF00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'Cálculos (2)'!$D$2:$D$4</c:f>
              <c:strCache>
                <c:ptCount val="3"/>
                <c:pt idx="0">
                  <c:v>FOLIO</c:v>
                </c:pt>
                <c:pt idx="1">
                  <c:v>MONTO</c:v>
                </c:pt>
                <c:pt idx="2">
                  <c:v>VIC</c:v>
                </c:pt>
              </c:strCache>
            </c:strRef>
          </c:cat>
          <c:val>
            <c:numRef>
              <c:f>'Cálculos (2)'!$J$2:$J$4</c:f>
              <c:numCache>
                <c:formatCode>0%</c:formatCode>
                <c:ptCount val="3"/>
                <c:pt idx="0">
                  <c:v>0.549295774647887</c:v>
                </c:pt>
                <c:pt idx="1">
                  <c:v>0.795774647887324</c:v>
                </c:pt>
                <c:pt idx="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002752"/>
        <c:axId val="204262208"/>
      </c:lineChart>
      <c:catAx>
        <c:axId val="20500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261632"/>
        <c:crosses val="autoZero"/>
        <c:auto val="1"/>
        <c:lblAlgn val="ctr"/>
        <c:lblOffset val="100"/>
        <c:noMultiLvlLbl val="0"/>
      </c:catAx>
      <c:valAx>
        <c:axId val="20426163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 recolectados</a:t>
                </a:r>
                <a:endParaRPr lang="es-CO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5000704"/>
        <c:crosses val="autoZero"/>
        <c:crossBetween val="between"/>
      </c:valAx>
      <c:catAx>
        <c:axId val="20500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262208"/>
        <c:crosses val="autoZero"/>
        <c:auto val="1"/>
        <c:lblAlgn val="ctr"/>
        <c:lblOffset val="100"/>
        <c:noMultiLvlLbl val="0"/>
      </c:catAx>
      <c:valAx>
        <c:axId val="204262208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5002752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s-MX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s-MX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'Cálculos  MZO'!$D$2:$D$8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'Cálculos  MZO'!$G$2:$G$8</c:f>
              <c:numCache>
                <c:formatCode>General</c:formatCode>
                <c:ptCount val="7"/>
                <c:pt idx="0">
                  <c:v>122</c:v>
                </c:pt>
                <c:pt idx="1">
                  <c:v>76</c:v>
                </c:pt>
                <c:pt idx="2">
                  <c:v>42</c:v>
                </c:pt>
                <c:pt idx="3">
                  <c:v>40</c:v>
                </c:pt>
                <c:pt idx="4">
                  <c:v>11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374976"/>
        <c:axId val="204957376"/>
      </c:barChart>
      <c:lineChart>
        <c:grouping val="standard"/>
        <c:varyColors val="0"/>
        <c:ser>
          <c:idx val="1"/>
          <c:order val="1"/>
          <c:tx>
            <c:strRef>
              <c:f>'Cálculos  MZO'!$J$1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33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MX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'Cálculos  MZO'!$D$2:$D$16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'Cálculos  MZO'!$J$2:$J$8</c:f>
              <c:numCache>
                <c:formatCode>0%</c:formatCode>
                <c:ptCount val="7"/>
                <c:pt idx="0">
                  <c:v>0.392282958199357</c:v>
                </c:pt>
                <c:pt idx="1">
                  <c:v>0.636655948553055</c:v>
                </c:pt>
                <c:pt idx="2">
                  <c:v>0.771704180064309</c:v>
                </c:pt>
                <c:pt idx="3">
                  <c:v>0.90032154340836</c:v>
                </c:pt>
                <c:pt idx="4">
                  <c:v>0.935691318327974</c:v>
                </c:pt>
                <c:pt idx="5">
                  <c:v>0.967845659163987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5376512"/>
        <c:axId val="204957952"/>
      </c:lineChart>
      <c:catAx>
        <c:axId val="20537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957376"/>
        <c:crosses val="autoZero"/>
        <c:auto val="1"/>
        <c:lblAlgn val="ctr"/>
        <c:lblOffset val="100"/>
        <c:noMultiLvlLbl val="0"/>
      </c:catAx>
      <c:valAx>
        <c:axId val="20495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</a:t>
                </a:r>
                <a:r>
                  <a:rPr lang="es-CO" baseline="0"/>
                  <a:t> recolectados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374976"/>
        <c:crosses val="autoZero"/>
        <c:crossBetween val="between"/>
      </c:valAx>
      <c:catAx>
        <c:axId val="205376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957952"/>
        <c:crosses val="autoZero"/>
        <c:auto val="1"/>
        <c:lblAlgn val="ctr"/>
        <c:lblOffset val="100"/>
        <c:noMultiLvlLbl val="0"/>
      </c:catAx>
      <c:valAx>
        <c:axId val="2049579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376512"/>
        <c:crosses val="max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MX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MX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elete val="1"/>
          </c:dLbls>
          <c:cat>
            <c:strRef>
              <c:f>'Cálculos (3)'!$D$2:$D$4</c:f>
              <c:strCache>
                <c:ptCount val="3"/>
                <c:pt idx="0">
                  <c:v>VIC</c:v>
                </c:pt>
                <c:pt idx="1">
                  <c:v>FOLIO</c:v>
                </c:pt>
                <c:pt idx="2">
                  <c:v>MONTO</c:v>
                </c:pt>
              </c:strCache>
            </c:strRef>
          </c:cat>
          <c:val>
            <c:numRef>
              <c:f>'Cálculos (3)'!$G$2:$G$4</c:f>
              <c:numCache>
                <c:formatCode>General</c:formatCode>
                <c:ptCount val="3"/>
                <c:pt idx="0">
                  <c:v>57</c:v>
                </c:pt>
                <c:pt idx="1">
                  <c:v>37</c:v>
                </c:pt>
                <c:pt idx="2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248128"/>
        <c:axId val="204959680"/>
      </c:barChart>
      <c:lineChart>
        <c:grouping val="standard"/>
        <c:varyColors val="0"/>
        <c:ser>
          <c:idx val="1"/>
          <c:order val="1"/>
          <c:tx>
            <c:strRef>
              <c:f>'Cálculos (3)'!$J$1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FF00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'Cálculos (3)'!$D$2:$D$16</c:f>
              <c:strCache>
                <c:ptCount val="3"/>
                <c:pt idx="0">
                  <c:v>VIC</c:v>
                </c:pt>
                <c:pt idx="1">
                  <c:v>FOLIO</c:v>
                </c:pt>
                <c:pt idx="2">
                  <c:v>MONTO</c:v>
                </c:pt>
              </c:strCache>
            </c:strRef>
          </c:cat>
          <c:val>
            <c:numRef>
              <c:f>'Cálculos (3)'!$J$2:$J$4</c:f>
              <c:numCache>
                <c:formatCode>0%</c:formatCode>
                <c:ptCount val="3"/>
                <c:pt idx="0">
                  <c:v>0.467213114754098</c:v>
                </c:pt>
                <c:pt idx="1">
                  <c:v>0.770491803278688</c:v>
                </c:pt>
                <c:pt idx="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7156224"/>
        <c:axId val="204960256"/>
      </c:lineChart>
      <c:catAx>
        <c:axId val="5124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959680"/>
        <c:crosses val="autoZero"/>
        <c:auto val="1"/>
        <c:lblAlgn val="ctr"/>
        <c:lblOffset val="100"/>
        <c:noMultiLvlLbl val="0"/>
      </c:catAx>
      <c:valAx>
        <c:axId val="20495968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 recolectados</a:t>
                </a:r>
                <a:endParaRPr lang="es-CO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1248128"/>
        <c:crosses val="autoZero"/>
        <c:crossBetween val="between"/>
      </c:valAx>
      <c:catAx>
        <c:axId val="127156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960256"/>
        <c:crosses val="autoZero"/>
        <c:auto val="1"/>
        <c:lblAlgn val="ctr"/>
        <c:lblOffset val="100"/>
        <c:noMultiLvlLbl val="0"/>
      </c:catAx>
      <c:valAx>
        <c:axId val="204960256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7156224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s-MX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s-MX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'Cálculos  AGO'!$D$2:$D$8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'Cálculos  AGO'!$G$2:$G$8</c:f>
              <c:numCache>
                <c:formatCode>General</c:formatCode>
                <c:ptCount val="7"/>
                <c:pt idx="0">
                  <c:v>178</c:v>
                </c:pt>
                <c:pt idx="1">
                  <c:v>89</c:v>
                </c:pt>
                <c:pt idx="2">
                  <c:v>70</c:v>
                </c:pt>
                <c:pt idx="3">
                  <c:v>54</c:v>
                </c:pt>
                <c:pt idx="4">
                  <c:v>12</c:v>
                </c:pt>
                <c:pt idx="5">
                  <c:v>12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245056"/>
        <c:axId val="204962560"/>
      </c:barChart>
      <c:lineChart>
        <c:grouping val="standard"/>
        <c:varyColors val="0"/>
        <c:ser>
          <c:idx val="1"/>
          <c:order val="1"/>
          <c:tx>
            <c:strRef>
              <c:f>'Cálculos  AGO'!$J$1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33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MX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'Cálculos  AGO'!$D$2:$D$16</c:f>
              <c:strCache>
                <c:ptCount val="7"/>
                <c:pt idx="0">
                  <c:v>DATOS INCOMPLETOS</c:v>
                </c:pt>
                <c:pt idx="1">
                  <c:v>DATOS INCORRECTOS</c:v>
                </c:pt>
                <c:pt idx="2">
                  <c:v>SIN SALDO</c:v>
                </c:pt>
                <c:pt idx="3">
                  <c:v>SALDO PEDIDO</c:v>
                </c:pt>
                <c:pt idx="4">
                  <c:v>NO ATIENDE LLAMADA</c:v>
                </c:pt>
                <c:pt idx="5">
                  <c:v>NO REQUIERE PROCESO</c:v>
                </c:pt>
                <c:pt idx="6">
                  <c:v>NO APLICA</c:v>
                </c:pt>
              </c:strCache>
            </c:strRef>
          </c:cat>
          <c:val>
            <c:numRef>
              <c:f>'Cálculos  AGO'!$J$2:$J$8</c:f>
              <c:numCache>
                <c:formatCode>0%</c:formatCode>
                <c:ptCount val="7"/>
                <c:pt idx="0">
                  <c:v>0.422802850356295</c:v>
                </c:pt>
                <c:pt idx="1">
                  <c:v>0.634204275534442</c:v>
                </c:pt>
                <c:pt idx="2">
                  <c:v>0.800475059382423</c:v>
                </c:pt>
                <c:pt idx="3">
                  <c:v>0.92874109263658</c:v>
                </c:pt>
                <c:pt idx="4">
                  <c:v>0.957244655581948</c:v>
                </c:pt>
                <c:pt idx="5">
                  <c:v>0.985748218527316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1246592"/>
        <c:axId val="204963136"/>
      </c:lineChart>
      <c:catAx>
        <c:axId val="5124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962560"/>
        <c:crosses val="autoZero"/>
        <c:auto val="1"/>
        <c:lblAlgn val="ctr"/>
        <c:lblOffset val="100"/>
        <c:noMultiLvlLbl val="0"/>
      </c:catAx>
      <c:valAx>
        <c:axId val="20496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</a:t>
                </a:r>
                <a:r>
                  <a:rPr lang="es-CO" baseline="0"/>
                  <a:t> recolectados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45056"/>
        <c:crosses val="autoZero"/>
        <c:crossBetween val="between"/>
      </c:valAx>
      <c:catAx>
        <c:axId val="51246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4963136"/>
        <c:crosses val="autoZero"/>
        <c:auto val="1"/>
        <c:lblAlgn val="ctr"/>
        <c:lblOffset val="100"/>
        <c:noMultiLvlLbl val="0"/>
      </c:catAx>
      <c:valAx>
        <c:axId val="2049631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MX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46592"/>
        <c:crosses val="max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MX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MX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elete val="1"/>
          </c:dLbls>
          <c:cat>
            <c:strRef>
              <c:f>'Cálculos (4)'!$D$2:$D$5</c:f>
              <c:strCache>
                <c:ptCount val="4"/>
                <c:pt idx="0">
                  <c:v>FOLIO</c:v>
                </c:pt>
                <c:pt idx="1">
                  <c:v>VIC</c:v>
                </c:pt>
                <c:pt idx="2">
                  <c:v>MONTO</c:v>
                </c:pt>
                <c:pt idx="3">
                  <c:v>OTRO</c:v>
                </c:pt>
              </c:strCache>
            </c:strRef>
          </c:cat>
          <c:val>
            <c:numRef>
              <c:f>'Cálculos (4)'!$G$2:$G$5</c:f>
              <c:numCache>
                <c:formatCode>General</c:formatCode>
                <c:ptCount val="4"/>
                <c:pt idx="0">
                  <c:v>91</c:v>
                </c:pt>
                <c:pt idx="1">
                  <c:v>41</c:v>
                </c:pt>
                <c:pt idx="2">
                  <c:v>40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245568"/>
        <c:axId val="198247552"/>
      </c:barChart>
      <c:lineChart>
        <c:grouping val="standard"/>
        <c:varyColors val="0"/>
        <c:ser>
          <c:idx val="1"/>
          <c:order val="1"/>
          <c:tx>
            <c:strRef>
              <c:f>'Cálculos (4)'!$J$1</c:f>
              <c:strCache>
                <c:ptCount val="1"/>
                <c:pt idx="0">
                  <c:v>Porcentaje acumulado</c:v>
                </c:pt>
              </c:strCache>
            </c:strRef>
          </c:tx>
          <c:spPr>
            <a:ln w="28575" cap="rnd" cmpd="sng" algn="ctr">
              <a:solidFill>
                <a:srgbClr val="FFFF00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s-MX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'Cálculos (4)'!$D$2:$D$16</c:f>
              <c:strCache>
                <c:ptCount val="4"/>
                <c:pt idx="0">
                  <c:v>FOLIO</c:v>
                </c:pt>
                <c:pt idx="1">
                  <c:v>VIC</c:v>
                </c:pt>
                <c:pt idx="2">
                  <c:v>MONTO</c:v>
                </c:pt>
                <c:pt idx="3">
                  <c:v>OTRO</c:v>
                </c:pt>
              </c:strCache>
            </c:strRef>
          </c:cat>
          <c:val>
            <c:numRef>
              <c:f>'Cálculos (4)'!$J$2:$J$5</c:f>
              <c:numCache>
                <c:formatCode>0%</c:formatCode>
                <c:ptCount val="4"/>
                <c:pt idx="0">
                  <c:v>0.51123595505618</c:v>
                </c:pt>
                <c:pt idx="1">
                  <c:v>0.741573033707865</c:v>
                </c:pt>
                <c:pt idx="2">
                  <c:v>0.966292134831461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7157760"/>
        <c:axId val="198248128"/>
      </c:lineChart>
      <c:catAx>
        <c:axId val="5124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98247552"/>
        <c:crosses val="autoZero"/>
        <c:auto val="1"/>
        <c:lblAlgn val="ctr"/>
        <c:lblOffset val="100"/>
        <c:noMultiLvlLbl val="0"/>
      </c:catAx>
      <c:valAx>
        <c:axId val="19824755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Datos recolectados</a:t>
                </a:r>
                <a:endParaRPr lang="es-CO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1245568"/>
        <c:crosses val="autoZero"/>
        <c:crossBetween val="between"/>
      </c:valAx>
      <c:catAx>
        <c:axId val="127157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98248128"/>
        <c:crosses val="autoZero"/>
        <c:auto val="1"/>
        <c:lblAlgn val="ctr"/>
        <c:lblOffset val="100"/>
        <c:noMultiLvlLbl val="0"/>
      </c:catAx>
      <c:valAx>
        <c:axId val="198248128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s-MX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 acumulado</a:t>
                </a:r>
                <a:endParaRPr lang="es-CO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MX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7157760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s-MX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s-MX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/>
            </a:lvl1pPr>
          </a:lstStyle>
          <a:p>
            <a:pPr marL="0" marR="0" lvl="0" indent="0" algn="l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/>
            </a:lvl1pPr>
          </a:lstStyle>
          <a:p>
            <a:pPr marL="0" marR="0" lvl="0" indent="0" algn="r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/>
            </a:lvl1pPr>
          </a:lstStyle>
          <a:p>
            <a:pPr marL="0" marR="0" lvl="0" indent="0" algn="l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john shook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/>
          <a:p>
            <a:pPr lvl="0" algn="r" defTabSz="932180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/>
            </a:lvl1pPr>
          </a:lstStyle>
          <a:p>
            <a:pPr marL="0" marR="0" lvl="0" indent="0" algn="l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/>
            </a:lvl1pPr>
          </a:lstStyle>
          <a:p>
            <a:pPr marL="0" marR="0" lvl="0" indent="0" algn="r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/>
            </a:lvl1pPr>
          </a:lstStyle>
          <a:p>
            <a:pPr marL="0" marR="0" lvl="0" indent="0" algn="l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john shook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/>
          <a:p>
            <a:pPr lvl="0" algn="r" defTabSz="932180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lstStyle/>
          <a:p>
            <a:pPr lvl="0" defTabSz="930275" eaLnBrk="1" hangingPunct="1"/>
            <a:r>
              <a:rPr sz="1200" dirty="0"/>
              <a:t>john shook</a:t>
            </a:r>
            <a:endParaRPr sz="1200" dirty="0"/>
          </a:p>
        </p:txBody>
      </p:sp>
      <p:sp>
        <p:nvSpPr>
          <p:cNvPr id="717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lstStyle/>
          <a:p>
            <a:pPr lvl="0" algn="r" defTabSz="930275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17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0" y="949325"/>
            <a:ext cx="5345113" cy="4008438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lstStyle/>
          <a:p>
            <a:pPr lvl="0" defTabSz="930275" eaLnBrk="1" hangingPunct="1"/>
            <a:r>
              <a:rPr sz="1200" dirty="0"/>
              <a:t>john shook</a:t>
            </a:r>
            <a:endParaRPr sz="1200" dirty="0"/>
          </a:p>
        </p:txBody>
      </p:sp>
      <p:sp>
        <p:nvSpPr>
          <p:cNvPr id="819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lstStyle/>
          <a:p>
            <a:pPr lvl="0" algn="r" defTabSz="930275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19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0" y="949325"/>
            <a:ext cx="5345113" cy="4008438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resentation leape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327025"/>
            <a:ext cx="1828800" cy="173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8"/>
          <p:cNvSpPr/>
          <p:nvPr userDrawn="1"/>
        </p:nvSpPr>
        <p:spPr>
          <a:xfrm>
            <a:off x="228600" y="304800"/>
            <a:ext cx="1828800" cy="17462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720283083"/>
              </a:cxn>
            </a:cxnLst>
            <a:rect l="0" t="0" r="0" b="0"/>
            <a:pathLst>
              <a:path w="1056" h="1008">
                <a:moveTo>
                  <a:pt x="768" y="0"/>
                </a:moveTo>
                <a:lnTo>
                  <a:pt x="0" y="0"/>
                </a:lnTo>
                <a:lnTo>
                  <a:pt x="0" y="1008"/>
                </a:lnTo>
                <a:lnTo>
                  <a:pt x="1056" y="1008"/>
                </a:lnTo>
                <a:lnTo>
                  <a:pt x="1056" y="240"/>
                </a:lnTo>
              </a:path>
            </a:pathLst>
          </a:custGeom>
          <a:noFill/>
          <a:ln w="12700" cap="flat" cmpd="sng">
            <a:solidFill>
              <a:srgbClr val="419638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 altLang="en-US"/>
          </a:p>
        </p:txBody>
      </p:sp>
      <p:cxnSp>
        <p:nvCxnSpPr>
          <p:cNvPr id="3076" name="AutoShape 9"/>
          <p:cNvCxnSpPr/>
          <p:nvPr userDrawn="1"/>
        </p:nvCxnSpPr>
        <p:spPr>
          <a:xfrm flipH="1" flipV="1">
            <a:off x="1558925" y="304800"/>
            <a:ext cx="498475" cy="415925"/>
          </a:xfrm>
          <a:prstGeom prst="curvedConnector4">
            <a:avLst>
              <a:gd name="adj1" fmla="val 694"/>
              <a:gd name="adj2" fmla="val 100000"/>
            </a:avLst>
          </a:prstGeom>
          <a:ln w="12700" cap="flat" cmpd="sng">
            <a:solidFill>
              <a:srgbClr val="419638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6629400" cy="1752600"/>
          </a:xfrm>
        </p:spPr>
        <p:txBody>
          <a:bodyPr/>
          <a:lstStyle>
            <a:lvl1pPr>
              <a:defRPr sz="4400">
                <a:solidFill>
                  <a:srgbClr val="0934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286000"/>
            <a:ext cx="6629400" cy="1143000"/>
          </a:xfrm>
        </p:spPr>
        <p:txBody>
          <a:bodyPr/>
          <a:lstStyle>
            <a:lvl1pPr marL="0" indent="0">
              <a:buFont typeface="Times New Roman" panose="02020603050405020304" pitchFamily="18" charset="0"/>
              <a:buNone/>
              <a:defRPr sz="2800" b="0">
                <a:solidFill>
                  <a:srgbClr val="419638"/>
                </a:solidFill>
                <a:latin typeface="Helvetica" pitchFamily="110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1529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828800"/>
            <a:ext cx="41529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38600"/>
            <a:ext cx="41529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4038600"/>
            <a:ext cx="41529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1529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828800"/>
            <a:ext cx="41529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9347A"/>
              </a:buClr>
              <a:buSzPct val="150000"/>
              <a:buFont typeface="Times New Roman" panose="02020603050405020304" pitchFamily="18" charset="0"/>
              <a:buNone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4582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▪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.emf"/><Relationship Id="rId12" Type="http://schemas.openxmlformats.org/officeDocument/2006/relationships/image" Target="../media/image13.jpe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/>
          <p:nvPr/>
        </p:nvSpPr>
        <p:spPr>
          <a:xfrm>
            <a:off x="228600" y="990600"/>
            <a:ext cx="4343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228600" y="2057400"/>
            <a:ext cx="4343400" cy="167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/>
          <p:nvPr/>
        </p:nvSpPr>
        <p:spPr>
          <a:xfrm>
            <a:off x="228600" y="4724400"/>
            <a:ext cx="4343400" cy="2057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02" name="Rectangle 6"/>
          <p:cNvSpPr/>
          <p:nvPr/>
        </p:nvSpPr>
        <p:spPr>
          <a:xfrm>
            <a:off x="4724400" y="990600"/>
            <a:ext cx="4267200" cy="198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03" name="Rectangle 7"/>
          <p:cNvSpPr/>
          <p:nvPr/>
        </p:nvSpPr>
        <p:spPr>
          <a:xfrm>
            <a:off x="4724400" y="3124200"/>
            <a:ext cx="4267200" cy="20907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4724400" y="5334000"/>
            <a:ext cx="42672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05" name="Text Box 13"/>
          <p:cNvSpPr txBox="1"/>
          <p:nvPr/>
        </p:nvSpPr>
        <p:spPr>
          <a:xfrm>
            <a:off x="228600" y="990600"/>
            <a:ext cx="1524000" cy="338138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x-none" sz="1600" b="1" dirty="0">
                <a:solidFill>
                  <a:schemeClr val="bg1"/>
                </a:solidFill>
                <a:latin typeface="Arial" panose="020B0604020202020204" pitchFamily="34" charset="0"/>
              </a:rPr>
              <a:t>Antecedentes</a:t>
            </a:r>
            <a:endParaRPr lang="es-MX" altLang="x-none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6" name="Text Box 14"/>
          <p:cNvSpPr txBox="1"/>
          <p:nvPr/>
        </p:nvSpPr>
        <p:spPr>
          <a:xfrm>
            <a:off x="228600" y="2057400"/>
            <a:ext cx="2235200" cy="33718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s-MX" altLang="x-none" sz="1600" b="1" dirty="0">
                <a:solidFill>
                  <a:schemeClr val="bg1"/>
                </a:solidFill>
                <a:sym typeface="+mn-ea"/>
              </a:rPr>
              <a:t>Situación Actual</a:t>
            </a:r>
            <a:endParaRPr lang="es-MX" altLang="x-none" sz="16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107" name="Text Box 15"/>
          <p:cNvSpPr txBox="1"/>
          <p:nvPr/>
        </p:nvSpPr>
        <p:spPr>
          <a:xfrm>
            <a:off x="228600" y="3733800"/>
            <a:ext cx="990600" cy="33718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s-MX" altLang="x-none" sz="1600" b="1" dirty="0">
                <a:solidFill>
                  <a:schemeClr val="bg1"/>
                </a:solidFill>
                <a:sym typeface="+mn-ea"/>
              </a:rPr>
              <a:t>Meta</a:t>
            </a:r>
            <a:endParaRPr lang="es-MX" altLang="x-none" sz="16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108" name="Text Box 16"/>
          <p:cNvSpPr txBox="1"/>
          <p:nvPr/>
        </p:nvSpPr>
        <p:spPr>
          <a:xfrm>
            <a:off x="228600" y="4724400"/>
            <a:ext cx="1981200" cy="33718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s-MX" altLang="x-none" sz="1600" b="1" dirty="0">
                <a:solidFill>
                  <a:schemeClr val="bg1"/>
                </a:solidFill>
                <a:sym typeface="+mn-ea"/>
              </a:rPr>
              <a:t>Análisis Causal</a:t>
            </a:r>
            <a:endParaRPr lang="es-MX" altLang="x-none" sz="16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109" name="Text Box 17"/>
          <p:cNvSpPr txBox="1"/>
          <p:nvPr/>
        </p:nvSpPr>
        <p:spPr>
          <a:xfrm>
            <a:off x="4724400" y="990600"/>
            <a:ext cx="2667000" cy="33718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s-MX" altLang="x-none" sz="1600" b="1" dirty="0">
                <a:solidFill>
                  <a:schemeClr val="bg1"/>
                </a:solidFill>
                <a:sym typeface="+mn-ea"/>
              </a:rPr>
              <a:t>Propuesta de Soluciones</a:t>
            </a:r>
            <a:endParaRPr lang="es-MX" altLang="x-none" sz="16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110" name="Text Box 18"/>
          <p:cNvSpPr txBox="1"/>
          <p:nvPr/>
        </p:nvSpPr>
        <p:spPr>
          <a:xfrm>
            <a:off x="4724400" y="3124200"/>
            <a:ext cx="3581400" cy="33718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s-MX" altLang="x-none" sz="1600" b="1" dirty="0">
                <a:solidFill>
                  <a:schemeClr val="bg1"/>
                </a:solidFill>
                <a:sym typeface="+mn-ea"/>
              </a:rPr>
              <a:t>Resultados de las Soluciones</a:t>
            </a:r>
            <a:endParaRPr lang="es-MX" altLang="x-none" sz="16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111" name="Text Box 19"/>
          <p:cNvSpPr txBox="1"/>
          <p:nvPr/>
        </p:nvSpPr>
        <p:spPr>
          <a:xfrm>
            <a:off x="4724400" y="5334000"/>
            <a:ext cx="2133600" cy="33718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s-MX" altLang="x-none" sz="1600" b="1" dirty="0">
                <a:solidFill>
                  <a:schemeClr val="bg1"/>
                </a:solidFill>
                <a:sym typeface="+mn-ea"/>
              </a:rPr>
              <a:t>Seguimiento</a:t>
            </a:r>
            <a:endParaRPr lang="es-MX" altLang="x-none" sz="16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113" name="Text Box 21"/>
          <p:cNvSpPr txBox="1"/>
          <p:nvPr/>
        </p:nvSpPr>
        <p:spPr>
          <a:xfrm>
            <a:off x="228600" y="2394585"/>
            <a:ext cx="381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x-none" sz="1200" b="1" i="1" dirty="0">
                <a:latin typeface="Arial" panose="020B0604020202020204" pitchFamily="34" charset="0"/>
              </a:rPr>
              <a:t> </a:t>
            </a:r>
            <a:endParaRPr lang="es-MX" altLang="x-none" sz="1200" b="1" i="1" dirty="0">
              <a:latin typeface="Arial" panose="020B0604020202020204" pitchFamily="34" charset="0"/>
            </a:endParaRPr>
          </a:p>
        </p:txBody>
      </p:sp>
      <p:sp>
        <p:nvSpPr>
          <p:cNvPr id="4114" name="Rectangle 22"/>
          <p:cNvSpPr/>
          <p:nvPr/>
        </p:nvSpPr>
        <p:spPr>
          <a:xfrm>
            <a:off x="228600" y="3733800"/>
            <a:ext cx="4343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s-MX" altLang="x-none" dirty="0">
              <a:latin typeface="Arial" panose="020B0604020202020204" pitchFamily="34" charset="0"/>
            </a:endParaRPr>
          </a:p>
        </p:txBody>
      </p:sp>
      <p:sp>
        <p:nvSpPr>
          <p:cNvPr id="4115" name="Text Box 23"/>
          <p:cNvSpPr txBox="1"/>
          <p:nvPr/>
        </p:nvSpPr>
        <p:spPr>
          <a:xfrm>
            <a:off x="548005" y="4031298"/>
            <a:ext cx="39624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MX" sz="1200" b="1" i="1" dirty="0" smtClean="0">
                <a:latin typeface="Arial" panose="020B0604020202020204" pitchFamily="34" charset="0"/>
              </a:rPr>
              <a:t>Alcanzar el indicador de llamadas requerido del 92% en el próximo cuatrimestre </a:t>
            </a:r>
            <a:endParaRPr lang="es-ES" altLang="es-MX" sz="1200" b="1" i="1" dirty="0">
              <a:latin typeface="Arial" panose="020B0604020202020204" pitchFamily="34" charset="0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228600" y="1329055"/>
            <a:ext cx="43053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100" dirty="0"/>
              <a:t>Actualmente el </a:t>
            </a:r>
            <a:r>
              <a:rPr lang="es-MX" altLang="en-US" sz="1100" dirty="0" smtClean="0"/>
              <a:t>área </a:t>
            </a:r>
            <a:r>
              <a:rPr lang="es-MX" altLang="en-US" sz="1100" dirty="0"/>
              <a:t>de soporte </a:t>
            </a:r>
            <a:r>
              <a:rPr lang="es-MX" altLang="en-US" sz="1100" dirty="0" smtClean="0"/>
              <a:t>técnico </a:t>
            </a:r>
            <a:r>
              <a:rPr lang="es-MX" altLang="en-US" sz="1100" dirty="0"/>
              <a:t>cuenta con 6 personas las cuales brindan servicio a Tiendas </a:t>
            </a:r>
            <a:r>
              <a:rPr lang="es-MX" altLang="en-US" sz="1100" dirty="0" smtClean="0"/>
              <a:t>Corporativas </a:t>
            </a:r>
            <a:r>
              <a:rPr lang="es-MX" altLang="en-US" sz="1100" dirty="0"/>
              <a:t>y clientes, en el mes de septiembre esta estructura se incorpora al </a:t>
            </a:r>
            <a:r>
              <a:rPr lang="es-MX" altLang="en-US" sz="1100" dirty="0" smtClean="0"/>
              <a:t>área </a:t>
            </a:r>
            <a:r>
              <a:rPr lang="es-MX" altLang="en-US" sz="1100" dirty="0"/>
              <a:t>comercial. </a:t>
            </a:r>
            <a:endParaRPr lang="es-MX" altLang="en-US" sz="11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rcRect l="21889" t="20833" r="32430" b="21875"/>
          <a:stretch>
            <a:fillRect/>
          </a:stretch>
        </p:blipFill>
        <p:spPr>
          <a:xfrm>
            <a:off x="857250" y="2394584"/>
            <a:ext cx="3264535" cy="1339215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96" y="4781757"/>
            <a:ext cx="1775169" cy="78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Flecha derecha"/>
          <p:cNvSpPr/>
          <p:nvPr/>
        </p:nvSpPr>
        <p:spPr>
          <a:xfrm>
            <a:off x="2548020" y="5289432"/>
            <a:ext cx="201628" cy="16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62" y="5096686"/>
            <a:ext cx="82985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90" y="5859200"/>
            <a:ext cx="1561579" cy="89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5" y="5061585"/>
            <a:ext cx="1453173" cy="17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33 Flecha derecha"/>
          <p:cNvSpPr/>
          <p:nvPr/>
        </p:nvSpPr>
        <p:spPr>
          <a:xfrm rot="5713600">
            <a:off x="3562066" y="5666178"/>
            <a:ext cx="201628" cy="16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Flecha derecha"/>
          <p:cNvSpPr/>
          <p:nvPr/>
        </p:nvSpPr>
        <p:spPr>
          <a:xfrm>
            <a:off x="1387901" y="5209170"/>
            <a:ext cx="201628" cy="16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859200"/>
            <a:ext cx="4017010" cy="89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3461385"/>
            <a:ext cx="1140231" cy="44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94296"/>
            <a:ext cx="1305695" cy="49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43" y="3990876"/>
            <a:ext cx="1121794" cy="61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47" y="3525528"/>
            <a:ext cx="1202306" cy="41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60" y="1350644"/>
            <a:ext cx="2848440" cy="156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7162800" y="350263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Se logra incrementar el índice de satisfacción al 96% reduciendo la cancelación de folios hasta un 63.7 </a:t>
            </a:r>
            <a:r>
              <a:rPr lang="es-ES" sz="900" dirty="0" smtClean="0"/>
              <a:t>%, durante los </a:t>
            </a:r>
            <a:r>
              <a:rPr lang="es-ES" sz="900" dirty="0" smtClean="0"/>
              <a:t> meses, se realiza en Febrero</a:t>
            </a:r>
            <a:r>
              <a:rPr lang="es-ES" sz="900" dirty="0"/>
              <a:t>, Marzo y Abril, </a:t>
            </a:r>
            <a:endParaRPr lang="es-MX" sz="900" dirty="0"/>
          </a:p>
        </p:txBody>
      </p:sp>
      <p:sp>
        <p:nvSpPr>
          <p:cNvPr id="42" name="1 CuadroTexto"/>
          <p:cNvSpPr txBox="1">
            <a:spLocks noChangeArrowheads="1"/>
          </p:cNvSpPr>
          <p:nvPr/>
        </p:nvSpPr>
        <p:spPr bwMode="auto">
          <a:xfrm>
            <a:off x="932939" y="531911"/>
            <a:ext cx="31661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1200" dirty="0" smtClean="0"/>
              <a:t>Dueño: Maribel Lanzagorta /Angel Basilio</a:t>
            </a:r>
            <a:endParaRPr lang="es-MX" sz="1200" b="1" dirty="0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" y="53141"/>
            <a:ext cx="1336451" cy="512009"/>
          </a:xfrm>
          <a:prstGeom prst="rect">
            <a:avLst/>
          </a:prstGeom>
        </p:spPr>
      </p:pic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45439" y="218589"/>
            <a:ext cx="3311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100" b="1" dirty="0" smtClean="0">
                <a:solidFill>
                  <a:srgbClr val="FF0000"/>
                </a:solidFill>
              </a:rPr>
              <a:t>INICIATIVA: </a:t>
            </a:r>
            <a:r>
              <a:rPr lang="es-MX" sz="1050" b="1" dirty="0" smtClean="0">
                <a:solidFill>
                  <a:srgbClr val="FF0000"/>
                </a:solidFill>
              </a:rPr>
              <a:t>SOLICITUD DE SOPORTE TECNICO </a:t>
            </a:r>
            <a:endParaRPr lang="es-MX" sz="1000" b="1" dirty="0">
              <a:solidFill>
                <a:srgbClr val="FF0000"/>
              </a:solidFill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511952" y="-77296"/>
            <a:ext cx="792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3200" b="1" dirty="0" smtClean="0">
                <a:solidFill>
                  <a:srgbClr val="FF0000"/>
                </a:solidFill>
              </a:rPr>
              <a:t>A3</a:t>
            </a:r>
            <a:endParaRPr lang="es-MX" sz="3200" b="1" dirty="0" smtClean="0">
              <a:solidFill>
                <a:srgbClr val="FF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893860" y="495588"/>
            <a:ext cx="216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(</a:t>
            </a:r>
            <a:r>
              <a:rPr lang="es-MX" sz="1400" b="1" dirty="0" smtClean="0"/>
              <a:t>GC-COLCHAS-21-03)</a:t>
            </a:r>
            <a:endParaRPr lang="es-MX" sz="1400" b="1" dirty="0"/>
          </a:p>
        </p:txBody>
      </p:sp>
      <p:sp>
        <p:nvSpPr>
          <p:cNvPr id="48" name="33 CuadroTexto"/>
          <p:cNvSpPr txBox="1">
            <a:spLocks noChangeArrowheads="1"/>
          </p:cNvSpPr>
          <p:nvPr/>
        </p:nvSpPr>
        <p:spPr bwMode="auto">
          <a:xfrm>
            <a:off x="6515100" y="378023"/>
            <a:ext cx="2403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MX" sz="1100" dirty="0" smtClean="0"/>
              <a:t>Fecha: </a:t>
            </a:r>
            <a:r>
              <a:rPr lang="es-MX" sz="1100" dirty="0" smtClean="0"/>
              <a:t>_</a:t>
            </a:r>
            <a:r>
              <a:rPr lang="es-MX" altLang="x-none" sz="1100" u="sng" dirty="0" smtClean="0">
                <a:latin typeface="Arial" panose="020B0604020202020204" pitchFamily="34" charset="0"/>
              </a:rPr>
              <a:t>10/12/ 20 - 30/04/21</a:t>
            </a:r>
            <a:endParaRPr lang="es-MX" altLang="x-none" sz="110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s-MX" sz="1100" dirty="0" smtClean="0"/>
              <a:t> </a:t>
            </a:r>
            <a:endParaRPr lang="es-MX" sz="1100" dirty="0"/>
          </a:p>
        </p:txBody>
      </p:sp>
      <p:sp>
        <p:nvSpPr>
          <p:cNvPr id="49" name="Cuadro de texto 4"/>
          <p:cNvSpPr txBox="1"/>
          <p:nvPr/>
        </p:nvSpPr>
        <p:spPr>
          <a:xfrm>
            <a:off x="7070090" y="102433"/>
            <a:ext cx="1921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 b="1" dirty="0"/>
              <a:t>MC-CONCORD-02-02/01</a:t>
            </a:r>
            <a:endParaRPr lang="es-MX" altLang="en-US" sz="12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59" y="4517493"/>
            <a:ext cx="2403376" cy="69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1"/>
          <a:srcRect l="3220" t="2975" r="2998" b="5045"/>
          <a:stretch>
            <a:fillRect/>
          </a:stretch>
        </p:blipFill>
        <p:spPr>
          <a:xfrm>
            <a:off x="15875" y="1084263"/>
            <a:ext cx="9043988" cy="5545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Text Box 2"/>
          <p:cNvSpPr txBox="1"/>
          <p:nvPr/>
        </p:nvSpPr>
        <p:spPr>
          <a:xfrm>
            <a:off x="3276600" y="0"/>
            <a:ext cx="2514600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A3</a:t>
            </a:r>
            <a:endParaRPr lang="es-MX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s-MX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(EJEMPLO)</a:t>
            </a:r>
            <a:endParaRPr lang="es-MX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 descr="LOGO CONCO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7480"/>
            <a:ext cx="2483485" cy="628650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6896100" y="105410"/>
            <a:ext cx="1921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 b="1"/>
              <a:t>MC-CONCORD-02-02/01</a:t>
            </a:r>
            <a:endParaRPr lang="es-MX" altLang="en-U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224155" y="100330"/>
            <a:ext cx="839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5W+2H</a:t>
            </a:r>
            <a:endParaRPr lang="es-MX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68275" y="468630"/>
            <a:ext cx="85083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 Qué sucede? 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altLang="es-MX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los  ultimos 9 meses el area de soporte tecnico ha estado 7 meses por debajo del 92% requerido para el indicador de entrega (cierre de folios) de tienda </a:t>
            </a:r>
            <a:endParaRPr lang="es-ES" altLang="es-MX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¿Por qué es importante solucionar el problema?</a:t>
            </a:r>
            <a:b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altLang="es-MX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cumplir con el objetivo de calidad satisfaccion del cliente con un minimo requerido 92%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¿Cuando sucede?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altLang="es-MX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los meses de Enero, Febrero, Marzo, Abril, Mayo, Junio, Julio y Agosto</a:t>
            </a:r>
            <a:endParaRPr lang="es-MX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¿Donde sucede?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altLang="es-MX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el area de Soporte tecnico a Tiendas 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¿Quien interviene?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altLang="es-MX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Jefe de soporte tecnico, ejecutivo de soporte tecnico y personal de tienda 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¿Como me doy cuenta del problema?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sz="2000" dirty="0" smtClean="0">
                <a:sym typeface="+mn-ea"/>
              </a:rPr>
              <a:t>al </a:t>
            </a:r>
            <a:r>
              <a:rPr lang="es-ES" altLang="es-MX" sz="2000" dirty="0" smtClean="0">
                <a:sym typeface="+mn-ea"/>
              </a:rPr>
              <a:t>crear el indicador de satisfaccion </a:t>
            </a:r>
            <a:r>
              <a:rPr lang="es-MX" sz="2000" dirty="0" smtClean="0">
                <a:sym typeface="+mn-ea"/>
              </a:rPr>
              <a:t>de calidad.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¿De cuanto es el impacto (operativo y/o financiero?</a:t>
            </a:r>
            <a:b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MX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altLang="es-MX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2115 folios de reporte sin cerrar en los meses mencionados </a:t>
            </a:r>
            <a:endParaRPr lang="es-ES" altLang="es-MX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990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ENERO</a:t>
            </a:r>
            <a:endParaRPr lang="es-MX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1066800" y="76199"/>
          <a:ext cx="7848600" cy="28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228600" y="3505200"/>
          <a:ext cx="4276725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066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FEBRERO</a:t>
            </a:r>
            <a:endParaRPr lang="es-MX" sz="1400" dirty="0"/>
          </a:p>
        </p:txBody>
      </p:sp>
      <p:graphicFrame>
        <p:nvGraphicFramePr>
          <p:cNvPr id="3" name="2 Gráfico"/>
          <p:cNvGraphicFramePr/>
          <p:nvPr/>
        </p:nvGraphicFramePr>
        <p:xfrm>
          <a:off x="1066800" y="304800"/>
          <a:ext cx="7886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3 Gráfico"/>
          <p:cNvGraphicFramePr/>
          <p:nvPr/>
        </p:nvGraphicFramePr>
        <p:xfrm>
          <a:off x="304800" y="3124200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6675" y="129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MARZO</a:t>
            </a:r>
            <a:endParaRPr lang="es-MX" sz="1400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838200" y="77688"/>
          <a:ext cx="81819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2286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675" y="9876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AGOSTO</a:t>
            </a:r>
            <a:endParaRPr lang="es-MX" sz="1400" dirty="0"/>
          </a:p>
        </p:txBody>
      </p:sp>
      <p:graphicFrame>
        <p:nvGraphicFramePr>
          <p:cNvPr id="3" name="2 Gráfico"/>
          <p:cNvGraphicFramePr/>
          <p:nvPr/>
        </p:nvGraphicFramePr>
        <p:xfrm>
          <a:off x="990600" y="76199"/>
          <a:ext cx="80010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4 Gráfico"/>
          <p:cNvGraphicFramePr/>
          <p:nvPr/>
        </p:nvGraphicFramePr>
        <p:xfrm>
          <a:off x="304800" y="2819400"/>
          <a:ext cx="533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57200" y="304800"/>
          <a:ext cx="8305800" cy="611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4300"/>
                <a:gridCol w="1409700"/>
                <a:gridCol w="1358900"/>
                <a:gridCol w="1384300"/>
                <a:gridCol w="1384300"/>
                <a:gridCol w="13843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ACTIVIDAD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MODO DE IMPLANTACION 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RESPONSABLE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HERRAMIENTA LEAN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FECHA </a:t>
                      </a:r>
                      <a:endParaRPr lang="es-MX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Avance</a:t>
                      </a:r>
                      <a:endParaRPr lang="es-ES" sz="1200" b="1" dirty="0" smtClean="0"/>
                    </a:p>
                    <a:p>
                      <a:endParaRPr lang="es-MX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Realizar menú de</a:t>
                      </a:r>
                      <a:r>
                        <a:rPr lang="es-ES" sz="1100" baseline="0" dirty="0" smtClean="0"/>
                        <a:t> requerimientos según el tipo de caso  en </a:t>
                      </a:r>
                      <a:r>
                        <a:rPr lang="es-ES" sz="1100" dirty="0" smtClean="0"/>
                        <a:t>Concord </a:t>
                      </a:r>
                      <a:r>
                        <a:rPr lang="es-ES" sz="1100" dirty="0" err="1" smtClean="0"/>
                        <a:t>Vent</a:t>
                      </a:r>
                      <a:r>
                        <a:rPr lang="es-ES" sz="1100" dirty="0" smtClean="0"/>
                        <a:t>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Acordar</a:t>
                      </a:r>
                      <a:r>
                        <a:rPr lang="es-ES" sz="1100" baseline="0" dirty="0" smtClean="0"/>
                        <a:t> con programación la secuencia del nuevo menú para captura de reportes generados por las tiendas.</a:t>
                      </a:r>
                      <a:endParaRPr lang="es-E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Maribel</a:t>
                      </a:r>
                      <a:r>
                        <a:rPr lang="es-ES" sz="1100" baseline="0" dirty="0" smtClean="0"/>
                        <a:t> Lanzagorta/ </a:t>
                      </a:r>
                      <a:r>
                        <a:rPr lang="es-ES" sz="1100" baseline="0" dirty="0" err="1" smtClean="0"/>
                        <a:t>Angel</a:t>
                      </a:r>
                      <a:r>
                        <a:rPr lang="es-ES" sz="1100" baseline="0" dirty="0" smtClean="0"/>
                        <a:t> Basilio /ROBERTO PEREZ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Poka-yoke</a:t>
                      </a:r>
                      <a:r>
                        <a:rPr lang="es-ES" sz="1100" dirty="0" smtClean="0"/>
                        <a:t> /</a:t>
                      </a:r>
                      <a:r>
                        <a:rPr lang="es-ES" sz="1100" baseline="0" dirty="0" smtClean="0"/>
                        <a:t> control visual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31/01/21-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baseline="0" dirty="0" smtClean="0"/>
                        <a:t>Modificar el reporte  para obtener los datos de tiempo en cada llamada de soporte técnico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smtClean="0"/>
                        <a:t>Realizar Acordar</a:t>
                      </a:r>
                      <a:r>
                        <a:rPr lang="es-ES" sz="1100" baseline="0" dirty="0" smtClean="0"/>
                        <a:t> con programación el funcionamiento del icono para medir el tiempo que se tardan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smtClean="0"/>
                        <a:t>Maribel</a:t>
                      </a:r>
                      <a:r>
                        <a:rPr lang="es-ES" sz="1100" baseline="0" dirty="0" smtClean="0"/>
                        <a:t> Lanzagorta/ </a:t>
                      </a:r>
                      <a:r>
                        <a:rPr lang="es-ES" sz="1100" baseline="0" dirty="0" err="1" smtClean="0"/>
                        <a:t>Angel</a:t>
                      </a:r>
                      <a:r>
                        <a:rPr lang="es-ES" sz="1100" baseline="0" dirty="0" smtClean="0"/>
                        <a:t> Basilio </a:t>
                      </a:r>
                      <a:endParaRPr lang="es-MX" sz="1100" dirty="0" smtClean="0"/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err="1" smtClean="0"/>
                        <a:t>Poka-yoke</a:t>
                      </a:r>
                      <a:r>
                        <a:rPr lang="es-ES" sz="1100" dirty="0" smtClean="0"/>
                        <a:t> /</a:t>
                      </a:r>
                      <a:r>
                        <a:rPr lang="es-ES" sz="1100" baseline="0" dirty="0" smtClean="0"/>
                        <a:t> control visual </a:t>
                      </a:r>
                      <a:endParaRPr lang="es-MX" sz="1100" dirty="0" smtClean="0"/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03/12/20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baseline="0" dirty="0" smtClean="0"/>
                        <a:t>Homologar  los conceptos para cancelar folios de reportes generados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Realizar junta con ejecutivos de soporte técnico para alinear criterios .</a:t>
                      </a:r>
                      <a:endParaRPr lang="es-ES" sz="1100" dirty="0" smtClean="0"/>
                    </a:p>
                    <a:p>
                      <a:r>
                        <a:rPr lang="es-ES" sz="1100" dirty="0" smtClean="0"/>
                        <a:t>Dar a conocer los casos </a:t>
                      </a:r>
                      <a:endParaRPr lang="es-E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Maribel</a:t>
                      </a:r>
                      <a:r>
                        <a:rPr lang="es-ES" sz="1100" baseline="0" dirty="0" smtClean="0"/>
                        <a:t> Lanzagorta/ </a:t>
                      </a:r>
                      <a:r>
                        <a:rPr lang="es-ES" sz="1100" baseline="0" dirty="0" err="1" smtClean="0"/>
                        <a:t>Angel</a:t>
                      </a:r>
                      <a:r>
                        <a:rPr lang="es-ES" sz="1100" baseline="0" dirty="0" smtClean="0"/>
                        <a:t> Basilio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Poka-yoke</a:t>
                      </a:r>
                      <a:r>
                        <a:rPr lang="es-ES" sz="1100" dirty="0" smtClean="0"/>
                        <a:t> /</a:t>
                      </a:r>
                      <a:r>
                        <a:rPr lang="es-ES" sz="1100" baseline="0" dirty="0" smtClean="0"/>
                        <a:t> control visual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08/12/20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Tabla de menús por caso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Categorizar</a:t>
                      </a:r>
                      <a:r>
                        <a:rPr lang="es-ES" sz="1100" baseline="0" dirty="0" smtClean="0"/>
                        <a:t> los casos por el cual se levanta un folio y las necesidades que este requiere </a:t>
                      </a:r>
                      <a:endParaRPr lang="es-E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smtClean="0"/>
                        <a:t>Maribel</a:t>
                      </a:r>
                      <a:r>
                        <a:rPr lang="es-ES" sz="1100" baseline="0" dirty="0" smtClean="0"/>
                        <a:t> Lanzagorta/ </a:t>
                      </a:r>
                      <a:r>
                        <a:rPr lang="es-ES" sz="1100" baseline="0" dirty="0" err="1" smtClean="0"/>
                        <a:t>Angel</a:t>
                      </a:r>
                      <a:r>
                        <a:rPr lang="es-ES" sz="1100" baseline="0" dirty="0" smtClean="0"/>
                        <a:t> Basilio </a:t>
                      </a:r>
                      <a:endParaRPr lang="es-MX" sz="1100" dirty="0" smtClean="0"/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err="1" smtClean="0"/>
                        <a:t>Poka-yoke</a:t>
                      </a:r>
                      <a:r>
                        <a:rPr lang="es-ES" sz="1100" dirty="0" smtClean="0"/>
                        <a:t> /</a:t>
                      </a:r>
                      <a:r>
                        <a:rPr lang="es-ES" sz="1100" baseline="0" dirty="0" smtClean="0"/>
                        <a:t> control visual </a:t>
                      </a:r>
                      <a:endParaRPr lang="es-MX" sz="1100" dirty="0" smtClean="0"/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dirty="0" smtClean="0"/>
                        <a:t>09/12/20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Realizar un indicador de seguimiento mensual de los casos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Crear indicadores que nos permitan visualizar el comportamiento</a:t>
                      </a:r>
                      <a:r>
                        <a:rPr lang="es-ES" sz="1100" baseline="0" dirty="0" smtClean="0"/>
                        <a:t> de las acciones implantadas</a:t>
                      </a:r>
                      <a:endParaRPr lang="es-E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smtClean="0"/>
                        <a:t>Maribel</a:t>
                      </a:r>
                      <a:r>
                        <a:rPr lang="es-ES" sz="1100" baseline="0" dirty="0" smtClean="0"/>
                        <a:t> Lanzagorta/ </a:t>
                      </a:r>
                      <a:r>
                        <a:rPr lang="es-ES" sz="1100" baseline="0" dirty="0" err="1" smtClean="0"/>
                        <a:t>Angel</a:t>
                      </a:r>
                      <a:r>
                        <a:rPr lang="es-ES" sz="1100" baseline="0" dirty="0" smtClean="0"/>
                        <a:t> Basilio </a:t>
                      </a:r>
                      <a:endParaRPr lang="es-MX" sz="1100" dirty="0" smtClean="0"/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ES" sz="1100" dirty="0" err="1" smtClean="0"/>
                        <a:t>Poka-yoke</a:t>
                      </a:r>
                      <a:r>
                        <a:rPr lang="es-ES" sz="1100" dirty="0" smtClean="0"/>
                        <a:t> /</a:t>
                      </a:r>
                      <a:r>
                        <a:rPr lang="es-ES" sz="1100" baseline="0" dirty="0" smtClean="0"/>
                        <a:t> control visual </a:t>
                      </a:r>
                      <a:endParaRPr lang="es-MX" sz="1100" dirty="0" smtClean="0"/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28/01/21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MX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/>
          <p:nvPr/>
        </p:nvGraphicFramePr>
        <p:xfrm>
          <a:off x="609600" y="152400"/>
          <a:ext cx="8057515" cy="7188602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068195"/>
                <a:gridCol w="1996440"/>
                <a:gridCol w="1996440"/>
                <a:gridCol w="1996440"/>
              </a:tblGrid>
              <a:tr h="9191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MX" altLang="en-US" sz="2000" b="1" dirty="0"/>
                        <a:t>ETAPA</a:t>
                      </a:r>
                      <a:endParaRPr lang="es-MX" altLang="en-US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MX" altLang="en-US" sz="2000" b="1"/>
                        <a:t>FECHA COMPROMISO</a:t>
                      </a:r>
                      <a:endParaRPr lang="es-MX" altLang="en-US" sz="20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MX" altLang="en-US" sz="2000" b="1" dirty="0"/>
                        <a:t>ESTATUS</a:t>
                      </a:r>
                      <a:endParaRPr lang="es-MX" altLang="en-US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MX" altLang="en-US" sz="2000" b="1"/>
                        <a:t>COMENTARIO</a:t>
                      </a:r>
                      <a:endParaRPr lang="es-MX" altLang="en-US" sz="2000" b="1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7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/>
                        <a:t>ANTECEDENTES</a:t>
                      </a: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10/11/20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72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/>
                        <a:t>SITUACION ACTUAL</a:t>
                      </a: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11/11/20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7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/>
                        <a:t>META</a:t>
                      </a: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15/11/20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72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/>
                        <a:t>ANALISIS CAUSAL</a:t>
                      </a: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24/11/20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08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/>
                        <a:t>PROPUESTA DE SOLUCIONES</a:t>
                      </a: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  <a:p>
                      <a:pPr>
                        <a:buNone/>
                      </a:pPr>
                      <a:endParaRPr lang="es-MX" altLang="en-US" dirty="0"/>
                    </a:p>
                    <a:p>
                      <a:pPr>
                        <a:buNone/>
                      </a:pPr>
                      <a:r>
                        <a:rPr lang="es-ES" altLang="en-US" dirty="0" smtClean="0"/>
                        <a:t>02/12/20</a:t>
                      </a:r>
                      <a:endParaRPr lang="es-MX" altLang="en-US" dirty="0"/>
                    </a:p>
                    <a:p>
                      <a:pPr>
                        <a:buNone/>
                      </a:pPr>
                      <a:endParaRPr lang="es-MX" altLang="en-US" dirty="0"/>
                    </a:p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818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/>
                        <a:t>RESULTADOS DE LAS SOLUCIONES</a:t>
                      </a:r>
                      <a:endParaRPr lang="es-MX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28/01/21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818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altLang="en-US" dirty="0"/>
                        <a:t>SEGUIMIENTO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22/01/21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MX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smtClean="0"/>
                        <a:t>Ya</a:t>
                      </a:r>
                      <a:r>
                        <a:rPr lang="es-ES" altLang="en-US" baseline="0" dirty="0" smtClean="0"/>
                        <a:t> se encuentran definidos los indicadores de seguimiento por 3 meses </a:t>
                      </a:r>
                      <a:endParaRPr lang="es-MX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67184" y="990600"/>
          <a:ext cx="8991601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72"/>
                <a:gridCol w="857643"/>
                <a:gridCol w="674370"/>
                <a:gridCol w="1011556"/>
                <a:gridCol w="674370"/>
                <a:gridCol w="573600"/>
                <a:gridCol w="1240220"/>
                <a:gridCol w="1240220"/>
                <a:gridCol w="767390"/>
                <a:gridCol w="89916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600" dirty="0" smtClean="0"/>
                        <a:t>Indicador de proceso</a:t>
                      </a:r>
                      <a:endParaRPr lang="es-MX" sz="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Frecuencia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Responsable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Objetivo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LIE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LSE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aseline="0" dirty="0" smtClean="0"/>
                        <a:t>Razón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¿Qué?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¿Cuándo</a:t>
                      </a:r>
                      <a:r>
                        <a:rPr lang="es-ES" sz="800" baseline="0" dirty="0" smtClean="0"/>
                        <a:t>?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¿Quien?</a:t>
                      </a:r>
                      <a:endParaRPr lang="es-MX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INDICADOR DE SERVICIO DE EFECTIVIDAD SOPORTE TIENDAS</a:t>
                      </a:r>
                      <a:endParaRPr lang="es-MX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Mensual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Maribel</a:t>
                      </a:r>
                      <a:r>
                        <a:rPr lang="es-ES" sz="1000" baseline="0" dirty="0" smtClean="0"/>
                        <a:t> Lanzagorta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aseline="0" dirty="0" smtClean="0"/>
                        <a:t>Atender el 92% de los reportes generados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92%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n/a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Incumplir</a:t>
                      </a:r>
                      <a:r>
                        <a:rPr lang="es-ES" sz="1000" baseline="0" dirty="0" smtClean="0"/>
                        <a:t> con el objetivo </a:t>
                      </a:r>
                      <a:r>
                        <a:rPr lang="es-ES" sz="1000" baseline="0" dirty="0" smtClean="0"/>
                        <a:t>de calidad establecido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Rastrear</a:t>
                      </a:r>
                      <a:r>
                        <a:rPr lang="es-ES" sz="1000" baseline="0" dirty="0" smtClean="0"/>
                        <a:t> el motivo por el cual no se esta cumpliendo a través de reportes de tiempo de atención por folio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Inmediatamente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Jefe</a:t>
                      </a:r>
                      <a:r>
                        <a:rPr lang="es-ES" sz="1000" baseline="0" dirty="0" smtClean="0"/>
                        <a:t> de soporte técnico</a:t>
                      </a:r>
                      <a:endParaRPr lang="es-MX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REPORTES</a:t>
                      </a:r>
                      <a:r>
                        <a:rPr lang="es-MX" sz="800" baseline="0" dirty="0" smtClean="0"/>
                        <a:t> </a:t>
                      </a:r>
                      <a:r>
                        <a:rPr lang="es-MX" sz="800" dirty="0" smtClean="0"/>
                        <a:t>CANCELADOS </a:t>
                      </a:r>
                      <a:r>
                        <a:rPr lang="es-MX" sz="800" dirty="0" smtClean="0"/>
                        <a:t>EN SOPORTE TIENDAS</a:t>
                      </a:r>
                      <a:endParaRPr lang="es-MX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Mensual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Maribel</a:t>
                      </a:r>
                      <a:r>
                        <a:rPr lang="es-ES" sz="1000" baseline="0" dirty="0" smtClean="0"/>
                        <a:t> Lanzagorta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Estar por debajo del 8%</a:t>
                      </a:r>
                      <a:r>
                        <a:rPr lang="es-ES" sz="1000" baseline="0" dirty="0" smtClean="0"/>
                        <a:t> de los folios cancelados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N/a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n/a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s-MX" sz="1000" dirty="0" smtClean="0"/>
                        <a:t>Aumenta</a:t>
                      </a:r>
                      <a:r>
                        <a:rPr lang="es-MX" sz="1000" baseline="0" dirty="0" smtClean="0"/>
                        <a:t> los motivos por el cual se cancelación los  folios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Verificar motivo especifico por el cual se cancela el ticket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inmediatamente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Jefe de soporte </a:t>
                      </a:r>
                      <a:r>
                        <a:rPr lang="es-ES" sz="1000" dirty="0" smtClean="0"/>
                        <a:t>técnico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33400" y="3505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continuara con el seguimiento de 6 meses para monitorear el comportamiento del proyecto.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3771</Words>
  <Application>WPS Presentation</Application>
  <PresentationFormat>Presentación en pantalla (4:3)</PresentationFormat>
  <Paragraphs>247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Helvetica</vt:lpstr>
      <vt:lpstr>Times New Roman</vt:lpstr>
      <vt:lpstr>Calibri</vt:lpstr>
      <vt:lpstr>Arial Unicode MS</vt:lpstr>
      <vt:lpstr>Default Design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New England School Picture Co.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Klicker</dc:creator>
  <cp:lastModifiedBy>Maribel Lanzagorta</cp:lastModifiedBy>
  <cp:revision>170</cp:revision>
  <cp:lastPrinted>2021-05-05T18:39:00Z</cp:lastPrinted>
  <dcterms:created xsi:type="dcterms:W3CDTF">2007-01-11T15:42:00Z</dcterms:created>
  <dcterms:modified xsi:type="dcterms:W3CDTF">2021-07-16T17:52:10Z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2058-11.2.0.10176</vt:lpwstr>
  </property>
</Properties>
</file>