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</a:t>
            </a:r>
            <a:r>
              <a:rPr b="0" lang="es-MX" sz="4400" spc="-1" strike="noStrike">
                <a:latin typeface="Arial"/>
              </a:rPr>
              <a:t>u</a:t>
            </a:r>
            <a:r>
              <a:rPr b="0" lang="es-MX" sz="4400" spc="-1" strike="noStrike">
                <a:latin typeface="Arial"/>
              </a:rPr>
              <a:t>l</a:t>
            </a:r>
            <a:r>
              <a:rPr b="0" lang="es-MX" sz="4400" spc="-1" strike="noStrike">
                <a:latin typeface="Arial"/>
              </a:rPr>
              <a:t>s</a:t>
            </a:r>
            <a:r>
              <a:rPr b="0" lang="es-MX" sz="4400" spc="-1" strike="noStrike">
                <a:latin typeface="Arial"/>
              </a:rPr>
              <a:t>e</a:t>
            </a:r>
            <a:r>
              <a:rPr b="0" lang="es-MX" sz="4400" spc="-1" strike="noStrike">
                <a:latin typeface="Arial"/>
              </a:rPr>
              <a:t> </a:t>
            </a:r>
            <a:r>
              <a:rPr b="0" lang="es-MX" sz="4400" spc="-1" strike="noStrike">
                <a:latin typeface="Arial"/>
              </a:rPr>
              <a:t>p</a:t>
            </a:r>
            <a:r>
              <a:rPr b="0" lang="es-MX" sz="4400" spc="-1" strike="noStrike">
                <a:latin typeface="Arial"/>
              </a:rPr>
              <a:t>a</a:t>
            </a:r>
            <a:r>
              <a:rPr b="0" lang="es-MX" sz="4400" spc="-1" strike="noStrike">
                <a:latin typeface="Arial"/>
              </a:rPr>
              <a:t>r</a:t>
            </a:r>
            <a:r>
              <a:rPr b="0" lang="es-MX" sz="4400" spc="-1" strike="noStrike">
                <a:latin typeface="Arial"/>
              </a:rPr>
              <a:t>a</a:t>
            </a:r>
            <a:r>
              <a:rPr b="0" lang="es-MX" sz="4400" spc="-1" strike="noStrike">
                <a:latin typeface="Arial"/>
              </a:rPr>
              <a:t> </a:t>
            </a:r>
            <a:r>
              <a:rPr b="0" lang="es-MX" sz="4400" spc="-1" strike="noStrike">
                <a:latin typeface="Arial"/>
              </a:rPr>
              <a:t>d</a:t>
            </a:r>
            <a:r>
              <a:rPr b="0" lang="es-MX" sz="4400" spc="-1" strike="noStrike">
                <a:latin typeface="Arial"/>
              </a:rPr>
              <a:t>e</a:t>
            </a:r>
            <a:r>
              <a:rPr b="0" lang="es-MX" sz="4400" spc="-1" strike="noStrike">
                <a:latin typeface="Arial"/>
              </a:rPr>
              <a:t>s</a:t>
            </a:r>
            <a:r>
              <a:rPr b="0" lang="es-MX" sz="4400" spc="-1" strike="noStrike">
                <a:latin typeface="Arial"/>
              </a:rPr>
              <a:t>p</a:t>
            </a:r>
            <a:r>
              <a:rPr b="0" lang="es-MX" sz="4400" spc="-1" strike="noStrike">
                <a:latin typeface="Arial"/>
              </a:rPr>
              <a:t>l</a:t>
            </a:r>
            <a:r>
              <a:rPr b="0" lang="es-MX" sz="4400" spc="-1" strike="noStrike">
                <a:latin typeface="Arial"/>
              </a:rPr>
              <a:t>a</a:t>
            </a:r>
            <a:r>
              <a:rPr b="0" lang="es-MX" sz="4400" spc="-1" strike="noStrike">
                <a:latin typeface="Arial"/>
              </a:rPr>
              <a:t>z</a:t>
            </a:r>
            <a:r>
              <a:rPr b="0" lang="es-MX" sz="4400" spc="-1" strike="noStrike">
                <a:latin typeface="Arial"/>
              </a:rPr>
              <a:t>a</a:t>
            </a:r>
            <a:r>
              <a:rPr b="0" lang="es-MX" sz="4400" spc="-1" strike="noStrike">
                <a:latin typeface="Arial"/>
              </a:rPr>
              <a:t>r</a:t>
            </a:r>
            <a:r>
              <a:rPr b="0" lang="es-MX" sz="4400" spc="-1" strike="noStrike">
                <a:latin typeface="Arial"/>
              </a:rPr>
              <a:t> </a:t>
            </a:r>
            <a:r>
              <a:rPr b="0" lang="es-MX" sz="4400" spc="-1" strike="noStrike">
                <a:latin typeface="Arial"/>
              </a:rPr>
              <a:t>l</a:t>
            </a:r>
            <a:r>
              <a:rPr b="0" lang="es-MX" sz="4400" spc="-1" strike="noStrike">
                <a:latin typeface="Arial"/>
              </a:rPr>
              <a:t>a</a:t>
            </a:r>
            <a:r>
              <a:rPr b="0" lang="es-MX" sz="4400" spc="-1" strike="noStrike">
                <a:latin typeface="Arial"/>
              </a:rPr>
              <a:t> </a:t>
            </a:r>
            <a:r>
              <a:rPr b="0" lang="es-MX" sz="4400" spc="-1" strike="noStrike">
                <a:latin typeface="Arial"/>
              </a:rPr>
              <a:t>d</a:t>
            </a:r>
            <a:r>
              <a:rPr b="0" lang="es-MX" sz="4400" spc="-1" strike="noStrike">
                <a:latin typeface="Arial"/>
              </a:rPr>
              <a:t>i</a:t>
            </a:r>
            <a:r>
              <a:rPr b="0" lang="es-MX" sz="4400" spc="-1" strike="noStrike">
                <a:latin typeface="Arial"/>
              </a:rPr>
              <a:t>a</a:t>
            </a:r>
            <a:r>
              <a:rPr b="0" lang="es-MX" sz="4400" spc="-1" strike="noStrike">
                <a:latin typeface="Arial"/>
              </a:rPr>
              <a:t>p</a:t>
            </a:r>
            <a:r>
              <a:rPr b="0" lang="es-MX" sz="4400" spc="-1" strike="noStrike">
                <a:latin typeface="Arial"/>
              </a:rPr>
              <a:t>o</a:t>
            </a:r>
            <a:r>
              <a:rPr b="0" lang="es-MX" sz="4400" spc="-1" strike="noStrike">
                <a:latin typeface="Arial"/>
              </a:rPr>
              <a:t>s</a:t>
            </a:r>
            <a:r>
              <a:rPr b="0" lang="es-MX" sz="4400" spc="-1" strike="noStrike">
                <a:latin typeface="Arial"/>
              </a:rPr>
              <a:t>i</a:t>
            </a:r>
            <a:r>
              <a:rPr b="0" lang="es-MX" sz="4400" spc="-1" strike="noStrike">
                <a:latin typeface="Arial"/>
              </a:rPr>
              <a:t>t</a:t>
            </a:r>
            <a:r>
              <a:rPr b="0" lang="es-MX" sz="4400" spc="-1" strike="noStrike">
                <a:latin typeface="Arial"/>
              </a:rPr>
              <a:t>i</a:t>
            </a:r>
            <a:r>
              <a:rPr b="0" lang="es-MX" sz="4400" spc="-1" strike="noStrike">
                <a:latin typeface="Arial"/>
              </a:rPr>
              <a:t>v</a:t>
            </a:r>
            <a:r>
              <a:rPr b="0" lang="es-MX" sz="4400" spc="-1" strike="noStrike">
                <a:latin typeface="Arial"/>
              </a:rPr>
              <a:t>a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MX" sz="2000" spc="-1" strike="noStrike">
                <a:latin typeface="Arial"/>
              </a:rPr>
              <a:t>Pulse para editar el formato de las notas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MX" sz="1400" spc="-1" strike="noStrike">
                <a:latin typeface="Times New Roman"/>
              </a:rPr>
              <a:t>&lt;cabecera&gt;</a:t>
            </a:r>
            <a:endParaRPr b="0" lang="es-MX" sz="1400" spc="-1" strike="noStrike"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MX" sz="1400" spc="-1" strike="noStrike">
                <a:latin typeface="Times New Roman"/>
              </a:rPr>
              <a:t>&lt;fecha/hora&gt;</a:t>
            </a:r>
            <a:endParaRPr b="0" lang="es-MX" sz="1400" spc="-1" strike="noStrike"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MX" sz="1400" spc="-1" strike="noStrike">
                <a:latin typeface="Times New Roman"/>
              </a:rPr>
              <a:t>&lt;pie de página&gt;</a:t>
            </a:r>
            <a:endParaRPr b="0" lang="es-MX" sz="1400" spc="-1" strike="noStrike"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59A2740-2E7F-44F7-A38D-5F87F24EA64B}" type="slidenum">
              <a:rPr b="0" lang="es-MX" sz="1400" spc="-1" strike="noStrike">
                <a:latin typeface="Times New Roman"/>
              </a:rPr>
              <a:t>&lt;número&gt;</a:t>
            </a:fld>
            <a:endParaRPr b="0" lang="es-MX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8829720"/>
            <a:ext cx="3036960" cy="46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john shook</a:t>
            </a:r>
            <a:endParaRPr b="0" lang="es-MX" sz="1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970440" y="8829720"/>
            <a:ext cx="3036960" cy="46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3"/>
          <p:cNvSpPr>
            <a:spLocks noGrp="1"/>
          </p:cNvSpPr>
          <p:nvPr>
            <p:ph type="sldImg"/>
          </p:nvPr>
        </p:nvSpPr>
        <p:spPr>
          <a:xfrm>
            <a:off x="793800" y="949320"/>
            <a:ext cx="5343840" cy="400716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28600" y="1080000"/>
            <a:ext cx="4341960" cy="989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228600" y="2057400"/>
            <a:ext cx="4341960" cy="16750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228600" y="4724280"/>
            <a:ext cx="4341960" cy="20559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4724280" y="990720"/>
            <a:ext cx="4265640" cy="19796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5"/>
          <p:cNvSpPr/>
          <p:nvPr/>
        </p:nvSpPr>
        <p:spPr>
          <a:xfrm>
            <a:off x="4724280" y="3124080"/>
            <a:ext cx="4265640" cy="20894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6"/>
          <p:cNvSpPr/>
          <p:nvPr/>
        </p:nvSpPr>
        <p:spPr>
          <a:xfrm>
            <a:off x="4724280" y="5334120"/>
            <a:ext cx="4265640" cy="14464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7"/>
          <p:cNvSpPr/>
          <p:nvPr/>
        </p:nvSpPr>
        <p:spPr>
          <a:xfrm>
            <a:off x="228600" y="990720"/>
            <a:ext cx="1522440" cy="33300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s-MX" sz="1600" spc="-1" strike="noStrike">
                <a:solidFill>
                  <a:srgbClr val="ffffff"/>
                </a:solidFill>
                <a:latin typeface="Arial"/>
                <a:ea typeface="DejaVu Sans"/>
              </a:rPr>
              <a:t>Antecedentes</a:t>
            </a:r>
            <a:endParaRPr b="0" lang="es-MX" sz="1600" spc="-1" strike="noStrike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228600" y="2057400"/>
            <a:ext cx="2233800" cy="33300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s-MX" sz="1600" spc="-1" strike="noStrike">
                <a:solidFill>
                  <a:srgbClr val="ffffff"/>
                </a:solidFill>
                <a:latin typeface="Arial"/>
                <a:ea typeface="DejaVu Sans"/>
              </a:rPr>
              <a:t>Situación Actual</a:t>
            </a:r>
            <a:endParaRPr b="0" lang="es-MX" sz="1600" spc="-1" strike="noStrike"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228600" y="3733920"/>
            <a:ext cx="989280" cy="33300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s-MX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Meta</a:t>
            </a:r>
            <a:endParaRPr b="0" lang="es-MX" sz="1600" spc="-1" strike="noStrike"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228600" y="4724280"/>
            <a:ext cx="1979640" cy="33300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s-MX" sz="1600" spc="-1" strike="noStrike">
                <a:solidFill>
                  <a:srgbClr val="ffffff"/>
                </a:solidFill>
                <a:latin typeface="Arial"/>
                <a:ea typeface="DejaVu Sans"/>
              </a:rPr>
              <a:t>Análisis Causal</a:t>
            </a:r>
            <a:endParaRPr b="0" lang="es-MX" sz="1600" spc="-1" strike="noStrike"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4724280" y="990720"/>
            <a:ext cx="2665440" cy="33300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s-MX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Propuesta de Soluciones</a:t>
            </a:r>
            <a:endParaRPr b="0" lang="es-MX" sz="1600" spc="-1" strike="noStrike"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4724280" y="3124080"/>
            <a:ext cx="3579840" cy="33300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s-MX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Resultados de las Soluciones</a:t>
            </a:r>
            <a:endParaRPr b="0" lang="es-MX" sz="1600" spc="-1" strike="noStrike">
              <a:latin typeface="Arial"/>
            </a:endParaRPr>
          </a:p>
        </p:txBody>
      </p:sp>
      <p:sp>
        <p:nvSpPr>
          <p:cNvPr id="54" name="CustomShape 13"/>
          <p:cNvSpPr/>
          <p:nvPr/>
        </p:nvSpPr>
        <p:spPr>
          <a:xfrm>
            <a:off x="4724280" y="5334120"/>
            <a:ext cx="2132280" cy="33300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s-MX" sz="1600" spc="-1" strike="noStrike">
                <a:solidFill>
                  <a:srgbClr val="ffffff"/>
                </a:solidFill>
                <a:latin typeface="Arial"/>
                <a:ea typeface="DejaVu Sans"/>
              </a:rPr>
              <a:t>Seguimiento</a:t>
            </a:r>
            <a:endParaRPr b="0" lang="es-MX" sz="1600" spc="-1" strike="noStrike">
              <a:latin typeface="Arial"/>
            </a:endParaRPr>
          </a:p>
        </p:txBody>
      </p:sp>
      <p:sp>
        <p:nvSpPr>
          <p:cNvPr id="55" name="CustomShape 14"/>
          <p:cNvSpPr/>
          <p:nvPr/>
        </p:nvSpPr>
        <p:spPr>
          <a:xfrm>
            <a:off x="228600" y="3733920"/>
            <a:ext cx="4341960" cy="9129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5"/>
          <p:cNvSpPr/>
          <p:nvPr/>
        </p:nvSpPr>
        <p:spPr>
          <a:xfrm>
            <a:off x="547920" y="4031280"/>
            <a:ext cx="396108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i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Eliminar el uso de archivos de excel, centralizar la información y evitar duplicidad de la misma.</a:t>
            </a:r>
            <a:endParaRPr b="0" lang="es-MX" sz="1200" spc="-1" strike="noStrike">
              <a:latin typeface="Arial"/>
            </a:endParaRPr>
          </a:p>
        </p:txBody>
      </p:sp>
      <p:sp>
        <p:nvSpPr>
          <p:cNvPr id="57" name="CustomShape 16"/>
          <p:cNvSpPr/>
          <p:nvPr/>
        </p:nvSpPr>
        <p:spPr>
          <a:xfrm>
            <a:off x="228600" y="1329120"/>
            <a:ext cx="4303800" cy="5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100" spc="-1" strike="noStrike">
                <a:solidFill>
                  <a:srgbClr val="000000"/>
                </a:solidFill>
                <a:latin typeface="Arial"/>
                <a:ea typeface="DejaVu Sans"/>
              </a:rPr>
              <a:t>El área de soporte técnico Trabaja con 4 archivos de excel, en conjunto cuentan con 31 hojas internas donde se repite la información. 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58" name="CustomShape 17"/>
          <p:cNvSpPr/>
          <p:nvPr/>
        </p:nvSpPr>
        <p:spPr>
          <a:xfrm>
            <a:off x="932760" y="532080"/>
            <a:ext cx="31647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200" spc="-1" strike="noStrike">
                <a:solidFill>
                  <a:srgbClr val="000000"/>
                </a:solidFill>
                <a:latin typeface="Arial"/>
                <a:ea typeface="DejaVu Sans"/>
              </a:rPr>
              <a:t>Dueño: Edgar Vite /Jesus Cruz</a:t>
            </a:r>
            <a:endParaRPr b="0" lang="es-MX" sz="1200" spc="-1" strike="noStrike">
              <a:latin typeface="Arial"/>
            </a:endParaRPr>
          </a:p>
        </p:txBody>
      </p:sp>
      <p:pic>
        <p:nvPicPr>
          <p:cNvPr id="59" name="42 Imagen" descr=""/>
          <p:cNvPicPr/>
          <p:nvPr/>
        </p:nvPicPr>
        <p:blipFill>
          <a:blip r:embed="rId1"/>
          <a:stretch/>
        </p:blipFill>
        <p:spPr>
          <a:xfrm>
            <a:off x="62640" y="53280"/>
            <a:ext cx="1334880" cy="510480"/>
          </a:xfrm>
          <a:prstGeom prst="rect">
            <a:avLst/>
          </a:prstGeom>
          <a:ln>
            <a:noFill/>
          </a:ln>
        </p:spPr>
      </p:pic>
      <p:sp>
        <p:nvSpPr>
          <p:cNvPr id="60" name="CustomShape 18"/>
          <p:cNvSpPr/>
          <p:nvPr/>
        </p:nvSpPr>
        <p:spPr>
          <a:xfrm>
            <a:off x="1245600" y="218520"/>
            <a:ext cx="330984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50"/>
              </a:spcBef>
              <a:tabLst>
                <a:tab algn="l" pos="0"/>
              </a:tabLst>
            </a:pPr>
            <a:r>
              <a:rPr b="1" lang="es-MX" sz="1100" spc="-1" strike="noStrike">
                <a:solidFill>
                  <a:srgbClr val="ff0000"/>
                </a:solidFill>
                <a:latin typeface="Arial"/>
                <a:ea typeface="DejaVu Sans"/>
              </a:rPr>
              <a:t>INICIATIVA: </a:t>
            </a:r>
            <a:r>
              <a:rPr b="1" lang="es-MX" sz="1050" spc="-1" strike="noStrike">
                <a:solidFill>
                  <a:srgbClr val="ff0000"/>
                </a:solidFill>
                <a:latin typeface="Arial"/>
                <a:ea typeface="DejaVu Sans"/>
              </a:rPr>
              <a:t>SOLICITUD DE SOPORTE TECNICO </a:t>
            </a:r>
            <a:endParaRPr b="0" lang="es-MX" sz="1050" spc="-1" strike="noStrike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4511880" y="-77400"/>
            <a:ext cx="7905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599"/>
              </a:spcBef>
              <a:tabLst>
                <a:tab algn="l" pos="0"/>
              </a:tabLst>
            </a:pPr>
            <a:r>
              <a:rPr b="1" lang="es-MX" sz="3200" spc="-1" strike="noStrike">
                <a:solidFill>
                  <a:srgbClr val="ff0000"/>
                </a:solidFill>
                <a:latin typeface="Arial"/>
                <a:ea typeface="DejaVu Sans"/>
              </a:rPr>
              <a:t>A3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62" name="CustomShape 20"/>
          <p:cNvSpPr/>
          <p:nvPr/>
        </p:nvSpPr>
        <p:spPr>
          <a:xfrm>
            <a:off x="3893760" y="495720"/>
            <a:ext cx="21625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MX" sz="1400" spc="-1" strike="noStrike">
                <a:solidFill>
                  <a:srgbClr val="000000"/>
                </a:solidFill>
                <a:latin typeface="Arial"/>
                <a:ea typeface="DejaVu Sans"/>
              </a:rPr>
              <a:t>(GC-COLCHAS-21-03)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515280" y="378000"/>
            <a:ext cx="240192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-MX" sz="1100" spc="-1" strike="noStrike">
                <a:solidFill>
                  <a:srgbClr val="000000"/>
                </a:solidFill>
                <a:latin typeface="Arial"/>
                <a:ea typeface="DejaVu Sans"/>
              </a:rPr>
              <a:t>Fecha: </a:t>
            </a:r>
            <a:r>
              <a:rPr b="0" lang="es-MX" sz="11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8/02/ 21 - 20/07/21</a:t>
            </a:r>
            <a:endParaRPr b="0" lang="es-MX" sz="11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-MX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64" name="CustomShape 22"/>
          <p:cNvSpPr/>
          <p:nvPr/>
        </p:nvSpPr>
        <p:spPr>
          <a:xfrm>
            <a:off x="7070040" y="102600"/>
            <a:ext cx="19202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MX" sz="1200" spc="-1" strike="noStrike">
                <a:solidFill>
                  <a:srgbClr val="000000"/>
                </a:solidFill>
                <a:latin typeface="Arial"/>
                <a:ea typeface="DejaVu Sans"/>
              </a:rPr>
              <a:t>MC-CONCORD-02-02/01</a:t>
            </a:r>
            <a:endParaRPr b="0" lang="es-MX" sz="1200" spc="-1" strike="noStrike">
              <a:latin typeface="Arial"/>
            </a:endParaRPr>
          </a:p>
        </p:txBody>
      </p:sp>
      <p:pic>
        <p:nvPicPr>
          <p:cNvPr id="65" name="Imagen 94" descr=""/>
          <p:cNvPicPr/>
          <p:nvPr/>
        </p:nvPicPr>
        <p:blipFill>
          <a:blip r:embed="rId2"/>
          <a:stretch/>
        </p:blipFill>
        <p:spPr>
          <a:xfrm>
            <a:off x="5256000" y="2160000"/>
            <a:ext cx="1862280" cy="781200"/>
          </a:xfrm>
          <a:prstGeom prst="rect">
            <a:avLst/>
          </a:prstGeom>
          <a:ln>
            <a:noFill/>
          </a:ln>
        </p:spPr>
      </p:pic>
      <p:pic>
        <p:nvPicPr>
          <p:cNvPr id="66" name="Imagen 93" descr=""/>
          <p:cNvPicPr/>
          <p:nvPr/>
        </p:nvPicPr>
        <p:blipFill>
          <a:blip r:embed="rId3"/>
          <a:stretch/>
        </p:blipFill>
        <p:spPr>
          <a:xfrm>
            <a:off x="4769280" y="1371240"/>
            <a:ext cx="1782360" cy="788400"/>
          </a:xfrm>
          <a:prstGeom prst="rect">
            <a:avLst/>
          </a:prstGeom>
          <a:ln>
            <a:noFill/>
          </a:ln>
        </p:spPr>
      </p:pic>
      <p:sp>
        <p:nvSpPr>
          <p:cNvPr id="67" name="CustomShape 23"/>
          <p:cNvSpPr/>
          <p:nvPr/>
        </p:nvSpPr>
        <p:spPr>
          <a:xfrm>
            <a:off x="7118640" y="1368000"/>
            <a:ext cx="1827000" cy="104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 aplicación que se creo, evita la duplicidad, de esta manera todo los usuario manejan la misma información actualizada.</a:t>
            </a:r>
            <a:endParaRPr b="0" lang="es-MX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900" spc="-1" strike="noStrike">
                <a:solidFill>
                  <a:srgbClr val="000000"/>
                </a:solidFill>
                <a:latin typeface="Arial"/>
                <a:ea typeface="DejaVu Sans"/>
              </a:rPr>
              <a:t>También se mejora el tiempo de consulta y respuesta del usuario.</a:t>
            </a:r>
            <a:endParaRPr b="0" lang="es-MX" sz="900" spc="-1" strike="noStrike">
              <a:latin typeface="Arial"/>
            </a:endParaRPr>
          </a:p>
        </p:txBody>
      </p:sp>
      <p:sp>
        <p:nvSpPr>
          <p:cNvPr id="68" name="CustomShape 24"/>
          <p:cNvSpPr/>
          <p:nvPr/>
        </p:nvSpPr>
        <p:spPr>
          <a:xfrm>
            <a:off x="228600" y="2390760"/>
            <a:ext cx="430380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¿Qué sucede?</a:t>
            </a:r>
            <a:endParaRPr b="0" lang="es-MX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- De un archivo se duplica la información en 8 hojas internas, al igual se copia el archivo </a:t>
            </a: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     completo con otro nombre.</a:t>
            </a:r>
            <a:endParaRPr b="0" lang="es-MX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¿Cuándo sucede?</a:t>
            </a:r>
            <a:endParaRPr b="0" lang="es-MX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- Al generar nuevos archivos y/o paginas en excel se copia los datos principales de las </a:t>
            </a: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     sucursales (CDA,Nombre,Extensión,etc…), lo que conlleva que el usuario atienda a una          sucursal con datos incorrectos.</a:t>
            </a:r>
            <a:endParaRPr b="0" lang="es-MX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¿Dónde sucede?</a:t>
            </a:r>
            <a:endParaRPr b="0" lang="es-MX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- En los archivos de Excel.</a:t>
            </a:r>
            <a:endParaRPr b="0" lang="es-MX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¿Por qué es importante solucionar el problema?</a:t>
            </a:r>
            <a:endParaRPr b="0" lang="es-MX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700" spc="-1" strike="noStrike">
                <a:solidFill>
                  <a:srgbClr val="000000"/>
                </a:solidFill>
                <a:latin typeface="Calibri"/>
                <a:ea typeface="DejaVu Sans"/>
              </a:rPr>
              <a:t>- Para evitar tener información desactualizada y duplicada, por lo mismo se mejora el               tiempo de consulta y respuesta de usuario a cliente al tener la información centralizada.</a:t>
            </a:r>
            <a:endParaRPr b="0" lang="es-MX" sz="700" spc="-1" strike="noStrike">
              <a:latin typeface="Arial"/>
            </a:endParaRPr>
          </a:p>
        </p:txBody>
      </p:sp>
      <p:sp>
        <p:nvSpPr>
          <p:cNvPr id="69" name="CustomShape 25"/>
          <p:cNvSpPr/>
          <p:nvPr/>
        </p:nvSpPr>
        <p:spPr>
          <a:xfrm>
            <a:off x="2520000" y="2094840"/>
            <a:ext cx="935280" cy="29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3400" rIns="23400" tIns="23400" bIns="234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s-MX" sz="1600" spc="18" strike="noStrike">
                <a:solidFill>
                  <a:srgbClr val="ff0000"/>
                </a:solidFill>
                <a:latin typeface="Calibri"/>
                <a:ea typeface="DejaVu Sans"/>
              </a:rPr>
              <a:t>5W2H</a:t>
            </a:r>
            <a:endParaRPr b="0" lang="es-MX" sz="16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4"/>
          <a:stretch/>
        </p:blipFill>
        <p:spPr>
          <a:xfrm>
            <a:off x="4824000" y="5752800"/>
            <a:ext cx="1929240" cy="1027800"/>
          </a:xfrm>
          <a:prstGeom prst="rect">
            <a:avLst/>
          </a:prstGeom>
          <a:ln>
            <a:noFill/>
          </a:ln>
        </p:spPr>
      </p:pic>
      <p:sp>
        <p:nvSpPr>
          <p:cNvPr id="71" name="CustomShape 26"/>
          <p:cNvSpPr/>
          <p:nvPr/>
        </p:nvSpPr>
        <p:spPr>
          <a:xfrm>
            <a:off x="6984000" y="5472000"/>
            <a:ext cx="1827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Como seguimiento se  esta generando la versión 2 de la aplicación, en la cual se juntara mas información y se podrán automatizar otros puntos del área de soporte a tiendas.</a:t>
            </a:r>
            <a:endParaRPr b="0" lang="es-MX" sz="900" spc="-1" strike="noStrike">
              <a:latin typeface="Arial"/>
            </a:endParaRPr>
          </a:p>
        </p:txBody>
      </p:sp>
      <p:sp>
        <p:nvSpPr>
          <p:cNvPr id="72" name="CustomShape 27"/>
          <p:cNvSpPr/>
          <p:nvPr/>
        </p:nvSpPr>
        <p:spPr>
          <a:xfrm>
            <a:off x="2808000" y="4824000"/>
            <a:ext cx="169056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100" spc="-1" strike="noStrike">
                <a:solidFill>
                  <a:srgbClr val="000000"/>
                </a:solidFill>
                <a:latin typeface="Arial"/>
                <a:ea typeface="DejaVu Sans"/>
              </a:rPr>
              <a:t>Errores encontrados por archivo: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Archivo 1: 40 errores.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Archivo 2: 31 </a:t>
            </a:r>
            <a:r>
              <a:rPr b="0" lang="es-MX" sz="1100" spc="-1" strike="noStrike">
                <a:solidFill>
                  <a:srgbClr val="000000"/>
                </a:solidFill>
                <a:latin typeface="Arial"/>
                <a:ea typeface="DejaVu Sans"/>
              </a:rPr>
              <a:t>errores.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Archivo 3: 35 </a:t>
            </a:r>
            <a:r>
              <a:rPr b="0" lang="es-MX" sz="1100" spc="-1" strike="noStrike">
                <a:solidFill>
                  <a:srgbClr val="000000"/>
                </a:solidFill>
                <a:latin typeface="Arial"/>
                <a:ea typeface="DejaVu Sans"/>
              </a:rPr>
              <a:t>errores.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Archivo 4: 20 </a:t>
            </a:r>
            <a:r>
              <a:rPr b="0" lang="es-MX" sz="1100" spc="-1" strike="noStrike">
                <a:solidFill>
                  <a:srgbClr val="000000"/>
                </a:solidFill>
                <a:latin typeface="Arial"/>
                <a:ea typeface="DejaVu Sans"/>
              </a:rPr>
              <a:t>errores.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73" name="CustomShape 28"/>
          <p:cNvSpPr/>
          <p:nvPr/>
        </p:nvSpPr>
        <p:spPr>
          <a:xfrm>
            <a:off x="7309080" y="3585960"/>
            <a:ext cx="154656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100" spc="-1" strike="noStrike">
                <a:solidFill>
                  <a:srgbClr val="000000"/>
                </a:solidFill>
                <a:latin typeface="Arial"/>
                <a:ea typeface="DejaVu Sans"/>
              </a:rPr>
              <a:t>El tiempo de búsqueda anterior es de 5 minutos, contra el tiempo actual de 2 minuto.</a:t>
            </a:r>
            <a:endParaRPr b="0" lang="es-MX" sz="11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5"/>
          <a:stretch/>
        </p:blipFill>
        <p:spPr>
          <a:xfrm>
            <a:off x="266040" y="5112000"/>
            <a:ext cx="2541960" cy="14785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6"/>
          <a:stretch/>
        </p:blipFill>
        <p:spPr>
          <a:xfrm>
            <a:off x="4776840" y="3528000"/>
            <a:ext cx="2591280" cy="14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LibreOffice/6.4.7.2$Linux_X86_64 LibreOffice_project/40$Build-2</Application>
  <Words>3771</Words>
  <Paragraphs>247</Paragraphs>
  <Company>New England School Picture Co. LLC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2007-01-11T15:42:00Z</dcterms:created>
  <dc:creator>Matthew Klicker</dc:creator>
  <dc:description/>
  <dc:language>es-MX</dc:language>
  <cp:lastModifiedBy/>
  <cp:lastPrinted>2021-05-05T18:39:00Z</cp:lastPrinted>
  <dcterms:modified xsi:type="dcterms:W3CDTF">2021-07-20T13:04:30Z</dcterms:modified>
  <cp:revision>188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New England School Picture Co. LLC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2058-11.2.0.10176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Presentación en pantalla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10</vt:i4>
  </property>
</Properties>
</file>