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1"/>
          <a:stretch/>
        </p:blipFill>
        <p:spPr>
          <a:xfrm>
            <a:off x="-53280" y="-5040"/>
            <a:ext cx="9193680" cy="68594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187640" y="4750200"/>
            <a:ext cx="7197120" cy="9795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dir="tl" rig="soft">
              <a:rot lat="0" lon="0" rev="0"/>
            </a:lightRig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i="1" lang="es-MX" sz="4400" spc="24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Sistema de Control para Soporte a Tiendas</a:t>
            </a:r>
            <a:endParaRPr b="0" lang="es-M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1043640" y="2637000"/>
            <a:ext cx="7053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FASE ANALIZAR</a:t>
            </a:r>
            <a:endParaRPr b="0" lang="es-M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Identificación de causas potenciales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5640" y="1052640"/>
            <a:ext cx="878148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 base al enunciado del problema (revisado y acotado) realizar lluvia de ideas para plasmar las causas del mismo.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NOTA: lo importante es “plasmar” las verdaderas </a:t>
            </a:r>
            <a:r>
              <a:rPr b="0" i="1" lang="es-MX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causas raíz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del problema; si esto no se logró con la lluvia de ideas,  se pueden</a:t>
            </a: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utilizar las herramientas: AMEF y 5 Por qué.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  <p:grpSp>
        <p:nvGrpSpPr>
          <p:cNvPr id="90" name="Group 3"/>
          <p:cNvGrpSpPr/>
          <p:nvPr/>
        </p:nvGrpSpPr>
        <p:grpSpPr>
          <a:xfrm>
            <a:off x="3492000" y="4221000"/>
            <a:ext cx="1868760" cy="1292400"/>
            <a:chOff x="3492000" y="4221000"/>
            <a:chExt cx="1868760" cy="1292400"/>
          </a:xfrm>
        </p:grpSpPr>
        <p:sp>
          <p:nvSpPr>
            <p:cNvPr id="91" name="CustomShape 4"/>
            <p:cNvSpPr/>
            <p:nvPr/>
          </p:nvSpPr>
          <p:spPr>
            <a:xfrm>
              <a:off x="4641480" y="4579200"/>
              <a:ext cx="461880" cy="490320"/>
            </a:xfrm>
            <a:prstGeom prst="rect">
              <a:avLst/>
            </a:prstGeom>
            <a:solidFill>
              <a:srgbClr val="ffffcc"/>
            </a:solidFill>
            <a:ln w="12600">
              <a:solidFill>
                <a:schemeClr val="tx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Line 5"/>
            <p:cNvSpPr/>
            <p:nvPr/>
          </p:nvSpPr>
          <p:spPr>
            <a:xfrm>
              <a:off x="3787560" y="4874760"/>
              <a:ext cx="853560" cy="0"/>
            </a:xfrm>
            <a:prstGeom prst="line">
              <a:avLst/>
            </a:prstGeom>
            <a:ln w="284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Line 6"/>
            <p:cNvSpPr/>
            <p:nvPr/>
          </p:nvSpPr>
          <p:spPr>
            <a:xfrm>
              <a:off x="4175640" y="4381200"/>
              <a:ext cx="232920" cy="493560"/>
            </a:xfrm>
            <a:prstGeom prst="line">
              <a:avLst/>
            </a:prstGeom>
            <a:ln w="284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Line 7"/>
            <p:cNvSpPr/>
            <p:nvPr/>
          </p:nvSpPr>
          <p:spPr>
            <a:xfrm>
              <a:off x="3787560" y="4381200"/>
              <a:ext cx="232920" cy="493560"/>
            </a:xfrm>
            <a:prstGeom prst="line">
              <a:avLst/>
            </a:prstGeom>
            <a:ln w="284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Line 8"/>
            <p:cNvSpPr/>
            <p:nvPr/>
          </p:nvSpPr>
          <p:spPr>
            <a:xfrm flipH="1">
              <a:off x="3787560" y="4874760"/>
              <a:ext cx="232920" cy="493920"/>
            </a:xfrm>
            <a:prstGeom prst="line">
              <a:avLst/>
            </a:prstGeom>
            <a:ln w="284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Line 9"/>
            <p:cNvSpPr/>
            <p:nvPr/>
          </p:nvSpPr>
          <p:spPr>
            <a:xfrm flipH="1">
              <a:off x="4175640" y="4874760"/>
              <a:ext cx="232920" cy="493920"/>
            </a:xfrm>
            <a:prstGeom prst="line">
              <a:avLst/>
            </a:prstGeom>
            <a:ln w="284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Line 10"/>
            <p:cNvSpPr/>
            <p:nvPr/>
          </p:nvSpPr>
          <p:spPr>
            <a:xfrm>
              <a:off x="3666240" y="447984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Line 11"/>
            <p:cNvSpPr/>
            <p:nvPr/>
          </p:nvSpPr>
          <p:spPr>
            <a:xfrm>
              <a:off x="3942720" y="467712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Line 12"/>
            <p:cNvSpPr/>
            <p:nvPr/>
          </p:nvSpPr>
          <p:spPr>
            <a:xfrm>
              <a:off x="4330800" y="467712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Line 13"/>
            <p:cNvSpPr/>
            <p:nvPr/>
          </p:nvSpPr>
          <p:spPr>
            <a:xfrm>
              <a:off x="4117320" y="457848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Line 14"/>
            <p:cNvSpPr/>
            <p:nvPr/>
          </p:nvSpPr>
          <p:spPr>
            <a:xfrm>
              <a:off x="3724560" y="457848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Line 15"/>
            <p:cNvSpPr/>
            <p:nvPr/>
          </p:nvSpPr>
          <p:spPr>
            <a:xfrm>
              <a:off x="3787560" y="507240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Line 16"/>
            <p:cNvSpPr/>
            <p:nvPr/>
          </p:nvSpPr>
          <p:spPr>
            <a:xfrm>
              <a:off x="3845880" y="526968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Line 17"/>
            <p:cNvSpPr/>
            <p:nvPr/>
          </p:nvSpPr>
          <p:spPr>
            <a:xfrm>
              <a:off x="4112640" y="517104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Line 18"/>
            <p:cNvSpPr/>
            <p:nvPr/>
          </p:nvSpPr>
          <p:spPr>
            <a:xfrm>
              <a:off x="4330800" y="5072400"/>
              <a:ext cx="1551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9"/>
            <p:cNvSpPr/>
            <p:nvPr/>
          </p:nvSpPr>
          <p:spPr>
            <a:xfrm>
              <a:off x="3492000" y="4221000"/>
              <a:ext cx="1868760" cy="1292400"/>
            </a:xfrm>
            <a:prstGeom prst="rect">
              <a:avLst/>
            </a:prstGeom>
            <a:noFill/>
            <a:ln w="3240">
              <a:solidFill>
                <a:schemeClr val="tx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List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a de 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caus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as 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raíz 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com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prob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adas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5640" y="1052640"/>
            <a:ext cx="87814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Diversos archivos de excel (Hojas de calculo).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Duplicidad de información.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El usuario actualiza datos pero no se hace de manera general en todos los archivos que contienen la misma información y/o relacionados.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Tiempo de consulta/respuesta afecta el rendimiento del usuario.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Evidencias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43640" y="576000"/>
            <a:ext cx="87814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duplican datos en diversos archivos de excel.</a:t>
            </a:r>
            <a:endParaRPr b="0" lang="es-MX" sz="24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16000" y="3354120"/>
            <a:ext cx="87814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duplican datos en diversas hojas de un mismo archivo.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114" name="Imagen 54" descr=""/>
          <p:cNvPicPr/>
          <p:nvPr/>
        </p:nvPicPr>
        <p:blipFill>
          <a:blip r:embed="rId2"/>
          <a:stretch/>
        </p:blipFill>
        <p:spPr>
          <a:xfrm>
            <a:off x="3168000" y="1368000"/>
            <a:ext cx="2877120" cy="1941120"/>
          </a:xfrm>
          <a:prstGeom prst="rect">
            <a:avLst/>
          </a:prstGeom>
          <a:ln>
            <a:noFill/>
          </a:ln>
        </p:spPr>
      </p:pic>
      <p:pic>
        <p:nvPicPr>
          <p:cNvPr id="115" name="Imagen 55" descr=""/>
          <p:cNvPicPr/>
          <p:nvPr/>
        </p:nvPicPr>
        <p:blipFill>
          <a:blip r:embed="rId3"/>
          <a:stretch/>
        </p:blipFill>
        <p:spPr>
          <a:xfrm>
            <a:off x="648000" y="4176000"/>
            <a:ext cx="7629120" cy="39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3640" y="834120"/>
            <a:ext cx="8781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Datos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duplic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ados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divers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archiv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 y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hojas.</a:t>
            </a:r>
            <a:endParaRPr b="0" lang="es-MX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0" y="0"/>
            <a:ext cx="584460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Evid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enci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as</a:t>
            </a:r>
            <a:endParaRPr b="0" lang="es-MX" sz="3200" spc="-1" strike="noStrike">
              <a:latin typeface="Arial"/>
            </a:endParaRPr>
          </a:p>
        </p:txBody>
      </p:sp>
      <p:pic>
        <p:nvPicPr>
          <p:cNvPr id="118" name="Imagen 58" descr=""/>
          <p:cNvPicPr/>
          <p:nvPr/>
        </p:nvPicPr>
        <p:blipFill>
          <a:blip r:embed="rId1"/>
          <a:stretch/>
        </p:blipFill>
        <p:spPr>
          <a:xfrm>
            <a:off x="287640" y="1368000"/>
            <a:ext cx="8235000" cy="789120"/>
          </a:xfrm>
          <a:prstGeom prst="rect">
            <a:avLst/>
          </a:prstGeom>
          <a:ln>
            <a:noFill/>
          </a:ln>
        </p:spPr>
      </p:pic>
      <p:pic>
        <p:nvPicPr>
          <p:cNvPr id="119" name="Picture 2_1" descr=""/>
          <p:cNvPicPr/>
          <p:nvPr/>
        </p:nvPicPr>
        <p:blipFill>
          <a:blip r:embed="rId2"/>
          <a:stretch/>
        </p:blipFill>
        <p:spPr>
          <a:xfrm>
            <a:off x="0" y="5729400"/>
            <a:ext cx="9140400" cy="112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Validación de causas raíz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11120" y="1340640"/>
            <a:ext cx="8550000" cy="1148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s-MX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Mensurable:</a:t>
            </a:r>
            <a:r>
              <a:rPr b="0" lang="es-MX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 Que la causa se pueda expresar como un indicador, para poder comparar valores recopilados contra el valor real.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83120" y="2421000"/>
            <a:ext cx="8550000" cy="154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s-MX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Verificable</a:t>
            </a:r>
            <a:r>
              <a:rPr b="0" lang="es-MX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: Que, una vez que sea expresada como indicador, la información pueda ser recopilada en los sistemas de la compañía o en el sitio mismo del evento.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83120" y="4293000"/>
            <a:ext cx="8550000" cy="93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s-MX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Accionable: </a:t>
            </a:r>
            <a:r>
              <a:rPr b="0" lang="es-MX" sz="2000" spc="-1" strike="noStrike">
                <a:solidFill>
                  <a:srgbClr val="000000"/>
                </a:solidFill>
                <a:latin typeface="Verdana"/>
                <a:ea typeface="DejaVu Sans"/>
              </a:rPr>
              <a:t>Que al identificar la causa raíz se encuentre en un nivel tal, que se pudieran ejercer acciones para su solución.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5640" y="1052640"/>
            <a:ext cx="29152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Prototipo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456000" y="360000"/>
            <a:ext cx="5093640" cy="20185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17280" y="2592000"/>
            <a:ext cx="6730200" cy="26377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3611880" y="5306400"/>
            <a:ext cx="5171040" cy="138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043640" y="2637000"/>
            <a:ext cx="7053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FASE MEJORAR</a:t>
            </a:r>
            <a:endParaRPr b="0" lang="es-M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Matriz de soluciones propuestas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5640" y="1052640"/>
            <a:ext cx="87814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Plasmar las propuestas de solución estableciendo: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Cómo se llevarán a cabo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Herramienta Lean a aplicar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Responsable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Fecha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_3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Matr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iz de 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solu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cion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es 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prop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uest</a:t>
            </a: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as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5640" y="693720"/>
            <a:ext cx="878148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Plasmar las propuestas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solución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estableciendo: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Cómo se llevarán a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cabo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Se crear una base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 datos y una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aplicación para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presentar dicha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información.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Herramienta Lean a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aplicar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Responsables: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Edgar de Jesus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Martínez Vite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Jesus Cruz Pantoja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Fecha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Inicio: 08-feb-21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fin desarrollo </a:t>
            </a: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version 1: 14-jun-21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043640" y="2637000"/>
            <a:ext cx="7053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FASE DEFINIR</a:t>
            </a:r>
            <a:endParaRPr b="0" lang="es-M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2_2" descr=""/>
          <p:cNvPicPr/>
          <p:nvPr/>
        </p:nvPicPr>
        <p:blipFill>
          <a:blip r:embed="rId1"/>
          <a:stretch/>
        </p:blipFill>
        <p:spPr>
          <a:xfrm>
            <a:off x="0" y="5729400"/>
            <a:ext cx="9140400" cy="1122840"/>
          </a:xfrm>
          <a:prstGeom prst="rect">
            <a:avLst/>
          </a:prstGeom>
          <a:ln>
            <a:noFill/>
          </a:ln>
        </p:spPr>
      </p:pic>
      <p:pic>
        <p:nvPicPr>
          <p:cNvPr id="138" name="Imagen 93" descr=""/>
          <p:cNvPicPr/>
          <p:nvPr/>
        </p:nvPicPr>
        <p:blipFill>
          <a:blip r:embed="rId2"/>
          <a:stretch/>
        </p:blipFill>
        <p:spPr>
          <a:xfrm>
            <a:off x="0" y="0"/>
            <a:ext cx="6173640" cy="2733120"/>
          </a:xfrm>
          <a:prstGeom prst="rect">
            <a:avLst/>
          </a:prstGeom>
          <a:ln>
            <a:noFill/>
          </a:ln>
        </p:spPr>
      </p:pic>
      <p:pic>
        <p:nvPicPr>
          <p:cNvPr id="139" name="Imagen 94" descr=""/>
          <p:cNvPicPr/>
          <p:nvPr/>
        </p:nvPicPr>
        <p:blipFill>
          <a:blip r:embed="rId3"/>
          <a:stretch/>
        </p:blipFill>
        <p:spPr>
          <a:xfrm>
            <a:off x="2825280" y="2745360"/>
            <a:ext cx="6315840" cy="265176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6173640" y="474480"/>
            <a:ext cx="2915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Aplicación, versión 1.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1043640" y="2637000"/>
            <a:ext cx="7053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FASE CONTROLAR</a:t>
            </a:r>
            <a:endParaRPr b="0" lang="es-M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Plan de comunicación y contingencia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5640" y="1052640"/>
            <a:ext cx="878148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Plasmar el plan de monitoreo estableciendo: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Concepto de calidad a evaluar (CTQ)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Fuente o frecuencia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Responsable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Límites de tolerancia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Plan de reacción con responsable y fecha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Documentación y Estándares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5640" y="1052640"/>
            <a:ext cx="87814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Plasmar los documentos que serán actualizados en torno al nuevo proceso.</a:t>
            </a:r>
            <a:endParaRPr b="0" lang="es-MX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44360" y="2304000"/>
            <a:ext cx="87814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 de datos.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Reportes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Cronograma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5640" y="1052640"/>
            <a:ext cx="87814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Fechas de cierre de las etapas del ciclo DMAIC: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Definir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Medir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Analizar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Mejorar</a:t>
            </a:r>
            <a:endParaRPr b="0" lang="es-MX" sz="2400" spc="-1" strike="noStrike">
              <a:latin typeface="Arial"/>
            </a:endParaRPr>
          </a:p>
          <a:p>
            <a:pPr lvl="1" marL="7430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Controlar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87640" y="504000"/>
            <a:ext cx="878148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¿Qué sucede?</a:t>
            </a:r>
            <a:endParaRPr b="0" lang="es-MX" sz="22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-De un archivo se duplica la información en 8 hojas internas, al igual se copia el archivo completo con otro nombre.</a:t>
            </a:r>
            <a:endParaRPr b="0" lang="es-MX" sz="22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¿Cuándo sucede?</a:t>
            </a:r>
            <a:endParaRPr b="0" lang="es-MX" sz="22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-Al generar nuevos archivos y/o paginas en excel se copia los datos principales de las sucursales (CDA,Nombre,Extensión,etc…), lo que conlleva que el usuario atienda a una sucursal con datos incorrectos.</a:t>
            </a:r>
            <a:endParaRPr b="0" lang="es-MX" sz="22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¿Dónde sucede?</a:t>
            </a:r>
            <a:endParaRPr b="0" lang="es-MX" sz="22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-En los archivos de Excel.</a:t>
            </a:r>
            <a:endParaRPr b="0" lang="es-MX" sz="22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¿Por qué es importante solucionar el problema?</a:t>
            </a:r>
            <a:endParaRPr b="0" lang="es-MX" sz="22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-Para evitar tener información desactualizada y duplicada, por lo mismo se mejora el tiempo de consulta y respuesta de usuario a cliente al tener la información centralizada.</a:t>
            </a:r>
            <a:endParaRPr b="0" lang="es-MX" sz="22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5W2H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_0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72000" y="504000"/>
            <a:ext cx="878148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¿Quién interviene?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-Ejecutivos de soporte telefónico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¿Cómo me doy cuenta?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-Al buscar información al atender llamadas y/o reportes.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¿De cuánto es el impacto?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-De alto impacto, el perder tiempo en dar respuesta afecta a la operación de la sucursal, Al buscar información en los archivos de excel se pierde tiempo en lo que abre el archivo y se busca información tiempo estimado de 5 min. , hablar de tiempo .</a:t>
            </a:r>
            <a:endParaRPr b="0" lang="es-MX" sz="2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5W2H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Requerimientos críticos de calidad del cliente (CTQs)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5640" y="1052640"/>
            <a:ext cx="878148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Plasmar cuál es el indicador con el cual se dará satisfacción al cliente.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Dar cierre a los reportes sin exceder tiempo. (Hora de creación del reporte y Hora de cierre de reporte),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tiempo de consulta/respuesta.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s-MX" sz="2400" spc="-1" strike="noStrike">
              <a:latin typeface="Arial"/>
            </a:endParaRPr>
          </a:p>
          <a:p>
            <a:pPr marL="285840" indent="-282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MX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Control de envíos, equipos a sucursal.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1043640" y="2637000"/>
            <a:ext cx="7053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FASE MEDIR</a:t>
            </a:r>
            <a:endParaRPr b="0" lang="es-M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Plan de recolección de datos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2813040" y="1349280"/>
            <a:ext cx="112500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s-MX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¿Cómo se va a recolectar la información de los conceptos?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468440" y="1011240"/>
            <a:ext cx="63118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Datos                                   Definición y Procedimientos Operacionales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576360" y="1393920"/>
            <a:ext cx="21110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¿Qué conceptos se van a medir?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5627520" y="1362240"/>
            <a:ext cx="1091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¿Tamaño de la muestra?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6783480" y="1352520"/>
            <a:ext cx="15220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¿Cuál es la fuente de información?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>
            <a:off x="518760" y="981000"/>
            <a:ext cx="7601040" cy="144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8"/>
          <p:cNvSpPr/>
          <p:nvPr/>
        </p:nvSpPr>
        <p:spPr>
          <a:xfrm>
            <a:off x="510840" y="1282680"/>
            <a:ext cx="7601040" cy="1440"/>
          </a:xfrm>
          <a:prstGeom prst="line">
            <a:avLst/>
          </a:prstGeom>
          <a:ln w="4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9"/>
          <p:cNvSpPr/>
          <p:nvPr/>
        </p:nvSpPr>
        <p:spPr>
          <a:xfrm>
            <a:off x="518760" y="3585960"/>
            <a:ext cx="7601040" cy="324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0"/>
          <p:cNvSpPr/>
          <p:nvPr/>
        </p:nvSpPr>
        <p:spPr>
          <a:xfrm flipV="1">
            <a:off x="2725560" y="981000"/>
            <a:ext cx="3240" cy="260496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1"/>
          <p:cNvSpPr/>
          <p:nvPr/>
        </p:nvSpPr>
        <p:spPr>
          <a:xfrm flipH="1" flipV="1">
            <a:off x="4211280" y="3585960"/>
            <a:ext cx="9720" cy="242892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2"/>
          <p:cNvSpPr/>
          <p:nvPr/>
        </p:nvSpPr>
        <p:spPr>
          <a:xfrm flipV="1">
            <a:off x="4109760" y="1272960"/>
            <a:ext cx="1800" cy="2313000"/>
          </a:xfrm>
          <a:prstGeom prst="line">
            <a:avLst/>
          </a:prstGeom>
          <a:ln w="4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3"/>
          <p:cNvSpPr/>
          <p:nvPr/>
        </p:nvSpPr>
        <p:spPr>
          <a:xfrm flipV="1">
            <a:off x="6710040" y="1282680"/>
            <a:ext cx="5040" cy="2290680"/>
          </a:xfrm>
          <a:prstGeom prst="line">
            <a:avLst/>
          </a:prstGeom>
          <a:ln w="4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4"/>
          <p:cNvSpPr/>
          <p:nvPr/>
        </p:nvSpPr>
        <p:spPr>
          <a:xfrm flipV="1">
            <a:off x="5549760" y="1282680"/>
            <a:ext cx="3240" cy="2290680"/>
          </a:xfrm>
          <a:prstGeom prst="line">
            <a:avLst/>
          </a:prstGeom>
          <a:ln w="4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5"/>
          <p:cNvSpPr/>
          <p:nvPr/>
        </p:nvSpPr>
        <p:spPr>
          <a:xfrm>
            <a:off x="173160" y="3632040"/>
            <a:ext cx="401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¿Cómo se asegura la coherencia y la estabilidad de  la información recolectada?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72" name="CustomShape 16"/>
          <p:cNvSpPr/>
          <p:nvPr/>
        </p:nvSpPr>
        <p:spPr>
          <a:xfrm>
            <a:off x="4285080" y="3645000"/>
            <a:ext cx="49323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¿Cuál es el plan para iniciar la recopilación de datos?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73" name="CustomShape 17"/>
          <p:cNvSpPr/>
          <p:nvPr/>
        </p:nvSpPr>
        <p:spPr>
          <a:xfrm>
            <a:off x="4384800" y="4836960"/>
            <a:ext cx="427464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¿Cómo se mostrarán los datos?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74" name="CustomShape 18"/>
          <p:cNvSpPr/>
          <p:nvPr/>
        </p:nvSpPr>
        <p:spPr>
          <a:xfrm>
            <a:off x="4140360" y="1360440"/>
            <a:ext cx="13824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s-MX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¿Con qué frecuencia se va a recolectar la información?</a:t>
            </a:r>
            <a:endParaRPr b="0" lang="es-MX" sz="1200" spc="-1" strike="noStrike">
              <a:latin typeface="Arial"/>
            </a:endParaRPr>
          </a:p>
        </p:txBody>
      </p:sp>
      <p:sp>
        <p:nvSpPr>
          <p:cNvPr id="75" name="CustomShape 19"/>
          <p:cNvSpPr/>
          <p:nvPr/>
        </p:nvSpPr>
        <p:spPr>
          <a:xfrm>
            <a:off x="504000" y="2016000"/>
            <a:ext cx="211104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Envío de equipo.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Datos erróneos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Recuperación de equipos.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76" name="CustomShape 20"/>
          <p:cNvSpPr/>
          <p:nvPr/>
        </p:nvSpPr>
        <p:spPr>
          <a:xfrm>
            <a:off x="2782080" y="2531880"/>
            <a:ext cx="1324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 recolecta al crear base de datos.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MX" sz="1400" spc="-1" strike="noStrike">
              <a:latin typeface="Arial"/>
            </a:endParaRPr>
          </a:p>
        </p:txBody>
      </p:sp>
      <p:sp>
        <p:nvSpPr>
          <p:cNvPr id="77" name="CustomShape 21"/>
          <p:cNvSpPr/>
          <p:nvPr/>
        </p:nvSpPr>
        <p:spPr>
          <a:xfrm>
            <a:off x="4176000" y="2171880"/>
            <a:ext cx="132480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La información se recolecta una vez, (en la fase de análisis).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MX" sz="1400" spc="-1" strike="noStrike">
              <a:latin typeface="Arial"/>
            </a:endParaRPr>
          </a:p>
        </p:txBody>
      </p:sp>
      <p:sp>
        <p:nvSpPr>
          <p:cNvPr id="78" name="CustomShape 22"/>
          <p:cNvSpPr/>
          <p:nvPr/>
        </p:nvSpPr>
        <p:spPr>
          <a:xfrm>
            <a:off x="5584320" y="2107800"/>
            <a:ext cx="11278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s-MX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Cuatro archivos de excel con 31  hojas internas en total.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79" name="CustomShape 23"/>
          <p:cNvSpPr/>
          <p:nvPr/>
        </p:nvSpPr>
        <p:spPr>
          <a:xfrm>
            <a:off x="6789240" y="1899720"/>
            <a:ext cx="11278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Archivos de excel, con los que se trabaja en el día a día. 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MX" sz="1400" spc="-1" strike="noStrike">
              <a:latin typeface="Arial"/>
            </a:endParaRPr>
          </a:p>
        </p:txBody>
      </p:sp>
      <p:sp>
        <p:nvSpPr>
          <p:cNvPr id="80" name="CustomShape 24"/>
          <p:cNvSpPr/>
          <p:nvPr/>
        </p:nvSpPr>
        <p:spPr>
          <a:xfrm>
            <a:off x="165240" y="4271040"/>
            <a:ext cx="3935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Al empezar a analizar la información se corrobora la veracidad de los datos y se corrige de ser necesario de rellenar la base de datos, esta información es recolectada por los ejecutivos en su operación diaria.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81" name="CustomShape 25"/>
          <p:cNvSpPr/>
          <p:nvPr/>
        </p:nvSpPr>
        <p:spPr>
          <a:xfrm>
            <a:off x="4257000" y="3997440"/>
            <a:ext cx="47278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Esto inicia con los ejecutivos quienes validan y vacían la información en los archivos de excel, posteriormente esta información es usada para crear la base de datos.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82" name="CustomShape 26"/>
          <p:cNvSpPr/>
          <p:nvPr/>
        </p:nvSpPr>
        <p:spPr>
          <a:xfrm>
            <a:off x="4341240" y="5129640"/>
            <a:ext cx="39358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i="1" lang="es-MX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 mostraran los datos según  el CDA  de cada sucursal.</a:t>
            </a: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0" y="5729040"/>
            <a:ext cx="9140400" cy="11228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-24840" y="-5400"/>
            <a:ext cx="916524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3400" rIns="23400" tIns="23400" bIns="234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s-MX" sz="3200" spc="24" strike="noStrike">
                <a:solidFill>
                  <a:srgbClr val="ff0000"/>
                </a:solidFill>
                <a:latin typeface="Calibri"/>
                <a:ea typeface="DejaVu Sans"/>
              </a:rPr>
              <a:t>Análisis causal 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LibreOffice/6.4.7.2$Linux_X86_64 LibreOffice_project/40$Build-2</Application>
  <Words>4360</Words>
  <Paragraphs>154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2016-11-03T18:39:00Z</dcterms:created>
  <dc:creator>Antonio</dc:creator>
  <dc:description/>
  <dc:language>es-MX</dc:language>
  <cp:lastModifiedBy/>
  <dcterms:modified xsi:type="dcterms:W3CDTF">2021-07-20T10:21:50Z</dcterms:modified>
  <cp:revision>283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2058-11.2.0.10176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