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12"/>
  </p:notesMasterIdLst>
  <p:handoutMasterIdLst>
    <p:handoutMasterId r:id="rId13"/>
  </p:handoutMasterIdLst>
  <p:sldIdLst>
    <p:sldId id="274" r:id="rId5"/>
    <p:sldId id="263" r:id="rId6"/>
    <p:sldId id="264" r:id="rId7"/>
    <p:sldId id="265" r:id="rId8"/>
    <p:sldId id="266" r:id="rId9"/>
    <p:sldId id="272" r:id="rId10"/>
    <p:sldId id="273" r:id="rId11"/>
  </p:sldIdLst>
  <p:sldSz cx="12192000" cy="6858000"/>
  <p:notesSz cx="6797675" cy="9926638"/>
  <p:custDataLst>
    <p:tags r:id="rId14"/>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13C3A2F7-11ED-47A4-AD95-19535D32B414}">
          <p14:sldIdLst>
            <p14:sldId id="274"/>
            <p14:sldId id="263"/>
            <p14:sldId id="264"/>
            <p14:sldId id="265"/>
          </p14:sldIdLst>
        </p14:section>
        <p14:section name="Applicable for LLM applications" id="{8CCEE1A6-80F9-49F6-A639-F9972A5B0277}">
          <p14:sldIdLst>
            <p14:sldId id="266"/>
            <p14:sldId id="272"/>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22101B-5D5D-41D4-B606-81589E486717}" v="1" dt="2024-03-18T05:00:08.5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4" autoAdjust="0"/>
    <p:restoredTop sz="94660"/>
  </p:normalViewPr>
  <p:slideViewPr>
    <p:cSldViewPr>
      <p:cViewPr varScale="1">
        <p:scale>
          <a:sx n="114" d="100"/>
          <a:sy n="114" d="100"/>
        </p:scale>
        <p:origin x="606" y="102"/>
      </p:cViewPr>
      <p:guideLst>
        <p:guide orient="horz" pos="2160"/>
        <p:guide pos="3840"/>
      </p:guideLst>
    </p:cSldViewPr>
  </p:slideViewPr>
  <p:notesTextViewPr>
    <p:cViewPr>
      <p:scale>
        <a:sx n="100" d="100"/>
        <a:sy n="100" d="100"/>
      </p:scale>
      <p:origin x="0" y="0"/>
    </p:cViewPr>
  </p:notesTextViewPr>
  <p:sorterViewPr>
    <p:cViewPr>
      <p:scale>
        <a:sx n="200" d="100"/>
        <a:sy n="200" d="100"/>
      </p:scale>
      <p:origin x="0" y="0"/>
    </p:cViewPr>
  </p:sorterViewPr>
  <p:notesViewPr>
    <p:cSldViewPr>
      <p:cViewPr varScale="1">
        <p:scale>
          <a:sx n="38" d="100"/>
          <a:sy n="38" d="100"/>
        </p:scale>
        <p:origin x="-1590"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 Seng TAN (ITE)" userId="a67d4449-d940-432f-b060-da6cec8add4c" providerId="ADAL" clId="{4122101B-5D5D-41D4-B606-81589E486717}"/>
    <pc:docChg chg="undo custSel modSld">
      <pc:chgData name="Kok Seng TAN (ITE)" userId="a67d4449-d940-432f-b060-da6cec8add4c" providerId="ADAL" clId="{4122101B-5D5D-41D4-B606-81589E486717}" dt="2024-03-18T05:05:21.765" v="1842" actId="207"/>
      <pc:docMkLst>
        <pc:docMk/>
      </pc:docMkLst>
      <pc:sldChg chg="modSp mod">
        <pc:chgData name="Kok Seng TAN (ITE)" userId="a67d4449-d940-432f-b060-da6cec8add4c" providerId="ADAL" clId="{4122101B-5D5D-41D4-B606-81589E486717}" dt="2024-03-18T04:52:59.169" v="718" actId="20577"/>
        <pc:sldMkLst>
          <pc:docMk/>
          <pc:sldMk cId="4227469075" sldId="263"/>
        </pc:sldMkLst>
        <pc:spChg chg="mod">
          <ac:chgData name="Kok Seng TAN (ITE)" userId="a67d4449-d940-432f-b060-da6cec8add4c" providerId="ADAL" clId="{4122101B-5D5D-41D4-B606-81589E486717}" dt="2024-03-18T02:33:50.590" v="212" actId="947"/>
          <ac:spMkLst>
            <pc:docMk/>
            <pc:sldMk cId="4227469075" sldId="263"/>
            <ac:spMk id="17" creationId="{7411CEB3-3B8A-477A-926F-0F56EBC93095}"/>
          </ac:spMkLst>
        </pc:spChg>
        <pc:spChg chg="mod">
          <ac:chgData name="Kok Seng TAN (ITE)" userId="a67d4449-d940-432f-b060-da6cec8add4c" providerId="ADAL" clId="{4122101B-5D5D-41D4-B606-81589E486717}" dt="2024-03-18T04:52:59.169" v="718" actId="20577"/>
          <ac:spMkLst>
            <pc:docMk/>
            <pc:sldMk cId="4227469075" sldId="263"/>
            <ac:spMk id="4101" creationId="{00000000-0000-0000-0000-000000000000}"/>
          </ac:spMkLst>
        </pc:spChg>
        <pc:spChg chg="mod">
          <ac:chgData name="Kok Seng TAN (ITE)" userId="a67d4449-d940-432f-b060-da6cec8add4c" providerId="ADAL" clId="{4122101B-5D5D-41D4-B606-81589E486717}" dt="2024-03-18T02:01:23.994" v="210" actId="27636"/>
          <ac:spMkLst>
            <pc:docMk/>
            <pc:sldMk cId="4227469075" sldId="263"/>
            <ac:spMk id="4131" creationId="{00000000-0000-0000-0000-000000000000}"/>
          </ac:spMkLst>
        </pc:spChg>
        <pc:spChg chg="mod">
          <ac:chgData name="Kok Seng TAN (ITE)" userId="a67d4449-d940-432f-b060-da6cec8add4c" providerId="ADAL" clId="{4122101B-5D5D-41D4-B606-81589E486717}" dt="2024-03-18T01:58:58.073" v="39" actId="313"/>
          <ac:spMkLst>
            <pc:docMk/>
            <pc:sldMk cId="4227469075" sldId="263"/>
            <ac:spMk id="6146" creationId="{00000000-0000-0000-0000-000000000000}"/>
          </ac:spMkLst>
        </pc:spChg>
        <pc:spChg chg="mod">
          <ac:chgData name="Kok Seng TAN (ITE)" userId="a67d4449-d940-432f-b060-da6cec8add4c" providerId="ADAL" clId="{4122101B-5D5D-41D4-B606-81589E486717}" dt="2024-03-18T04:49:22.848" v="398" actId="20577"/>
          <ac:spMkLst>
            <pc:docMk/>
            <pc:sldMk cId="4227469075" sldId="263"/>
            <ac:spMk id="6149" creationId="{00000000-0000-0000-0000-000000000000}"/>
          </ac:spMkLst>
        </pc:spChg>
      </pc:sldChg>
      <pc:sldChg chg="modSp mod">
        <pc:chgData name="Kok Seng TAN (ITE)" userId="a67d4449-d940-432f-b060-da6cec8add4c" providerId="ADAL" clId="{4122101B-5D5D-41D4-B606-81589E486717}" dt="2024-03-18T04:55:17.613" v="728" actId="207"/>
        <pc:sldMkLst>
          <pc:docMk/>
          <pc:sldMk cId="1803161733" sldId="264"/>
        </pc:sldMkLst>
        <pc:graphicFrameChg chg="modGraphic">
          <ac:chgData name="Kok Seng TAN (ITE)" userId="a67d4449-d940-432f-b060-da6cec8add4c" providerId="ADAL" clId="{4122101B-5D5D-41D4-B606-81589E486717}" dt="2024-03-18T04:55:17.613" v="728" actId="207"/>
          <ac:graphicFrameMkLst>
            <pc:docMk/>
            <pc:sldMk cId="1803161733" sldId="264"/>
            <ac:graphicFrameMk id="11" creationId="{00000000-0000-0000-0000-000000000000}"/>
          </ac:graphicFrameMkLst>
        </pc:graphicFrameChg>
      </pc:sldChg>
      <pc:sldChg chg="addSp delSp modSp mod">
        <pc:chgData name="Kok Seng TAN (ITE)" userId="a67d4449-d940-432f-b060-da6cec8add4c" providerId="ADAL" clId="{4122101B-5D5D-41D4-B606-81589E486717}" dt="2024-03-18T05:00:21.174" v="1129" actId="14100"/>
        <pc:sldMkLst>
          <pc:docMk/>
          <pc:sldMk cId="1210778531" sldId="266"/>
        </pc:sldMkLst>
        <pc:spChg chg="add del mod">
          <ac:chgData name="Kok Seng TAN (ITE)" userId="a67d4449-d940-432f-b060-da6cec8add4c" providerId="ADAL" clId="{4122101B-5D5D-41D4-B606-81589E486717}" dt="2024-03-18T05:00:05.266" v="1112" actId="21"/>
          <ac:spMkLst>
            <pc:docMk/>
            <pc:sldMk cId="1210778531" sldId="266"/>
            <ac:spMk id="3" creationId="{00000000-0000-0000-0000-000000000000}"/>
          </ac:spMkLst>
        </pc:spChg>
        <pc:spChg chg="add mod">
          <ac:chgData name="Kok Seng TAN (ITE)" userId="a67d4449-d940-432f-b060-da6cec8add4c" providerId="ADAL" clId="{4122101B-5D5D-41D4-B606-81589E486717}" dt="2024-03-18T05:00:21.174" v="1129" actId="14100"/>
          <ac:spMkLst>
            <pc:docMk/>
            <pc:sldMk cId="1210778531" sldId="266"/>
            <ac:spMk id="5" creationId="{1F0329E5-BB5B-0CDA-4BF1-74735FEAF082}"/>
          </ac:spMkLst>
        </pc:spChg>
        <pc:spChg chg="mod">
          <ac:chgData name="Kok Seng TAN (ITE)" userId="a67d4449-d940-432f-b060-da6cec8add4c" providerId="ADAL" clId="{4122101B-5D5D-41D4-B606-81589E486717}" dt="2024-03-18T05:00:00.463" v="1110" actId="207"/>
          <ac:spMkLst>
            <pc:docMk/>
            <pc:sldMk cId="1210778531" sldId="266"/>
            <ac:spMk id="26" creationId="{00000000-0000-0000-0000-000000000000}"/>
          </ac:spMkLst>
        </pc:spChg>
      </pc:sldChg>
      <pc:sldChg chg="modSp mod">
        <pc:chgData name="Kok Seng TAN (ITE)" userId="a67d4449-d940-432f-b060-da6cec8add4c" providerId="ADAL" clId="{4122101B-5D5D-41D4-B606-81589E486717}" dt="2024-03-18T05:05:01.537" v="1838" actId="113"/>
        <pc:sldMkLst>
          <pc:docMk/>
          <pc:sldMk cId="3539547799" sldId="272"/>
        </pc:sldMkLst>
        <pc:spChg chg="mod">
          <ac:chgData name="Kok Seng TAN (ITE)" userId="a67d4449-d940-432f-b060-da6cec8add4c" providerId="ADAL" clId="{4122101B-5D5D-41D4-B606-81589E486717}" dt="2024-03-18T05:05:01.537" v="1838" actId="113"/>
          <ac:spMkLst>
            <pc:docMk/>
            <pc:sldMk cId="3539547799" sldId="272"/>
            <ac:spMk id="20" creationId="{00000000-0000-0000-0000-000000000000}"/>
          </ac:spMkLst>
        </pc:spChg>
      </pc:sldChg>
      <pc:sldChg chg="modSp mod">
        <pc:chgData name="Kok Seng TAN (ITE)" userId="a67d4449-d940-432f-b060-da6cec8add4c" providerId="ADAL" clId="{4122101B-5D5D-41D4-B606-81589E486717}" dt="2024-03-18T05:05:21.765" v="1842" actId="207"/>
        <pc:sldMkLst>
          <pc:docMk/>
          <pc:sldMk cId="3160751390" sldId="273"/>
        </pc:sldMkLst>
        <pc:spChg chg="mod">
          <ac:chgData name="Kok Seng TAN (ITE)" userId="a67d4449-d940-432f-b060-da6cec8add4c" providerId="ADAL" clId="{4122101B-5D5D-41D4-B606-81589E486717}" dt="2024-03-18T05:05:21.765" v="1842" actId="207"/>
          <ac:spMkLst>
            <pc:docMk/>
            <pc:sldMk cId="3160751390" sldId="273"/>
            <ac:spMk id="20" creationId="{00000000-0000-0000-0000-000000000000}"/>
          </ac:spMkLst>
        </pc:spChg>
      </pc:sldChg>
    </pc:docChg>
  </pc:docChgLst>
  <pc:docChgLst>
    <pc:chgData name="Christopher C W PEH (ITE)" userId="9d0356b1-9ccc-4809-b676-e3b75665810f" providerId="ADAL" clId="{DC4BC2A5-8B76-45FE-A4BD-5AB698B97D0C}"/>
    <pc:docChg chg="custSel addSld delSld modSld">
      <pc:chgData name="Christopher C W PEH (ITE)" userId="9d0356b1-9ccc-4809-b676-e3b75665810f" providerId="ADAL" clId="{DC4BC2A5-8B76-45FE-A4BD-5AB698B97D0C}" dt="2023-03-06T02:29:19.401" v="709" actId="2696"/>
      <pc:docMkLst>
        <pc:docMk/>
      </pc:docMkLst>
      <pc:sldChg chg="modSp">
        <pc:chgData name="Christopher C W PEH (ITE)" userId="9d0356b1-9ccc-4809-b676-e3b75665810f" providerId="ADAL" clId="{DC4BC2A5-8B76-45FE-A4BD-5AB698B97D0C}" dt="2023-01-19T03:13:17.685" v="16" actId="6549"/>
        <pc:sldMkLst>
          <pc:docMk/>
          <pc:sldMk cId="0" sldId="257"/>
        </pc:sldMkLst>
        <pc:spChg chg="mod">
          <ac:chgData name="Christopher C W PEH (ITE)" userId="9d0356b1-9ccc-4809-b676-e3b75665810f" providerId="ADAL" clId="{DC4BC2A5-8B76-45FE-A4BD-5AB698B97D0C}" dt="2023-01-19T03:13:17.685" v="16" actId="6549"/>
          <ac:spMkLst>
            <pc:docMk/>
            <pc:sldMk cId="0" sldId="257"/>
            <ac:spMk id="6147" creationId="{00000000-0000-0000-0000-000000000000}"/>
          </ac:spMkLst>
        </pc:spChg>
      </pc:sldChg>
      <pc:sldChg chg="modSp">
        <pc:chgData name="Christopher C W PEH (ITE)" userId="9d0356b1-9ccc-4809-b676-e3b75665810f" providerId="ADAL" clId="{DC4BC2A5-8B76-45FE-A4BD-5AB698B97D0C}" dt="2023-01-19T03:13:36.870" v="25" actId="20577"/>
        <pc:sldMkLst>
          <pc:docMk/>
          <pc:sldMk cId="0" sldId="258"/>
        </pc:sldMkLst>
        <pc:spChg chg="mod">
          <ac:chgData name="Christopher C W PEH (ITE)" userId="9d0356b1-9ccc-4809-b676-e3b75665810f" providerId="ADAL" clId="{DC4BC2A5-8B76-45FE-A4BD-5AB698B97D0C}" dt="2023-01-19T03:13:36.870" v="25" actId="20577"/>
          <ac:spMkLst>
            <pc:docMk/>
            <pc:sldMk cId="0" sldId="258"/>
            <ac:spMk id="12292" creationId="{00000000-0000-0000-0000-000000000000}"/>
          </ac:spMkLst>
        </pc:spChg>
      </pc:sldChg>
      <pc:sldChg chg="modSp">
        <pc:chgData name="Christopher C W PEH (ITE)" userId="9d0356b1-9ccc-4809-b676-e3b75665810f" providerId="ADAL" clId="{DC4BC2A5-8B76-45FE-A4BD-5AB698B97D0C}" dt="2023-01-19T03:13:20.878" v="17" actId="6549"/>
        <pc:sldMkLst>
          <pc:docMk/>
          <pc:sldMk cId="0" sldId="260"/>
        </pc:sldMkLst>
        <pc:spChg chg="mod">
          <ac:chgData name="Christopher C W PEH (ITE)" userId="9d0356b1-9ccc-4809-b676-e3b75665810f" providerId="ADAL" clId="{DC4BC2A5-8B76-45FE-A4BD-5AB698B97D0C}" dt="2023-01-19T03:13:20.878" v="17" actId="6549"/>
          <ac:spMkLst>
            <pc:docMk/>
            <pc:sldMk cId="0" sldId="260"/>
            <ac:spMk id="8195" creationId="{00000000-0000-0000-0000-000000000000}"/>
          </ac:spMkLst>
        </pc:spChg>
      </pc:sldChg>
      <pc:sldChg chg="modSp">
        <pc:chgData name="Christopher C W PEH (ITE)" userId="9d0356b1-9ccc-4809-b676-e3b75665810f" providerId="ADAL" clId="{DC4BC2A5-8B76-45FE-A4BD-5AB698B97D0C}" dt="2023-01-19T03:13:28.879" v="21" actId="20577"/>
        <pc:sldMkLst>
          <pc:docMk/>
          <pc:sldMk cId="876247883" sldId="262"/>
        </pc:sldMkLst>
        <pc:spChg chg="mod">
          <ac:chgData name="Christopher C W PEH (ITE)" userId="9d0356b1-9ccc-4809-b676-e3b75665810f" providerId="ADAL" clId="{DC4BC2A5-8B76-45FE-A4BD-5AB698B97D0C}" dt="2023-01-19T03:13:28.879" v="21" actId="20577"/>
          <ac:spMkLst>
            <pc:docMk/>
            <pc:sldMk cId="876247883" sldId="262"/>
            <ac:spMk id="9219" creationId="{00000000-0000-0000-0000-000000000000}"/>
          </ac:spMkLst>
        </pc:spChg>
      </pc:sldChg>
      <pc:sldChg chg="addSp delSp modSp add del">
        <pc:chgData name="Christopher C W PEH (ITE)" userId="9d0356b1-9ccc-4809-b676-e3b75665810f" providerId="ADAL" clId="{DC4BC2A5-8B76-45FE-A4BD-5AB698B97D0C}" dt="2023-03-06T02:29:19.370" v="706" actId="2696"/>
        <pc:sldMkLst>
          <pc:docMk/>
          <pc:sldMk cId="318647738" sldId="263"/>
        </pc:sldMkLst>
        <pc:spChg chg="del">
          <ac:chgData name="Christopher C W PEH (ITE)" userId="9d0356b1-9ccc-4809-b676-e3b75665810f" providerId="ADAL" clId="{DC4BC2A5-8B76-45FE-A4BD-5AB698B97D0C}" dt="2023-02-20T09:22:58.165" v="27" actId="478"/>
          <ac:spMkLst>
            <pc:docMk/>
            <pc:sldMk cId="318647738" sldId="263"/>
            <ac:spMk id="2" creationId="{BAB8B9F0-A455-4B4E-8034-4EA13803BBC2}"/>
          </ac:spMkLst>
        </pc:spChg>
        <pc:spChg chg="del">
          <ac:chgData name="Christopher C W PEH (ITE)" userId="9d0356b1-9ccc-4809-b676-e3b75665810f" providerId="ADAL" clId="{DC4BC2A5-8B76-45FE-A4BD-5AB698B97D0C}" dt="2023-02-20T09:23:01.252" v="28" actId="478"/>
          <ac:spMkLst>
            <pc:docMk/>
            <pc:sldMk cId="318647738" sldId="263"/>
            <ac:spMk id="3" creationId="{19CC33BF-24A8-4F04-B4B6-D02ABEFA4C32}"/>
          </ac:spMkLst>
        </pc:spChg>
        <pc:spChg chg="add mod">
          <ac:chgData name="Christopher C W PEH (ITE)" userId="9d0356b1-9ccc-4809-b676-e3b75665810f" providerId="ADAL" clId="{DC4BC2A5-8B76-45FE-A4BD-5AB698B97D0C}" dt="2023-02-20T09:26:56.339" v="252" actId="20577"/>
          <ac:spMkLst>
            <pc:docMk/>
            <pc:sldMk cId="318647738" sldId="263"/>
            <ac:spMk id="6" creationId="{C761E801-2CFE-4698-B828-438CED5BC1D4}"/>
          </ac:spMkLst>
        </pc:spChg>
        <pc:graphicFrameChg chg="add mod modGraphic">
          <ac:chgData name="Christopher C W PEH (ITE)" userId="9d0356b1-9ccc-4809-b676-e3b75665810f" providerId="ADAL" clId="{DC4BC2A5-8B76-45FE-A4BD-5AB698B97D0C}" dt="2023-02-20T09:44:47.181" v="705" actId="20577"/>
          <ac:graphicFrameMkLst>
            <pc:docMk/>
            <pc:sldMk cId="318647738" sldId="263"/>
            <ac:graphicFrameMk id="5" creationId="{89B41C38-E23D-4E70-8BED-F6CD9664F440}"/>
          </ac:graphicFrameMkLst>
        </pc:graphicFrameChg>
      </pc:sldChg>
      <pc:sldChg chg="addSp delSp modSp add del">
        <pc:chgData name="Christopher C W PEH (ITE)" userId="9d0356b1-9ccc-4809-b676-e3b75665810f" providerId="ADAL" clId="{DC4BC2A5-8B76-45FE-A4BD-5AB698B97D0C}" dt="2023-03-06T02:29:19.385" v="708" actId="2696"/>
        <pc:sldMkLst>
          <pc:docMk/>
          <pc:sldMk cId="4102460425" sldId="264"/>
        </pc:sldMkLst>
        <pc:spChg chg="mod">
          <ac:chgData name="Christopher C W PEH (ITE)" userId="9d0356b1-9ccc-4809-b676-e3b75665810f" providerId="ADAL" clId="{DC4BC2A5-8B76-45FE-A4BD-5AB698B97D0C}" dt="2023-02-20T09:40:49.839" v="685" actId="6549"/>
          <ac:spMkLst>
            <pc:docMk/>
            <pc:sldMk cId="4102460425" sldId="264"/>
            <ac:spMk id="6" creationId="{C761E801-2CFE-4698-B828-438CED5BC1D4}"/>
          </ac:spMkLst>
        </pc:spChg>
        <pc:graphicFrameChg chg="add mod modGraphic">
          <ac:chgData name="Christopher C W PEH (ITE)" userId="9d0356b1-9ccc-4809-b676-e3b75665810f" providerId="ADAL" clId="{DC4BC2A5-8B76-45FE-A4BD-5AB698B97D0C}" dt="2023-02-20T09:43:07.840" v="697" actId="1076"/>
          <ac:graphicFrameMkLst>
            <pc:docMk/>
            <pc:sldMk cId="4102460425" sldId="264"/>
            <ac:graphicFrameMk id="2" creationId="{B5BB2749-863A-4430-BDCE-EE649E86B589}"/>
          </ac:graphicFrameMkLst>
        </pc:graphicFrameChg>
        <pc:graphicFrameChg chg="del">
          <ac:chgData name="Christopher C W PEH (ITE)" userId="9d0356b1-9ccc-4809-b676-e3b75665810f" providerId="ADAL" clId="{DC4BC2A5-8B76-45FE-A4BD-5AB698B97D0C}" dt="2023-02-20T09:27:28.712" v="268" actId="478"/>
          <ac:graphicFrameMkLst>
            <pc:docMk/>
            <pc:sldMk cId="4102460425" sldId="264"/>
            <ac:graphicFrameMk id="5" creationId="{89B41C38-E23D-4E70-8BED-F6CD9664F440}"/>
          </ac:graphicFrameMkLst>
        </pc:graphicFrameChg>
      </pc:sldChg>
      <pc:sldChg chg="modSp add del">
        <pc:chgData name="Christopher C W PEH (ITE)" userId="9d0356b1-9ccc-4809-b676-e3b75665810f" providerId="ADAL" clId="{DC4BC2A5-8B76-45FE-A4BD-5AB698B97D0C}" dt="2023-03-06T02:29:19.385" v="707" actId="2696"/>
        <pc:sldMkLst>
          <pc:docMk/>
          <pc:sldMk cId="1943372579" sldId="265"/>
        </pc:sldMkLst>
        <pc:spChg chg="mod">
          <ac:chgData name="Christopher C W PEH (ITE)" userId="9d0356b1-9ccc-4809-b676-e3b75665810f" providerId="ADAL" clId="{DC4BC2A5-8B76-45FE-A4BD-5AB698B97D0C}" dt="2023-02-20T09:39:38.594" v="629" actId="20577"/>
          <ac:spMkLst>
            <pc:docMk/>
            <pc:sldMk cId="1943372579" sldId="265"/>
            <ac:spMk id="6" creationId="{C761E801-2CFE-4698-B828-438CED5BC1D4}"/>
          </ac:spMkLst>
        </pc:spChg>
        <pc:graphicFrameChg chg="mod modGraphic">
          <ac:chgData name="Christopher C W PEH (ITE)" userId="9d0356b1-9ccc-4809-b676-e3b75665810f" providerId="ADAL" clId="{DC4BC2A5-8B76-45FE-A4BD-5AB698B97D0C}" dt="2023-02-20T09:38:47.599" v="613" actId="122"/>
          <ac:graphicFrameMkLst>
            <pc:docMk/>
            <pc:sldMk cId="1943372579" sldId="265"/>
            <ac:graphicFrameMk id="5" creationId="{89B41C38-E23D-4E70-8BED-F6CD9664F440}"/>
          </ac:graphicFrameMkLst>
        </pc:graphicFrameChg>
      </pc:sldChg>
      <pc:sldChg chg="modSp add del">
        <pc:chgData name="Christopher C W PEH (ITE)" userId="9d0356b1-9ccc-4809-b676-e3b75665810f" providerId="ADAL" clId="{DC4BC2A5-8B76-45FE-A4BD-5AB698B97D0C}" dt="2023-03-06T02:29:19.401" v="709" actId="2696"/>
        <pc:sldMkLst>
          <pc:docMk/>
          <pc:sldMk cId="1802500219" sldId="266"/>
        </pc:sldMkLst>
        <pc:spChg chg="mod">
          <ac:chgData name="Christopher C W PEH (ITE)" userId="9d0356b1-9ccc-4809-b676-e3b75665810f" providerId="ADAL" clId="{DC4BC2A5-8B76-45FE-A4BD-5AB698B97D0C}" dt="2023-02-20T09:43:37.448" v="699" actId="13926"/>
          <ac:spMkLst>
            <pc:docMk/>
            <pc:sldMk cId="1802500219" sldId="266"/>
            <ac:spMk id="6" creationId="{C761E801-2CFE-4698-B828-438CED5BC1D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399C0B3C-B626-4BB8-BD1F-6FBA0172FBFB}" type="datetimeFigureOut">
              <a:rPr lang="en-US"/>
              <a:pPr>
                <a:defRPr/>
              </a:pPr>
              <a:t>3/18/2024</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E04F0BA-DC4F-4ED1-A466-DD3472169ED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B765742A-8671-4A24-8812-A9D4DFEE74F0}" type="datetimeFigureOut">
              <a:rPr lang="en-US"/>
              <a:pPr>
                <a:defRPr/>
              </a:pPr>
              <a:t>3/18/2024</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4E65BA80-3B2B-4815-B09E-A34189FD9A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7BB142D-C728-4FED-A604-7AA991BDDB22}" type="slidenum">
              <a:rPr lang="en-US" altLang="en-US" smtClean="0"/>
              <a:pPr>
                <a:spcBef>
                  <a:spcPct val="0"/>
                </a:spcBef>
              </a:pPr>
              <a:t>2</a:t>
            </a:fld>
            <a:endParaRPr lang="en-US" altLang="en-US"/>
          </a:p>
        </p:txBody>
      </p:sp>
    </p:spTree>
    <p:extLst>
      <p:ext uri="{BB962C8B-B14F-4D97-AF65-F5344CB8AC3E}">
        <p14:creationId xmlns:p14="http://schemas.microsoft.com/office/powerpoint/2010/main" val="110441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A4913C6-D255-4CBB-B673-59CC4CB415E7}" type="datetime1">
              <a:rPr lang="en-US"/>
              <a:pPr>
                <a:defRPr/>
              </a:pPr>
              <a:t>3/18/2024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A2C430-420D-4034-9F15-5AB709A2D44F}" type="slidenum">
              <a:rPr lang="en-US" altLang="en-US"/>
              <a:pPr>
                <a:defRPr/>
              </a:pPr>
              <a:t>‹#›</a:t>
            </a:fld>
            <a:endParaRPr lang="en-US" altLang="en-US" dirty="0"/>
          </a:p>
        </p:txBody>
      </p:sp>
    </p:spTree>
    <p:extLst>
      <p:ext uri="{BB962C8B-B14F-4D97-AF65-F5344CB8AC3E}">
        <p14:creationId xmlns:p14="http://schemas.microsoft.com/office/powerpoint/2010/main" val="301259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BDC58F6-6397-4BA6-9AC5-05677E41E25C}" type="datetime1">
              <a:rPr lang="en-US"/>
              <a:pPr>
                <a:defRPr/>
              </a:pPr>
              <a:t>3/18/2024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A21755-FD22-4B26-8E59-17733A59E38D}" type="slidenum">
              <a:rPr lang="en-US" altLang="en-US"/>
              <a:pPr>
                <a:defRPr/>
              </a:pPr>
              <a:t>‹#›</a:t>
            </a:fld>
            <a:endParaRPr lang="en-US" altLang="en-US" dirty="0"/>
          </a:p>
        </p:txBody>
      </p:sp>
    </p:spTree>
    <p:extLst>
      <p:ext uri="{BB962C8B-B14F-4D97-AF65-F5344CB8AC3E}">
        <p14:creationId xmlns:p14="http://schemas.microsoft.com/office/powerpoint/2010/main" val="164622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AC5C69E-C6A7-49B5-951A-D357B8AAD27E}" type="datetime1">
              <a:rPr lang="en-US"/>
              <a:pPr>
                <a:defRPr/>
              </a:pPr>
              <a:t>3/18/2024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8EBDDA-40E8-4A7D-B9A3-3D6D0A0EFBC3}" type="slidenum">
              <a:rPr lang="en-US" altLang="en-US"/>
              <a:pPr>
                <a:defRPr/>
              </a:pPr>
              <a:t>‹#›</a:t>
            </a:fld>
            <a:endParaRPr lang="en-US" altLang="en-US" dirty="0"/>
          </a:p>
        </p:txBody>
      </p:sp>
    </p:spTree>
    <p:extLst>
      <p:ext uri="{BB962C8B-B14F-4D97-AF65-F5344CB8AC3E}">
        <p14:creationId xmlns:p14="http://schemas.microsoft.com/office/powerpoint/2010/main" val="47537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CAB125E-5832-4AA1-8876-1230EAFEAE37}" type="datetime1">
              <a:rPr lang="en-US"/>
              <a:pPr>
                <a:defRPr/>
              </a:pPr>
              <a:t>3/18/2024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48BAC9-5368-4902-BBF3-E2027C4F381B}" type="slidenum">
              <a:rPr lang="en-US" altLang="en-US"/>
              <a:pPr>
                <a:defRPr/>
              </a:pPr>
              <a:t>‹#›</a:t>
            </a:fld>
            <a:endParaRPr lang="en-US" altLang="en-US" dirty="0"/>
          </a:p>
        </p:txBody>
      </p:sp>
    </p:spTree>
    <p:extLst>
      <p:ext uri="{BB962C8B-B14F-4D97-AF65-F5344CB8AC3E}">
        <p14:creationId xmlns:p14="http://schemas.microsoft.com/office/powerpoint/2010/main" val="13097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3F77718-634A-462C-8D46-0C2DEEE220D4}" type="datetime1">
              <a:rPr lang="en-US"/>
              <a:pPr>
                <a:defRPr/>
              </a:pPr>
              <a:t>3/18/2024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5744E72-CFAA-4A79-8A2B-135B1B1C757E}" type="slidenum">
              <a:rPr lang="en-US" altLang="en-US"/>
              <a:pPr>
                <a:defRPr/>
              </a:pPr>
              <a:t>‹#›</a:t>
            </a:fld>
            <a:endParaRPr lang="en-US" altLang="en-US" dirty="0"/>
          </a:p>
        </p:txBody>
      </p:sp>
    </p:spTree>
    <p:extLst>
      <p:ext uri="{BB962C8B-B14F-4D97-AF65-F5344CB8AC3E}">
        <p14:creationId xmlns:p14="http://schemas.microsoft.com/office/powerpoint/2010/main" val="3893172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3974F9B-7733-46A8-9307-A9BCBC53F29F}" type="datetime1">
              <a:rPr lang="en-US"/>
              <a:pPr>
                <a:defRPr/>
              </a:pPr>
              <a:t>3/18/2024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F835720-4934-4693-832B-F47E8FC7989E}" type="slidenum">
              <a:rPr lang="en-US" altLang="en-US"/>
              <a:pPr>
                <a:defRPr/>
              </a:pPr>
              <a:t>‹#›</a:t>
            </a:fld>
            <a:endParaRPr lang="en-US" altLang="en-US" dirty="0"/>
          </a:p>
        </p:txBody>
      </p:sp>
    </p:spTree>
    <p:extLst>
      <p:ext uri="{BB962C8B-B14F-4D97-AF65-F5344CB8AC3E}">
        <p14:creationId xmlns:p14="http://schemas.microsoft.com/office/powerpoint/2010/main" val="122462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3F6C38B-0F51-4FCF-8564-F5994B052718}" type="datetime1">
              <a:rPr lang="en-US"/>
              <a:pPr>
                <a:defRPr/>
              </a:pPr>
              <a:t>3/18/2024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AD426F3-4C62-4D15-8C86-271C8F4950CA}" type="slidenum">
              <a:rPr lang="en-US" altLang="en-US"/>
              <a:pPr>
                <a:defRPr/>
              </a:pPr>
              <a:t>‹#›</a:t>
            </a:fld>
            <a:endParaRPr lang="en-US" altLang="en-US" dirty="0"/>
          </a:p>
        </p:txBody>
      </p:sp>
    </p:spTree>
    <p:extLst>
      <p:ext uri="{BB962C8B-B14F-4D97-AF65-F5344CB8AC3E}">
        <p14:creationId xmlns:p14="http://schemas.microsoft.com/office/powerpoint/2010/main" val="181569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4348846-CBDA-42B3-B584-409BAD9E4EF9}" type="datetime1">
              <a:rPr lang="en-US"/>
              <a:pPr>
                <a:defRPr/>
              </a:pPr>
              <a:t>3/18/2024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8C9E34-2007-4A27-A3F6-358691405F63}" type="slidenum">
              <a:rPr lang="en-US" altLang="en-US"/>
              <a:pPr>
                <a:defRPr/>
              </a:pPr>
              <a:t>‹#›</a:t>
            </a:fld>
            <a:endParaRPr lang="en-US" altLang="en-US" dirty="0"/>
          </a:p>
        </p:txBody>
      </p:sp>
    </p:spTree>
    <p:extLst>
      <p:ext uri="{BB962C8B-B14F-4D97-AF65-F5344CB8AC3E}">
        <p14:creationId xmlns:p14="http://schemas.microsoft.com/office/powerpoint/2010/main" val="72542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4D447BE6-5C2E-4DF6-92A8-C0AC5872931C}" type="datetime1">
              <a:rPr lang="en-US"/>
              <a:pPr>
                <a:defRPr/>
              </a:pPr>
              <a:t>3/18/2024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9347200" y="6492875"/>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1">
                <a:solidFill>
                  <a:srgbClr val="898989"/>
                </a:solidFill>
                <a:latin typeface="Arial" panose="020B0604020202020204" pitchFamily="34" charset="0"/>
                <a:cs typeface="Arial" panose="020B0604020202020204" pitchFamily="34" charset="0"/>
              </a:defRPr>
            </a:lvl1pPr>
          </a:lstStyle>
          <a:p>
            <a:pPr>
              <a:defRPr/>
            </a:pPr>
            <a:fld id="{3DEFA901-113B-4883-A21B-A9F2AA063849}"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_ftnref1"/><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1-Pager Template</a:t>
            </a:r>
            <a:endParaRPr lang="en-SG" dirty="0"/>
          </a:p>
        </p:txBody>
      </p:sp>
      <p:sp>
        <p:nvSpPr>
          <p:cNvPr id="3" name="Content Placeholder 2"/>
          <p:cNvSpPr>
            <a:spLocks noGrp="1"/>
          </p:cNvSpPr>
          <p:nvPr>
            <p:ph idx="1"/>
          </p:nvPr>
        </p:nvSpPr>
        <p:spPr/>
        <p:txBody>
          <a:bodyPr/>
          <a:lstStyle/>
          <a:p>
            <a:r>
              <a:rPr lang="en-US" dirty="0"/>
              <a:t>For non-LLM* related applications, fill up slide </a:t>
            </a:r>
            <a:r>
              <a:rPr lang="en-US" dirty="0">
                <a:solidFill>
                  <a:schemeClr val="accent1"/>
                </a:solidFill>
              </a:rPr>
              <a:t>2-4</a:t>
            </a:r>
          </a:p>
          <a:p>
            <a:r>
              <a:rPr lang="en-US" dirty="0"/>
              <a:t>For LLM* related applications, fill up all slides. </a:t>
            </a:r>
            <a:endParaRPr lang="en-SG" dirty="0"/>
          </a:p>
        </p:txBody>
      </p:sp>
      <p:sp>
        <p:nvSpPr>
          <p:cNvPr id="4" name="Slide Number Placeholder 3"/>
          <p:cNvSpPr>
            <a:spLocks noGrp="1"/>
          </p:cNvSpPr>
          <p:nvPr>
            <p:ph type="sldNum" sz="quarter" idx="12"/>
          </p:nvPr>
        </p:nvSpPr>
        <p:spPr/>
        <p:txBody>
          <a:bodyPr/>
          <a:lstStyle/>
          <a:p>
            <a:pPr>
              <a:defRPr/>
            </a:pPr>
            <a:fld id="{ACA21755-FD22-4B26-8E59-17733A59E38D}" type="slidenum">
              <a:rPr lang="en-US" altLang="en-US" smtClean="0"/>
              <a:pPr>
                <a:defRPr/>
              </a:pPr>
              <a:t>1</a:t>
            </a:fld>
            <a:endParaRPr lang="en-US" altLang="en-US" dirty="0"/>
          </a:p>
        </p:txBody>
      </p:sp>
      <p:sp>
        <p:nvSpPr>
          <p:cNvPr id="5" name="TextBox 4"/>
          <p:cNvSpPr txBox="1"/>
          <p:nvPr/>
        </p:nvSpPr>
        <p:spPr>
          <a:xfrm>
            <a:off x="695400" y="5339710"/>
            <a:ext cx="10225136" cy="646331"/>
          </a:xfrm>
          <a:prstGeom prst="rect">
            <a:avLst/>
          </a:prstGeom>
          <a:noFill/>
        </p:spPr>
        <p:txBody>
          <a:bodyPr wrap="square" rtlCol="0">
            <a:spAutoFit/>
          </a:bodyPr>
          <a:lstStyle/>
          <a:p>
            <a:r>
              <a:rPr lang="en-US" sz="1200" dirty="0"/>
              <a:t>*</a:t>
            </a:r>
          </a:p>
          <a:p>
            <a:r>
              <a:rPr lang="en-US" sz="1200" dirty="0"/>
              <a:t>LLMs are AI models trained on large amounts of textual data, and can power a wide range of applications in language-related tasks. This technology can help with tasks such as drafting, </a:t>
            </a:r>
            <a:r>
              <a:rPr lang="en-US" sz="1200" dirty="0" err="1"/>
              <a:t>summarisation</a:t>
            </a:r>
            <a:r>
              <a:rPr lang="en-US" sz="1200" dirty="0"/>
              <a:t> and brainstorming using simple prompts. Examples of LLM include </a:t>
            </a:r>
            <a:r>
              <a:rPr lang="en-US" sz="1200" dirty="0" err="1"/>
              <a:t>ChatGPT</a:t>
            </a:r>
            <a:r>
              <a:rPr lang="en-US" sz="1200" dirty="0"/>
              <a:t>, Google’s Bart </a:t>
            </a:r>
            <a:r>
              <a:rPr lang="en-US" sz="1200" dirty="0" err="1"/>
              <a:t>e.t.c</a:t>
            </a:r>
            <a:r>
              <a:rPr lang="en-US" sz="1200" dirty="0"/>
              <a:t>.</a:t>
            </a:r>
            <a:endParaRPr lang="en-SG" sz="1200" dirty="0"/>
          </a:p>
        </p:txBody>
      </p:sp>
    </p:spTree>
    <p:extLst>
      <p:ext uri="{BB962C8B-B14F-4D97-AF65-F5344CB8AC3E}">
        <p14:creationId xmlns:p14="http://schemas.microsoft.com/office/powerpoint/2010/main" val="153735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0"/>
            <a:ext cx="12192000" cy="511175"/>
          </a:xfrm>
        </p:spPr>
        <p:txBody>
          <a:bodyPr/>
          <a:lstStyle/>
          <a:p>
            <a:pPr eaLnBrk="1" hangingPunct="1"/>
            <a:r>
              <a:rPr lang="en-US" altLang="en-US" sz="1400" b="1" dirty="0">
                <a:solidFill>
                  <a:srgbClr val="FF0000"/>
                </a:solidFill>
                <a:latin typeface="Arial" panose="020B0604020202020204" pitchFamily="34" charset="0"/>
                <a:cs typeface="Arial" panose="020B0604020202020204" pitchFamily="34" charset="0"/>
              </a:rPr>
              <a:t>AI Governance Assessment </a:t>
            </a:r>
            <a:r>
              <a:rPr lang="en-US" altLang="en-US" sz="1400" b="1" dirty="0">
                <a:latin typeface="Arial" panose="020B0604020202020204" pitchFamily="34" charset="0"/>
                <a:cs typeface="Arial" panose="020B0604020202020204" pitchFamily="34" charset="0"/>
              </a:rPr>
              <a:t>for </a:t>
            </a:r>
            <a:r>
              <a:rPr lang="en-US" altLang="en-US" sz="1400" dirty="0">
                <a:latin typeface="Arial" panose="020B0604020202020204" pitchFamily="34" charset="0"/>
                <a:cs typeface="Arial" panose="020B0604020202020204" pitchFamily="34" charset="0"/>
              </a:rPr>
              <a:t>&lt;&lt;Gen AI Curriculum Builder App (state project number(if any) &amp; name) &gt;&gt;</a:t>
            </a:r>
          </a:p>
        </p:txBody>
      </p:sp>
      <p:sp>
        <p:nvSpPr>
          <p:cNvPr id="6147" name="Rectangle 4"/>
          <p:cNvSpPr>
            <a:spLocks noChangeArrowheads="1"/>
          </p:cNvSpPr>
          <p:nvPr/>
        </p:nvSpPr>
        <p:spPr bwMode="auto">
          <a:xfrm>
            <a:off x="0" y="2125663"/>
            <a:ext cx="6365875" cy="299878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US" altLang="en-US" sz="1200" b="1" u="sng" dirty="0">
                <a:solidFill>
                  <a:srgbClr val="000000"/>
                </a:solidFill>
                <a:latin typeface="Arial" panose="020B0604020202020204" pitchFamily="34" charset="0"/>
                <a:cs typeface="Arial" panose="020B0604020202020204" pitchFamily="34" charset="0"/>
              </a:rPr>
              <a:t>Impact Analysis</a:t>
            </a:r>
          </a:p>
          <a:p>
            <a:pPr eaLnBrk="1" hangingPunct="1">
              <a:spcBef>
                <a:spcPct val="0"/>
              </a:spcBef>
              <a:buFont typeface="Arial" panose="020B0604020202020204" pitchFamily="34" charset="0"/>
              <a:buNone/>
            </a:pPr>
            <a:r>
              <a:rPr lang="en-US" altLang="en-US" sz="1200" i="1" dirty="0">
                <a:solidFill>
                  <a:srgbClr val="000000"/>
                </a:solidFill>
                <a:latin typeface="Arial" panose="020B0604020202020204" pitchFamily="34" charset="0"/>
                <a:cs typeface="Arial" panose="020B0604020202020204" pitchFamily="34" charset="0"/>
              </a:rPr>
              <a:t>Please conduct Impact Analysis using the following chart on Probability and/or severity of harm on individuals and organizations who are affected by the AI solution. Give your reasons for your choice and provides measures if any:</a:t>
            </a:r>
          </a:p>
          <a:p>
            <a:pPr eaLnBrk="1" hangingPunct="1">
              <a:spcBef>
                <a:spcPct val="0"/>
              </a:spcBef>
              <a:buFont typeface="Arial" panose="020B0604020202020204" pitchFamily="34" charset="0"/>
              <a:buNone/>
            </a:pPr>
            <a:endParaRPr lang="en-US" altLang="en-US" sz="1200" i="1" dirty="0">
              <a:solidFill>
                <a:srgbClr val="000000"/>
              </a:solidFill>
              <a:latin typeface="Arial" panose="020B0604020202020204" pitchFamily="34" charset="0"/>
              <a:cs typeface="Arial" panose="020B0604020202020204" pitchFamily="34" charset="0"/>
            </a:endParaRPr>
          </a:p>
          <a:p>
            <a:pPr eaLnBrk="1" hangingPunct="1">
              <a:spcBef>
                <a:spcPct val="0"/>
              </a:spcBef>
              <a:buFont typeface="Arial" panose="020B0604020202020204" pitchFamily="34" charset="0"/>
              <a:buNone/>
            </a:pPr>
            <a:endParaRPr lang="en-US" altLang="en-US" sz="1200" i="1" dirty="0">
              <a:solidFill>
                <a:srgbClr val="000000"/>
              </a:solidFill>
              <a:latin typeface="Arial" panose="020B0604020202020204" pitchFamily="34" charset="0"/>
              <a:cs typeface="Arial" panose="020B0604020202020204" pitchFamily="34" charset="0"/>
            </a:endParaRPr>
          </a:p>
          <a:p>
            <a:pPr eaLnBrk="1" hangingPunct="1">
              <a:spcBef>
                <a:spcPct val="0"/>
              </a:spcBef>
              <a:buFont typeface="Arial" panose="020B0604020202020204" pitchFamily="34" charset="0"/>
              <a:buNone/>
            </a:pPr>
            <a:endParaRPr lang="en-US" altLang="en-US" sz="1200" i="1" dirty="0">
              <a:solidFill>
                <a:srgbClr val="000000"/>
              </a:solidFill>
              <a:latin typeface="Arial" panose="020B0604020202020204" pitchFamily="34" charset="0"/>
              <a:cs typeface="Arial" panose="020B0604020202020204" pitchFamily="34" charset="0"/>
            </a:endParaRPr>
          </a:p>
          <a:p>
            <a:pPr eaLnBrk="1" hangingPunct="1">
              <a:spcBef>
                <a:spcPct val="0"/>
              </a:spcBef>
              <a:buFont typeface="Arial" panose="020B0604020202020204" pitchFamily="34" charset="0"/>
              <a:buNone/>
            </a:pPr>
            <a:endParaRPr lang="en-US" altLang="en-US" sz="1200" i="1" dirty="0">
              <a:solidFill>
                <a:srgbClr val="000000"/>
              </a:solidFill>
              <a:latin typeface="Arial" panose="020B0604020202020204" pitchFamily="34" charset="0"/>
              <a:cs typeface="Arial" panose="020B0604020202020204" pitchFamily="34" charset="0"/>
            </a:endParaRPr>
          </a:p>
          <a:p>
            <a:pPr eaLnBrk="1" hangingPunct="1">
              <a:spcBef>
                <a:spcPct val="0"/>
              </a:spcBef>
              <a:buFont typeface="Arial" panose="020B0604020202020204" pitchFamily="34" charset="0"/>
              <a:buNone/>
            </a:pPr>
            <a:endParaRPr lang="en-US" altLang="en-US" sz="1200" i="1" dirty="0">
              <a:solidFill>
                <a:srgbClr val="000000"/>
              </a:solidFill>
              <a:latin typeface="Arial" panose="020B0604020202020204" pitchFamily="34" charset="0"/>
              <a:cs typeface="Arial" panose="020B0604020202020204" pitchFamily="34" charset="0"/>
            </a:endParaRPr>
          </a:p>
          <a:p>
            <a:pPr eaLnBrk="1" hangingPunct="1">
              <a:spcBef>
                <a:spcPct val="0"/>
              </a:spcBef>
              <a:buFont typeface="Arial" panose="020B0604020202020204" pitchFamily="34" charset="0"/>
              <a:buNone/>
            </a:pPr>
            <a:endParaRPr lang="en-US" altLang="en-US" sz="1200" dirty="0">
              <a:solidFill>
                <a:srgbClr val="000000"/>
              </a:solidFill>
              <a:latin typeface="Arial" panose="020B0604020202020204" pitchFamily="34" charset="0"/>
              <a:cs typeface="Arial" panose="020B0604020202020204" pitchFamily="34" charset="0"/>
            </a:endParaRPr>
          </a:p>
        </p:txBody>
      </p:sp>
      <p:sp>
        <p:nvSpPr>
          <p:cNvPr id="4101" name="Rectangle 6"/>
          <p:cNvSpPr>
            <a:spLocks noChangeArrowheads="1"/>
          </p:cNvSpPr>
          <p:nvPr/>
        </p:nvSpPr>
        <p:spPr bwMode="auto">
          <a:xfrm>
            <a:off x="6403975" y="5149850"/>
            <a:ext cx="5788025" cy="1471613"/>
          </a:xfrm>
          <a:prstGeom prst="rect">
            <a:avLst/>
          </a:prstGeom>
          <a:solidFill>
            <a:schemeClr val="bg1"/>
          </a:solidFill>
          <a:ln w="12700" algn="ctr">
            <a:solidFill>
              <a:schemeClr val="tx1"/>
            </a:solidFill>
            <a:miter lim="800000"/>
            <a:headEnd/>
            <a:tailEnd/>
          </a:ln>
        </p:spPr>
        <p:txBody>
          <a:bodyPr>
            <a:normAutofit lnSpcReduction="10000"/>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defRPr/>
            </a:pPr>
            <a:r>
              <a:rPr lang="en-US" altLang="en-US" sz="1200" b="1" u="sng" dirty="0">
                <a:solidFill>
                  <a:srgbClr val="000000"/>
                </a:solidFill>
                <a:latin typeface="Arial" panose="020B0604020202020204" pitchFamily="34" charset="0"/>
                <a:cs typeface="Arial" panose="020B0604020202020204" pitchFamily="34" charset="0"/>
              </a:rPr>
              <a:t>Stakeholders</a:t>
            </a:r>
          </a:p>
          <a:p>
            <a:pPr eaLnBrk="1" hangingPunct="1">
              <a:spcBef>
                <a:spcPct val="0"/>
              </a:spcBef>
              <a:buFont typeface="Arial" panose="020B0604020202020204" pitchFamily="34" charset="0"/>
              <a:buNone/>
              <a:defRPr/>
            </a:pPr>
            <a:r>
              <a:rPr lang="en-US" altLang="en-US" sz="1200" dirty="0">
                <a:solidFill>
                  <a:srgbClr val="000000"/>
                </a:solidFill>
                <a:latin typeface="Arial" panose="020B0604020202020204" pitchFamily="34" charset="0"/>
                <a:cs typeface="Arial" panose="020B0604020202020204" pitchFamily="34" charset="0"/>
              </a:rPr>
              <a:t>List down internal and external stakeholders that will be involved and/or impacted by the deployment of this AI solution:</a:t>
            </a:r>
          </a:p>
          <a:p>
            <a:pPr marL="171450" indent="-171450" eaLnBrk="1" hangingPunct="1">
              <a:spcBef>
                <a:spcPct val="0"/>
              </a:spcBef>
              <a:defRPr/>
            </a:pPr>
            <a:r>
              <a:rPr lang="en-US" altLang="en-US" sz="1200" dirty="0">
                <a:solidFill>
                  <a:srgbClr val="0000FF"/>
                </a:solidFill>
                <a:latin typeface="Arial" panose="020B0604020202020204" pitchFamily="34" charset="0"/>
                <a:cs typeface="Arial" panose="020B0604020202020204" pitchFamily="34" charset="0"/>
              </a:rPr>
              <a:t>CED – Curriculum Development Specialists, CED Managers</a:t>
            </a:r>
          </a:p>
          <a:p>
            <a:pPr marL="171450" indent="-171450" eaLnBrk="1" hangingPunct="1">
              <a:spcBef>
                <a:spcPct val="0"/>
              </a:spcBef>
              <a:defRPr/>
            </a:pPr>
            <a:r>
              <a:rPr lang="en-US" altLang="en-US" sz="1200" dirty="0">
                <a:solidFill>
                  <a:srgbClr val="0000FF"/>
                </a:solidFill>
                <a:latin typeface="Arial" panose="020B0604020202020204" pitchFamily="34" charset="0"/>
                <a:cs typeface="Arial" panose="020B0604020202020204" pitchFamily="34" charset="0"/>
              </a:rPr>
              <a:t>College -  Lectures, Section Head, Course Manager</a:t>
            </a:r>
          </a:p>
          <a:p>
            <a:pPr marL="171450" indent="-171450" eaLnBrk="1" hangingPunct="1">
              <a:spcBef>
                <a:spcPct val="0"/>
              </a:spcBef>
              <a:defRPr/>
            </a:pPr>
            <a:r>
              <a:rPr lang="en-US" altLang="en-US" sz="1200" dirty="0">
                <a:solidFill>
                  <a:srgbClr val="0000FF"/>
                </a:solidFill>
                <a:latin typeface="Arial" panose="020B0604020202020204" pitchFamily="34" charset="0"/>
                <a:cs typeface="Arial" panose="020B0604020202020204" pitchFamily="34" charset="0"/>
              </a:rPr>
              <a:t>Assessment (EXM)</a:t>
            </a:r>
          </a:p>
          <a:p>
            <a:pPr marL="171450" indent="-171450" eaLnBrk="1" hangingPunct="1">
              <a:spcBef>
                <a:spcPct val="0"/>
              </a:spcBef>
              <a:defRPr/>
            </a:pPr>
            <a:r>
              <a:rPr lang="en-US" altLang="en-US" sz="1200" dirty="0">
                <a:solidFill>
                  <a:srgbClr val="0000FF"/>
                </a:solidFill>
                <a:latin typeface="Arial" panose="020B0604020202020204" pitchFamily="34" charset="0"/>
                <a:cs typeface="Arial" panose="020B0604020202020204" pitchFamily="34" charset="0"/>
              </a:rPr>
              <a:t>External – AAC Members, Industry Attachment Partners</a:t>
            </a:r>
          </a:p>
          <a:p>
            <a:pPr marL="171450" indent="-171450" eaLnBrk="1" hangingPunct="1">
              <a:spcBef>
                <a:spcPct val="0"/>
              </a:spcBef>
              <a:defRPr/>
            </a:pPr>
            <a:r>
              <a:rPr lang="en-US" altLang="en-US" sz="1200" dirty="0">
                <a:solidFill>
                  <a:srgbClr val="0000FF"/>
                </a:solidFill>
                <a:latin typeface="Arial" panose="020B0604020202020204" pitchFamily="34" charset="0"/>
                <a:cs typeface="Arial" panose="020B0604020202020204" pitchFamily="34" charset="0"/>
              </a:rPr>
              <a:t>Skill Future Singapore?</a:t>
            </a:r>
          </a:p>
          <a:p>
            <a:pPr marL="171450" indent="-171450" eaLnBrk="1" hangingPunct="1">
              <a:spcBef>
                <a:spcPct val="0"/>
              </a:spcBef>
              <a:defRPr/>
            </a:pPr>
            <a:endParaRPr lang="en-US" altLang="en-US" sz="1200" dirty="0">
              <a:solidFill>
                <a:srgbClr val="FF0000"/>
              </a:solidFill>
              <a:latin typeface="Arial" panose="020B0604020202020204" pitchFamily="34" charset="0"/>
              <a:cs typeface="Arial" panose="020B0604020202020204" pitchFamily="34" charset="0"/>
            </a:endParaRPr>
          </a:p>
        </p:txBody>
      </p:sp>
      <p:sp>
        <p:nvSpPr>
          <p:cNvPr id="6149" name="Content Placeholder 8"/>
          <p:cNvSpPr>
            <a:spLocks noGrp="1"/>
          </p:cNvSpPr>
          <p:nvPr>
            <p:ph idx="1"/>
          </p:nvPr>
        </p:nvSpPr>
        <p:spPr>
          <a:xfrm>
            <a:off x="6403975" y="495300"/>
            <a:ext cx="5788025" cy="4629150"/>
          </a:xfrm>
          <a:ln>
            <a:solidFill>
              <a:schemeClr val="tx1"/>
            </a:solidFill>
            <a:miter lim="800000"/>
            <a:headEnd/>
            <a:tailEnd/>
          </a:ln>
        </p:spPr>
        <p:txBody>
          <a:bodyPr/>
          <a:lstStyle/>
          <a:p>
            <a:pPr eaLnBrk="1" hangingPunct="1">
              <a:buFont typeface="Arial" panose="020B0604020202020204" pitchFamily="34" charset="0"/>
              <a:buNone/>
            </a:pPr>
            <a:r>
              <a:rPr lang="en-US" altLang="en-US" sz="1200" u="sng" dirty="0">
                <a:latin typeface="Arial" panose="020B0604020202020204" pitchFamily="34" charset="0"/>
                <a:cs typeface="Arial" panose="020B0604020202020204" pitchFamily="34" charset="0"/>
              </a:rPr>
              <a:t>Algorithm and Data for Model Development</a:t>
            </a:r>
          </a:p>
          <a:p>
            <a:pPr eaLnBrk="1" hangingPunct="1">
              <a:buFont typeface="Calibri" panose="020F0502020204030204" pitchFamily="34" charset="0"/>
              <a:buAutoNum type="arabicPeriod"/>
            </a:pPr>
            <a:r>
              <a:rPr lang="en-US" altLang="en-US" sz="1200" dirty="0">
                <a:latin typeface="Arial" panose="020B0604020202020204" pitchFamily="34" charset="0"/>
                <a:cs typeface="Arial" panose="020B0604020202020204" pitchFamily="34" charset="0"/>
              </a:rPr>
              <a:t>What data will be used for the model development? Are they relevant?</a:t>
            </a:r>
          </a:p>
          <a:p>
            <a:pPr marR="0" lvl="1" indent="-342900">
              <a:lnSpc>
                <a:spcPct val="105000"/>
              </a:lnSpc>
              <a:spcBef>
                <a:spcPts val="0"/>
              </a:spcBef>
              <a:spcAft>
                <a:spcPts val="0"/>
              </a:spcAft>
              <a:buFont typeface="+mj-lt"/>
              <a:buAutoNum type="arabicPeriod"/>
            </a:pPr>
            <a:r>
              <a:rPr lang="en-SG" sz="800" dirty="0">
                <a:solidFill>
                  <a:srgbClr val="0000FF"/>
                </a:solidFill>
                <a:latin typeface="Calibri" panose="020F0502020204030204" pitchFamily="34" charset="0"/>
              </a:rPr>
              <a:t>Non-Assessment related ITE Curriculum Documents- Skills Standards</a:t>
            </a:r>
          </a:p>
          <a:p>
            <a:pPr lvl="1" indent="-342900">
              <a:lnSpc>
                <a:spcPct val="105000"/>
              </a:lnSpc>
              <a:spcBef>
                <a:spcPts val="0"/>
              </a:spcBef>
              <a:spcAft>
                <a:spcPts val="0"/>
              </a:spcAft>
              <a:buFont typeface="+mj-lt"/>
              <a:buAutoNum type="arabicPeriod"/>
            </a:pPr>
            <a:r>
              <a:rPr lang="en-SG" sz="800" dirty="0">
                <a:solidFill>
                  <a:srgbClr val="0000FF"/>
                </a:solidFill>
                <a:effectLst/>
                <a:latin typeface="Calibri" panose="020F0502020204030204" pitchFamily="34" charset="0"/>
                <a:ea typeface="Calibri" panose="020F0502020204030204" pitchFamily="34" charset="0"/>
              </a:rPr>
              <a:t>ITE Curriculum Advisory Committee Meeting Minutes. (CAC)</a:t>
            </a:r>
            <a:endParaRPr lang="en-SG" sz="800" dirty="0">
              <a:solidFill>
                <a:srgbClr val="0000FF"/>
              </a:solidFill>
              <a:effectLst/>
              <a:latin typeface="Times New Roman" panose="02020603050405020304" pitchFamily="18" charset="0"/>
              <a:ea typeface="Calibri" panose="020F0502020204030204" pitchFamily="34" charset="0"/>
            </a:endParaRPr>
          </a:p>
          <a:p>
            <a:pPr lvl="1" indent="-342900">
              <a:lnSpc>
                <a:spcPct val="105000"/>
              </a:lnSpc>
              <a:spcBef>
                <a:spcPts val="0"/>
              </a:spcBef>
              <a:spcAft>
                <a:spcPts val="0"/>
              </a:spcAft>
              <a:buFont typeface="+mj-lt"/>
              <a:buAutoNum type="arabicPeriod"/>
            </a:pPr>
            <a:r>
              <a:rPr lang="en-SG" sz="800" dirty="0">
                <a:solidFill>
                  <a:srgbClr val="0000FF"/>
                </a:solidFill>
                <a:effectLst/>
                <a:latin typeface="Calibri" panose="020F0502020204030204" pitchFamily="34" charset="0"/>
                <a:ea typeface="Calibri" panose="020F0502020204030204" pitchFamily="34" charset="0"/>
              </a:rPr>
              <a:t>ITE Academic Advisory Committee Meeting Minutes. (AAC)</a:t>
            </a:r>
            <a:endParaRPr lang="en-US" altLang="en-US" sz="1200" dirty="0">
              <a:solidFill>
                <a:srgbClr val="0000FF"/>
              </a:solidFill>
              <a:latin typeface="Arial" panose="020B0604020202020204" pitchFamily="34" charset="0"/>
              <a:cs typeface="Arial" panose="020B0604020202020204" pitchFamily="34" charset="0"/>
            </a:endParaRPr>
          </a:p>
          <a:p>
            <a:pPr eaLnBrk="1" hangingPunct="1">
              <a:buFont typeface="Calibri" panose="020F0502020204030204" pitchFamily="34" charset="0"/>
              <a:buAutoNum type="arabicPeriod"/>
            </a:pPr>
            <a:r>
              <a:rPr lang="en-US" altLang="en-US" sz="1200" dirty="0">
                <a:latin typeface="Arial" panose="020B0604020202020204" pitchFamily="34" charset="0"/>
                <a:cs typeface="Arial" panose="020B0604020202020204" pitchFamily="34" charset="0"/>
              </a:rPr>
              <a:t>Has the use of identified datasets been approved by Data Owner?</a:t>
            </a:r>
          </a:p>
          <a:p>
            <a:pPr marL="685800" lvl="1" indent="-228600" eaLnBrk="1" hangingPunct="1">
              <a:buAutoNum type="arabicPeriod"/>
            </a:pPr>
            <a:r>
              <a:rPr lang="en-US" altLang="en-US" sz="800" dirty="0">
                <a:solidFill>
                  <a:srgbClr val="0000FF"/>
                </a:solidFill>
                <a:latin typeface="Arial" panose="020B0604020202020204" pitchFamily="34" charset="0"/>
                <a:cs typeface="Arial" panose="020B0604020202020204" pitchFamily="34" charset="0"/>
              </a:rPr>
              <a:t>Dataset Owner- CED</a:t>
            </a:r>
          </a:p>
          <a:p>
            <a:pPr marL="685800" lvl="1" indent="-228600" eaLnBrk="1" hangingPunct="1">
              <a:buAutoNum type="arabicPeriod"/>
            </a:pPr>
            <a:r>
              <a:rPr lang="en-US" altLang="en-US" sz="800" dirty="0">
                <a:solidFill>
                  <a:srgbClr val="0000FF"/>
                </a:solidFill>
                <a:latin typeface="Arial" panose="020B0604020202020204" pitchFamily="34" charset="0"/>
                <a:cs typeface="Arial" panose="020B0604020202020204" pitchFamily="34" charset="0"/>
              </a:rPr>
              <a:t>Approval will be sought from D/CED (Eric)</a:t>
            </a:r>
          </a:p>
          <a:p>
            <a:pPr eaLnBrk="1" hangingPunct="1">
              <a:buFont typeface="Calibri" panose="020F0502020204030204" pitchFamily="34" charset="0"/>
              <a:buAutoNum type="arabicPeriod"/>
            </a:pPr>
            <a:r>
              <a:rPr lang="en-US" altLang="en-US" sz="1200" dirty="0">
                <a:latin typeface="Arial" panose="020B0604020202020204" pitchFamily="34" charset="0"/>
                <a:cs typeface="Arial" panose="020B0604020202020204" pitchFamily="34" charset="0"/>
              </a:rPr>
              <a:t>Which particular data field(s) is/are critical decision factor?</a:t>
            </a:r>
          </a:p>
          <a:p>
            <a:pPr marL="685800" lvl="1" indent="-228600" eaLnBrk="1" hangingPunct="1">
              <a:buAutoNum type="arabicPeriod"/>
            </a:pPr>
            <a:r>
              <a:rPr lang="en-US" altLang="en-US" sz="800" dirty="0">
                <a:solidFill>
                  <a:srgbClr val="0000FF"/>
                </a:solidFill>
                <a:latin typeface="Arial" panose="020B0604020202020204" pitchFamily="34" charset="0"/>
                <a:cs typeface="Arial" panose="020B0604020202020204" pitchFamily="34" charset="0"/>
              </a:rPr>
              <a:t>AWS to Advice</a:t>
            </a:r>
          </a:p>
          <a:p>
            <a:pPr marL="457200" lvl="1" indent="0" eaLnBrk="1" hangingPunct="1">
              <a:buNone/>
            </a:pPr>
            <a:endParaRPr lang="en-US" altLang="en-US" sz="800" dirty="0">
              <a:solidFill>
                <a:srgbClr val="0000FF"/>
              </a:solidFill>
              <a:latin typeface="Arial" panose="020B0604020202020204" pitchFamily="34" charset="0"/>
              <a:cs typeface="Arial" panose="020B0604020202020204" pitchFamily="34" charset="0"/>
            </a:endParaRPr>
          </a:p>
          <a:p>
            <a:pPr eaLnBrk="1" hangingPunct="1">
              <a:buFont typeface="Calibri" panose="020F0502020204030204" pitchFamily="34" charset="0"/>
              <a:buAutoNum type="arabicPeriod"/>
            </a:pPr>
            <a:r>
              <a:rPr lang="en-US" altLang="en-US" sz="1200" dirty="0">
                <a:solidFill>
                  <a:srgbClr val="FF0000"/>
                </a:solidFill>
                <a:latin typeface="Arial" panose="020B0604020202020204" pitchFamily="34" charset="0"/>
                <a:cs typeface="Arial" panose="020B0604020202020204" pitchFamily="34" charset="0"/>
              </a:rPr>
              <a:t>(</a:t>
            </a:r>
            <a:r>
              <a:rPr lang="en-US" altLang="en-US" sz="1200" dirty="0" err="1">
                <a:solidFill>
                  <a:srgbClr val="FF0000"/>
                </a:solidFill>
                <a:latin typeface="Arial" panose="020B0604020202020204" pitchFamily="34" charset="0"/>
                <a:cs typeface="Arial" panose="020B0604020202020204" pitchFamily="34" charset="0"/>
              </a:rPr>
              <a:t>Explainability</a:t>
            </a:r>
            <a:r>
              <a:rPr lang="en-US" altLang="en-US" sz="1200" dirty="0">
                <a:latin typeface="Arial" panose="020B0604020202020204" pitchFamily="34" charset="0"/>
                <a:cs typeface="Arial" panose="020B0604020202020204" pitchFamily="34" charset="0"/>
              </a:rPr>
              <a:t>) Explain how is the AI model functions and arrives at the output it has predicted. Provide a technical explanation as well as a layman explanation for the user (e.g. using counterfactual explanations). </a:t>
            </a:r>
          </a:p>
          <a:p>
            <a:pPr marL="685800" lvl="1" indent="-228600" eaLnBrk="1" hangingPunct="1">
              <a:buFont typeface="Arial" panose="020B0604020202020204" pitchFamily="34" charset="0"/>
              <a:buAutoNum type="arabicPeriod"/>
            </a:pPr>
            <a:r>
              <a:rPr lang="en-US" altLang="en-US" sz="800" dirty="0">
                <a:solidFill>
                  <a:srgbClr val="0000FF"/>
                </a:solidFill>
                <a:latin typeface="Arial" panose="020B0604020202020204" pitchFamily="34" charset="0"/>
                <a:cs typeface="Arial" panose="020B0604020202020204" pitchFamily="34" charset="0"/>
              </a:rPr>
              <a:t>AWS to Advice</a:t>
            </a:r>
          </a:p>
          <a:p>
            <a:pPr marL="0" indent="0" eaLnBrk="1" hangingPunct="1">
              <a:buNone/>
            </a:pPr>
            <a:endParaRPr lang="en-US" altLang="en-US" sz="1200" dirty="0">
              <a:latin typeface="Arial" panose="020B0604020202020204" pitchFamily="34" charset="0"/>
              <a:cs typeface="Arial" panose="020B0604020202020204" pitchFamily="34" charset="0"/>
            </a:endParaRPr>
          </a:p>
        </p:txBody>
      </p:sp>
      <p:sp>
        <p:nvSpPr>
          <p:cNvPr id="6150" name="Text Box 114"/>
          <p:cNvSpPr txBox="1">
            <a:spLocks noChangeArrowheads="1"/>
          </p:cNvSpPr>
          <p:nvPr/>
        </p:nvSpPr>
        <p:spPr bwMode="auto">
          <a:xfrm>
            <a:off x="10199688" y="53975"/>
            <a:ext cx="1828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000">
                <a:latin typeface="Arial" panose="020B0604020202020204" pitchFamily="34" charset="0"/>
              </a:rPr>
              <a:t>Last updated: dd-mm-yyyy</a:t>
            </a:r>
            <a:endParaRPr lang="en-GB" altLang="en-US" sz="1000">
              <a:latin typeface="Arial" panose="020B0604020202020204" pitchFamily="34" charset="0"/>
            </a:endParaRPr>
          </a:p>
        </p:txBody>
      </p:sp>
      <p:sp>
        <p:nvSpPr>
          <p:cNvPr id="615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786AE7-DCB2-4B75-B7CB-3277ADCB9B1D}" type="slidenum">
              <a:rPr lang="en-US" altLang="en-US" sz="1200" smtClean="0">
                <a:solidFill>
                  <a:srgbClr val="898989"/>
                </a:solidFill>
                <a:latin typeface="Arial" panose="020B0604020202020204" pitchFamily="34" charset="0"/>
              </a:rPr>
              <a:pPr>
                <a:spcBef>
                  <a:spcPct val="0"/>
                </a:spcBef>
                <a:buFontTx/>
                <a:buNone/>
              </a:pPr>
              <a:t>2</a:t>
            </a:fld>
            <a:endParaRPr lang="en-US" altLang="en-US" sz="1200">
              <a:solidFill>
                <a:srgbClr val="898989"/>
              </a:solidFill>
              <a:latin typeface="Arial" panose="020B0604020202020204" pitchFamily="34" charset="0"/>
            </a:endParaRPr>
          </a:p>
        </p:txBody>
      </p:sp>
      <p:sp>
        <p:nvSpPr>
          <p:cNvPr id="4131" name="Rectangle 6"/>
          <p:cNvSpPr>
            <a:spLocks noChangeArrowheads="1"/>
          </p:cNvSpPr>
          <p:nvPr/>
        </p:nvSpPr>
        <p:spPr bwMode="auto">
          <a:xfrm>
            <a:off x="0" y="503238"/>
            <a:ext cx="6365875" cy="1541462"/>
          </a:xfrm>
          <a:prstGeom prst="rect">
            <a:avLst/>
          </a:prstGeom>
          <a:solidFill>
            <a:schemeClr val="bg1"/>
          </a:solidFill>
          <a:ln w="12700" algn="ctr">
            <a:solidFill>
              <a:schemeClr val="tx1"/>
            </a:solidFill>
            <a:miter lim="800000"/>
            <a:headEnd/>
            <a:tailEnd/>
          </a:ln>
        </p:spPr>
        <p:txBody>
          <a:bodyPr>
            <a:normAutofit fontScale="85000" lnSpcReduction="10000"/>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defRPr/>
            </a:pPr>
            <a:r>
              <a:rPr lang="en-US" altLang="en-US" sz="1200" b="1" u="sng" dirty="0">
                <a:solidFill>
                  <a:srgbClr val="000000"/>
                </a:solidFill>
                <a:latin typeface="Arial" panose="020B0604020202020204" pitchFamily="34" charset="0"/>
                <a:cs typeface="Arial" panose="020B0604020202020204" pitchFamily="34" charset="0"/>
              </a:rPr>
              <a:t>Ethical Concerns</a:t>
            </a:r>
          </a:p>
          <a:p>
            <a:pPr eaLnBrk="1" hangingPunct="1">
              <a:spcBef>
                <a:spcPct val="0"/>
              </a:spcBef>
              <a:buFont typeface="Arial" panose="020B0604020202020204" pitchFamily="34" charset="0"/>
              <a:buNone/>
              <a:defRPr/>
            </a:pPr>
            <a:r>
              <a:rPr lang="en-US" altLang="en-US" sz="1200" i="1" dirty="0">
                <a:latin typeface="Arial" panose="020B0604020202020204" pitchFamily="34" charset="0"/>
                <a:cs typeface="Arial" panose="020B0604020202020204" pitchFamily="34" charset="0"/>
              </a:rPr>
              <a:t>(Guiding Questions) Will the use of the AI model:</a:t>
            </a:r>
          </a:p>
          <a:p>
            <a:pPr marL="171450" indent="-171450" eaLnBrk="1" hangingPunct="1">
              <a:spcBef>
                <a:spcPct val="0"/>
              </a:spcBef>
              <a:defRPr/>
            </a:pPr>
            <a:r>
              <a:rPr lang="en-US" altLang="en-US" sz="1200" i="1" dirty="0">
                <a:latin typeface="Arial" panose="020B0604020202020204" pitchFamily="34" charset="0"/>
                <a:cs typeface="Arial" panose="020B0604020202020204" pitchFamily="34" charset="0"/>
              </a:rPr>
              <a:t>erode staff users’ ability to make key professional decisions over time?  </a:t>
            </a:r>
            <a:r>
              <a:rPr lang="en-US" altLang="en-US" sz="1200" i="1" dirty="0">
                <a:solidFill>
                  <a:srgbClr val="0000FF"/>
                </a:solidFill>
                <a:latin typeface="Arial" panose="020B0604020202020204" pitchFamily="34" charset="0"/>
                <a:cs typeface="Arial" panose="020B0604020202020204" pitchFamily="34" charset="0"/>
              </a:rPr>
              <a:t>No. (User will have ability to decipher output and make judgments based on expertise)</a:t>
            </a:r>
            <a:endParaRPr lang="en-US" altLang="en-US" sz="1200" i="1" dirty="0">
              <a:latin typeface="Arial" panose="020B0604020202020204" pitchFamily="34" charset="0"/>
              <a:cs typeface="Arial" panose="020B0604020202020204" pitchFamily="34" charset="0"/>
            </a:endParaRPr>
          </a:p>
          <a:p>
            <a:pPr marL="171450" indent="-171450" eaLnBrk="1" hangingPunct="1">
              <a:spcBef>
                <a:spcPct val="0"/>
              </a:spcBef>
              <a:defRPr/>
            </a:pPr>
            <a:r>
              <a:rPr lang="en-US" altLang="en-US" sz="1200" i="1" dirty="0">
                <a:latin typeface="Arial" panose="020B0604020202020204" pitchFamily="34" charset="0"/>
                <a:cs typeface="Arial" panose="020B0604020202020204" pitchFamily="34" charset="0"/>
              </a:rPr>
              <a:t>contribute to or reinforce biases held by staff users about students? </a:t>
            </a:r>
            <a:r>
              <a:rPr lang="en-US" altLang="en-US" sz="1200" i="1" dirty="0">
                <a:solidFill>
                  <a:srgbClr val="0000FF"/>
                </a:solidFill>
                <a:latin typeface="Arial" panose="020B0604020202020204" pitchFamily="34" charset="0"/>
                <a:cs typeface="Arial" panose="020B0604020202020204" pitchFamily="34" charset="0"/>
              </a:rPr>
              <a:t>No. (No decision on students/staff)</a:t>
            </a:r>
            <a:endParaRPr lang="en-US" altLang="en-US" sz="1200" i="1" dirty="0">
              <a:latin typeface="Arial" panose="020B0604020202020204" pitchFamily="34" charset="0"/>
              <a:cs typeface="Arial" panose="020B0604020202020204" pitchFamily="34" charset="0"/>
            </a:endParaRPr>
          </a:p>
          <a:p>
            <a:pPr marL="171450" indent="-171450" eaLnBrk="1" hangingPunct="1">
              <a:spcBef>
                <a:spcPct val="0"/>
              </a:spcBef>
              <a:defRPr/>
            </a:pPr>
            <a:r>
              <a:rPr lang="en-US" altLang="en-US" sz="1200" i="1" dirty="0">
                <a:latin typeface="Arial" panose="020B0604020202020204" pitchFamily="34" charset="0"/>
                <a:cs typeface="Arial" panose="020B0604020202020204" pitchFamily="34" charset="0"/>
              </a:rPr>
              <a:t>diminish student users’ choice and control over key personal decisions, e.g. decisions about education pathways?</a:t>
            </a:r>
            <a:r>
              <a:rPr lang="en-US" altLang="en-US" sz="1200" i="1" dirty="0">
                <a:solidFill>
                  <a:srgbClr val="0000FF"/>
                </a:solidFill>
                <a:latin typeface="Arial" panose="020B0604020202020204" pitchFamily="34" charset="0"/>
                <a:cs typeface="Arial" panose="020B0604020202020204" pitchFamily="34" charset="0"/>
              </a:rPr>
              <a:t> No. (User will have ability to decipher output and make judgments based on expertise)</a:t>
            </a:r>
            <a:endParaRPr lang="en-US" altLang="en-US" sz="1200" i="1" dirty="0">
              <a:latin typeface="Arial" panose="020B0604020202020204" pitchFamily="34" charset="0"/>
              <a:cs typeface="Arial" panose="020B0604020202020204" pitchFamily="34" charset="0"/>
            </a:endParaRPr>
          </a:p>
          <a:p>
            <a:pPr marL="171450" indent="-171450" eaLnBrk="1" hangingPunct="1">
              <a:spcBef>
                <a:spcPct val="0"/>
              </a:spcBef>
              <a:defRPr/>
            </a:pPr>
            <a:r>
              <a:rPr lang="en-US" altLang="en-US" sz="1200" i="1" dirty="0">
                <a:latin typeface="Arial" panose="020B0604020202020204" pitchFamily="34" charset="0"/>
                <a:cs typeface="Arial" panose="020B0604020202020204" pitchFamily="34" charset="0"/>
              </a:rPr>
              <a:t>compromise student users’ development in cognitive, social and/or moral competencies? </a:t>
            </a:r>
          </a:p>
          <a:p>
            <a:pPr marL="171450" indent="-171450" eaLnBrk="1" hangingPunct="1">
              <a:spcBef>
                <a:spcPct val="0"/>
              </a:spcBef>
              <a:defRPr/>
            </a:pPr>
            <a:r>
              <a:rPr lang="en-US" altLang="en-US" sz="1200" i="1" dirty="0">
                <a:solidFill>
                  <a:srgbClr val="0000FF"/>
                </a:solidFill>
                <a:latin typeface="Arial" panose="020B0604020202020204" pitchFamily="34" charset="0"/>
                <a:cs typeface="Arial" panose="020B0604020202020204" pitchFamily="34" charset="0"/>
              </a:rPr>
              <a:t>No. (User will have ability to decipher output and make judgments based on expertise)</a:t>
            </a:r>
            <a:endParaRPr lang="en-US" altLang="en-US" sz="1200" i="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7411CEB3-3B8A-477A-926F-0F56EBC93095}"/>
              </a:ext>
            </a:extLst>
          </p:cNvPr>
          <p:cNvSpPr txBox="1"/>
          <p:nvPr/>
        </p:nvSpPr>
        <p:spPr>
          <a:xfrm>
            <a:off x="12700" y="5146675"/>
            <a:ext cx="6353175" cy="1474788"/>
          </a:xfrm>
          <a:prstGeom prst="rect">
            <a:avLst/>
          </a:prstGeom>
          <a:noFill/>
          <a:ln>
            <a:solidFill>
              <a:schemeClr val="tx1"/>
            </a:solidFill>
          </a:ln>
          <a:effectLst/>
        </p:spPr>
        <p:txBody>
          <a:bodyPr>
            <a:normAutofit/>
          </a:bodyPr>
          <a:lstStyle/>
          <a:p>
            <a:pPr>
              <a:defRPr/>
            </a:pPr>
            <a:r>
              <a:rPr lang="en-SG" sz="1200" b="1" u="sng" dirty="0">
                <a:cs typeface="Arial" panose="020B0604020202020204" pitchFamily="34" charset="0"/>
              </a:rPr>
              <a:t>Human Involvement: </a:t>
            </a:r>
          </a:p>
          <a:p>
            <a:pPr>
              <a:defRPr/>
            </a:pPr>
            <a:r>
              <a:rPr lang="en-SG" sz="1200" i="1" dirty="0">
                <a:cs typeface="Arial" panose="020B0604020202020204" pitchFamily="34" charset="0"/>
              </a:rPr>
              <a:t>Describe your recommended level of human involvement and give reasons for your choice (delete where applicable):</a:t>
            </a:r>
          </a:p>
          <a:p>
            <a:pPr marL="171450" indent="-171450">
              <a:buFont typeface="Arial" panose="020B0604020202020204" pitchFamily="34" charset="0"/>
              <a:buChar char="•"/>
              <a:defRPr/>
            </a:pPr>
            <a:r>
              <a:rPr lang="en-SG" sz="1200" dirty="0">
                <a:solidFill>
                  <a:srgbClr val="0000FF"/>
                </a:solidFill>
                <a:cs typeface="Arial" panose="020B0604020202020204" pitchFamily="34" charset="0"/>
              </a:rPr>
              <a:t>Human-in-the-loop</a:t>
            </a:r>
          </a:p>
          <a:p>
            <a:pPr marL="171450" indent="-171450">
              <a:buFont typeface="Arial" panose="020B0604020202020204" pitchFamily="34" charset="0"/>
              <a:buChar char="•"/>
              <a:defRPr/>
            </a:pPr>
            <a:r>
              <a:rPr lang="en-SG" sz="1200" strike="sngStrike" dirty="0">
                <a:cs typeface="Arial" panose="020B0604020202020204" pitchFamily="34" charset="0"/>
              </a:rPr>
              <a:t>Human-over-the-loop</a:t>
            </a:r>
          </a:p>
          <a:p>
            <a:pPr marL="171450" indent="-171450">
              <a:buFont typeface="Arial" panose="020B0604020202020204" pitchFamily="34" charset="0"/>
              <a:buChar char="•"/>
              <a:defRPr/>
            </a:pPr>
            <a:r>
              <a:rPr lang="en-SG" sz="1200" strike="sngStrike" dirty="0">
                <a:cs typeface="Arial" panose="020B0604020202020204" pitchFamily="34" charset="0"/>
              </a:rPr>
              <a:t>Human-out-of-the-loop</a:t>
            </a:r>
          </a:p>
        </p:txBody>
      </p:sp>
      <p:graphicFrame>
        <p:nvGraphicFramePr>
          <p:cNvPr id="6" name="Table 5"/>
          <p:cNvGraphicFramePr>
            <a:graphicFrameLocks noGrp="1"/>
          </p:cNvGraphicFramePr>
          <p:nvPr/>
        </p:nvGraphicFramePr>
        <p:xfrm>
          <a:off x="1127448" y="2985144"/>
          <a:ext cx="3138309" cy="762000"/>
        </p:xfrm>
        <a:graphic>
          <a:graphicData uri="http://schemas.openxmlformats.org/drawingml/2006/table">
            <a:tbl>
              <a:tblPr firstRow="1" firstCol="1" bandRow="1"/>
              <a:tblGrid>
                <a:gridCol w="368494">
                  <a:extLst>
                    <a:ext uri="{9D8B030D-6E8A-4147-A177-3AD203B41FA5}">
                      <a16:colId xmlns:a16="http://schemas.microsoft.com/office/drawing/2014/main" val="506275707"/>
                    </a:ext>
                  </a:extLst>
                </a:gridCol>
                <a:gridCol w="1723712">
                  <a:extLst>
                    <a:ext uri="{9D8B030D-6E8A-4147-A177-3AD203B41FA5}">
                      <a16:colId xmlns:a16="http://schemas.microsoft.com/office/drawing/2014/main" val="3370144907"/>
                    </a:ext>
                  </a:extLst>
                </a:gridCol>
                <a:gridCol w="1046103">
                  <a:extLst>
                    <a:ext uri="{9D8B030D-6E8A-4147-A177-3AD203B41FA5}">
                      <a16:colId xmlns:a16="http://schemas.microsoft.com/office/drawing/2014/main" val="3896672398"/>
                    </a:ext>
                  </a:extLst>
                </a:gridCol>
              </a:tblGrid>
              <a:tr h="0">
                <a:tc rowSpan="3">
                  <a:txBody>
                    <a:bodyPr/>
                    <a:lstStyle/>
                    <a:p>
                      <a:pPr marL="71755" marR="71755" algn="ctr">
                        <a:spcBef>
                          <a:spcPts val="0"/>
                        </a:spcBef>
                        <a:spcAft>
                          <a:spcPts val="0"/>
                        </a:spcAft>
                      </a:pPr>
                      <a:r>
                        <a:rPr lang="en-GB" sz="1000" b="1">
                          <a:effectLst/>
                          <a:latin typeface="Calibri" panose="020F0502020204030204" pitchFamily="34" charset="0"/>
                          <a:ea typeface="SimSun" panose="02010600030101010101" pitchFamily="2" charset="-122"/>
                        </a:rPr>
                        <a:t>     Severity</a:t>
                      </a:r>
                      <a:br>
                        <a:rPr lang="en-GB" sz="1000" b="1">
                          <a:effectLst/>
                          <a:latin typeface="Calibri" panose="020F0502020204030204" pitchFamily="34" charset="0"/>
                          <a:ea typeface="SimSun" panose="02010600030101010101" pitchFamily="2" charset="-122"/>
                        </a:rPr>
                      </a:br>
                      <a:r>
                        <a:rPr lang="en-GB" sz="1000" b="1">
                          <a:effectLst/>
                          <a:latin typeface="Calibri" panose="020F0502020204030204" pitchFamily="34" charset="0"/>
                          <a:ea typeface="SimSun" panose="02010600030101010101" pitchFamily="2" charset="-122"/>
                        </a:rPr>
                        <a:t>    of Harm</a:t>
                      </a:r>
                      <a:endParaRPr lang="en-SG" sz="1200">
                        <a:effectLst/>
                        <a:latin typeface="Times New Roman" panose="02020603050405020304" pitchFamily="18" charset="0"/>
                        <a:ea typeface="SimSun" panose="02010600030101010101" pitchFamily="2" charset="-122"/>
                      </a:endParaRPr>
                    </a:p>
                  </a:txBody>
                  <a:tcPr marL="68580" marR="68580" marT="0" marB="0" vert="vert27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GB" sz="1000" dirty="0">
                          <a:effectLst/>
                          <a:latin typeface="Calibri" panose="020F0502020204030204" pitchFamily="34" charset="0"/>
                          <a:ea typeface="SimSun" panose="02010600030101010101" pitchFamily="2" charset="-122"/>
                        </a:rPr>
                        <a:t>High Severity</a:t>
                      </a:r>
                      <a:endParaRPr lang="en-SG" sz="1200" dirty="0">
                        <a:effectLst/>
                        <a:latin typeface="Times New Roman" panose="02020603050405020304" pitchFamily="18" charset="0"/>
                        <a:ea typeface="SimSun" panose="02010600030101010101" pitchFamily="2" charset="-122"/>
                      </a:endParaRPr>
                    </a:p>
                    <a:p>
                      <a:pPr marL="0" marR="0" algn="l">
                        <a:spcBef>
                          <a:spcPts val="0"/>
                        </a:spcBef>
                        <a:spcAft>
                          <a:spcPts val="0"/>
                        </a:spcAft>
                      </a:pPr>
                      <a:r>
                        <a:rPr lang="en-GB" sz="1000" dirty="0">
                          <a:effectLst/>
                          <a:latin typeface="Calibri" panose="020F0502020204030204" pitchFamily="34" charset="0"/>
                          <a:ea typeface="SimSun" panose="02010600030101010101" pitchFamily="2" charset="-122"/>
                        </a:rPr>
                        <a:t>Low Probability</a:t>
                      </a:r>
                      <a:endParaRPr lang="en-SG" sz="12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GB" sz="1000">
                          <a:effectLst/>
                          <a:latin typeface="Calibri" panose="020F0502020204030204" pitchFamily="34" charset="0"/>
                          <a:ea typeface="SimSun" panose="02010600030101010101" pitchFamily="2" charset="-122"/>
                        </a:rPr>
                        <a:t>High Severity</a:t>
                      </a:r>
                      <a:endParaRPr lang="en-SG" sz="1200">
                        <a:effectLst/>
                        <a:latin typeface="Times New Roman" panose="02020603050405020304" pitchFamily="18" charset="0"/>
                        <a:ea typeface="SimSun" panose="02010600030101010101" pitchFamily="2" charset="-122"/>
                      </a:endParaRPr>
                    </a:p>
                    <a:p>
                      <a:pPr marL="0" marR="0" algn="l">
                        <a:spcBef>
                          <a:spcPts val="0"/>
                        </a:spcBef>
                        <a:spcAft>
                          <a:spcPts val="0"/>
                        </a:spcAft>
                      </a:pPr>
                      <a:r>
                        <a:rPr lang="en-GB" sz="1000">
                          <a:effectLst/>
                          <a:latin typeface="Calibri" panose="020F0502020204030204" pitchFamily="34" charset="0"/>
                          <a:ea typeface="SimSun" panose="02010600030101010101" pitchFamily="2" charset="-122"/>
                        </a:rPr>
                        <a:t>High Probability</a:t>
                      </a:r>
                      <a:endParaRPr lang="en-SG" sz="12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207169"/>
                  </a:ext>
                </a:extLst>
              </a:tr>
              <a:tr h="0">
                <a:tc vMerge="1">
                  <a:txBody>
                    <a:bodyPr/>
                    <a:lstStyle/>
                    <a:p>
                      <a:endParaRPr lang="en-SG"/>
                    </a:p>
                  </a:txBody>
                  <a:tcPr/>
                </a:tc>
                <a:tc>
                  <a:txBody>
                    <a:bodyPr/>
                    <a:lstStyle/>
                    <a:p>
                      <a:pPr marL="0" marR="0" algn="l">
                        <a:spcBef>
                          <a:spcPts val="0"/>
                        </a:spcBef>
                        <a:spcAft>
                          <a:spcPts val="0"/>
                        </a:spcAft>
                      </a:pPr>
                      <a:r>
                        <a:rPr lang="en-GB" sz="1000" u="sng" dirty="0">
                          <a:effectLst/>
                          <a:latin typeface="Calibri" panose="020F0502020204030204" pitchFamily="34" charset="0"/>
                          <a:ea typeface="SimSun" panose="02010600030101010101" pitchFamily="2" charset="-122"/>
                        </a:rPr>
                        <a:t>Low Severity</a:t>
                      </a:r>
                      <a:endParaRPr lang="en-SG" sz="1200" dirty="0">
                        <a:effectLst/>
                        <a:latin typeface="Times New Roman" panose="02020603050405020304" pitchFamily="18" charset="0"/>
                        <a:ea typeface="SimSun" panose="02010600030101010101" pitchFamily="2" charset="-122"/>
                      </a:endParaRPr>
                    </a:p>
                    <a:p>
                      <a:pPr marL="0" marR="0" algn="l">
                        <a:spcBef>
                          <a:spcPts val="0"/>
                        </a:spcBef>
                        <a:spcAft>
                          <a:spcPts val="0"/>
                        </a:spcAft>
                      </a:pPr>
                      <a:r>
                        <a:rPr lang="en-GB" sz="1000" u="sng" dirty="0">
                          <a:effectLst/>
                          <a:latin typeface="Calibri" panose="020F0502020204030204" pitchFamily="34" charset="0"/>
                          <a:ea typeface="SimSun" panose="02010600030101010101" pitchFamily="2" charset="-122"/>
                        </a:rPr>
                        <a:t>Low Probability</a:t>
                      </a:r>
                      <a:endParaRPr lang="en-SG" sz="12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GB" sz="1000">
                          <a:effectLst/>
                          <a:latin typeface="Calibri" panose="020F0502020204030204" pitchFamily="34" charset="0"/>
                          <a:ea typeface="SimSun" panose="02010600030101010101" pitchFamily="2" charset="-122"/>
                        </a:rPr>
                        <a:t>Low Severity</a:t>
                      </a:r>
                      <a:endParaRPr lang="en-SG" sz="1200">
                        <a:effectLst/>
                        <a:latin typeface="Times New Roman" panose="02020603050405020304" pitchFamily="18" charset="0"/>
                        <a:ea typeface="SimSun" panose="02010600030101010101" pitchFamily="2" charset="-122"/>
                      </a:endParaRPr>
                    </a:p>
                    <a:p>
                      <a:pPr marL="0" marR="0" algn="l">
                        <a:spcBef>
                          <a:spcPts val="0"/>
                        </a:spcBef>
                        <a:spcAft>
                          <a:spcPts val="0"/>
                        </a:spcAft>
                      </a:pPr>
                      <a:r>
                        <a:rPr lang="en-GB" sz="1000">
                          <a:effectLst/>
                          <a:latin typeface="Calibri" panose="020F0502020204030204" pitchFamily="34" charset="0"/>
                          <a:ea typeface="SimSun" panose="02010600030101010101" pitchFamily="2" charset="-122"/>
                        </a:rPr>
                        <a:t>High Probability</a:t>
                      </a:r>
                      <a:endParaRPr lang="en-SG" sz="12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9469956"/>
                  </a:ext>
                </a:extLst>
              </a:tr>
              <a:tr h="0">
                <a:tc vMerge="1">
                  <a:txBody>
                    <a:bodyPr/>
                    <a:lstStyle/>
                    <a:p>
                      <a:endParaRPr lang="en-SG"/>
                    </a:p>
                  </a:txBody>
                  <a:tcPr/>
                </a:tc>
                <a:tc gridSpan="2">
                  <a:txBody>
                    <a:bodyPr/>
                    <a:lstStyle/>
                    <a:p>
                      <a:pPr marL="0" marR="0" algn="ctr">
                        <a:spcBef>
                          <a:spcPts val="0"/>
                        </a:spcBef>
                        <a:spcAft>
                          <a:spcPts val="0"/>
                        </a:spcAft>
                      </a:pPr>
                      <a:r>
                        <a:rPr lang="en-GB" sz="1000" b="1" dirty="0">
                          <a:effectLst/>
                          <a:latin typeface="Calibri" panose="020F0502020204030204" pitchFamily="34" charset="0"/>
                          <a:ea typeface="SimSun" panose="02010600030101010101" pitchFamily="2" charset="-122"/>
                        </a:rPr>
                        <a:t>Probability of Harm</a:t>
                      </a:r>
                      <a:endParaRPr lang="en-SG" sz="12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en-SG"/>
                    </a:p>
                  </a:txBody>
                  <a:tcPr/>
                </a:tc>
                <a:extLst>
                  <a:ext uri="{0D108BD9-81ED-4DB2-BD59-A6C34878D82A}">
                    <a16:rowId xmlns:a16="http://schemas.microsoft.com/office/drawing/2014/main" val="3334935109"/>
                  </a:ext>
                </a:extLst>
              </a:tr>
            </a:tbl>
          </a:graphicData>
        </a:graphic>
      </p:graphicFrame>
      <p:sp>
        <p:nvSpPr>
          <p:cNvPr id="11" name="Rectangle 10"/>
          <p:cNvSpPr/>
          <p:nvPr/>
        </p:nvSpPr>
        <p:spPr>
          <a:xfrm>
            <a:off x="5087888" y="6627813"/>
            <a:ext cx="1697901" cy="215444"/>
          </a:xfrm>
          <a:prstGeom prst="rect">
            <a:avLst/>
          </a:prstGeom>
        </p:spPr>
        <p:txBody>
          <a:bodyPr wrap="none">
            <a:spAutoFit/>
          </a:bodyPr>
          <a:lstStyle/>
          <a:p>
            <a:r>
              <a:rPr lang="en-SG" sz="800" b="1" dirty="0">
                <a:solidFill>
                  <a:schemeClr val="tx1">
                    <a:lumMod val="50000"/>
                  </a:schemeClr>
                </a:solidFill>
                <a:latin typeface="Arial" panose="020B0604020202020204" pitchFamily="34" charset="0"/>
                <a:ea typeface="DengXian"/>
                <a:cs typeface="Times New Roman" panose="02020603050405020304" pitchFamily="18" charset="0"/>
              </a:rPr>
              <a:t>RESTRICTED/ NON-SENSITIVE</a:t>
            </a:r>
            <a:endParaRPr lang="en-SG" sz="800" b="1" dirty="0">
              <a:solidFill>
                <a:schemeClr val="tx1">
                  <a:lumMod val="50000"/>
                </a:schemeClr>
              </a:solidFill>
            </a:endParaRPr>
          </a:p>
        </p:txBody>
      </p:sp>
    </p:spTree>
    <p:extLst>
      <p:ext uri="{BB962C8B-B14F-4D97-AF65-F5344CB8AC3E}">
        <p14:creationId xmlns:p14="http://schemas.microsoft.com/office/powerpoint/2010/main" val="422746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09600" y="133350"/>
            <a:ext cx="10972800" cy="635000"/>
          </a:xfrm>
        </p:spPr>
        <p:txBody>
          <a:bodyPr/>
          <a:lstStyle/>
          <a:p>
            <a:r>
              <a:rPr lang="en-SG" altLang="en-US" sz="4000"/>
              <a:t>AI Risk (NAIO) - To Determine the Governance Level</a:t>
            </a:r>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1878334299"/>
              </p:ext>
            </p:extLst>
          </p:nvPr>
        </p:nvGraphicFramePr>
        <p:xfrm>
          <a:off x="6210300" y="1104900"/>
          <a:ext cx="5384800" cy="2011596"/>
        </p:xfrm>
        <a:graphic>
          <a:graphicData uri="http://schemas.openxmlformats.org/drawingml/2006/table">
            <a:tbl>
              <a:tblPr firstRow="1" bandRow="1">
                <a:tableStyleId>{5C22544A-7EE6-4342-B048-85BDC9FD1C3A}</a:tableStyleId>
              </a:tblPr>
              <a:tblGrid>
                <a:gridCol w="762496">
                  <a:extLst>
                    <a:ext uri="{9D8B030D-6E8A-4147-A177-3AD203B41FA5}">
                      <a16:colId xmlns:a16="http://schemas.microsoft.com/office/drawing/2014/main" val="925386831"/>
                    </a:ext>
                  </a:extLst>
                </a:gridCol>
                <a:gridCol w="2808313">
                  <a:extLst>
                    <a:ext uri="{9D8B030D-6E8A-4147-A177-3AD203B41FA5}">
                      <a16:colId xmlns:a16="http://schemas.microsoft.com/office/drawing/2014/main" val="660128433"/>
                    </a:ext>
                  </a:extLst>
                </a:gridCol>
                <a:gridCol w="1813991">
                  <a:extLst>
                    <a:ext uri="{9D8B030D-6E8A-4147-A177-3AD203B41FA5}">
                      <a16:colId xmlns:a16="http://schemas.microsoft.com/office/drawing/2014/main" val="2137534845"/>
                    </a:ext>
                  </a:extLst>
                </a:gridCol>
              </a:tblGrid>
              <a:tr h="335227">
                <a:tc>
                  <a:txBody>
                    <a:bodyPr/>
                    <a:lstStyle/>
                    <a:p>
                      <a:r>
                        <a:rPr lang="en-SG" sz="1600" dirty="0"/>
                        <a:t>S/N</a:t>
                      </a:r>
                    </a:p>
                  </a:txBody>
                  <a:tcPr marT="45713" marB="45713"/>
                </a:tc>
                <a:tc>
                  <a:txBody>
                    <a:bodyPr/>
                    <a:lstStyle/>
                    <a:p>
                      <a:r>
                        <a:rPr lang="en-SG" sz="1600" dirty="0"/>
                        <a:t>Category</a:t>
                      </a:r>
                    </a:p>
                  </a:txBody>
                  <a:tcPr marT="45713" marB="45713"/>
                </a:tc>
                <a:tc>
                  <a:txBody>
                    <a:bodyPr/>
                    <a:lstStyle/>
                    <a:p>
                      <a:r>
                        <a:rPr lang="en-SG" sz="1600" dirty="0"/>
                        <a:t>Score</a:t>
                      </a:r>
                    </a:p>
                  </a:txBody>
                  <a:tcPr marT="45713" marB="45713"/>
                </a:tc>
                <a:extLst>
                  <a:ext uri="{0D108BD9-81ED-4DB2-BD59-A6C34878D82A}">
                    <a16:rowId xmlns:a16="http://schemas.microsoft.com/office/drawing/2014/main" val="444219874"/>
                  </a:ext>
                </a:extLst>
              </a:tr>
              <a:tr h="335227">
                <a:tc>
                  <a:txBody>
                    <a:bodyPr/>
                    <a:lstStyle/>
                    <a:p>
                      <a:r>
                        <a:rPr lang="en-SG" sz="1600" dirty="0"/>
                        <a:t>A</a:t>
                      </a:r>
                    </a:p>
                  </a:txBody>
                  <a:tcPr marT="45713" marB="45713"/>
                </a:tc>
                <a:tc>
                  <a:txBody>
                    <a:bodyPr/>
                    <a:lstStyle/>
                    <a:p>
                      <a:r>
                        <a:rPr lang="en-SG" sz="1600" dirty="0"/>
                        <a:t>Impact (Double Weightage)</a:t>
                      </a:r>
                    </a:p>
                  </a:txBody>
                  <a:tcPr marT="45713" marB="45713"/>
                </a:tc>
                <a:tc>
                  <a:txBody>
                    <a:bodyPr/>
                    <a:lstStyle/>
                    <a:p>
                      <a:pPr algn="ctr"/>
                      <a:r>
                        <a:rPr lang="en-US" sz="1600" dirty="0">
                          <a:solidFill>
                            <a:srgbClr val="0000FF"/>
                          </a:solidFill>
                        </a:rPr>
                        <a:t>2</a:t>
                      </a:r>
                      <a:endParaRPr lang="en-SG" sz="1600" dirty="0">
                        <a:solidFill>
                          <a:srgbClr val="0000FF"/>
                        </a:solidFill>
                      </a:endParaRPr>
                    </a:p>
                  </a:txBody>
                  <a:tcPr marT="45713" marB="45713"/>
                </a:tc>
                <a:extLst>
                  <a:ext uri="{0D108BD9-81ED-4DB2-BD59-A6C34878D82A}">
                    <a16:rowId xmlns:a16="http://schemas.microsoft.com/office/drawing/2014/main" val="2949167964"/>
                  </a:ext>
                </a:extLst>
              </a:tr>
              <a:tr h="335227">
                <a:tc>
                  <a:txBody>
                    <a:bodyPr/>
                    <a:lstStyle/>
                    <a:p>
                      <a:r>
                        <a:rPr lang="en-SG" sz="1600" dirty="0"/>
                        <a:t>B</a:t>
                      </a:r>
                    </a:p>
                  </a:txBody>
                  <a:tcPr marT="45713" marB="45713"/>
                </a:tc>
                <a:tc>
                  <a:txBody>
                    <a:bodyPr/>
                    <a:lstStyle/>
                    <a:p>
                      <a:r>
                        <a:rPr lang="en-SG" sz="1600" dirty="0"/>
                        <a:t>Extent of Automation</a:t>
                      </a:r>
                    </a:p>
                  </a:txBody>
                  <a:tcPr marT="45713" marB="45713"/>
                </a:tc>
                <a:tc>
                  <a:txBody>
                    <a:bodyPr/>
                    <a:lstStyle/>
                    <a:p>
                      <a:pPr algn="ctr"/>
                      <a:r>
                        <a:rPr lang="en-US" sz="1600" dirty="0">
                          <a:solidFill>
                            <a:srgbClr val="0000FF"/>
                          </a:solidFill>
                        </a:rPr>
                        <a:t>1</a:t>
                      </a:r>
                      <a:endParaRPr lang="en-SG" sz="1600" dirty="0">
                        <a:solidFill>
                          <a:srgbClr val="0000FF"/>
                        </a:solidFill>
                      </a:endParaRPr>
                    </a:p>
                  </a:txBody>
                  <a:tcPr marT="45713" marB="45713"/>
                </a:tc>
                <a:extLst>
                  <a:ext uri="{0D108BD9-81ED-4DB2-BD59-A6C34878D82A}">
                    <a16:rowId xmlns:a16="http://schemas.microsoft.com/office/drawing/2014/main" val="31145084"/>
                  </a:ext>
                </a:extLst>
              </a:tr>
              <a:tr h="335227">
                <a:tc>
                  <a:txBody>
                    <a:bodyPr/>
                    <a:lstStyle/>
                    <a:p>
                      <a:r>
                        <a:rPr lang="en-SG" sz="1600" dirty="0"/>
                        <a:t>C</a:t>
                      </a:r>
                    </a:p>
                  </a:txBody>
                  <a:tcPr marT="45713" marB="45713"/>
                </a:tc>
                <a:tc>
                  <a:txBody>
                    <a:bodyPr/>
                    <a:lstStyle/>
                    <a:p>
                      <a:r>
                        <a:rPr lang="en-SG" sz="1600" dirty="0"/>
                        <a:t>Public Scrutiny</a:t>
                      </a:r>
                    </a:p>
                  </a:txBody>
                  <a:tcPr marT="45713" marB="45713"/>
                </a:tc>
                <a:tc>
                  <a:txBody>
                    <a:bodyPr/>
                    <a:lstStyle/>
                    <a:p>
                      <a:pPr algn="ctr"/>
                      <a:r>
                        <a:rPr lang="en-US" sz="1600" dirty="0">
                          <a:solidFill>
                            <a:srgbClr val="0000FF"/>
                          </a:solidFill>
                        </a:rPr>
                        <a:t>1</a:t>
                      </a:r>
                      <a:endParaRPr lang="en-SG" sz="1600" dirty="0">
                        <a:solidFill>
                          <a:srgbClr val="0000FF"/>
                        </a:solidFill>
                      </a:endParaRPr>
                    </a:p>
                  </a:txBody>
                  <a:tcPr marT="45713" marB="45713"/>
                </a:tc>
                <a:extLst>
                  <a:ext uri="{0D108BD9-81ED-4DB2-BD59-A6C34878D82A}">
                    <a16:rowId xmlns:a16="http://schemas.microsoft.com/office/drawing/2014/main" val="164342047"/>
                  </a:ext>
                </a:extLst>
              </a:tr>
              <a:tr h="335227">
                <a:tc>
                  <a:txBody>
                    <a:bodyPr/>
                    <a:lstStyle/>
                    <a:p>
                      <a:endParaRPr lang="en-SG" sz="1600" dirty="0"/>
                    </a:p>
                  </a:txBody>
                  <a:tcPr marT="45713" marB="45713"/>
                </a:tc>
                <a:tc>
                  <a:txBody>
                    <a:bodyPr/>
                    <a:lstStyle/>
                    <a:p>
                      <a:r>
                        <a:rPr lang="en-SG" sz="1600" dirty="0"/>
                        <a:t>Total</a:t>
                      </a:r>
                    </a:p>
                  </a:txBody>
                  <a:tcPr marT="45713" marB="45713"/>
                </a:tc>
                <a:tc>
                  <a:txBody>
                    <a:bodyPr/>
                    <a:lstStyle/>
                    <a:p>
                      <a:pPr algn="ctr"/>
                      <a:r>
                        <a:rPr lang="en-US" sz="1600" dirty="0">
                          <a:solidFill>
                            <a:srgbClr val="0000FF"/>
                          </a:solidFill>
                        </a:rPr>
                        <a:t>4</a:t>
                      </a:r>
                      <a:endParaRPr lang="en-SG" sz="1600" dirty="0">
                        <a:solidFill>
                          <a:srgbClr val="0000FF"/>
                        </a:solidFill>
                      </a:endParaRPr>
                    </a:p>
                  </a:txBody>
                  <a:tcPr marT="45713" marB="45713"/>
                </a:tc>
                <a:extLst>
                  <a:ext uri="{0D108BD9-81ED-4DB2-BD59-A6C34878D82A}">
                    <a16:rowId xmlns:a16="http://schemas.microsoft.com/office/drawing/2014/main" val="124193979"/>
                  </a:ext>
                </a:extLst>
              </a:tr>
              <a:tr h="335227">
                <a:tc>
                  <a:txBody>
                    <a:bodyPr/>
                    <a:lstStyle/>
                    <a:p>
                      <a:endParaRPr lang="en-SG" sz="1600" dirty="0"/>
                    </a:p>
                  </a:txBody>
                  <a:tcPr marT="45713" marB="45713"/>
                </a:tc>
                <a:tc>
                  <a:txBody>
                    <a:bodyPr/>
                    <a:lstStyle/>
                    <a:p>
                      <a:r>
                        <a:rPr lang="en-SG" sz="1600" dirty="0"/>
                        <a:t>Risk Level (Low/Medium/High)</a:t>
                      </a:r>
                    </a:p>
                  </a:txBody>
                  <a:tcPr marT="45713" marB="45713"/>
                </a:tc>
                <a:tc>
                  <a:txBody>
                    <a:bodyPr/>
                    <a:lstStyle/>
                    <a:p>
                      <a:pPr algn="ctr"/>
                      <a:r>
                        <a:rPr lang="en-US" sz="1600" dirty="0">
                          <a:solidFill>
                            <a:srgbClr val="0000FF"/>
                          </a:solidFill>
                        </a:rPr>
                        <a:t>Low</a:t>
                      </a:r>
                      <a:endParaRPr lang="en-SG" sz="1600" dirty="0">
                        <a:solidFill>
                          <a:srgbClr val="0000FF"/>
                        </a:solidFill>
                      </a:endParaRPr>
                    </a:p>
                  </a:txBody>
                  <a:tcPr marT="45713" marB="45713"/>
                </a:tc>
                <a:extLst>
                  <a:ext uri="{0D108BD9-81ED-4DB2-BD59-A6C34878D82A}">
                    <a16:rowId xmlns:a16="http://schemas.microsoft.com/office/drawing/2014/main" val="2298899950"/>
                  </a:ext>
                </a:extLst>
              </a:tr>
            </a:tbl>
          </a:graphicData>
        </a:graphic>
      </p:graphicFrame>
      <p:sp>
        <p:nvSpPr>
          <p:cNvPr id="822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A251C0-F425-45B3-80E7-43ADE5E84604}" type="slidenum">
              <a:rPr lang="en-US" altLang="en-US" smtClean="0">
                <a:solidFill>
                  <a:srgbClr val="898989"/>
                </a:solidFill>
              </a:rPr>
              <a:pPr/>
              <a:t>3</a:t>
            </a:fld>
            <a:endParaRPr lang="en-US" altLang="en-US">
              <a:solidFill>
                <a:srgbClr val="898989"/>
              </a:solidFill>
            </a:endParaRPr>
          </a:p>
        </p:txBody>
      </p:sp>
      <p:pic>
        <p:nvPicPr>
          <p:cNvPr id="8226"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7150" y="879475"/>
            <a:ext cx="5856288" cy="2187575"/>
          </a:xfrm>
          <a:ln>
            <a:solidFill>
              <a:schemeClr val="tx1"/>
            </a:solidFill>
            <a:miter lim="800000"/>
            <a:headEnd/>
            <a:tailEnd/>
          </a:ln>
        </p:spPr>
      </p:pic>
      <p:sp>
        <p:nvSpPr>
          <p:cNvPr id="8227" name="TextBox 12"/>
          <p:cNvSpPr txBox="1">
            <a:spLocks noChangeArrowheads="1"/>
          </p:cNvSpPr>
          <p:nvPr/>
        </p:nvSpPr>
        <p:spPr bwMode="auto">
          <a:xfrm>
            <a:off x="6210300" y="758825"/>
            <a:ext cx="5160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SG" altLang="en-US" dirty="0">
                <a:solidFill>
                  <a:srgbClr val="FF0000"/>
                </a:solidFill>
              </a:rPr>
              <a:t>Please provide your AI Risk (NAIO) Assessment:</a:t>
            </a:r>
          </a:p>
        </p:txBody>
      </p:sp>
      <p:sp>
        <p:nvSpPr>
          <p:cNvPr id="15" name="Rectangle 6"/>
          <p:cNvSpPr>
            <a:spLocks noChangeArrowheads="1"/>
          </p:cNvSpPr>
          <p:nvPr/>
        </p:nvSpPr>
        <p:spPr bwMode="auto">
          <a:xfrm>
            <a:off x="6073775" y="3178175"/>
            <a:ext cx="5788025" cy="3314700"/>
          </a:xfrm>
          <a:prstGeom prst="rect">
            <a:avLst/>
          </a:prstGeom>
          <a:solidFill>
            <a:schemeClr val="bg1"/>
          </a:solidFill>
          <a:ln w="12700" algn="ctr">
            <a:solidFill>
              <a:schemeClr val="tx1"/>
            </a:solidFill>
            <a:miter lim="800000"/>
            <a:headEnd/>
            <a:tailEnd/>
          </a:ln>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defRPr/>
            </a:pPr>
            <a:r>
              <a:rPr lang="en-US" altLang="en-US" sz="1200" b="1" u="sng" dirty="0">
                <a:solidFill>
                  <a:srgbClr val="000000"/>
                </a:solidFill>
                <a:latin typeface="Arial" panose="020B0604020202020204" pitchFamily="34" charset="0"/>
                <a:cs typeface="Arial" panose="020B0604020202020204" pitchFamily="34" charset="0"/>
              </a:rPr>
              <a:t>AI RISK (NAIO) Assessment Explanation</a:t>
            </a:r>
          </a:p>
          <a:p>
            <a:pPr eaLnBrk="1" hangingPunct="1">
              <a:spcBef>
                <a:spcPct val="0"/>
              </a:spcBef>
              <a:buFont typeface="Arial" panose="020B0604020202020204" pitchFamily="34" charset="0"/>
              <a:buNone/>
              <a:defRPr/>
            </a:pPr>
            <a:r>
              <a:rPr lang="en-US" altLang="en-US" sz="1200" i="1" dirty="0">
                <a:solidFill>
                  <a:srgbClr val="000000"/>
                </a:solidFill>
                <a:latin typeface="Arial" panose="020B0604020202020204" pitchFamily="34" charset="0"/>
                <a:cs typeface="Arial" panose="020B0604020202020204" pitchFamily="34" charset="0"/>
              </a:rPr>
              <a:t>Provide your reasons and justification on the score above. If the risk level is medium and above, please provide mitigation measures and document in the Risk Register.</a:t>
            </a:r>
          </a:p>
          <a:p>
            <a:pPr marL="171450" indent="-171450" eaLnBrk="1" hangingPunct="1">
              <a:spcBef>
                <a:spcPct val="0"/>
              </a:spcBef>
              <a:defRPr/>
            </a:pPr>
            <a:endParaRPr lang="en-US" altLang="en-US" sz="1200" dirty="0">
              <a:solidFill>
                <a:srgbClr val="FF0000"/>
              </a:solidFill>
              <a:latin typeface="Arial" panose="020B0604020202020204" pitchFamily="34" charset="0"/>
              <a:cs typeface="Arial" panose="020B0604020202020204" pitchFamily="34" charset="0"/>
            </a:endParaRPr>
          </a:p>
        </p:txBody>
      </p:sp>
      <p:sp>
        <p:nvSpPr>
          <p:cNvPr id="9" name="Rectangle 8"/>
          <p:cNvSpPr/>
          <p:nvPr/>
        </p:nvSpPr>
        <p:spPr>
          <a:xfrm>
            <a:off x="5087888" y="6627813"/>
            <a:ext cx="1697901" cy="215444"/>
          </a:xfrm>
          <a:prstGeom prst="rect">
            <a:avLst/>
          </a:prstGeom>
        </p:spPr>
        <p:txBody>
          <a:bodyPr wrap="none">
            <a:spAutoFit/>
          </a:bodyPr>
          <a:lstStyle/>
          <a:p>
            <a:r>
              <a:rPr lang="en-SG" sz="800" b="1" dirty="0">
                <a:solidFill>
                  <a:schemeClr val="tx1">
                    <a:lumMod val="50000"/>
                  </a:schemeClr>
                </a:solidFill>
                <a:latin typeface="Arial" panose="020B0604020202020204" pitchFamily="34" charset="0"/>
                <a:ea typeface="DengXian"/>
                <a:cs typeface="Times New Roman" panose="02020603050405020304" pitchFamily="18" charset="0"/>
              </a:rPr>
              <a:t>RESTRICTED/ NON-SENSITIVE</a:t>
            </a:r>
            <a:endParaRPr lang="en-SG" sz="800" b="1" dirty="0">
              <a:solidFill>
                <a:schemeClr val="tx1">
                  <a:lumMod val="50000"/>
                </a:schemeClr>
              </a:solidFill>
            </a:endParaRPr>
          </a:p>
        </p:txBody>
      </p:sp>
      <p:pic>
        <p:nvPicPr>
          <p:cNvPr id="3" name="Picture 2"/>
          <p:cNvPicPr>
            <a:picLocks noChangeAspect="1"/>
          </p:cNvPicPr>
          <p:nvPr/>
        </p:nvPicPr>
        <p:blipFill>
          <a:blip r:embed="rId3"/>
          <a:stretch>
            <a:fillRect/>
          </a:stretch>
        </p:blipFill>
        <p:spPr>
          <a:xfrm>
            <a:off x="113705" y="3178175"/>
            <a:ext cx="5817014" cy="3275161"/>
          </a:xfrm>
          <a:prstGeom prst="rect">
            <a:avLst/>
          </a:prstGeom>
          <a:ln>
            <a:solidFill>
              <a:schemeClr val="tx1"/>
            </a:solidFill>
          </a:ln>
        </p:spPr>
      </p:pic>
    </p:spTree>
    <p:extLst>
      <p:ext uri="{BB962C8B-B14F-4D97-AF65-F5344CB8AC3E}">
        <p14:creationId xmlns:p14="http://schemas.microsoft.com/office/powerpoint/2010/main" val="180316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09600" y="115888"/>
            <a:ext cx="10972800" cy="819150"/>
          </a:xfrm>
        </p:spPr>
        <p:txBody>
          <a:bodyPr/>
          <a:lstStyle/>
          <a:p>
            <a:r>
              <a:rPr lang="en-US" altLang="en-US"/>
              <a:t>AI &amp; System Risks &amp; Mitigation</a:t>
            </a:r>
            <a:endParaRPr lang="en-SG" altLang="en-US"/>
          </a:p>
        </p:txBody>
      </p:sp>
      <p:sp>
        <p:nvSpPr>
          <p:cNvPr id="92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7C024DD-31FD-4F6B-80B4-273184050889}" type="slidenum">
              <a:rPr lang="en-US" altLang="en-US" sz="1200" smtClean="0">
                <a:solidFill>
                  <a:srgbClr val="898989"/>
                </a:solidFill>
                <a:latin typeface="Arial" panose="020B0604020202020204" pitchFamily="34" charset="0"/>
              </a:rPr>
              <a:pPr>
                <a:spcBef>
                  <a:spcPct val="0"/>
                </a:spcBef>
                <a:buFontTx/>
                <a:buNone/>
              </a:pPr>
              <a:t>4</a:t>
            </a:fld>
            <a:endParaRPr lang="en-US" altLang="en-US" sz="1200">
              <a:solidFill>
                <a:srgbClr val="898989"/>
              </a:solidFill>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32338507"/>
              </p:ext>
            </p:extLst>
          </p:nvPr>
        </p:nvGraphicFramePr>
        <p:xfrm>
          <a:off x="609600" y="1266825"/>
          <a:ext cx="10887074" cy="1506538"/>
        </p:xfrm>
        <a:graphic>
          <a:graphicData uri="http://schemas.openxmlformats.org/drawingml/2006/table">
            <a:tbl>
              <a:tblPr firstRow="1" bandRow="1">
                <a:tableStyleId>{21E4AEA4-8DFA-4A89-87EB-49C32662AFE0}</a:tableStyleId>
              </a:tblPr>
              <a:tblGrid>
                <a:gridCol w="370958">
                  <a:extLst>
                    <a:ext uri="{9D8B030D-6E8A-4147-A177-3AD203B41FA5}">
                      <a16:colId xmlns:a16="http://schemas.microsoft.com/office/drawing/2014/main" val="1341881965"/>
                    </a:ext>
                  </a:extLst>
                </a:gridCol>
                <a:gridCol w="1155002">
                  <a:extLst>
                    <a:ext uri="{9D8B030D-6E8A-4147-A177-3AD203B41FA5}">
                      <a16:colId xmlns:a16="http://schemas.microsoft.com/office/drawing/2014/main" val="447789788"/>
                    </a:ext>
                  </a:extLst>
                </a:gridCol>
                <a:gridCol w="864096">
                  <a:extLst>
                    <a:ext uri="{9D8B030D-6E8A-4147-A177-3AD203B41FA5}">
                      <a16:colId xmlns:a16="http://schemas.microsoft.com/office/drawing/2014/main" val="2364119918"/>
                    </a:ext>
                  </a:extLst>
                </a:gridCol>
                <a:gridCol w="936104">
                  <a:extLst>
                    <a:ext uri="{9D8B030D-6E8A-4147-A177-3AD203B41FA5}">
                      <a16:colId xmlns:a16="http://schemas.microsoft.com/office/drawing/2014/main" val="650893522"/>
                    </a:ext>
                  </a:extLst>
                </a:gridCol>
                <a:gridCol w="936104">
                  <a:extLst>
                    <a:ext uri="{9D8B030D-6E8A-4147-A177-3AD203B41FA5}">
                      <a16:colId xmlns:a16="http://schemas.microsoft.com/office/drawing/2014/main" val="2273724132"/>
                    </a:ext>
                  </a:extLst>
                </a:gridCol>
                <a:gridCol w="864096">
                  <a:extLst>
                    <a:ext uri="{9D8B030D-6E8A-4147-A177-3AD203B41FA5}">
                      <a16:colId xmlns:a16="http://schemas.microsoft.com/office/drawing/2014/main" val="3191732484"/>
                    </a:ext>
                  </a:extLst>
                </a:gridCol>
                <a:gridCol w="2880375">
                  <a:extLst>
                    <a:ext uri="{9D8B030D-6E8A-4147-A177-3AD203B41FA5}">
                      <a16:colId xmlns:a16="http://schemas.microsoft.com/office/drawing/2014/main" val="1912809351"/>
                    </a:ext>
                  </a:extLst>
                </a:gridCol>
                <a:gridCol w="648076">
                  <a:extLst>
                    <a:ext uri="{9D8B030D-6E8A-4147-A177-3AD203B41FA5}">
                      <a16:colId xmlns:a16="http://schemas.microsoft.com/office/drawing/2014/main" val="3549403282"/>
                    </a:ext>
                  </a:extLst>
                </a:gridCol>
                <a:gridCol w="720085">
                  <a:extLst>
                    <a:ext uri="{9D8B030D-6E8A-4147-A177-3AD203B41FA5}">
                      <a16:colId xmlns:a16="http://schemas.microsoft.com/office/drawing/2014/main" val="461083734"/>
                    </a:ext>
                  </a:extLst>
                </a:gridCol>
                <a:gridCol w="1512178">
                  <a:extLst>
                    <a:ext uri="{9D8B030D-6E8A-4147-A177-3AD203B41FA5}">
                      <a16:colId xmlns:a16="http://schemas.microsoft.com/office/drawing/2014/main" val="3215431450"/>
                    </a:ext>
                  </a:extLst>
                </a:gridCol>
              </a:tblGrid>
              <a:tr h="764938">
                <a:tc>
                  <a:txBody>
                    <a:bodyPr/>
                    <a:lstStyle/>
                    <a:p>
                      <a:pPr algn="ctr" fontAlgn="t"/>
                      <a:r>
                        <a:rPr lang="en-SG" sz="1400" b="1" i="0" u="none" strike="noStrike" dirty="0">
                          <a:solidFill>
                            <a:srgbClr val="FFFFFF"/>
                          </a:solidFill>
                          <a:effectLst/>
                          <a:latin typeface="Calibri" panose="020F0502020204030204" pitchFamily="34" charset="0"/>
                        </a:rPr>
                        <a:t>ID</a:t>
                      </a:r>
                    </a:p>
                  </a:txBody>
                  <a:tcPr marL="9525" marR="9525" marT="9524" marB="0"/>
                </a:tc>
                <a:tc>
                  <a:txBody>
                    <a:bodyPr/>
                    <a:lstStyle/>
                    <a:p>
                      <a:pPr algn="l" fontAlgn="t"/>
                      <a:r>
                        <a:rPr lang="en-SG" sz="1400" b="1" i="0" u="none" strike="noStrike" dirty="0">
                          <a:solidFill>
                            <a:srgbClr val="FFFFFF"/>
                          </a:solidFill>
                          <a:effectLst/>
                          <a:latin typeface="Calibri" panose="020F0502020204030204" pitchFamily="34" charset="0"/>
                        </a:rPr>
                        <a:t>Type of Risk</a:t>
                      </a:r>
                    </a:p>
                  </a:txBody>
                  <a:tcPr marL="9525" marR="9525" marT="9524" marB="0"/>
                </a:tc>
                <a:tc>
                  <a:txBody>
                    <a:bodyPr/>
                    <a:lstStyle/>
                    <a:p>
                      <a:pPr algn="l" fontAlgn="t"/>
                      <a:r>
                        <a:rPr lang="en-SG" sz="1400" b="1" i="0" u="none" strike="noStrike" dirty="0">
                          <a:solidFill>
                            <a:srgbClr val="FFFF00"/>
                          </a:solidFill>
                          <a:effectLst/>
                          <a:latin typeface="Calibri" panose="020F0502020204030204" pitchFamily="34" charset="0"/>
                        </a:rPr>
                        <a:t>Risk Statement</a:t>
                      </a:r>
                    </a:p>
                  </a:txBody>
                  <a:tcPr marL="9525" marR="9525" marT="9524"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SG" sz="1400" b="1" i="0" u="none" strike="noStrike" dirty="0">
                          <a:solidFill>
                            <a:srgbClr val="FFFFFF"/>
                          </a:solidFill>
                          <a:effectLst/>
                          <a:latin typeface="Calibri" panose="020F0502020204030204" pitchFamily="34" charset="0"/>
                        </a:rPr>
                        <a:t>Likelihood Rating</a:t>
                      </a:r>
                    </a:p>
                    <a:p>
                      <a:pPr algn="l" fontAlgn="t"/>
                      <a:endParaRPr lang="en-SG" sz="1400" b="1" i="0" u="none" strike="noStrike" dirty="0">
                        <a:solidFill>
                          <a:srgbClr val="FFFFFF"/>
                        </a:solidFill>
                        <a:effectLst/>
                        <a:latin typeface="Calibri" panose="020F0502020204030204" pitchFamily="34" charset="0"/>
                      </a:endParaRPr>
                    </a:p>
                  </a:txBody>
                  <a:tcPr marL="9525" marR="9525" marT="9524" marB="0"/>
                </a:tc>
                <a:tc>
                  <a:txBody>
                    <a:bodyPr/>
                    <a:lstStyle/>
                    <a:p>
                      <a:pPr algn="l" fontAlgn="t"/>
                      <a:r>
                        <a:rPr lang="en-US" sz="1400" b="1" i="0" u="none" strike="noStrike" dirty="0">
                          <a:solidFill>
                            <a:srgbClr val="FFFFFF"/>
                          </a:solidFill>
                          <a:effectLst/>
                          <a:latin typeface="Calibri" panose="020F0502020204030204" pitchFamily="34" charset="0"/>
                        </a:rPr>
                        <a:t>Impact Rating</a:t>
                      </a:r>
                      <a:endParaRPr lang="en-SG" sz="1400" b="1" i="0" u="none" strike="noStrike" dirty="0">
                        <a:solidFill>
                          <a:srgbClr val="FFFFFF"/>
                        </a:solidFill>
                        <a:effectLst/>
                        <a:latin typeface="Calibri" panose="020F0502020204030204" pitchFamily="34" charset="0"/>
                      </a:endParaRPr>
                    </a:p>
                  </a:txBody>
                  <a:tcPr marL="9525" marR="9525" marT="9524" marB="0"/>
                </a:tc>
                <a:tc>
                  <a:txBody>
                    <a:bodyPr/>
                    <a:lstStyle/>
                    <a:p>
                      <a:pPr algn="l" fontAlgn="t"/>
                      <a:r>
                        <a:rPr lang="en-US" sz="1400" b="1" i="0" u="none" strike="noStrike" dirty="0">
                          <a:solidFill>
                            <a:srgbClr val="FFFFFF"/>
                          </a:solidFill>
                          <a:effectLst/>
                          <a:latin typeface="Calibri" panose="020F0502020204030204" pitchFamily="34" charset="0"/>
                        </a:rPr>
                        <a:t>Risk Level</a:t>
                      </a:r>
                      <a:endParaRPr lang="en-SG" sz="1400" b="1" i="0" u="none" strike="noStrike" dirty="0">
                        <a:solidFill>
                          <a:srgbClr val="FFFFFF"/>
                        </a:solidFill>
                        <a:effectLst/>
                        <a:latin typeface="Calibri" panose="020F0502020204030204" pitchFamily="34" charset="0"/>
                      </a:endParaRPr>
                    </a:p>
                  </a:txBody>
                  <a:tcPr marL="9525" marR="9525" marT="9524" marB="0"/>
                </a:tc>
                <a:tc>
                  <a:txBody>
                    <a:bodyPr/>
                    <a:lstStyle/>
                    <a:p>
                      <a:pPr algn="l" fontAlgn="t"/>
                      <a:r>
                        <a:rPr lang="en-US" sz="1400" b="1" i="0" u="none" strike="noStrike" dirty="0">
                          <a:solidFill>
                            <a:srgbClr val="FFFFFF"/>
                          </a:solidFill>
                          <a:effectLst/>
                          <a:latin typeface="Calibri" panose="020F0502020204030204" pitchFamily="34" charset="0"/>
                        </a:rPr>
                        <a:t>Mitigating Controls</a:t>
                      </a:r>
                      <a:endParaRPr lang="en-SG" sz="1400" b="1" i="0" u="none" strike="noStrike" dirty="0">
                        <a:solidFill>
                          <a:srgbClr val="FFFFFF"/>
                        </a:solidFill>
                        <a:effectLst/>
                        <a:latin typeface="Calibri" panose="020F0502020204030204" pitchFamily="34" charset="0"/>
                      </a:endParaRPr>
                    </a:p>
                  </a:txBody>
                  <a:tcPr marL="9525" marR="9525" marT="9524" marB="0"/>
                </a:tc>
                <a:tc>
                  <a:txBody>
                    <a:bodyPr/>
                    <a:lstStyle/>
                    <a:p>
                      <a:pPr algn="l" fontAlgn="t"/>
                      <a:r>
                        <a:rPr lang="en-SG" sz="1400" b="1" i="0" u="none" strike="noStrike" dirty="0">
                          <a:solidFill>
                            <a:srgbClr val="FFFFFF"/>
                          </a:solidFill>
                          <a:effectLst/>
                          <a:latin typeface="Calibri" panose="020F0502020204030204" pitchFamily="34" charset="0"/>
                        </a:rPr>
                        <a:t>Action Party</a:t>
                      </a:r>
                    </a:p>
                  </a:txBody>
                  <a:tcPr marL="9525" marR="9525" marT="9524" marB="0"/>
                </a:tc>
                <a:tc>
                  <a:txBody>
                    <a:bodyPr/>
                    <a:lstStyle/>
                    <a:p>
                      <a:pPr algn="l" fontAlgn="t"/>
                      <a:r>
                        <a:rPr lang="en-SG" sz="1400" b="1" i="0" u="none" strike="noStrike" dirty="0">
                          <a:solidFill>
                            <a:srgbClr val="FFFFFF"/>
                          </a:solidFill>
                          <a:effectLst/>
                          <a:latin typeface="Calibri" panose="020F0502020204030204" pitchFamily="34" charset="0"/>
                        </a:rPr>
                        <a:t>Residual Risk</a:t>
                      </a:r>
                    </a:p>
                  </a:txBody>
                  <a:tcPr marL="9525" marR="9525" marT="9524" marB="0"/>
                </a:tc>
                <a:tc>
                  <a:txBody>
                    <a:bodyPr/>
                    <a:lstStyle/>
                    <a:p>
                      <a:pPr algn="l" fontAlgn="t"/>
                      <a:r>
                        <a:rPr lang="en-SG" sz="1400" b="1" i="0" u="none" strike="noStrike" dirty="0">
                          <a:solidFill>
                            <a:srgbClr val="FFFFFF"/>
                          </a:solidFill>
                          <a:effectLst/>
                          <a:latin typeface="Calibri" panose="020F0502020204030204" pitchFamily="34" charset="0"/>
                        </a:rPr>
                        <a:t>Comments</a:t>
                      </a:r>
                    </a:p>
                  </a:txBody>
                  <a:tcPr marL="9525" marR="9525" marT="9524" marB="0"/>
                </a:tc>
                <a:extLst>
                  <a:ext uri="{0D108BD9-81ED-4DB2-BD59-A6C34878D82A}">
                    <a16:rowId xmlns:a16="http://schemas.microsoft.com/office/drawing/2014/main" val="1893606485"/>
                  </a:ext>
                </a:extLst>
              </a:tr>
              <a:tr h="370800">
                <a:tc>
                  <a:txBody>
                    <a:bodyPr/>
                    <a:lstStyle/>
                    <a:p>
                      <a:pPr algn="ctr"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US"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marL="0" algn="l" defTabSz="914400" rtl="0" eaLnBrk="1" fontAlgn="t" latinLnBrk="0" hangingPunct="1"/>
                      <a:endParaRPr lang="en-US" sz="1400" b="0" i="0" u="none" strike="noStrike" kern="1200" dirty="0">
                        <a:solidFill>
                          <a:srgbClr val="414141"/>
                        </a:solidFill>
                        <a:effectLst/>
                        <a:latin typeface="Calibri" panose="020F0502020204030204" pitchFamily="34" charset="0"/>
                        <a:ea typeface="+mn-ea"/>
                        <a:cs typeface="+mn-cs"/>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extLst>
                  <a:ext uri="{0D108BD9-81ED-4DB2-BD59-A6C34878D82A}">
                    <a16:rowId xmlns:a16="http://schemas.microsoft.com/office/drawing/2014/main" val="116737274"/>
                  </a:ext>
                </a:extLst>
              </a:tr>
              <a:tr h="370800">
                <a:tc>
                  <a:txBody>
                    <a:bodyPr/>
                    <a:lstStyle/>
                    <a:p>
                      <a:pPr algn="ctr"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US"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US"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tc>
                  <a:txBody>
                    <a:bodyPr/>
                    <a:lstStyle/>
                    <a:p>
                      <a:pPr algn="l" fontAlgn="t"/>
                      <a:endParaRPr lang="en-SG" sz="1400" b="0" i="0" u="none" strike="noStrike" dirty="0">
                        <a:solidFill>
                          <a:srgbClr val="414141"/>
                        </a:solidFill>
                        <a:effectLst/>
                        <a:latin typeface="Calibri" panose="020F0502020204030204" pitchFamily="34" charset="0"/>
                      </a:endParaRPr>
                    </a:p>
                  </a:txBody>
                  <a:tcPr marL="9525" marR="9525" marT="9524" marB="0"/>
                </a:tc>
                <a:extLst>
                  <a:ext uri="{0D108BD9-81ED-4DB2-BD59-A6C34878D82A}">
                    <a16:rowId xmlns:a16="http://schemas.microsoft.com/office/drawing/2014/main" val="1786412531"/>
                  </a:ext>
                </a:extLst>
              </a:tr>
            </a:tbl>
          </a:graphicData>
        </a:graphic>
      </p:graphicFrame>
      <p:sp>
        <p:nvSpPr>
          <p:cNvPr id="9266" name="TextBox 1"/>
          <p:cNvSpPr txBox="1">
            <a:spLocks noChangeArrowheads="1"/>
          </p:cNvSpPr>
          <p:nvPr/>
        </p:nvSpPr>
        <p:spPr bwMode="auto">
          <a:xfrm>
            <a:off x="644525" y="858838"/>
            <a:ext cx="10491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SG" altLang="en-US" sz="1600" i="1" dirty="0">
                <a:latin typeface="Arial" panose="020B0604020202020204" pitchFamily="34" charset="0"/>
              </a:rPr>
              <a:t>Please highlight type of risk or residual risk (if any) that require IDSC oversight and approval for acceptance.</a:t>
            </a:r>
          </a:p>
        </p:txBody>
      </p:sp>
      <p:sp>
        <p:nvSpPr>
          <p:cNvPr id="6" name="Rectangle 5"/>
          <p:cNvSpPr/>
          <p:nvPr/>
        </p:nvSpPr>
        <p:spPr>
          <a:xfrm>
            <a:off x="5087888" y="6627813"/>
            <a:ext cx="1697901" cy="215444"/>
          </a:xfrm>
          <a:prstGeom prst="rect">
            <a:avLst/>
          </a:prstGeom>
        </p:spPr>
        <p:txBody>
          <a:bodyPr wrap="none">
            <a:spAutoFit/>
          </a:bodyPr>
          <a:lstStyle/>
          <a:p>
            <a:r>
              <a:rPr lang="en-SG" sz="800" b="1" dirty="0">
                <a:solidFill>
                  <a:schemeClr val="tx1">
                    <a:lumMod val="50000"/>
                  </a:schemeClr>
                </a:solidFill>
                <a:latin typeface="Arial" panose="020B0604020202020204" pitchFamily="34" charset="0"/>
                <a:ea typeface="DengXian"/>
                <a:cs typeface="Times New Roman" panose="02020603050405020304" pitchFamily="18" charset="0"/>
              </a:rPr>
              <a:t>RESTRICTED/ NON-SENSITIVE</a:t>
            </a:r>
            <a:endParaRPr lang="en-SG" sz="800" b="1" dirty="0">
              <a:solidFill>
                <a:schemeClr val="tx1">
                  <a:lumMod val="50000"/>
                </a:schemeClr>
              </a:solidFill>
            </a:endParaRPr>
          </a:p>
        </p:txBody>
      </p:sp>
    </p:spTree>
    <p:extLst>
      <p:ext uri="{BB962C8B-B14F-4D97-AF65-F5344CB8AC3E}">
        <p14:creationId xmlns:p14="http://schemas.microsoft.com/office/powerpoint/2010/main" val="367335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09600" y="133350"/>
            <a:ext cx="10972800" cy="635000"/>
          </a:xfrm>
        </p:spPr>
        <p:txBody>
          <a:bodyPr/>
          <a:lstStyle/>
          <a:p>
            <a:r>
              <a:rPr lang="en-SG" altLang="en-US" sz="4000" dirty="0">
                <a:solidFill>
                  <a:srgbClr val="C00000"/>
                </a:solidFill>
              </a:rPr>
              <a:t>LLM Applications</a:t>
            </a:r>
            <a:r>
              <a:rPr lang="en-SG" altLang="en-US" sz="4000" dirty="0"/>
              <a:t> Risk Level Assessments</a:t>
            </a:r>
          </a:p>
        </p:txBody>
      </p:sp>
      <p:sp>
        <p:nvSpPr>
          <p:cNvPr id="822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A251C0-F425-45B3-80E7-43ADE5E84604}" type="slidenum">
              <a:rPr lang="en-US" altLang="en-US" smtClean="0">
                <a:solidFill>
                  <a:srgbClr val="898989"/>
                </a:solidFill>
              </a:rPr>
              <a:pPr/>
              <a:t>5</a:t>
            </a:fld>
            <a:endParaRPr lang="en-US" altLang="en-US" dirty="0">
              <a:solidFill>
                <a:srgbClr val="898989"/>
              </a:solidFill>
            </a:endParaRPr>
          </a:p>
        </p:txBody>
      </p:sp>
      <p:sp>
        <p:nvSpPr>
          <p:cNvPr id="9" name="Rectangle 8"/>
          <p:cNvSpPr/>
          <p:nvPr/>
        </p:nvSpPr>
        <p:spPr>
          <a:xfrm>
            <a:off x="5087888" y="6627813"/>
            <a:ext cx="1697901" cy="215444"/>
          </a:xfrm>
          <a:prstGeom prst="rect">
            <a:avLst/>
          </a:prstGeom>
        </p:spPr>
        <p:txBody>
          <a:bodyPr wrap="none">
            <a:spAutoFit/>
          </a:bodyPr>
          <a:lstStyle/>
          <a:p>
            <a:r>
              <a:rPr lang="en-SG" sz="800" b="1" dirty="0">
                <a:solidFill>
                  <a:schemeClr val="tx1">
                    <a:lumMod val="50000"/>
                  </a:schemeClr>
                </a:solidFill>
                <a:latin typeface="Arial" panose="020B0604020202020204" pitchFamily="34" charset="0"/>
                <a:ea typeface="DengXian"/>
                <a:cs typeface="Times New Roman" panose="02020603050405020304" pitchFamily="18" charset="0"/>
              </a:rPr>
              <a:t>RESTRICTED/ NON-SENSITIVE</a:t>
            </a:r>
            <a:endParaRPr lang="en-SG" sz="800" b="1" dirty="0">
              <a:solidFill>
                <a:schemeClr val="tx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20670935"/>
              </p:ext>
            </p:extLst>
          </p:nvPr>
        </p:nvGraphicFramePr>
        <p:xfrm>
          <a:off x="335361" y="778569"/>
          <a:ext cx="8424934" cy="5699616"/>
        </p:xfrm>
        <a:graphic>
          <a:graphicData uri="http://schemas.openxmlformats.org/drawingml/2006/table">
            <a:tbl>
              <a:tblPr firstRow="1" firstCol="1" bandRow="1"/>
              <a:tblGrid>
                <a:gridCol w="2866214">
                  <a:extLst>
                    <a:ext uri="{9D8B030D-6E8A-4147-A177-3AD203B41FA5}">
                      <a16:colId xmlns:a16="http://schemas.microsoft.com/office/drawing/2014/main" val="229097206"/>
                    </a:ext>
                  </a:extLst>
                </a:gridCol>
                <a:gridCol w="2678401">
                  <a:extLst>
                    <a:ext uri="{9D8B030D-6E8A-4147-A177-3AD203B41FA5}">
                      <a16:colId xmlns:a16="http://schemas.microsoft.com/office/drawing/2014/main" val="4025222419"/>
                    </a:ext>
                  </a:extLst>
                </a:gridCol>
                <a:gridCol w="2880319">
                  <a:extLst>
                    <a:ext uri="{9D8B030D-6E8A-4147-A177-3AD203B41FA5}">
                      <a16:colId xmlns:a16="http://schemas.microsoft.com/office/drawing/2014/main" val="3842783776"/>
                    </a:ext>
                  </a:extLst>
                </a:gridCol>
              </a:tblGrid>
              <a:tr h="994218">
                <a:tc>
                  <a:txBody>
                    <a:bodyPr/>
                    <a:lstStyle/>
                    <a:p>
                      <a:pPr>
                        <a:lnSpc>
                          <a:spcPct val="107000"/>
                        </a:lnSpc>
                        <a:spcAft>
                          <a:spcPts val="0"/>
                        </a:spcAft>
                      </a:pPr>
                      <a:r>
                        <a:rPr lang="en-US" sz="1000" kern="12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SG" sz="1000" dirty="0">
                        <a:effectLst/>
                        <a:latin typeface="Calibri" panose="020F0502020204030204" pitchFamily="34" charset="0"/>
                        <a:ea typeface="DengXian"/>
                        <a:cs typeface="Times New Roman" panose="02020603050405020304" pitchFamily="18" charset="0"/>
                      </a:endParaRPr>
                    </a:p>
                  </a:txBody>
                  <a:tcPr marL="62748" marR="62748" marT="87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pPr>
                        <a:lnSpc>
                          <a:spcPct val="107000"/>
                        </a:lnSpc>
                        <a:spcAft>
                          <a:spcPts val="0"/>
                        </a:spcAft>
                      </a:pPr>
                      <a:r>
                        <a:rPr lang="en-SG" sz="1000" kern="12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Applications to be used primarily as a </a:t>
                      </a:r>
                      <a:r>
                        <a:rPr lang="en-SG" sz="1000" b="1" kern="12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productivity aid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800" b="0"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Applications that are meant to be used primarily as </a:t>
                      </a:r>
                      <a:r>
                        <a:rPr kumimoji="0" lang="en-SG" sz="800" b="1"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productivity tools </a:t>
                      </a:r>
                      <a:r>
                        <a:rPr kumimoji="0" lang="en-SG" sz="800" b="0"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do not have, as their core function, the provision of factually accurate 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SG" sz="800" b="0"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SG" sz="800" b="0" i="1"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Examples: Summarisation, drafting, rewriting, classification, recommendation </a:t>
                      </a:r>
                      <a:endParaRPr kumimoji="0" lang="en-SG" sz="900" b="0" i="0" u="none" strike="noStrike" kern="1200" cap="none" spc="0" normalizeH="0" baseline="0" noProof="0" dirty="0">
                        <a:ln>
                          <a:noFill/>
                        </a:ln>
                        <a:solidFill>
                          <a:schemeClr val="bg1"/>
                        </a:solidFill>
                        <a:effectLst/>
                        <a:uLnTx/>
                        <a:uFillTx/>
                        <a:latin typeface="Symbol" panose="05050102010706020507" pitchFamily="18" charset="2"/>
                        <a:ea typeface="DengXian"/>
                        <a:cs typeface="Symbol" panose="05050102010706020507" pitchFamily="18" charset="2"/>
                      </a:endParaRPr>
                    </a:p>
                    <a:p>
                      <a:pPr>
                        <a:lnSpc>
                          <a:spcPct val="107000"/>
                        </a:lnSpc>
                        <a:spcAft>
                          <a:spcPts val="0"/>
                        </a:spcAft>
                      </a:pPr>
                      <a:endParaRPr lang="en-SG" sz="1000" dirty="0">
                        <a:effectLst/>
                        <a:latin typeface="Calibri" panose="020F0502020204030204" pitchFamily="34" charset="0"/>
                        <a:ea typeface="DengXian"/>
                        <a:cs typeface="Times New Roman" panose="02020603050405020304" pitchFamily="18" charset="0"/>
                      </a:endParaRPr>
                    </a:p>
                  </a:txBody>
                  <a:tcPr marL="62748" marR="62748" marT="87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67171"/>
                    </a:solidFill>
                  </a:tcPr>
                </a:tc>
                <a:tc>
                  <a:txBody>
                    <a:bodyPr/>
                    <a:lstStyle/>
                    <a:p>
                      <a:pPr>
                        <a:lnSpc>
                          <a:spcPct val="107000"/>
                        </a:lnSpc>
                        <a:spcAft>
                          <a:spcPts val="0"/>
                        </a:spcAft>
                      </a:pPr>
                      <a:r>
                        <a:rPr lang="en-US" sz="1000" kern="12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Applications where </a:t>
                      </a:r>
                      <a:r>
                        <a:rPr lang="en-US" sz="1000" b="1" kern="12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information retrieval</a:t>
                      </a:r>
                      <a:r>
                        <a:rPr lang="en-US" sz="1000" kern="12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or fact finding is a core value proposition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800" b="1"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Information retrieval </a:t>
                      </a:r>
                      <a:r>
                        <a:rPr kumimoji="0" lang="en-SG" sz="800" b="0"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applications are those whose core value proposition is to answer factual questions. Even where express warnings are provided, users may nevertheless rely on the application’s responses for factual accuracy. </a:t>
                      </a:r>
                      <a:endParaRPr kumimoji="0" lang="en-SG" sz="800" b="0" i="0" u="none" strike="noStrike" kern="1200" cap="none" spc="0" normalizeH="0" baseline="0" noProof="0" dirty="0">
                        <a:ln>
                          <a:noFill/>
                        </a:ln>
                        <a:solidFill>
                          <a:schemeClr val="bg1"/>
                        </a:solidFill>
                        <a:effectLst/>
                        <a:uLnTx/>
                        <a:uFillTx/>
                        <a:latin typeface="Symbol" panose="05050102010706020507" pitchFamily="18" charset="2"/>
                        <a:ea typeface="DengXian"/>
                        <a:cs typeface="Symbol" panose="05050102010706020507" pitchFamily="18"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800" b="0"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Higher risk of inaccurate, or skewed outputs, if questions were asked and responses were relied on for factual accuracy. </a:t>
                      </a:r>
                      <a:endParaRPr kumimoji="0" lang="en-SG" sz="800" b="0" i="0" u="none" strike="noStrike" kern="1200" cap="none" spc="0" normalizeH="0" baseline="0" noProof="0" dirty="0">
                        <a:ln>
                          <a:noFill/>
                        </a:ln>
                        <a:solidFill>
                          <a:schemeClr val="bg1"/>
                        </a:solidFill>
                        <a:effectLst/>
                        <a:uLnTx/>
                        <a:uFillTx/>
                        <a:latin typeface="Symbol" panose="05050102010706020507" pitchFamily="18" charset="2"/>
                        <a:ea typeface="Times New Roman" panose="02020603050405020304" pitchFamily="18" charset="0"/>
                        <a:cs typeface="Symbol" panose="05050102010706020507" pitchFamily="18" charset="2"/>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SG" sz="800" b="0" i="1"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SG" sz="800" b="0" i="1"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Examples: </a:t>
                      </a:r>
                      <a:r>
                        <a:rPr kumimoji="0" lang="en-SG" sz="800" b="0" i="1" u="none" strike="noStrike" kern="1200" cap="none" spc="0" normalizeH="0" baseline="0" noProof="0" dirty="0" err="1">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Chatbots</a:t>
                      </a:r>
                      <a:r>
                        <a:rPr kumimoji="0" lang="en-SG" sz="800" b="0" i="1"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 document query engines </a:t>
                      </a:r>
                    </a:p>
                    <a:p>
                      <a:pPr>
                        <a:lnSpc>
                          <a:spcPct val="107000"/>
                        </a:lnSpc>
                        <a:spcAft>
                          <a:spcPts val="0"/>
                        </a:spcAft>
                      </a:pPr>
                      <a:endParaRPr lang="en-SG" sz="1000" dirty="0">
                        <a:effectLst/>
                        <a:latin typeface="Calibri" panose="020F0502020204030204" pitchFamily="34" charset="0"/>
                        <a:ea typeface="DengXian"/>
                        <a:cs typeface="Times New Roman" panose="02020603050405020304" pitchFamily="18" charset="0"/>
                      </a:endParaRPr>
                    </a:p>
                  </a:txBody>
                  <a:tcPr marL="62748" marR="62748" marT="87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67171"/>
                    </a:solidFill>
                  </a:tcPr>
                </a:tc>
                <a:extLst>
                  <a:ext uri="{0D108BD9-81ED-4DB2-BD59-A6C34878D82A}">
                    <a16:rowId xmlns:a16="http://schemas.microsoft.com/office/drawing/2014/main" val="467086918"/>
                  </a:ext>
                </a:extLst>
              </a:tr>
              <a:tr h="994218">
                <a:tc>
                  <a:txBody>
                    <a:bodyPr/>
                    <a:lstStyle/>
                    <a:p>
                      <a:pPr algn="ctr">
                        <a:lnSpc>
                          <a:spcPct val="107000"/>
                        </a:lnSpc>
                        <a:spcAft>
                          <a:spcPts val="0"/>
                        </a:spcAft>
                      </a:pPr>
                      <a:r>
                        <a:rPr lang="en-US" sz="1000" b="1" kern="12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Public facing</a:t>
                      </a:r>
                      <a:endParaRPr lang="en-SG" sz="1000" dirty="0">
                        <a:effectLst/>
                        <a:latin typeface="Calibri" panose="020F0502020204030204" pitchFamily="34" charset="0"/>
                        <a:ea typeface="DengXian"/>
                        <a:cs typeface="Times New Roman" panose="02020603050405020304" pitchFamily="18" charset="0"/>
                      </a:endParaRPr>
                    </a:p>
                    <a:p>
                      <a:pPr>
                        <a:lnSpc>
                          <a:spcPct val="107000"/>
                        </a:lnSpc>
                        <a:spcAft>
                          <a:spcPts val="0"/>
                        </a:spcAft>
                      </a:pPr>
                      <a:r>
                        <a:rPr lang="en-US" sz="1000" b="1" kern="1200" spc="-3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Impacts reputation of Government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800" b="1"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Public-facing </a:t>
                      </a:r>
                      <a:r>
                        <a:rPr kumimoji="0" lang="en-SG" sz="800" b="0"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applications are those where members of the public can interact directly with the applications, e.g., by entering prompts. </a:t>
                      </a:r>
                      <a:endParaRPr kumimoji="0" lang="en-SG" sz="900" b="0" i="0" u="none" strike="noStrike" kern="1200" cap="none" spc="0" normalizeH="0" baseline="0" noProof="0" dirty="0">
                        <a:ln>
                          <a:noFill/>
                        </a:ln>
                        <a:solidFill>
                          <a:schemeClr val="bg1"/>
                        </a:solidFill>
                        <a:effectLst/>
                        <a:uLnTx/>
                        <a:uFillTx/>
                        <a:latin typeface="Symbol" panose="05050102010706020507" pitchFamily="18" charset="2"/>
                        <a:ea typeface="DengXian"/>
                        <a:cs typeface="Symbol" panose="05050102010706020507" pitchFamily="18"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800" b="0"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Higher risks (e.g., reputational) to the Government if inaccurate or inappropriate outputs are provided to the public. </a:t>
                      </a:r>
                      <a:endParaRPr kumimoji="0" lang="en-SG" sz="900" b="0" i="0" u="none" strike="noStrike" kern="1200" cap="none" spc="0" normalizeH="0" baseline="0" noProof="0" dirty="0">
                        <a:ln>
                          <a:noFill/>
                        </a:ln>
                        <a:solidFill>
                          <a:schemeClr val="bg1"/>
                        </a:solidFill>
                        <a:effectLst/>
                        <a:uLnTx/>
                        <a:uFillTx/>
                        <a:latin typeface="Symbol" panose="05050102010706020507" pitchFamily="18" charset="2"/>
                        <a:ea typeface="DengXian"/>
                        <a:cs typeface="Symbol" panose="05050102010706020507" pitchFamily="18"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800" b="0"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Greater risk of public users deliberately coaxing bad or skewed responses from the system. </a:t>
                      </a:r>
                      <a:endParaRPr kumimoji="0" lang="en-SG" sz="900" b="0" i="0" u="none" strike="noStrike" kern="1200" cap="none" spc="0" normalizeH="0" baseline="0" noProof="0" dirty="0">
                        <a:ln>
                          <a:noFill/>
                        </a:ln>
                        <a:solidFill>
                          <a:schemeClr val="bg1"/>
                        </a:solidFill>
                        <a:effectLst/>
                        <a:uLnTx/>
                        <a:uFillTx/>
                        <a:latin typeface="Symbol" panose="05050102010706020507" pitchFamily="18" charset="2"/>
                        <a:ea typeface="Times New Roman" panose="02020603050405020304" pitchFamily="18" charset="0"/>
                        <a:cs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SG" sz="800" b="0" i="1"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SG" sz="800" b="0" i="1"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Examples: Public </a:t>
                      </a:r>
                      <a:r>
                        <a:rPr kumimoji="0" lang="en-SG" sz="800" b="0" i="1" u="none" strike="noStrike" kern="1200" cap="none" spc="0" normalizeH="0" baseline="0" noProof="0" dirty="0" err="1">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chatbots</a:t>
                      </a:r>
                      <a:r>
                        <a:rPr kumimoji="0" lang="en-SG" sz="800" b="0" i="1"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 recommender systems </a:t>
                      </a:r>
                      <a:endParaRPr kumimoji="0" lang="en-SG" sz="900" b="0" i="0" u="none" strike="noStrike" kern="1200" cap="none" spc="0" normalizeH="0" baseline="0" noProof="0" dirty="0">
                        <a:ln>
                          <a:noFill/>
                        </a:ln>
                        <a:solidFill>
                          <a:schemeClr val="bg1"/>
                        </a:solidFill>
                        <a:effectLst/>
                        <a:uLnTx/>
                        <a:uFillTx/>
                        <a:latin typeface="Symbol" panose="05050102010706020507" pitchFamily="18" charset="2"/>
                        <a:ea typeface="DengXian"/>
                        <a:cs typeface="Symbol" panose="05050102010706020507" pitchFamily="18" charset="2"/>
                      </a:endParaRPr>
                    </a:p>
                    <a:p>
                      <a:pPr>
                        <a:lnSpc>
                          <a:spcPct val="107000"/>
                        </a:lnSpc>
                        <a:spcAft>
                          <a:spcPts val="0"/>
                        </a:spcAft>
                      </a:pPr>
                      <a:endParaRPr lang="en-SG" sz="1000" dirty="0">
                        <a:effectLst/>
                        <a:latin typeface="Calibri" panose="020F0502020204030204" pitchFamily="34" charset="0"/>
                        <a:ea typeface="DengXian"/>
                        <a:cs typeface="Times New Roman" panose="02020603050405020304" pitchFamily="18" charset="0"/>
                      </a:endParaRPr>
                    </a:p>
                  </a:txBody>
                  <a:tcPr marL="62748" marR="62748" marT="87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67171"/>
                    </a:solidFill>
                  </a:tcPr>
                </a:tc>
                <a:tc>
                  <a:txBody>
                    <a:bodyPr/>
                    <a:lstStyle/>
                    <a:p>
                      <a:pPr algn="ctr">
                        <a:lnSpc>
                          <a:spcPct val="107000"/>
                        </a:lnSpc>
                        <a:spcAft>
                          <a:spcPts val="0"/>
                        </a:spcAft>
                      </a:pPr>
                      <a:r>
                        <a:rPr lang="en-US" sz="1000" b="1" kern="1200" dirty="0">
                          <a:solidFill>
                            <a:srgbClr val="BF9000"/>
                          </a:solidFill>
                          <a:effectLst/>
                          <a:latin typeface="Arial" panose="020B0604020202020204" pitchFamily="34" charset="0"/>
                          <a:ea typeface="Times New Roman" panose="02020603050405020304" pitchFamily="18" charset="0"/>
                          <a:cs typeface="Times New Roman" panose="02020603050405020304" pitchFamily="18" charset="0"/>
                        </a:rPr>
                        <a:t>Med risk</a:t>
                      </a:r>
                      <a:endParaRPr lang="en-SG" sz="1000" dirty="0">
                        <a:effectLst/>
                        <a:latin typeface="Calibri" panose="020F0502020204030204" pitchFamily="34" charset="0"/>
                        <a:ea typeface="DengXian"/>
                        <a:cs typeface="Times New Roman" panose="02020603050405020304" pitchFamily="18" charset="0"/>
                      </a:endParaRPr>
                    </a:p>
                    <a:p>
                      <a:pPr algn="ctr">
                        <a:lnSpc>
                          <a:spcPct val="107000"/>
                        </a:lnSpc>
                        <a:spcAft>
                          <a:spcPts val="0"/>
                        </a:spcAft>
                      </a:pPr>
                      <a:r>
                        <a:rPr lang="en-US" sz="10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e.g. recommender engine</a:t>
                      </a:r>
                      <a:endParaRPr lang="en-SG" sz="1000" dirty="0">
                        <a:effectLst/>
                        <a:latin typeface="Calibri" panose="020F0502020204030204" pitchFamily="34" charset="0"/>
                        <a:ea typeface="DengXian"/>
                        <a:cs typeface="Times New Roman" panose="02020603050405020304" pitchFamily="18" charset="0"/>
                      </a:endParaRPr>
                    </a:p>
                    <a:p>
                      <a:pPr algn="ctr">
                        <a:lnSpc>
                          <a:spcPct val="107000"/>
                        </a:lnSpc>
                        <a:spcAft>
                          <a:spcPts val="0"/>
                        </a:spcAft>
                      </a:pPr>
                      <a:endParaRPr lang="en-SG" sz="10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Aft>
                          <a:spcPts val="0"/>
                        </a:spcAft>
                      </a:pPr>
                      <a:r>
                        <a:rPr lang="en-SG" sz="1000" dirty="0">
                          <a:effectLst/>
                          <a:latin typeface="Arial" panose="020B0604020202020204" pitchFamily="34" charset="0"/>
                          <a:ea typeface="Times New Roman" panose="02020603050405020304" pitchFamily="18" charset="0"/>
                          <a:cs typeface="Times New Roman" panose="02020603050405020304" pitchFamily="18" charset="0"/>
                        </a:rPr>
                        <a:t>Mitigating measure(s) </a:t>
                      </a:r>
                      <a:endParaRPr lang="en-SG" sz="1000" dirty="0">
                        <a:effectLst/>
                        <a:latin typeface="Calibri" panose="020F0502020204030204" pitchFamily="34" charset="0"/>
                        <a:ea typeface="DengXian"/>
                        <a:cs typeface="Times New Roman" panose="02020603050405020304" pitchFamily="18" charset="0"/>
                      </a:endParaRPr>
                    </a:p>
                    <a:p>
                      <a:pPr marL="342900" lvl="0" indent="-342900">
                        <a:lnSpc>
                          <a:spcPct val="107000"/>
                        </a:lnSpc>
                        <a:spcAft>
                          <a:spcPts val="0"/>
                        </a:spcAft>
                        <a:buFont typeface="+mj-lt"/>
                        <a:buAutoNum type="arabicPeriod"/>
                      </a:pPr>
                      <a:r>
                        <a:rPr lang="en-US" sz="10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Adversarial testing</a:t>
                      </a:r>
                      <a:endParaRPr lang="en-SG" sz="1000" dirty="0">
                        <a:effectLst/>
                        <a:latin typeface="Calibri" panose="020F0502020204030204" pitchFamily="34" charset="0"/>
                        <a:ea typeface="DengXian"/>
                        <a:cs typeface="Times New Roman" panose="02020603050405020304" pitchFamily="18" charset="0"/>
                      </a:endParaRPr>
                    </a:p>
                    <a:p>
                      <a:pPr marL="342900" lvl="0" indent="-342900">
                        <a:lnSpc>
                          <a:spcPct val="107000"/>
                        </a:lnSpc>
                        <a:spcAft>
                          <a:spcPts val="0"/>
                        </a:spcAft>
                        <a:buFont typeface="+mj-lt"/>
                        <a:buAutoNum type="arabicPeriod"/>
                      </a:pPr>
                      <a:r>
                        <a:rPr lang="en-US" sz="10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Education</a:t>
                      </a:r>
                      <a:endParaRPr lang="en-SG" sz="1000" dirty="0">
                        <a:effectLst/>
                        <a:latin typeface="Calibri" panose="020F0502020204030204" pitchFamily="34" charset="0"/>
                        <a:ea typeface="DengXian"/>
                        <a:cs typeface="Times New Roman" panose="02020603050405020304" pitchFamily="18" charset="0"/>
                      </a:endParaRPr>
                    </a:p>
                  </a:txBody>
                  <a:tcPr marL="62748" marR="62748" marT="87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966"/>
                    </a:solidFill>
                  </a:tcPr>
                </a:tc>
                <a:tc>
                  <a:txBody>
                    <a:bodyPr/>
                    <a:lstStyle/>
                    <a:p>
                      <a:pPr algn="ctr">
                        <a:lnSpc>
                          <a:spcPct val="107000"/>
                        </a:lnSpc>
                        <a:spcAft>
                          <a:spcPts val="0"/>
                        </a:spcAft>
                      </a:pPr>
                      <a:r>
                        <a:rPr lang="en-US" sz="1000" b="1" kern="1200"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High risk</a:t>
                      </a:r>
                      <a:endParaRPr lang="en-SG" sz="1000" dirty="0">
                        <a:effectLst/>
                        <a:latin typeface="Calibri" panose="020F0502020204030204" pitchFamily="34" charset="0"/>
                        <a:ea typeface="DengXian"/>
                        <a:cs typeface="Times New Roman" panose="02020603050405020304" pitchFamily="18" charset="0"/>
                      </a:endParaRPr>
                    </a:p>
                    <a:p>
                      <a:pPr algn="ctr">
                        <a:lnSpc>
                          <a:spcPct val="107000"/>
                        </a:lnSpc>
                        <a:spcAft>
                          <a:spcPts val="0"/>
                        </a:spcAft>
                      </a:pPr>
                      <a:r>
                        <a:rPr lang="en-US" sz="10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e.g. public </a:t>
                      </a:r>
                      <a:r>
                        <a:rPr lang="en-US" sz="10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chatbots</a:t>
                      </a:r>
                      <a:endParaRPr lang="en-SG" sz="1000" dirty="0">
                        <a:effectLst/>
                        <a:latin typeface="Calibri" panose="020F0502020204030204" pitchFamily="34" charset="0"/>
                        <a:ea typeface="DengXian"/>
                        <a:cs typeface="Times New Roman" panose="02020603050405020304" pitchFamily="18" charset="0"/>
                      </a:endParaRPr>
                    </a:p>
                    <a:p>
                      <a:pPr algn="ctr">
                        <a:lnSpc>
                          <a:spcPct val="107000"/>
                        </a:lnSpc>
                        <a:spcAft>
                          <a:spcPts val="0"/>
                        </a:spcAft>
                      </a:pPr>
                      <a:endParaRPr lang="en-SG"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SG" sz="1000" dirty="0">
                          <a:effectLst/>
                          <a:latin typeface="Arial" panose="020B0604020202020204" pitchFamily="34" charset="0"/>
                          <a:ea typeface="Times New Roman" panose="02020603050405020304" pitchFamily="18" charset="0"/>
                          <a:cs typeface="Times New Roman" panose="02020603050405020304" pitchFamily="18" charset="0"/>
                        </a:rPr>
                        <a:t>Mitigating measure(s) </a:t>
                      </a:r>
                      <a:endParaRPr lang="en-SG" sz="1000" dirty="0">
                        <a:effectLst/>
                        <a:latin typeface="Calibri" panose="020F0502020204030204" pitchFamily="34" charset="0"/>
                        <a:ea typeface="DengXian"/>
                        <a:cs typeface="Times New Roman" panose="02020603050405020304" pitchFamily="18" charset="0"/>
                      </a:endParaRPr>
                    </a:p>
                    <a:p>
                      <a:pPr marL="342900" lvl="0" indent="-342900">
                        <a:lnSpc>
                          <a:spcPct val="107000"/>
                        </a:lnSpc>
                        <a:spcAft>
                          <a:spcPts val="0"/>
                        </a:spcAft>
                        <a:buFont typeface="+mj-lt"/>
                        <a:buAutoNum type="arabicPeriod"/>
                        <a:tabLst>
                          <a:tab pos="457200" algn="l"/>
                        </a:tabLst>
                      </a:pPr>
                      <a:r>
                        <a:rPr lang="en-US" sz="1000" b="1"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Minimise</a:t>
                      </a:r>
                      <a:r>
                        <a:rPr lang="en-US" sz="10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hallucination</a:t>
                      </a:r>
                      <a:endParaRPr lang="en-SG" sz="1000" dirty="0">
                        <a:effectLst/>
                        <a:latin typeface="Calibri" panose="020F0502020204030204" pitchFamily="34" charset="0"/>
                        <a:ea typeface="DengXian"/>
                        <a:cs typeface="Times New Roman" panose="02020603050405020304" pitchFamily="18" charset="0"/>
                      </a:endParaRPr>
                    </a:p>
                    <a:p>
                      <a:pPr marL="342900" lvl="0" indent="-342900">
                        <a:lnSpc>
                          <a:spcPct val="107000"/>
                        </a:lnSpc>
                        <a:spcAft>
                          <a:spcPts val="0"/>
                        </a:spcAft>
                        <a:buFont typeface="+mj-lt"/>
                        <a:buAutoNum type="arabicPeriod"/>
                        <a:tabLst>
                          <a:tab pos="457200" algn="l"/>
                        </a:tabLst>
                      </a:pPr>
                      <a:r>
                        <a:rPr lang="en-US" sz="10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Adversarial testing</a:t>
                      </a:r>
                      <a:endParaRPr lang="en-SG" sz="1000" dirty="0">
                        <a:effectLst/>
                        <a:latin typeface="Calibri" panose="020F0502020204030204" pitchFamily="34" charset="0"/>
                        <a:ea typeface="DengXian"/>
                        <a:cs typeface="Times New Roman" panose="02020603050405020304" pitchFamily="18" charset="0"/>
                      </a:endParaRPr>
                    </a:p>
                    <a:p>
                      <a:pPr marL="342900" lvl="0" indent="-342900">
                        <a:lnSpc>
                          <a:spcPct val="107000"/>
                        </a:lnSpc>
                        <a:spcAft>
                          <a:spcPts val="0"/>
                        </a:spcAft>
                        <a:buFont typeface="+mj-lt"/>
                        <a:buAutoNum type="arabicPeriod"/>
                        <a:tabLst>
                          <a:tab pos="457200" algn="l"/>
                        </a:tabLst>
                      </a:pPr>
                      <a:r>
                        <a:rPr lang="en-US" sz="10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Education</a:t>
                      </a:r>
                      <a:endParaRPr lang="en-SG" sz="1000" dirty="0">
                        <a:effectLst/>
                        <a:latin typeface="Calibri" panose="020F0502020204030204" pitchFamily="34" charset="0"/>
                        <a:ea typeface="DengXian"/>
                        <a:cs typeface="Times New Roman" panose="02020603050405020304" pitchFamily="18" charset="0"/>
                      </a:endParaRPr>
                    </a:p>
                  </a:txBody>
                  <a:tcPr marL="62748" marR="62748" marT="87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8B8B"/>
                    </a:solidFill>
                  </a:tcPr>
                </a:tc>
                <a:extLst>
                  <a:ext uri="{0D108BD9-81ED-4DB2-BD59-A6C34878D82A}">
                    <a16:rowId xmlns:a16="http://schemas.microsoft.com/office/drawing/2014/main" val="3261969929"/>
                  </a:ext>
                </a:extLst>
              </a:tr>
              <a:tr h="1104262">
                <a:tc>
                  <a:txBody>
                    <a:bodyPr/>
                    <a:lstStyle/>
                    <a:p>
                      <a:pPr algn="ctr">
                        <a:lnSpc>
                          <a:spcPct val="107000"/>
                        </a:lnSpc>
                        <a:spcAft>
                          <a:spcPts val="0"/>
                        </a:spcAft>
                      </a:pPr>
                      <a:r>
                        <a:rPr lang="en-US" sz="1000" b="1" kern="12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Internal facing</a:t>
                      </a:r>
                      <a:endParaRPr lang="en-SG" sz="1000" dirty="0">
                        <a:effectLst/>
                        <a:latin typeface="Calibri" panose="020F0502020204030204" pitchFamily="34" charset="0"/>
                        <a:ea typeface="DengXian"/>
                        <a:cs typeface="Times New Roman" panose="02020603050405020304" pitchFamily="18" charset="0"/>
                      </a:endParaRPr>
                    </a:p>
                    <a:p>
                      <a:pPr>
                        <a:lnSpc>
                          <a:spcPct val="107000"/>
                        </a:lnSpc>
                        <a:spcAft>
                          <a:spcPts val="0"/>
                        </a:spcAft>
                      </a:pPr>
                      <a:r>
                        <a:rPr lang="en-US" sz="1000" b="1" kern="12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Risks contained within Government; public officers also expected to exercise due diligence.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800" b="1"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Internal-facing </a:t>
                      </a:r>
                      <a:r>
                        <a:rPr kumimoji="0" lang="en-SG" sz="800" b="0"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applications are those which are not accessible by the public. </a:t>
                      </a:r>
                      <a:endParaRPr kumimoji="0" lang="en-SG" sz="900" b="0" i="0" u="none" strike="noStrike" kern="1200" cap="none" spc="0" normalizeH="0" baseline="0" noProof="0" dirty="0">
                        <a:ln>
                          <a:noFill/>
                        </a:ln>
                        <a:solidFill>
                          <a:schemeClr val="bg1"/>
                        </a:solidFill>
                        <a:effectLst/>
                        <a:uLnTx/>
                        <a:uFillTx/>
                        <a:latin typeface="Symbol" panose="05050102010706020507" pitchFamily="18" charset="2"/>
                        <a:ea typeface="DengXian"/>
                        <a:cs typeface="Symbol" panose="05050102010706020507" pitchFamily="18"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800" b="0"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Less risky because output is not being provided directly to the public. </a:t>
                      </a:r>
                      <a:endParaRPr kumimoji="0" lang="en-SG" sz="900" b="0" i="0" u="none" strike="noStrike" kern="1200" cap="none" spc="0" normalizeH="0" baseline="0" noProof="0" dirty="0">
                        <a:ln>
                          <a:noFill/>
                        </a:ln>
                        <a:solidFill>
                          <a:schemeClr val="bg1"/>
                        </a:solidFill>
                        <a:effectLst/>
                        <a:uLnTx/>
                        <a:uFillTx/>
                        <a:latin typeface="Symbol" panose="05050102010706020507" pitchFamily="18" charset="2"/>
                        <a:ea typeface="DengXian"/>
                        <a:cs typeface="Symbol" panose="05050102010706020507" pitchFamily="18"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800" b="0"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Risks can also be mitigated by levels of checks within Government. </a:t>
                      </a:r>
                      <a:endParaRPr kumimoji="0" lang="en-SG" sz="900" b="0" i="0" u="none" strike="noStrike" kern="1200" cap="none" spc="0" normalizeH="0" baseline="0" noProof="0" dirty="0">
                        <a:ln>
                          <a:noFill/>
                        </a:ln>
                        <a:solidFill>
                          <a:schemeClr val="bg1"/>
                        </a:solidFill>
                        <a:effectLst/>
                        <a:uLnTx/>
                        <a:uFillTx/>
                        <a:latin typeface="Symbol" panose="05050102010706020507" pitchFamily="18" charset="2"/>
                        <a:ea typeface="DengXian"/>
                        <a:cs typeface="Symbol" panose="05050102010706020507" pitchFamily="18"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800" b="0"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Government has more avenues to educate public officers to exercise due diligence and care when using LLM applications, and the ability to take corrective or disciplinary action, if necessary, in the event of misuse.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SG" sz="800" b="0" i="0"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SG" sz="800" b="0" i="1"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Examples: Internal </a:t>
                      </a:r>
                      <a:r>
                        <a:rPr kumimoji="0" lang="en-SG" sz="800" b="0" i="1" u="none" strike="noStrike" kern="1200" cap="none" spc="0" normalizeH="0" baseline="0" noProof="0" dirty="0" err="1">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chatbots</a:t>
                      </a:r>
                      <a:r>
                        <a:rPr kumimoji="0" lang="en-SG" sz="800" b="0" i="1" u="none" strike="noStrike" kern="12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Symbol" panose="05050102010706020507" pitchFamily="18" charset="2"/>
                        </a:rPr>
                        <a:t>, summarisation tools </a:t>
                      </a:r>
                      <a:endParaRPr kumimoji="0" lang="en-SG" sz="900" b="0" i="0" u="none" strike="noStrike" kern="1200" cap="none" spc="0" normalizeH="0" baseline="0" noProof="0" dirty="0">
                        <a:ln>
                          <a:noFill/>
                        </a:ln>
                        <a:solidFill>
                          <a:schemeClr val="bg1"/>
                        </a:solidFill>
                        <a:effectLst/>
                        <a:uLnTx/>
                        <a:uFillTx/>
                        <a:latin typeface="Symbol" panose="05050102010706020507" pitchFamily="18" charset="2"/>
                        <a:ea typeface="DengXian"/>
                        <a:cs typeface="Symbol" panose="05050102010706020507" pitchFamily="18" charset="2"/>
                      </a:endParaRPr>
                    </a:p>
                    <a:p>
                      <a:pPr>
                        <a:lnSpc>
                          <a:spcPct val="107000"/>
                        </a:lnSpc>
                        <a:spcAft>
                          <a:spcPts val="0"/>
                        </a:spcAft>
                      </a:pPr>
                      <a:endParaRPr lang="en-SG" sz="1000" dirty="0">
                        <a:effectLst/>
                        <a:latin typeface="Calibri" panose="020F0502020204030204" pitchFamily="34" charset="0"/>
                        <a:ea typeface="DengXian"/>
                        <a:cs typeface="Times New Roman" panose="02020603050405020304" pitchFamily="18" charset="0"/>
                      </a:endParaRPr>
                    </a:p>
                  </a:txBody>
                  <a:tcPr marL="62748" marR="62748" marT="87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67171"/>
                    </a:solidFill>
                  </a:tcPr>
                </a:tc>
                <a:tc>
                  <a:txBody>
                    <a:bodyPr/>
                    <a:lstStyle/>
                    <a:p>
                      <a:pPr algn="ctr">
                        <a:lnSpc>
                          <a:spcPct val="107000"/>
                        </a:lnSpc>
                        <a:spcAft>
                          <a:spcPts val="0"/>
                        </a:spcAft>
                      </a:pPr>
                      <a:r>
                        <a:rPr lang="en-US" sz="1000" b="1" kern="1200" dirty="0">
                          <a:solidFill>
                            <a:srgbClr val="00B050"/>
                          </a:solidFill>
                          <a:effectLst/>
                          <a:latin typeface="Arial" panose="020B0604020202020204" pitchFamily="34" charset="0"/>
                          <a:ea typeface="Times New Roman" panose="02020603050405020304" pitchFamily="18" charset="0"/>
                          <a:cs typeface="Times New Roman" panose="02020603050405020304" pitchFamily="18" charset="0"/>
                        </a:rPr>
                        <a:t>Low risk</a:t>
                      </a:r>
                      <a:endParaRPr lang="en-SG" sz="1000" dirty="0">
                        <a:effectLst/>
                        <a:latin typeface="Calibri" panose="020F0502020204030204" pitchFamily="34" charset="0"/>
                        <a:ea typeface="DengXian"/>
                        <a:cs typeface="Times New Roman" panose="02020603050405020304" pitchFamily="18" charset="0"/>
                      </a:endParaRPr>
                    </a:p>
                    <a:p>
                      <a:pPr algn="ctr">
                        <a:lnSpc>
                          <a:spcPct val="107000"/>
                        </a:lnSpc>
                        <a:spcAft>
                          <a:spcPts val="0"/>
                        </a:spcAft>
                      </a:pPr>
                      <a:r>
                        <a:rPr lang="en-US" sz="10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e.g. drafting, summarization, classification</a:t>
                      </a:r>
                      <a:endParaRPr lang="en-SG" sz="1000" dirty="0">
                        <a:effectLst/>
                        <a:latin typeface="Calibri" panose="020F0502020204030204" pitchFamily="34" charset="0"/>
                        <a:ea typeface="DengXian"/>
                        <a:cs typeface="Times New Roman" panose="02020603050405020304" pitchFamily="18" charset="0"/>
                      </a:endParaRPr>
                    </a:p>
                    <a:p>
                      <a:pPr marL="685800" marR="0" lvl="0" indent="0" algn="l" defTabSz="914400" rtl="0" eaLnBrk="1" fontAlgn="auto" latinLnBrk="0" hangingPunct="1">
                        <a:lnSpc>
                          <a:spcPct val="107000"/>
                        </a:lnSpc>
                        <a:spcBef>
                          <a:spcPts val="0"/>
                        </a:spcBef>
                        <a:spcAft>
                          <a:spcPts val="0"/>
                        </a:spcAft>
                        <a:buClrTx/>
                        <a:buSzTx/>
                        <a:buFontTx/>
                        <a:buNone/>
                        <a:tabLst/>
                        <a:defRPr/>
                      </a:pPr>
                      <a:endParaRPr lang="en-SG"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SG" sz="1000" dirty="0">
                          <a:effectLst/>
                          <a:latin typeface="Arial" panose="020B0604020202020204" pitchFamily="34" charset="0"/>
                          <a:ea typeface="Times New Roman" panose="02020603050405020304" pitchFamily="18" charset="0"/>
                          <a:cs typeface="Times New Roman" panose="02020603050405020304" pitchFamily="18" charset="0"/>
                        </a:rPr>
                        <a:t>Mitigating measure(s) </a:t>
                      </a:r>
                      <a:endParaRPr lang="en-SG" sz="1000" dirty="0">
                        <a:effectLst/>
                        <a:latin typeface="Calibri" panose="020F0502020204030204" pitchFamily="34" charset="0"/>
                        <a:ea typeface="DengXian"/>
                        <a:cs typeface="Times New Roman" panose="02020603050405020304" pitchFamily="18" charset="0"/>
                      </a:endParaRPr>
                    </a:p>
                    <a:p>
                      <a:pPr marL="342900" lvl="0" indent="-342900">
                        <a:lnSpc>
                          <a:spcPct val="107000"/>
                        </a:lnSpc>
                        <a:spcAft>
                          <a:spcPts val="0"/>
                        </a:spcAft>
                        <a:buFont typeface="+mj-lt"/>
                        <a:buAutoNum type="arabicPeriod"/>
                        <a:tabLst>
                          <a:tab pos="457200" algn="l"/>
                        </a:tabLst>
                      </a:pPr>
                      <a:r>
                        <a:rPr lang="en-US" sz="10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Education</a:t>
                      </a:r>
                      <a:endParaRPr lang="en-SG" sz="1000" dirty="0">
                        <a:effectLst/>
                        <a:latin typeface="Calibri" panose="020F0502020204030204" pitchFamily="34" charset="0"/>
                        <a:ea typeface="DengXian"/>
                        <a:cs typeface="Times New Roman" panose="02020603050405020304" pitchFamily="18" charset="0"/>
                      </a:endParaRPr>
                    </a:p>
                    <a:p>
                      <a:pPr marL="685800" marR="0" lvl="0" indent="0" algn="l" defTabSz="914400" rtl="0" eaLnBrk="1" fontAlgn="auto" latinLnBrk="0" hangingPunct="1">
                        <a:lnSpc>
                          <a:spcPct val="107000"/>
                        </a:lnSpc>
                        <a:spcBef>
                          <a:spcPts val="0"/>
                        </a:spcBef>
                        <a:spcAft>
                          <a:spcPts val="0"/>
                        </a:spcAft>
                        <a:buClrTx/>
                        <a:buSzTx/>
                        <a:buFontTx/>
                        <a:buNone/>
                        <a:tabLst/>
                        <a:defRPr/>
                      </a:pPr>
                      <a:endParaRPr lang="en-SG"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2748" marR="62748" marT="87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4"/>
                    </a:solidFill>
                  </a:tcPr>
                </a:tc>
                <a:tc>
                  <a:txBody>
                    <a:bodyPr/>
                    <a:lstStyle/>
                    <a:p>
                      <a:pPr algn="ctr">
                        <a:lnSpc>
                          <a:spcPct val="107000"/>
                        </a:lnSpc>
                        <a:spcAft>
                          <a:spcPts val="0"/>
                        </a:spcAft>
                      </a:pPr>
                      <a:r>
                        <a:rPr lang="en-US" sz="1000" b="1" kern="1200" dirty="0">
                          <a:solidFill>
                            <a:srgbClr val="BF9000"/>
                          </a:solidFill>
                          <a:effectLst/>
                          <a:latin typeface="Arial" panose="020B0604020202020204" pitchFamily="34" charset="0"/>
                          <a:ea typeface="Times New Roman" panose="02020603050405020304" pitchFamily="18" charset="0"/>
                          <a:cs typeface="Times New Roman" panose="02020603050405020304" pitchFamily="18" charset="0"/>
                        </a:rPr>
                        <a:t>Med risk</a:t>
                      </a:r>
                      <a:endParaRPr lang="en-SG" sz="1000" dirty="0">
                        <a:effectLst/>
                        <a:latin typeface="Calibri" panose="020F0502020204030204" pitchFamily="34" charset="0"/>
                        <a:ea typeface="DengXian"/>
                        <a:cs typeface="Times New Roman" panose="02020603050405020304" pitchFamily="18" charset="0"/>
                      </a:endParaRPr>
                    </a:p>
                    <a:p>
                      <a:pPr algn="ctr">
                        <a:lnSpc>
                          <a:spcPct val="107000"/>
                        </a:lnSpc>
                        <a:spcAft>
                          <a:spcPts val="0"/>
                        </a:spcAft>
                      </a:pPr>
                      <a:r>
                        <a:rPr lang="en-US" sz="10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e.g. document Q&amp;A engines, internal </a:t>
                      </a:r>
                      <a:r>
                        <a:rPr lang="en-US" sz="10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chatbots</a:t>
                      </a:r>
                      <a:endParaRPr lang="en-SG" sz="1000" dirty="0">
                        <a:effectLst/>
                        <a:latin typeface="Calibri" panose="020F0502020204030204" pitchFamily="34" charset="0"/>
                        <a:ea typeface="DengXian"/>
                        <a:cs typeface="Times New Roman" panose="02020603050405020304" pitchFamily="18" charset="0"/>
                      </a:endParaRPr>
                    </a:p>
                    <a:p>
                      <a:pPr algn="ctr">
                        <a:lnSpc>
                          <a:spcPct val="107000"/>
                        </a:lnSpc>
                        <a:spcAft>
                          <a:spcPts val="0"/>
                        </a:spcAft>
                      </a:pPr>
                      <a:endParaRPr lang="en-SG"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SG" sz="1000" dirty="0">
                          <a:effectLst/>
                          <a:latin typeface="Arial" panose="020B0604020202020204" pitchFamily="34" charset="0"/>
                          <a:ea typeface="Times New Roman" panose="02020603050405020304" pitchFamily="18" charset="0"/>
                          <a:cs typeface="Times New Roman" panose="02020603050405020304" pitchFamily="18" charset="0"/>
                        </a:rPr>
                        <a:t>Mitigating measure(s) </a:t>
                      </a:r>
                      <a:endParaRPr lang="en-SG" sz="1000" dirty="0">
                        <a:effectLst/>
                        <a:latin typeface="Calibri" panose="020F0502020204030204" pitchFamily="34" charset="0"/>
                        <a:ea typeface="DengXian"/>
                        <a:cs typeface="Times New Roman" panose="02020603050405020304" pitchFamily="18" charset="0"/>
                      </a:endParaRPr>
                    </a:p>
                    <a:p>
                      <a:pPr marL="342900" lvl="0" indent="-342900">
                        <a:lnSpc>
                          <a:spcPct val="107000"/>
                        </a:lnSpc>
                        <a:spcAft>
                          <a:spcPts val="0"/>
                        </a:spcAft>
                        <a:buFont typeface="+mj-lt"/>
                        <a:buAutoNum type="arabicPeriod"/>
                        <a:tabLst>
                          <a:tab pos="457200" algn="l"/>
                        </a:tabLst>
                      </a:pPr>
                      <a:r>
                        <a:rPr lang="en-US" sz="1000" b="1"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Minimise</a:t>
                      </a:r>
                      <a:r>
                        <a:rPr lang="en-US" sz="10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hallucination</a:t>
                      </a:r>
                      <a:endParaRPr lang="en-SG" sz="1000" dirty="0">
                        <a:effectLst/>
                        <a:latin typeface="Calibri" panose="020F0502020204030204" pitchFamily="34" charset="0"/>
                        <a:ea typeface="DengXian"/>
                        <a:cs typeface="Times New Roman" panose="02020603050405020304" pitchFamily="18" charset="0"/>
                      </a:endParaRPr>
                    </a:p>
                    <a:p>
                      <a:pPr marL="342900" lvl="0" indent="-342900">
                        <a:lnSpc>
                          <a:spcPct val="107000"/>
                        </a:lnSpc>
                        <a:spcAft>
                          <a:spcPts val="0"/>
                        </a:spcAft>
                        <a:buFont typeface="+mj-lt"/>
                        <a:buAutoNum type="arabicPeriod"/>
                        <a:tabLst>
                          <a:tab pos="457200" algn="l"/>
                        </a:tabLst>
                      </a:pPr>
                      <a:r>
                        <a:rPr lang="en-US" sz="10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Education</a:t>
                      </a:r>
                      <a:endParaRPr lang="en-SG" sz="1000" dirty="0">
                        <a:effectLst/>
                        <a:latin typeface="Calibri" panose="020F0502020204030204" pitchFamily="34" charset="0"/>
                        <a:ea typeface="DengXian"/>
                        <a:cs typeface="Times New Roman" panose="02020603050405020304" pitchFamily="18" charset="0"/>
                      </a:endParaRPr>
                    </a:p>
                  </a:txBody>
                  <a:tcPr marL="62748" marR="62748" marT="87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D966"/>
                    </a:solidFill>
                  </a:tcPr>
                </a:tc>
                <a:extLst>
                  <a:ext uri="{0D108BD9-81ED-4DB2-BD59-A6C34878D82A}">
                    <a16:rowId xmlns:a16="http://schemas.microsoft.com/office/drawing/2014/main" val="3451095935"/>
                  </a:ext>
                </a:extLst>
              </a:tr>
            </a:tbl>
          </a:graphicData>
        </a:graphic>
      </p:graphicFrame>
      <p:sp>
        <p:nvSpPr>
          <p:cNvPr id="2" name="Rectangle 1"/>
          <p:cNvSpPr/>
          <p:nvPr/>
        </p:nvSpPr>
        <p:spPr>
          <a:xfrm>
            <a:off x="8829152" y="768350"/>
            <a:ext cx="2784251" cy="307777"/>
          </a:xfrm>
          <a:prstGeom prst="rect">
            <a:avLst/>
          </a:prstGeom>
        </p:spPr>
        <p:txBody>
          <a:bodyPr wrap="square">
            <a:spAutoFit/>
          </a:bodyPr>
          <a:lstStyle/>
          <a:p>
            <a:r>
              <a:rPr lang="en-SG" altLang="en-US" sz="1400" dirty="0">
                <a:solidFill>
                  <a:srgbClr val="FF0000"/>
                </a:solidFill>
              </a:rPr>
              <a:t>Application facing type: </a:t>
            </a:r>
          </a:p>
        </p:txBody>
      </p:sp>
      <p:sp>
        <p:nvSpPr>
          <p:cNvPr id="3" name="TextBox 2"/>
          <p:cNvSpPr txBox="1"/>
          <p:nvPr/>
        </p:nvSpPr>
        <p:spPr>
          <a:xfrm>
            <a:off x="8935028" y="1152556"/>
            <a:ext cx="2534072" cy="1754326"/>
          </a:xfrm>
          <a:prstGeom prst="rect">
            <a:avLst/>
          </a:prstGeom>
          <a:noFill/>
          <a:ln w="38100">
            <a:solidFill>
              <a:schemeClr val="accent1"/>
            </a:solidFill>
          </a:ln>
        </p:spPr>
        <p:txBody>
          <a:bodyPr wrap="square" rtlCol="0">
            <a:spAutoFit/>
          </a:bodyPr>
          <a:lstStyle/>
          <a:p>
            <a:pPr algn="ctr"/>
            <a:r>
              <a:rPr lang="en-US" dirty="0"/>
              <a:t>&lt; Public / Internal &gt;</a:t>
            </a:r>
          </a:p>
          <a:p>
            <a:endParaRPr lang="en-US" sz="1000" dirty="0"/>
          </a:p>
          <a:p>
            <a:r>
              <a:rPr lang="en-US" sz="1000" dirty="0"/>
              <a:t>Remark: </a:t>
            </a:r>
            <a:r>
              <a:rPr lang="en-US" sz="1000" b="1" dirty="0">
                <a:solidFill>
                  <a:srgbClr val="0000FF"/>
                </a:solidFill>
              </a:rPr>
              <a:t>Internal Facing.</a:t>
            </a:r>
          </a:p>
          <a:p>
            <a:r>
              <a:rPr lang="en-US" sz="1000" dirty="0">
                <a:solidFill>
                  <a:srgbClr val="0000FF"/>
                </a:solidFill>
              </a:rPr>
              <a:t>Output from this project will not be released to public before scrutiny and evaluation. </a:t>
            </a:r>
          </a:p>
          <a:p>
            <a:endParaRPr lang="en-US" sz="1000" dirty="0">
              <a:solidFill>
                <a:srgbClr val="0000FF"/>
              </a:solidFill>
            </a:endParaRPr>
          </a:p>
          <a:p>
            <a:r>
              <a:rPr lang="en-US" sz="1000" dirty="0">
                <a:solidFill>
                  <a:srgbClr val="0000FF"/>
                </a:solidFill>
              </a:rPr>
              <a:t>All documents are meant for internal use and reference.</a:t>
            </a:r>
            <a:endParaRPr lang="en-US" sz="1000" dirty="0"/>
          </a:p>
          <a:p>
            <a:endParaRPr lang="en-US" sz="1000" dirty="0"/>
          </a:p>
        </p:txBody>
      </p:sp>
      <p:sp>
        <p:nvSpPr>
          <p:cNvPr id="21" name="Rectangle 20"/>
          <p:cNvSpPr/>
          <p:nvPr/>
        </p:nvSpPr>
        <p:spPr>
          <a:xfrm>
            <a:off x="8909458" y="5358423"/>
            <a:ext cx="2784251" cy="553998"/>
          </a:xfrm>
          <a:prstGeom prst="rect">
            <a:avLst/>
          </a:prstGeom>
        </p:spPr>
        <p:txBody>
          <a:bodyPr wrap="square">
            <a:spAutoFit/>
          </a:bodyPr>
          <a:lstStyle/>
          <a:p>
            <a:r>
              <a:rPr lang="en-SG" altLang="en-US" sz="1500" dirty="0">
                <a:solidFill>
                  <a:srgbClr val="FF0000"/>
                </a:solidFill>
              </a:rPr>
              <a:t>Please provide your LLM Risk Assessment:</a:t>
            </a:r>
          </a:p>
        </p:txBody>
      </p:sp>
      <p:sp>
        <p:nvSpPr>
          <p:cNvPr id="22" name="TextBox 21"/>
          <p:cNvSpPr txBox="1"/>
          <p:nvPr/>
        </p:nvSpPr>
        <p:spPr>
          <a:xfrm>
            <a:off x="8954241" y="5956328"/>
            <a:ext cx="2534072" cy="369332"/>
          </a:xfrm>
          <a:prstGeom prst="rect">
            <a:avLst/>
          </a:prstGeom>
          <a:noFill/>
          <a:ln w="38100">
            <a:solidFill>
              <a:schemeClr val="accent1"/>
            </a:solidFill>
          </a:ln>
        </p:spPr>
        <p:txBody>
          <a:bodyPr wrap="square" rtlCol="0">
            <a:spAutoFit/>
          </a:bodyPr>
          <a:lstStyle/>
          <a:p>
            <a:pPr algn="ctr"/>
            <a:r>
              <a:rPr lang="en-US" dirty="0"/>
              <a:t>Low / Medium / High</a:t>
            </a:r>
            <a:endParaRPr lang="en-SG" dirty="0"/>
          </a:p>
        </p:txBody>
      </p:sp>
      <p:sp>
        <p:nvSpPr>
          <p:cNvPr id="25" name="Rectangle 24"/>
          <p:cNvSpPr/>
          <p:nvPr/>
        </p:nvSpPr>
        <p:spPr>
          <a:xfrm>
            <a:off x="8921587" y="2960026"/>
            <a:ext cx="2784251" cy="323165"/>
          </a:xfrm>
          <a:prstGeom prst="rect">
            <a:avLst/>
          </a:prstGeom>
        </p:spPr>
        <p:txBody>
          <a:bodyPr wrap="square">
            <a:spAutoFit/>
          </a:bodyPr>
          <a:lstStyle/>
          <a:p>
            <a:r>
              <a:rPr lang="en-SG" altLang="en-US" sz="1500" dirty="0">
                <a:solidFill>
                  <a:srgbClr val="FF0000"/>
                </a:solidFill>
              </a:rPr>
              <a:t>Application Purpose:</a:t>
            </a:r>
          </a:p>
        </p:txBody>
      </p:sp>
      <p:sp>
        <p:nvSpPr>
          <p:cNvPr id="26" name="TextBox 25"/>
          <p:cNvSpPr txBox="1"/>
          <p:nvPr/>
        </p:nvSpPr>
        <p:spPr>
          <a:xfrm>
            <a:off x="8935028" y="3283191"/>
            <a:ext cx="2534072" cy="2031325"/>
          </a:xfrm>
          <a:prstGeom prst="rect">
            <a:avLst/>
          </a:prstGeom>
          <a:noFill/>
          <a:ln w="38100">
            <a:solidFill>
              <a:schemeClr val="accent1"/>
            </a:solidFill>
          </a:ln>
        </p:spPr>
        <p:txBody>
          <a:bodyPr wrap="square" rtlCol="0">
            <a:spAutoFit/>
          </a:bodyPr>
          <a:lstStyle/>
          <a:p>
            <a:pPr algn="ctr"/>
            <a:r>
              <a:rPr lang="en-US" dirty="0"/>
              <a:t>&lt; Productivity Aid / Information Retrieval &gt;</a:t>
            </a:r>
          </a:p>
          <a:p>
            <a:endParaRPr lang="en-US" sz="1000" dirty="0"/>
          </a:p>
          <a:p>
            <a:r>
              <a:rPr lang="en-US" sz="1000" dirty="0"/>
              <a:t>Remark: </a:t>
            </a:r>
            <a:r>
              <a:rPr lang="en-US" sz="1000" b="1" dirty="0">
                <a:solidFill>
                  <a:srgbClr val="0000FF"/>
                </a:solidFill>
              </a:rPr>
              <a:t>Productivity </a:t>
            </a:r>
          </a:p>
          <a:p>
            <a:endParaRPr lang="en-US" sz="1000" dirty="0"/>
          </a:p>
          <a:p>
            <a:r>
              <a:rPr lang="en-US" sz="1000" dirty="0">
                <a:solidFill>
                  <a:srgbClr val="0000FF"/>
                </a:solidFill>
              </a:rPr>
              <a:t>Application meant for summarization of minutes, identify commonalities in skills and suggest new course structure.</a:t>
            </a:r>
          </a:p>
          <a:p>
            <a:endParaRPr lang="en-US" sz="1000" dirty="0"/>
          </a:p>
          <a:p>
            <a:endParaRPr lang="en-US" sz="1000" dirty="0"/>
          </a:p>
          <a:p>
            <a:endParaRPr lang="en-US" sz="1000" dirty="0"/>
          </a:p>
        </p:txBody>
      </p:sp>
      <p:sp>
        <p:nvSpPr>
          <p:cNvPr id="30" name="Rectangle 29"/>
          <p:cNvSpPr/>
          <p:nvPr/>
        </p:nvSpPr>
        <p:spPr>
          <a:xfrm>
            <a:off x="609600" y="1340768"/>
            <a:ext cx="1649805" cy="307777"/>
          </a:xfrm>
          <a:prstGeom prst="rect">
            <a:avLst/>
          </a:prstGeom>
        </p:spPr>
        <p:txBody>
          <a:bodyPr wrap="square">
            <a:spAutoFit/>
          </a:bodyPr>
          <a:lstStyle/>
          <a:p>
            <a:r>
              <a:rPr lang="en-SG" altLang="en-US" sz="1400" dirty="0">
                <a:solidFill>
                  <a:schemeClr val="tx2">
                    <a:lumMod val="75000"/>
                  </a:schemeClr>
                </a:solidFill>
              </a:rPr>
              <a:t>Risk Matrix Guide: </a:t>
            </a:r>
          </a:p>
        </p:txBody>
      </p:sp>
      <p:sp>
        <p:nvSpPr>
          <p:cNvPr id="5" name="TextBox 4">
            <a:extLst>
              <a:ext uri="{FF2B5EF4-FFF2-40B4-BE49-F238E27FC236}">
                <a16:creationId xmlns:a16="http://schemas.microsoft.com/office/drawing/2014/main" id="{1F0329E5-BB5B-0CDA-4BF1-74735FEAF082}"/>
              </a:ext>
            </a:extLst>
          </p:cNvPr>
          <p:cNvSpPr txBox="1"/>
          <p:nvPr/>
        </p:nvSpPr>
        <p:spPr>
          <a:xfrm>
            <a:off x="3215680" y="4211873"/>
            <a:ext cx="2664296" cy="2246769"/>
          </a:xfrm>
          <a:prstGeom prst="rect">
            <a:avLst/>
          </a:prstGeom>
          <a:noFill/>
          <a:ln w="38100">
            <a:solidFill>
              <a:schemeClr val="accent1"/>
            </a:solidFill>
          </a:ln>
        </p:spPr>
        <p:txBody>
          <a:bodyPr wrap="square" rtlCol="0">
            <a:spAutoFit/>
          </a:bodyPr>
          <a:lstStyle/>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21077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E48BAC9-5368-4902-BBF3-E2027C4F381B}" type="slidenum">
              <a:rPr lang="en-US" altLang="en-US" smtClean="0"/>
              <a:pPr>
                <a:defRPr/>
              </a:pPr>
              <a:t>6</a:t>
            </a:fld>
            <a:endParaRPr lang="en-US" altLang="en-US" dirty="0"/>
          </a:p>
        </p:txBody>
      </p:sp>
      <p:sp>
        <p:nvSpPr>
          <p:cNvPr id="7" name="Rectangle 1"/>
          <p:cNvSpPr>
            <a:spLocks noChangeArrowheads="1"/>
          </p:cNvSpPr>
          <p:nvPr/>
        </p:nvSpPr>
        <p:spPr bwMode="auto">
          <a:xfrm>
            <a:off x="3759200" y="1489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369962" y="6323598"/>
            <a:ext cx="10801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30000" dirty="0">
                <a:ln>
                  <a:noFill/>
                </a:ln>
                <a:solidFill>
                  <a:schemeClr val="tx1"/>
                </a:solidFill>
                <a:effectLst/>
                <a:latin typeface="Calibri" panose="020F0502020204030204" pitchFamily="34" charset="0"/>
                <a:ea typeface="DengXian" charset="-122"/>
                <a:cs typeface="Times New Roman" panose="02020603050405020304" pitchFamily="18" charset="0"/>
                <a:hlinkClick r:id="rId2"/>
              </a:rPr>
              <a:t>[</a:t>
            </a:r>
            <a:r>
              <a:rPr kumimoji="0" lang="en-US" altLang="zh-CN" sz="800" b="0" i="0" u="none" strike="noStrike" cap="none" normalizeH="0" baseline="30000" dirty="0" bmk="">
                <a:ln>
                  <a:noFill/>
                </a:ln>
                <a:solidFill>
                  <a:schemeClr val="tx1"/>
                </a:solidFill>
                <a:effectLst/>
                <a:latin typeface="Calibri" panose="020F0502020204030204" pitchFamily="34" charset="0"/>
                <a:ea typeface="DengXian" charset="-122"/>
                <a:cs typeface="Times New Roman" panose="02020603050405020304" pitchFamily="18" charset="0"/>
                <a:hlinkClick r:id="rId2"/>
              </a:rPr>
              <a:t>1]</a:t>
            </a:r>
            <a:r>
              <a:rPr kumimoji="0" lang="en-US" altLang="zh-CN" sz="800" b="0" i="0" u="none" strike="noStrike" cap="none" normalizeH="0" baseline="0" dirty="0">
                <a:ln>
                  <a:noFill/>
                </a:ln>
                <a:solidFill>
                  <a:schemeClr val="tx1"/>
                </a:solidFill>
                <a:effectLst/>
                <a:latin typeface="Calibri" panose="020F0502020204030204" pitchFamily="34" charset="0"/>
                <a:ea typeface="DengXian" charset="-122"/>
                <a:cs typeface="Times New Roman" panose="02020603050405020304" pitchFamily="18" charset="0"/>
              </a:rPr>
              <a:t> Temperature is a variable (from 0 to 1) that determines the amount of randomness in the LLM’s responses. Setting temperature to 0 makes the model provide predictable and less creative responses, whereas setting it to 1 provides more “creative” responses.</a:t>
            </a:r>
            <a:endParaRPr kumimoji="0" lang="en-US" altLang="zh-CN" sz="800" b="0" i="0" u="none" strike="noStrike" cap="none" normalizeH="0" baseline="0" dirty="0">
              <a:ln>
                <a:noFill/>
              </a:ln>
              <a:solidFill>
                <a:schemeClr val="tx1"/>
              </a:solidFill>
              <a:effectLst/>
            </a:endParaRPr>
          </a:p>
        </p:txBody>
      </p:sp>
      <p:grpSp>
        <p:nvGrpSpPr>
          <p:cNvPr id="6" name="Group 5"/>
          <p:cNvGrpSpPr/>
          <p:nvPr/>
        </p:nvGrpSpPr>
        <p:grpSpPr>
          <a:xfrm>
            <a:off x="344989" y="1011889"/>
            <a:ext cx="3862531" cy="1343293"/>
            <a:chOff x="8840237" y="1547500"/>
            <a:chExt cx="3096344" cy="1343293"/>
          </a:xfrm>
        </p:grpSpPr>
        <p:sp>
          <p:nvSpPr>
            <p:cNvPr id="8" name="TextBox 7"/>
            <p:cNvSpPr txBox="1"/>
            <p:nvPr/>
          </p:nvSpPr>
          <p:spPr>
            <a:xfrm>
              <a:off x="8840237" y="1828964"/>
              <a:ext cx="3096344" cy="1061829"/>
            </a:xfrm>
            <a:prstGeom prst="rect">
              <a:avLst/>
            </a:prstGeom>
            <a:noFill/>
            <a:ln>
              <a:solidFill>
                <a:schemeClr val="accent1"/>
              </a:solidFill>
            </a:ln>
          </p:spPr>
          <p:txBody>
            <a:bodyPr wrap="square" rtlCol="0">
              <a:spAutoFit/>
            </a:bodyPr>
            <a:lstStyle/>
            <a:p>
              <a:r>
                <a:rPr lang="en-US" sz="900" dirty="0"/>
                <a:t>UX cues to educate and inform users:</a:t>
              </a:r>
            </a:p>
            <a:p>
              <a:pPr marL="171450" indent="-171450">
                <a:buFont typeface="Arial" panose="020B0604020202020204" pitchFamily="34" charset="0"/>
                <a:buChar char="•"/>
              </a:pPr>
              <a:r>
                <a:rPr lang="en-US" sz="900" dirty="0"/>
                <a:t>That the agency is piloting the use of LLMs</a:t>
              </a:r>
            </a:p>
            <a:p>
              <a:pPr marL="171450" indent="-171450">
                <a:buFont typeface="Arial" panose="020B0604020202020204" pitchFamily="34" charset="0"/>
                <a:buChar char="•"/>
              </a:pPr>
              <a:r>
                <a:rPr lang="en-US" sz="900" dirty="0"/>
                <a:t>Of the results that are AI-generated (e.g., through labelling or watermarks)</a:t>
              </a:r>
            </a:p>
            <a:p>
              <a:pPr marL="171450" indent="-171450">
                <a:buFont typeface="Arial" panose="020B0604020202020204" pitchFamily="34" charset="0"/>
                <a:buChar char="•"/>
              </a:pPr>
              <a:r>
                <a:rPr lang="en-US" sz="900" dirty="0"/>
                <a:t>To always double-check output.</a:t>
              </a:r>
            </a:p>
            <a:p>
              <a:pPr marL="171450" indent="-171450">
                <a:buFont typeface="Arial" panose="020B0604020202020204" pitchFamily="34" charset="0"/>
                <a:buChar char="•"/>
              </a:pPr>
              <a:r>
                <a:rPr lang="en-US" sz="900" dirty="0"/>
                <a:t>For productivity tools, caveats should be included to indicate that the application should not be relied upon for factual accuracy.</a:t>
              </a:r>
            </a:p>
          </p:txBody>
        </p:sp>
        <p:sp>
          <p:nvSpPr>
            <p:cNvPr id="10" name="TextBox 9"/>
            <p:cNvSpPr txBox="1"/>
            <p:nvPr/>
          </p:nvSpPr>
          <p:spPr>
            <a:xfrm>
              <a:off x="8840237" y="1547500"/>
              <a:ext cx="3088411" cy="301109"/>
            </a:xfrm>
            <a:prstGeom prst="snip1Rect">
              <a:avLst/>
            </a:prstGeom>
            <a:solidFill>
              <a:schemeClr val="accent1"/>
            </a:solidFill>
            <a:ln>
              <a:solidFill>
                <a:schemeClr val="accent1"/>
              </a:solidFill>
            </a:ln>
          </p:spPr>
          <p:txBody>
            <a:bodyPr wrap="square" rtlCol="0">
              <a:spAutoFit/>
            </a:bodyPr>
            <a:lstStyle/>
            <a:p>
              <a:r>
                <a:rPr lang="en-US" sz="1200" dirty="0">
                  <a:solidFill>
                    <a:schemeClr val="bg1"/>
                  </a:solidFill>
                </a:rPr>
                <a:t>Education</a:t>
              </a:r>
              <a:endParaRPr lang="en-SG" sz="1200" dirty="0">
                <a:solidFill>
                  <a:schemeClr val="bg1"/>
                </a:solidFill>
              </a:endParaRPr>
            </a:p>
          </p:txBody>
        </p:sp>
      </p:grpSp>
      <p:grpSp>
        <p:nvGrpSpPr>
          <p:cNvPr id="11" name="Group 10"/>
          <p:cNvGrpSpPr/>
          <p:nvPr/>
        </p:nvGrpSpPr>
        <p:grpSpPr>
          <a:xfrm>
            <a:off x="323629" y="2705340"/>
            <a:ext cx="3870727" cy="1440229"/>
            <a:chOff x="8824643" y="1547244"/>
            <a:chExt cx="3102914" cy="1952590"/>
          </a:xfrm>
        </p:grpSpPr>
        <p:sp>
          <p:nvSpPr>
            <p:cNvPr id="12" name="TextBox 11"/>
            <p:cNvSpPr txBox="1"/>
            <p:nvPr/>
          </p:nvSpPr>
          <p:spPr>
            <a:xfrm>
              <a:off x="8831213" y="1952117"/>
              <a:ext cx="3096344" cy="1547717"/>
            </a:xfrm>
            <a:prstGeom prst="rect">
              <a:avLst/>
            </a:prstGeom>
            <a:noFill/>
            <a:ln>
              <a:solidFill>
                <a:schemeClr val="accent1"/>
              </a:solidFill>
            </a:ln>
          </p:spPr>
          <p:txBody>
            <a:bodyPr wrap="square" rtlCol="0">
              <a:spAutoFit/>
            </a:bodyPr>
            <a:lstStyle/>
            <a:p>
              <a:pPr marL="67945" algn="just">
                <a:lnSpc>
                  <a:spcPts val="1375"/>
                </a:lnSpc>
                <a:spcBef>
                  <a:spcPts val="10"/>
                </a:spcBef>
                <a:spcAft>
                  <a:spcPts val="0"/>
                </a:spcAft>
              </a:pPr>
              <a:r>
                <a:rPr lang="en-SG" sz="900" dirty="0">
                  <a:ea typeface="DengXian"/>
                  <a:cs typeface="Times New Roman" panose="02020603050405020304" pitchFamily="18" charset="0"/>
                </a:rPr>
                <a:t>Steps</a:t>
              </a:r>
              <a:r>
                <a:rPr lang="en-SG" sz="900" spc="-10" dirty="0">
                  <a:ea typeface="DengXian"/>
                  <a:cs typeface="Times New Roman" panose="02020603050405020304" pitchFamily="18" charset="0"/>
                </a:rPr>
                <a:t> </a:t>
              </a:r>
              <a:r>
                <a:rPr lang="en-SG" sz="900" dirty="0">
                  <a:ea typeface="DengXian"/>
                  <a:cs typeface="Times New Roman" panose="02020603050405020304" pitchFamily="18" charset="0"/>
                </a:rPr>
                <a:t>that may be taken to</a:t>
              </a:r>
              <a:r>
                <a:rPr lang="en-SG" sz="900" spc="-5" dirty="0">
                  <a:ea typeface="DengXian"/>
                  <a:cs typeface="Times New Roman" panose="02020603050405020304" pitchFamily="18" charset="0"/>
                </a:rPr>
                <a:t> </a:t>
              </a:r>
              <a:r>
                <a:rPr lang="en-SG" sz="900" dirty="0">
                  <a:ea typeface="DengXian"/>
                  <a:cs typeface="Times New Roman" panose="02020603050405020304" pitchFamily="18" charset="0"/>
                </a:rPr>
                <a:t>minimise hallucinations include:</a:t>
              </a:r>
              <a:endParaRPr lang="en-SG" sz="900" dirty="0">
                <a:latin typeface="Calibri" panose="020F0502020204030204" pitchFamily="34" charset="0"/>
                <a:ea typeface="DengXian"/>
                <a:cs typeface="Times New Roman" panose="02020603050405020304" pitchFamily="18" charset="0"/>
              </a:endParaRPr>
            </a:p>
            <a:p>
              <a:pPr marL="171450" marR="60325" lvl="0" indent="-171450" algn="just">
                <a:lnSpc>
                  <a:spcPct val="107000"/>
                </a:lnSpc>
                <a:spcAft>
                  <a:spcPts val="0"/>
                </a:spcAft>
                <a:buFont typeface="Arial" panose="020B0604020202020204" pitchFamily="34" charset="0"/>
                <a:buChar char="•"/>
                <a:tabLst>
                  <a:tab pos="525780" algn="l"/>
                </a:tabLst>
              </a:pPr>
              <a:r>
                <a:rPr lang="en-SG" sz="900" dirty="0">
                  <a:ea typeface="DengXian"/>
                  <a:cs typeface="Times New Roman" panose="02020603050405020304" pitchFamily="18" charset="0"/>
                </a:rPr>
                <a:t>Limiting output to information drawn from a reliable knowledge base</a:t>
              </a:r>
              <a:endParaRPr lang="en-SG" sz="900" dirty="0">
                <a:latin typeface="Calibri" panose="020F0502020204030204" pitchFamily="34" charset="0"/>
                <a:ea typeface="DengXian"/>
                <a:cs typeface="Times New Roman" panose="02020603050405020304" pitchFamily="18" charset="0"/>
              </a:endParaRPr>
            </a:p>
            <a:p>
              <a:pPr marL="171450" marR="60960" lvl="0" indent="-171450" algn="just">
                <a:lnSpc>
                  <a:spcPct val="107000"/>
                </a:lnSpc>
                <a:spcAft>
                  <a:spcPts val="0"/>
                </a:spcAft>
                <a:buFont typeface="Arial" panose="020B0604020202020204" pitchFamily="34" charset="0"/>
                <a:buChar char="•"/>
                <a:tabLst>
                  <a:tab pos="525780" algn="l"/>
                </a:tabLst>
              </a:pPr>
              <a:r>
                <a:rPr lang="en-SG" sz="900" dirty="0">
                  <a:ea typeface="DengXian"/>
                  <a:cs typeface="Times New Roman" panose="02020603050405020304" pitchFamily="18" charset="0"/>
                </a:rPr>
                <a:t>Enabling the user to verify the output with relevant </a:t>
              </a:r>
              <a:r>
                <a:rPr lang="en-SG" sz="900" spc="-10" dirty="0">
                  <a:ea typeface="DengXian"/>
                  <a:cs typeface="Times New Roman" panose="02020603050405020304" pitchFamily="18" charset="0"/>
                </a:rPr>
                <a:t>citations.</a:t>
              </a:r>
              <a:endParaRPr lang="en-SG" sz="900" dirty="0">
                <a:latin typeface="Calibri" panose="020F0502020204030204" pitchFamily="34" charset="0"/>
                <a:ea typeface="DengXian"/>
                <a:cs typeface="Times New Roman" panose="02020603050405020304" pitchFamily="18" charset="0"/>
              </a:endParaRPr>
            </a:p>
            <a:p>
              <a:pPr marL="171450" marR="62865" lvl="0" indent="-171450" algn="just">
                <a:lnSpc>
                  <a:spcPct val="107000"/>
                </a:lnSpc>
                <a:spcAft>
                  <a:spcPts val="0"/>
                </a:spcAft>
                <a:buFont typeface="Arial" panose="020B0604020202020204" pitchFamily="34" charset="0"/>
                <a:buChar char="•"/>
                <a:tabLst>
                  <a:tab pos="525780" algn="l"/>
                </a:tabLst>
              </a:pPr>
              <a:r>
                <a:rPr lang="en-SG" sz="900" dirty="0">
                  <a:ea typeface="DengXian"/>
                  <a:cs typeface="Times New Roman" panose="02020603050405020304" pitchFamily="18" charset="0"/>
                </a:rPr>
                <a:t>Setting</a:t>
              </a:r>
              <a:r>
                <a:rPr lang="en-SG" sz="900" spc="-30" dirty="0">
                  <a:ea typeface="DengXian"/>
                  <a:cs typeface="Times New Roman" panose="02020603050405020304" pitchFamily="18" charset="0"/>
                </a:rPr>
                <a:t> </a:t>
              </a:r>
              <a:r>
                <a:rPr lang="en-SG" sz="900" dirty="0">
                  <a:ea typeface="DengXian"/>
                  <a:cs typeface="Times New Roman" panose="02020603050405020304" pitchFamily="18" charset="0"/>
                </a:rPr>
                <a:t>the</a:t>
              </a:r>
              <a:r>
                <a:rPr lang="en-SG" sz="900" spc="-40" dirty="0">
                  <a:ea typeface="DengXian"/>
                  <a:cs typeface="Times New Roman" panose="02020603050405020304" pitchFamily="18" charset="0"/>
                </a:rPr>
                <a:t> </a:t>
              </a:r>
              <a:r>
                <a:rPr lang="en-SG" sz="900" dirty="0">
                  <a:ea typeface="DengXian"/>
                  <a:cs typeface="Times New Roman" panose="02020603050405020304" pitchFamily="18" charset="0"/>
                </a:rPr>
                <a:t>model</a:t>
              </a:r>
              <a:r>
                <a:rPr lang="en-SG" sz="900" spc="-35" dirty="0">
                  <a:ea typeface="DengXian"/>
                  <a:cs typeface="Times New Roman" panose="02020603050405020304" pitchFamily="18" charset="0"/>
                </a:rPr>
                <a:t> </a:t>
              </a:r>
              <a:r>
                <a:rPr lang="en-SG" sz="900" dirty="0">
                  <a:ea typeface="DengXian"/>
                  <a:cs typeface="Times New Roman" panose="02020603050405020304" pitchFamily="18" charset="0"/>
                </a:rPr>
                <a:t>temperature</a:t>
              </a:r>
              <a:r>
                <a:rPr lang="en-SG" sz="900" spc="90" dirty="0">
                  <a:ea typeface="DengXian"/>
                  <a:cs typeface="Times New Roman" panose="02020603050405020304" pitchFamily="18" charset="0"/>
                </a:rPr>
                <a:t> </a:t>
              </a:r>
              <a:r>
                <a:rPr lang="en-SG" sz="900" dirty="0">
                  <a:ea typeface="DengXian"/>
                  <a:cs typeface="Times New Roman" panose="02020603050405020304" pitchFamily="18" charset="0"/>
                </a:rPr>
                <a:t>to</a:t>
              </a:r>
              <a:r>
                <a:rPr lang="en-SG" sz="900" spc="-25" dirty="0">
                  <a:ea typeface="DengXian"/>
                  <a:cs typeface="Times New Roman" panose="02020603050405020304" pitchFamily="18" charset="0"/>
                </a:rPr>
                <a:t> </a:t>
              </a:r>
              <a:r>
                <a:rPr lang="en-SG" sz="900" dirty="0">
                  <a:ea typeface="DengXian"/>
                  <a:cs typeface="Times New Roman" panose="02020603050405020304" pitchFamily="18" charset="0"/>
                </a:rPr>
                <a:t>0,</a:t>
              </a:r>
              <a:r>
                <a:rPr lang="en-SG" sz="900" spc="-30" dirty="0">
                  <a:ea typeface="DengXian"/>
                  <a:cs typeface="Times New Roman" panose="02020603050405020304" pitchFamily="18" charset="0"/>
                </a:rPr>
                <a:t> </a:t>
              </a:r>
              <a:r>
                <a:rPr lang="en-SG" sz="900" dirty="0">
                  <a:ea typeface="DengXian"/>
                  <a:cs typeface="Times New Roman" panose="02020603050405020304" pitchFamily="18" charset="0"/>
                </a:rPr>
                <a:t>as</a:t>
              </a:r>
              <a:r>
                <a:rPr lang="en-SG" sz="900" spc="-35" dirty="0">
                  <a:ea typeface="DengXian"/>
                  <a:cs typeface="Times New Roman" panose="02020603050405020304" pitchFamily="18" charset="0"/>
                </a:rPr>
                <a:t> </a:t>
              </a:r>
              <a:r>
                <a:rPr lang="en-SG" sz="900" dirty="0">
                  <a:ea typeface="DengXian"/>
                  <a:cs typeface="Times New Roman" panose="02020603050405020304" pitchFamily="18" charset="0"/>
                </a:rPr>
                <a:t>this</a:t>
              </a:r>
              <a:r>
                <a:rPr lang="en-SG" sz="900" spc="-35" dirty="0">
                  <a:ea typeface="DengXian"/>
                  <a:cs typeface="Times New Roman" panose="02020603050405020304" pitchFamily="18" charset="0"/>
                </a:rPr>
                <a:t> </a:t>
              </a:r>
              <a:r>
                <a:rPr lang="en-SG" sz="900" dirty="0">
                  <a:ea typeface="DengXian"/>
                  <a:cs typeface="Times New Roman" panose="02020603050405020304" pitchFamily="18" charset="0"/>
                </a:rPr>
                <a:t>will</a:t>
              </a:r>
              <a:r>
                <a:rPr lang="en-SG" sz="900" spc="-25" dirty="0">
                  <a:ea typeface="DengXian"/>
                  <a:cs typeface="Times New Roman" panose="02020603050405020304" pitchFamily="18" charset="0"/>
                </a:rPr>
                <a:t> </a:t>
              </a:r>
              <a:r>
                <a:rPr lang="en-SG" sz="900" dirty="0">
                  <a:ea typeface="DengXian"/>
                  <a:cs typeface="Times New Roman" panose="02020603050405020304" pitchFamily="18" charset="0"/>
                </a:rPr>
                <a:t>also reduce the likelihood of hallucinations.</a:t>
              </a:r>
              <a:endParaRPr lang="en-SG" sz="900" dirty="0">
                <a:latin typeface="Calibri" panose="020F0502020204030204" pitchFamily="34" charset="0"/>
                <a:ea typeface="DengXian"/>
                <a:cs typeface="Times New Roman" panose="02020603050405020304" pitchFamily="18" charset="0"/>
              </a:endParaRPr>
            </a:p>
            <a:p>
              <a:pPr marL="171450" indent="-171450">
                <a:spcAft>
                  <a:spcPts val="0"/>
                </a:spcAft>
                <a:buFont typeface="Arial" panose="020B0604020202020204" pitchFamily="34" charset="0"/>
                <a:buChar char="•"/>
              </a:pPr>
              <a:r>
                <a:rPr lang="en-SG" sz="900" spc="-10" dirty="0">
                  <a:ea typeface="DengXian"/>
                </a:rPr>
                <a:t>Conducting</a:t>
              </a:r>
              <a:r>
                <a:rPr lang="en-SG" sz="900" spc="-20" dirty="0">
                  <a:ea typeface="DengXian"/>
                </a:rPr>
                <a:t> </a:t>
              </a:r>
              <a:r>
                <a:rPr lang="en-SG" sz="900" spc="-10" dirty="0">
                  <a:ea typeface="DengXian"/>
                </a:rPr>
                <a:t>accuracy/robustness</a:t>
              </a:r>
              <a:r>
                <a:rPr lang="en-SG" sz="900" spc="-30" dirty="0">
                  <a:ea typeface="DengXian"/>
                </a:rPr>
                <a:t> </a:t>
              </a:r>
              <a:r>
                <a:rPr lang="en-SG" sz="900" spc="-10" dirty="0">
                  <a:ea typeface="DengXian"/>
                </a:rPr>
                <a:t>tests</a:t>
              </a:r>
              <a:r>
                <a:rPr lang="en-SG" sz="900" spc="-30" dirty="0">
                  <a:ea typeface="DengXian"/>
                </a:rPr>
                <a:t> </a:t>
              </a:r>
              <a:r>
                <a:rPr lang="en-SG" sz="900" spc="-10" dirty="0">
                  <a:ea typeface="DengXian"/>
                </a:rPr>
                <a:t>to</a:t>
              </a:r>
              <a:r>
                <a:rPr lang="en-SG" sz="900" spc="-30" dirty="0">
                  <a:ea typeface="DengXian"/>
                </a:rPr>
                <a:t> </a:t>
              </a:r>
              <a:r>
                <a:rPr lang="en-SG" sz="900" spc="-10" dirty="0">
                  <a:ea typeface="DengXian"/>
                </a:rPr>
                <a:t>ensure</a:t>
              </a:r>
              <a:r>
                <a:rPr lang="en-SG" sz="900" spc="-35" dirty="0">
                  <a:ea typeface="DengXian"/>
                </a:rPr>
                <a:t> </a:t>
              </a:r>
              <a:r>
                <a:rPr lang="en-SG" sz="900" spc="-10" dirty="0">
                  <a:ea typeface="DengXian"/>
                </a:rPr>
                <a:t>that </a:t>
              </a:r>
              <a:r>
                <a:rPr lang="en-SG" sz="900" dirty="0">
                  <a:ea typeface="DengXian"/>
                </a:rPr>
                <a:t>the AI performs satisfactorily for a range of commonly asked questions.</a:t>
              </a:r>
              <a:endParaRPr lang="en-SG" sz="900" dirty="0">
                <a:effectLst/>
                <a:latin typeface="Calibri" panose="020F0502020204030204" pitchFamily="34" charset="0"/>
                <a:ea typeface="DengXian"/>
                <a:cs typeface="Times New Roman" panose="02020603050405020304" pitchFamily="18" charset="0"/>
              </a:endParaRPr>
            </a:p>
          </p:txBody>
        </p:sp>
        <p:sp>
          <p:nvSpPr>
            <p:cNvPr id="13" name="TextBox 12"/>
            <p:cNvSpPr txBox="1"/>
            <p:nvPr/>
          </p:nvSpPr>
          <p:spPr>
            <a:xfrm>
              <a:off x="8824643" y="1547244"/>
              <a:ext cx="3088411" cy="409979"/>
            </a:xfrm>
            <a:prstGeom prst="snip1Rect">
              <a:avLst/>
            </a:prstGeom>
            <a:solidFill>
              <a:schemeClr val="accent1"/>
            </a:solidFill>
            <a:ln>
              <a:solidFill>
                <a:schemeClr val="accent1"/>
              </a:solidFill>
            </a:ln>
          </p:spPr>
          <p:txBody>
            <a:bodyPr wrap="square" rtlCol="0">
              <a:spAutoFit/>
            </a:bodyPr>
            <a:lstStyle/>
            <a:p>
              <a:r>
                <a:rPr lang="en-US" sz="1200" dirty="0" err="1">
                  <a:solidFill>
                    <a:schemeClr val="bg1"/>
                  </a:solidFill>
                </a:rPr>
                <a:t>Minimise</a:t>
              </a:r>
              <a:r>
                <a:rPr lang="en-US" sz="1200" dirty="0">
                  <a:solidFill>
                    <a:schemeClr val="bg1"/>
                  </a:solidFill>
                </a:rPr>
                <a:t> Hallucinations</a:t>
              </a:r>
              <a:endParaRPr lang="en-SG" sz="1200" dirty="0">
                <a:solidFill>
                  <a:schemeClr val="bg1"/>
                </a:solidFill>
              </a:endParaRPr>
            </a:p>
          </p:txBody>
        </p:sp>
      </p:grpSp>
      <p:grpSp>
        <p:nvGrpSpPr>
          <p:cNvPr id="14" name="Group 13"/>
          <p:cNvGrpSpPr/>
          <p:nvPr/>
        </p:nvGrpSpPr>
        <p:grpSpPr>
          <a:xfrm>
            <a:off x="323628" y="4495916"/>
            <a:ext cx="3868842" cy="1645022"/>
            <a:chOff x="8826155" y="1449715"/>
            <a:chExt cx="3101403" cy="2143049"/>
          </a:xfrm>
        </p:grpSpPr>
        <p:sp>
          <p:nvSpPr>
            <p:cNvPr id="15" name="TextBox 14"/>
            <p:cNvSpPr txBox="1"/>
            <p:nvPr/>
          </p:nvSpPr>
          <p:spPr>
            <a:xfrm>
              <a:off x="8831214" y="1848609"/>
              <a:ext cx="3096344" cy="1744155"/>
            </a:xfrm>
            <a:prstGeom prst="rect">
              <a:avLst/>
            </a:prstGeom>
            <a:noFill/>
            <a:ln>
              <a:solidFill>
                <a:schemeClr val="accent1"/>
              </a:solidFill>
            </a:ln>
          </p:spPr>
          <p:txBody>
            <a:bodyPr wrap="square" rtlCol="0">
              <a:spAutoFit/>
            </a:bodyPr>
            <a:lstStyle/>
            <a:p>
              <a:r>
                <a:rPr lang="en-US" sz="900" dirty="0"/>
                <a:t>Conduct tests to ensure that the AI performs satisfactorily against prompts designed to elicit inappropriate responses.</a:t>
              </a:r>
            </a:p>
            <a:p>
              <a:pPr marL="171450" indent="-171450">
                <a:buFont typeface="Arial" panose="020B0604020202020204" pitchFamily="34" charset="0"/>
                <a:buChar char="•"/>
              </a:pPr>
              <a:r>
                <a:rPr lang="en-US" sz="900" dirty="0"/>
                <a:t>Agencies may wish to have a comprehensive plan to systematically test and measure the AI’s performance (e.g., against a testing question bank, and with a record of outputs).</a:t>
              </a:r>
            </a:p>
            <a:p>
              <a:pPr marL="171450" indent="-171450">
                <a:buFont typeface="Arial" panose="020B0604020202020204" pitchFamily="34" charset="0"/>
                <a:buChar char="•"/>
              </a:pPr>
              <a:r>
                <a:rPr lang="en-US" sz="900" dirty="0"/>
                <a:t>Agencies may wish to set up a red-teaming regime for this (e.g., a dedicated red-team, or a “bug bounty” </a:t>
              </a:r>
              <a:r>
                <a:rPr lang="en-US" sz="900" dirty="0" err="1"/>
                <a:t>programme</a:t>
              </a:r>
              <a:r>
                <a:rPr lang="en-US" sz="900" dirty="0"/>
                <a:t>).</a:t>
              </a:r>
            </a:p>
            <a:p>
              <a:pPr marL="171450" indent="-171450">
                <a:buFont typeface="Arial" panose="020B0604020202020204" pitchFamily="34" charset="0"/>
                <a:buChar char="•"/>
              </a:pPr>
              <a:r>
                <a:rPr lang="en-US" sz="900" dirty="0"/>
                <a:t>Agencies may wish to rate-limit queries to deter users from “brute force” approaches to fooling the application.</a:t>
              </a:r>
            </a:p>
          </p:txBody>
        </p:sp>
        <p:sp>
          <p:nvSpPr>
            <p:cNvPr id="16" name="TextBox 15"/>
            <p:cNvSpPr txBox="1"/>
            <p:nvPr/>
          </p:nvSpPr>
          <p:spPr>
            <a:xfrm>
              <a:off x="8826155" y="1449715"/>
              <a:ext cx="3088411" cy="393951"/>
            </a:xfrm>
            <a:prstGeom prst="snip1Rect">
              <a:avLst/>
            </a:prstGeom>
            <a:solidFill>
              <a:schemeClr val="accent1"/>
            </a:solidFill>
            <a:ln>
              <a:solidFill>
                <a:schemeClr val="accent1"/>
              </a:solidFill>
            </a:ln>
          </p:spPr>
          <p:txBody>
            <a:bodyPr wrap="square" rtlCol="0">
              <a:spAutoFit/>
            </a:bodyPr>
            <a:lstStyle/>
            <a:p>
              <a:r>
                <a:rPr lang="en-US" sz="1200" dirty="0">
                  <a:solidFill>
                    <a:schemeClr val="bg1"/>
                  </a:solidFill>
                </a:rPr>
                <a:t>Adversarial Testing</a:t>
              </a:r>
              <a:endParaRPr lang="en-SG" sz="1200" dirty="0">
                <a:solidFill>
                  <a:schemeClr val="bg1"/>
                </a:solidFill>
              </a:endParaRPr>
            </a:p>
          </p:txBody>
        </p:sp>
      </p:grpSp>
      <p:sp>
        <p:nvSpPr>
          <p:cNvPr id="18" name="Title 1"/>
          <p:cNvSpPr>
            <a:spLocks noGrp="1"/>
          </p:cNvSpPr>
          <p:nvPr>
            <p:ph type="title"/>
          </p:nvPr>
        </p:nvSpPr>
        <p:spPr>
          <a:xfrm>
            <a:off x="609600" y="133350"/>
            <a:ext cx="10972800" cy="635000"/>
          </a:xfrm>
        </p:spPr>
        <p:txBody>
          <a:bodyPr/>
          <a:lstStyle/>
          <a:p>
            <a:r>
              <a:rPr lang="en-SG" altLang="en-US" sz="4000" dirty="0">
                <a:solidFill>
                  <a:srgbClr val="C00000"/>
                </a:solidFill>
              </a:rPr>
              <a:t>LLM Applications</a:t>
            </a:r>
            <a:r>
              <a:rPr lang="en-SG" altLang="en-US" sz="4000" dirty="0"/>
              <a:t> Risk Mitigating Measures</a:t>
            </a:r>
          </a:p>
        </p:txBody>
      </p:sp>
      <p:sp>
        <p:nvSpPr>
          <p:cNvPr id="19" name="Rectangle 18"/>
          <p:cNvSpPr/>
          <p:nvPr/>
        </p:nvSpPr>
        <p:spPr>
          <a:xfrm>
            <a:off x="4543044" y="783738"/>
            <a:ext cx="6226556" cy="307777"/>
          </a:xfrm>
          <a:prstGeom prst="rect">
            <a:avLst/>
          </a:prstGeom>
        </p:spPr>
        <p:txBody>
          <a:bodyPr wrap="square">
            <a:spAutoFit/>
          </a:bodyPr>
          <a:lstStyle/>
          <a:p>
            <a:r>
              <a:rPr lang="en-SG" altLang="en-US" sz="1400" dirty="0">
                <a:solidFill>
                  <a:srgbClr val="FF0000"/>
                </a:solidFill>
              </a:rPr>
              <a:t>Proposed Mitigating Measures as per risk level: </a:t>
            </a:r>
          </a:p>
        </p:txBody>
      </p:sp>
      <p:sp>
        <p:nvSpPr>
          <p:cNvPr id="20" name="TextBox 19"/>
          <p:cNvSpPr txBox="1"/>
          <p:nvPr/>
        </p:nvSpPr>
        <p:spPr>
          <a:xfrm>
            <a:off x="4439816" y="1152952"/>
            <a:ext cx="7200800" cy="5632311"/>
          </a:xfrm>
          <a:prstGeom prst="rect">
            <a:avLst/>
          </a:prstGeom>
          <a:noFill/>
          <a:ln w="38100">
            <a:solidFill>
              <a:schemeClr val="accent1"/>
            </a:solidFill>
          </a:ln>
        </p:spPr>
        <p:txBody>
          <a:bodyPr wrap="square" rtlCol="0">
            <a:spAutoFit/>
          </a:bodyPr>
          <a:lstStyle/>
          <a:p>
            <a:r>
              <a:rPr lang="en-US" sz="1000" u="sng" dirty="0"/>
              <a:t>Education:</a:t>
            </a:r>
          </a:p>
          <a:p>
            <a:endParaRPr lang="en-US" sz="1000" dirty="0"/>
          </a:p>
          <a:p>
            <a:pPr marL="228600" indent="-228600">
              <a:buAutoNum type="arabicPeriod"/>
            </a:pPr>
            <a:r>
              <a:rPr lang="en-US" sz="1000" b="1" dirty="0">
                <a:solidFill>
                  <a:srgbClr val="0000FF"/>
                </a:solidFill>
              </a:rPr>
              <a:t>UX cue to warn and inform users of the use of LLMs</a:t>
            </a:r>
          </a:p>
          <a:p>
            <a:pPr marL="228600" indent="-228600">
              <a:buAutoNum type="arabicPeriod"/>
            </a:pPr>
            <a:r>
              <a:rPr lang="en-US" sz="1000" b="1" dirty="0">
                <a:solidFill>
                  <a:srgbClr val="0000FF"/>
                </a:solidFill>
              </a:rPr>
              <a:t>UX cues to warn that application do not replace IMS Procedure in Development/ Review of Course/ Module/ Electives. Approvals of outputs are to remain in force as per IMS. </a:t>
            </a:r>
          </a:p>
          <a:p>
            <a:pPr marL="228600" indent="-228600">
              <a:buAutoNum type="arabicPeriod"/>
            </a:pPr>
            <a:r>
              <a:rPr lang="en-US" sz="1000" b="1" dirty="0">
                <a:solidFill>
                  <a:srgbClr val="0000FF"/>
                </a:solidFill>
              </a:rPr>
              <a:t>User to evaluate output as a working group committee in terms of relevance, accuracy and suitable for level of program (</a:t>
            </a:r>
            <a:r>
              <a:rPr lang="en-US" sz="1000" b="1" dirty="0" err="1">
                <a:solidFill>
                  <a:srgbClr val="0000FF"/>
                </a:solidFill>
              </a:rPr>
              <a:t>ie</a:t>
            </a:r>
            <a:r>
              <a:rPr lang="en-US" sz="1000" b="1" dirty="0">
                <a:solidFill>
                  <a:srgbClr val="0000FF"/>
                </a:solidFill>
              </a:rPr>
              <a:t>. CoC, Elective, Core Modules, Type A/ Type B)</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u="sng" dirty="0" err="1"/>
              <a:t>Minimise</a:t>
            </a:r>
            <a:r>
              <a:rPr lang="en-US" sz="1000" u="sng" dirty="0"/>
              <a:t> Hallucinations:</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u="sng" dirty="0"/>
              <a:t>Adversarial Testing:</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21" name="Rectangle 20"/>
          <p:cNvSpPr/>
          <p:nvPr/>
        </p:nvSpPr>
        <p:spPr>
          <a:xfrm>
            <a:off x="191344" y="706587"/>
            <a:ext cx="4351700" cy="307777"/>
          </a:xfrm>
          <a:prstGeom prst="rect">
            <a:avLst/>
          </a:prstGeom>
        </p:spPr>
        <p:txBody>
          <a:bodyPr wrap="square">
            <a:spAutoFit/>
          </a:bodyPr>
          <a:lstStyle/>
          <a:p>
            <a:r>
              <a:rPr lang="en-SG" altLang="en-US" sz="1400" dirty="0">
                <a:solidFill>
                  <a:schemeClr val="tx2">
                    <a:lumMod val="75000"/>
                  </a:schemeClr>
                </a:solidFill>
              </a:rPr>
              <a:t>Mitigating Measures (Accuracy &amp; Accountability) : </a:t>
            </a:r>
          </a:p>
        </p:txBody>
      </p:sp>
    </p:spTree>
    <p:extLst>
      <p:ext uri="{BB962C8B-B14F-4D97-AF65-F5344CB8AC3E}">
        <p14:creationId xmlns:p14="http://schemas.microsoft.com/office/powerpoint/2010/main" val="353954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E48BAC9-5368-4902-BBF3-E2027C4F381B}" type="slidenum">
              <a:rPr lang="en-US" altLang="en-US" smtClean="0"/>
              <a:pPr>
                <a:defRPr/>
              </a:pPr>
              <a:t>7</a:t>
            </a:fld>
            <a:endParaRPr lang="en-US" altLang="en-US" dirty="0"/>
          </a:p>
        </p:txBody>
      </p:sp>
      <p:sp>
        <p:nvSpPr>
          <p:cNvPr id="7" name="Rectangle 1"/>
          <p:cNvSpPr>
            <a:spLocks noChangeArrowheads="1"/>
          </p:cNvSpPr>
          <p:nvPr/>
        </p:nvSpPr>
        <p:spPr bwMode="auto">
          <a:xfrm>
            <a:off x="3759200" y="1489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6" name="Group 5"/>
          <p:cNvGrpSpPr/>
          <p:nvPr/>
        </p:nvGrpSpPr>
        <p:grpSpPr>
          <a:xfrm>
            <a:off x="344989" y="1011889"/>
            <a:ext cx="11079603" cy="1620292"/>
            <a:chOff x="8840237" y="1547500"/>
            <a:chExt cx="3096344" cy="1620292"/>
          </a:xfrm>
        </p:grpSpPr>
        <p:sp>
          <p:nvSpPr>
            <p:cNvPr id="8" name="TextBox 7"/>
            <p:cNvSpPr txBox="1"/>
            <p:nvPr/>
          </p:nvSpPr>
          <p:spPr>
            <a:xfrm>
              <a:off x="8840237" y="1828964"/>
              <a:ext cx="3096344" cy="1338828"/>
            </a:xfrm>
            <a:prstGeom prst="rect">
              <a:avLst/>
            </a:prstGeom>
            <a:noFill/>
            <a:ln>
              <a:solidFill>
                <a:schemeClr val="accent1"/>
              </a:solidFill>
            </a:ln>
          </p:spPr>
          <p:txBody>
            <a:bodyPr wrap="square" rtlCol="0">
              <a:spAutoFit/>
            </a:bodyPr>
            <a:lstStyle/>
            <a:p>
              <a:pPr marL="171450" lvl="0" indent="-171450">
                <a:buFont typeface="Arial" panose="020B0604020202020204" pitchFamily="34" charset="0"/>
                <a:buChar char="•"/>
              </a:pPr>
              <a:r>
                <a:rPr lang="en-US" sz="900" dirty="0"/>
                <a:t>By default, Government LLM applications must only ingest data that are suitable for public consumption (i.e., up to </a:t>
              </a:r>
              <a:r>
                <a:rPr lang="en-US" sz="900" u="sng" dirty="0"/>
                <a:t>OFFICIAL (CLOSED) / NON-SENSITIVE</a:t>
              </a:r>
              <a:r>
                <a:rPr lang="en-US" sz="900" dirty="0"/>
                <a:t>).</a:t>
              </a:r>
              <a:endParaRPr lang="en-SG" sz="900" dirty="0"/>
            </a:p>
            <a:p>
              <a:pPr marL="171450" lvl="0" indent="-171450">
                <a:buFont typeface="Arial" panose="020B0604020202020204" pitchFamily="34" charset="0"/>
                <a:buChar char="•"/>
              </a:pPr>
              <a:r>
                <a:rPr lang="en-SG" sz="900" dirty="0"/>
                <a:t>Agencies developing Government LLM applications are to seek approval from the AI Policy Group (SNDGG) for applications that will ingest data above </a:t>
              </a:r>
              <a:r>
                <a:rPr lang="en-SG" sz="900" u="sng" dirty="0"/>
                <a:t>OFFICIAL (CLOSED) / NON-SENSITIVE</a:t>
              </a:r>
              <a:r>
                <a:rPr lang="en-SG" sz="900" dirty="0"/>
                <a:t>. </a:t>
              </a:r>
            </a:p>
            <a:p>
              <a:pPr marL="171450" lvl="0" indent="-171450">
                <a:buFont typeface="Arial" panose="020B0604020202020204" pitchFamily="34" charset="0"/>
                <a:buChar char="•"/>
              </a:pPr>
              <a:r>
                <a:rPr lang="en-SG" sz="900" dirty="0"/>
                <a:t>Approval will take into account whether: (a) data transmission will be encrypted end-to-end, and (b) data will not be logged within overseas servers.</a:t>
              </a:r>
              <a:endParaRPr lang="en-SG" sz="900" dirty="0">
                <a:effectLst/>
              </a:endParaRPr>
            </a:p>
          </p:txBody>
        </p:sp>
        <p:sp>
          <p:nvSpPr>
            <p:cNvPr id="10" name="TextBox 9"/>
            <p:cNvSpPr txBox="1"/>
            <p:nvPr/>
          </p:nvSpPr>
          <p:spPr>
            <a:xfrm>
              <a:off x="8840237" y="1547500"/>
              <a:ext cx="3088411" cy="301109"/>
            </a:xfrm>
            <a:prstGeom prst="snip1Rect">
              <a:avLst/>
            </a:prstGeom>
            <a:solidFill>
              <a:schemeClr val="accent1"/>
            </a:solidFill>
            <a:ln>
              <a:solidFill>
                <a:schemeClr val="accent1"/>
              </a:solidFill>
            </a:ln>
          </p:spPr>
          <p:txBody>
            <a:bodyPr wrap="square" rtlCol="0">
              <a:spAutoFit/>
            </a:bodyPr>
            <a:lstStyle/>
            <a:p>
              <a:r>
                <a:rPr lang="en-US" sz="1200" dirty="0">
                  <a:solidFill>
                    <a:schemeClr val="bg1"/>
                  </a:solidFill>
                </a:rPr>
                <a:t>Data Security</a:t>
              </a:r>
              <a:endParaRPr lang="en-SG" sz="1200" dirty="0">
                <a:solidFill>
                  <a:schemeClr val="bg1"/>
                </a:solidFill>
              </a:endParaRPr>
            </a:p>
          </p:txBody>
        </p:sp>
      </p:grpSp>
      <p:sp>
        <p:nvSpPr>
          <p:cNvPr id="18" name="Title 1"/>
          <p:cNvSpPr>
            <a:spLocks noGrp="1"/>
          </p:cNvSpPr>
          <p:nvPr>
            <p:ph type="title"/>
          </p:nvPr>
        </p:nvSpPr>
        <p:spPr>
          <a:xfrm>
            <a:off x="609600" y="133350"/>
            <a:ext cx="10972800" cy="635000"/>
          </a:xfrm>
        </p:spPr>
        <p:txBody>
          <a:bodyPr/>
          <a:lstStyle/>
          <a:p>
            <a:r>
              <a:rPr lang="en-SG" altLang="en-US" sz="4000" dirty="0">
                <a:solidFill>
                  <a:srgbClr val="C00000"/>
                </a:solidFill>
              </a:rPr>
              <a:t>LLM Applications</a:t>
            </a:r>
            <a:r>
              <a:rPr lang="en-SG" altLang="en-US" sz="4000" dirty="0"/>
              <a:t> Security Risk Assessments</a:t>
            </a:r>
          </a:p>
        </p:txBody>
      </p:sp>
      <p:sp>
        <p:nvSpPr>
          <p:cNvPr id="19" name="Rectangle 18"/>
          <p:cNvSpPr/>
          <p:nvPr/>
        </p:nvSpPr>
        <p:spPr>
          <a:xfrm>
            <a:off x="278719" y="3239386"/>
            <a:ext cx="6226556" cy="307777"/>
          </a:xfrm>
          <a:prstGeom prst="rect">
            <a:avLst/>
          </a:prstGeom>
        </p:spPr>
        <p:txBody>
          <a:bodyPr wrap="square">
            <a:spAutoFit/>
          </a:bodyPr>
          <a:lstStyle/>
          <a:p>
            <a:r>
              <a:rPr lang="en-SG" altLang="en-US" sz="1400" dirty="0">
                <a:solidFill>
                  <a:srgbClr val="FF0000"/>
                </a:solidFill>
              </a:rPr>
              <a:t>Security Risk Assessments: </a:t>
            </a:r>
          </a:p>
        </p:txBody>
      </p:sp>
      <p:sp>
        <p:nvSpPr>
          <p:cNvPr id="20" name="TextBox 19"/>
          <p:cNvSpPr txBox="1"/>
          <p:nvPr/>
        </p:nvSpPr>
        <p:spPr>
          <a:xfrm>
            <a:off x="344988" y="3645024"/>
            <a:ext cx="11079603" cy="1938992"/>
          </a:xfrm>
          <a:prstGeom prst="rect">
            <a:avLst/>
          </a:prstGeom>
          <a:noFill/>
          <a:ln w="38100">
            <a:solidFill>
              <a:schemeClr val="accent1"/>
            </a:solidFill>
          </a:ln>
        </p:spPr>
        <p:txBody>
          <a:bodyPr wrap="square" rtlCol="0">
            <a:spAutoFit/>
          </a:bodyPr>
          <a:lstStyle/>
          <a:p>
            <a:r>
              <a:rPr lang="en-US" sz="1000" u="sng" dirty="0"/>
              <a:t>Data Security:</a:t>
            </a:r>
          </a:p>
          <a:p>
            <a:endParaRPr lang="en-US" sz="1000" dirty="0"/>
          </a:p>
          <a:p>
            <a:r>
              <a:rPr lang="en-US" sz="1000" dirty="0"/>
              <a:t>System Classification : Official Open / Official Closed / </a:t>
            </a:r>
            <a:r>
              <a:rPr lang="en-US" sz="1000" b="1" dirty="0">
                <a:solidFill>
                  <a:srgbClr val="0000FF"/>
                </a:solidFill>
              </a:rPr>
              <a:t>Restricted</a:t>
            </a:r>
          </a:p>
          <a:p>
            <a:endParaRPr lang="en-US" sz="1000" dirty="0"/>
          </a:p>
          <a:p>
            <a:r>
              <a:rPr lang="en-US" sz="1000" dirty="0"/>
              <a:t>Sensitivity Classification : Sensitive High / </a:t>
            </a:r>
            <a:r>
              <a:rPr lang="en-US" sz="1000" b="1" dirty="0">
                <a:solidFill>
                  <a:srgbClr val="0000FF"/>
                </a:solidFill>
              </a:rPr>
              <a:t>Sensitive Normal </a:t>
            </a:r>
            <a:r>
              <a:rPr lang="en-US" sz="1000" dirty="0"/>
              <a:t>/ Non-sensitive</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21" name="Rectangle 20"/>
          <p:cNvSpPr/>
          <p:nvPr/>
        </p:nvSpPr>
        <p:spPr>
          <a:xfrm>
            <a:off x="191344" y="706587"/>
            <a:ext cx="4351700" cy="307777"/>
          </a:xfrm>
          <a:prstGeom prst="rect">
            <a:avLst/>
          </a:prstGeom>
        </p:spPr>
        <p:txBody>
          <a:bodyPr wrap="square">
            <a:spAutoFit/>
          </a:bodyPr>
          <a:lstStyle/>
          <a:p>
            <a:r>
              <a:rPr lang="en-SG" altLang="en-US" sz="1400" dirty="0">
                <a:solidFill>
                  <a:schemeClr val="tx2">
                    <a:lumMod val="75000"/>
                  </a:schemeClr>
                </a:solidFill>
              </a:rPr>
              <a:t>Standards (Security) : </a:t>
            </a:r>
          </a:p>
        </p:txBody>
      </p:sp>
    </p:spTree>
    <p:extLst>
      <p:ext uri="{BB962C8B-B14F-4D97-AF65-F5344CB8AC3E}">
        <p14:creationId xmlns:p14="http://schemas.microsoft.com/office/powerpoint/2010/main" val="31607513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1. New Project &amp;lt;&amp;lt;Project Title (state project number(if any) &amp;amp; name, eg #1 Upgrade of Data Centre)&amp;quot;&quot;/&gt;&lt;property id=&quot;20307&quot; value=&quot;257&quot;/&gt;&lt;/object&gt;&lt;object type=&quot;3&quot; unique_id=&quot;67279&quot;&gt;&lt;property id=&quot;20148&quot; value=&quot;5&quot;/&gt;&lt;property id=&quot;20300&quot; value=&quot;Slide 2 - &amp;quot;2. Update - Project Title (state project number &amp;amp; name, eg #1 Upgrade of Data Centre)&amp;quot;&quot;/&gt;&lt;property id=&quot;20307&quot; value=&quot;259&quot;/&gt;&lt;/object&gt;&lt;object type=&quot;3&quot; unique_id=&quot;67280&quot;&gt;&lt;property id=&quot;20148&quot; value=&quot;5&quot;/&gt;&lt;property id=&quot;20300&quot; value=&quot;Slide 3 - &amp;quot;3. PIR for &amp;lt;&amp;lt;Project Title (state project number &amp;amp; name, eg #1 Upgrade of Data Centre)&amp;gt;&amp;gt;&amp;quot;&quot;/&gt;&lt;property id=&quot;20307&quot; value=&quot;25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33d53b5-8dff-474e-b921-3b50da3da641">
      <Terms xmlns="http://schemas.microsoft.com/office/infopath/2007/PartnerControls"/>
    </lcf76f155ced4ddcb4097134ff3c332f>
    <TaxCatchAll xmlns="202d9ce5-9d10-4ddf-9401-873638615d1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47C69587497648AF214FFDD6E7AC67" ma:contentTypeVersion="12" ma:contentTypeDescription="Create a new document." ma:contentTypeScope="" ma:versionID="bbe80f3bf21f50ea6533efdc8dc93710">
  <xsd:schema xmlns:xsd="http://www.w3.org/2001/XMLSchema" xmlns:xs="http://www.w3.org/2001/XMLSchema" xmlns:p="http://schemas.microsoft.com/office/2006/metadata/properties" xmlns:ns2="833d53b5-8dff-474e-b921-3b50da3da641" xmlns:ns3="202d9ce5-9d10-4ddf-9401-873638615d14" targetNamespace="http://schemas.microsoft.com/office/2006/metadata/properties" ma:root="true" ma:fieldsID="e896d1bb921e50ec048440a685acc8a5" ns2:_="" ns3:_="">
    <xsd:import namespace="833d53b5-8dff-474e-b921-3b50da3da641"/>
    <xsd:import namespace="202d9ce5-9d10-4ddf-9401-873638615d1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3d53b5-8dff-474e-b921-3b50da3da6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75c2f00a-abc1-40e8-9b50-8bfbb2cf1467"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02d9ce5-9d10-4ddf-9401-873638615d14"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cc93ef5-6259-4258-ac67-ae1e6a8039f9}" ma:internalName="TaxCatchAll" ma:showField="CatchAllData" ma:web="202d9ce5-9d10-4ddf-9401-873638615d1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80C831-7593-4C4E-8803-15552577D38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659C5EC-42A6-47FC-BF43-2F5AFF390992}">
  <ds:schemaRefs>
    <ds:schemaRef ds:uri="http://schemas.microsoft.com/sharepoint/v3/contenttype/forms"/>
  </ds:schemaRefs>
</ds:datastoreItem>
</file>

<file path=customXml/itemProps3.xml><?xml version="1.0" encoding="utf-8"?>
<ds:datastoreItem xmlns:ds="http://schemas.openxmlformats.org/officeDocument/2006/customXml" ds:itemID="{27A2298E-0F42-4E87-A90D-DB3230EC38B8}"/>
</file>

<file path=docProps/app.xml><?xml version="1.0" encoding="utf-8"?>
<Properties xmlns="http://schemas.openxmlformats.org/officeDocument/2006/extended-properties" xmlns:vt="http://schemas.openxmlformats.org/officeDocument/2006/docPropsVTypes">
  <TotalTime>7480</TotalTime>
  <Words>1665</Words>
  <Application>Microsoft Office PowerPoint</Application>
  <PresentationFormat>Widescreen</PresentationFormat>
  <Paragraphs>250</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DengXian</vt:lpstr>
      <vt:lpstr>Arial</vt:lpstr>
      <vt:lpstr>Calibri</vt:lpstr>
      <vt:lpstr>Symbol</vt:lpstr>
      <vt:lpstr>Times New Roman</vt:lpstr>
      <vt:lpstr>Office Theme</vt:lpstr>
      <vt:lpstr>AI 1-Pager Template</vt:lpstr>
      <vt:lpstr>AI Governance Assessment for &lt;&lt;Gen AI Curriculum Builder App (state project number(if any) &amp; name) &gt;&gt;</vt:lpstr>
      <vt:lpstr>AI Risk (NAIO) - To Determine the Governance Level</vt:lpstr>
      <vt:lpstr>AI &amp; System Risks &amp; Mitigation</vt:lpstr>
      <vt:lpstr>LLM Applications Risk Level Assessments</vt:lpstr>
      <vt:lpstr>LLM Applications Risk Mitigating Measures</vt:lpstr>
      <vt:lpstr>LLM Applications Security Risk Assessments</vt:lpstr>
    </vt:vector>
  </TitlesOfParts>
  <Company>ITE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York Hong Lau</dc:creator>
  <cp:lastModifiedBy>Kok Seng TAN (ITE)</cp:lastModifiedBy>
  <cp:revision>147</cp:revision>
  <cp:lastPrinted>2019-03-13T06:42:35Z</cp:lastPrinted>
  <dcterms:created xsi:type="dcterms:W3CDTF">2008-05-14T06:19:39Z</dcterms:created>
  <dcterms:modified xsi:type="dcterms:W3CDTF">2024-03-18T05:05:28Z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a82147b-bb12-4b2c-9f3c-a87f3f96f302_Enabled">
    <vt:lpwstr>True</vt:lpwstr>
  </property>
  <property fmtid="{D5CDD505-2E9C-101B-9397-08002B2CF9AE}" pid="3" name="MSIP_Label_7a82147b-bb12-4b2c-9f3c-a87f3f96f302_SiteId">
    <vt:lpwstr>13b42c8c-cbcf-4e3d-9d20-f55b7b5ee3c1</vt:lpwstr>
  </property>
  <property fmtid="{D5CDD505-2E9C-101B-9397-08002B2CF9AE}" pid="4" name="MSIP_Label_7a82147b-bb12-4b2c-9f3c-a87f3f96f302_Owner">
    <vt:lpwstr>lau_york_hong@ite.edu.sg</vt:lpwstr>
  </property>
  <property fmtid="{D5CDD505-2E9C-101B-9397-08002B2CF9AE}" pid="5" name="MSIP_Label_7a82147b-bb12-4b2c-9f3c-a87f3f96f302_SetDate">
    <vt:lpwstr>2019-08-21T07:34:56.9740007Z</vt:lpwstr>
  </property>
  <property fmtid="{D5CDD505-2E9C-101B-9397-08002B2CF9AE}" pid="6" name="MSIP_Label_7a82147b-bb12-4b2c-9f3c-a87f3f96f302_Name">
    <vt:lpwstr>Unrestricted Access</vt:lpwstr>
  </property>
  <property fmtid="{D5CDD505-2E9C-101B-9397-08002B2CF9AE}" pid="7" name="MSIP_Label_7a82147b-bb12-4b2c-9f3c-a87f3f96f302_Application">
    <vt:lpwstr>Microsoft Azure Information Protection</vt:lpwstr>
  </property>
  <property fmtid="{D5CDD505-2E9C-101B-9397-08002B2CF9AE}" pid="8" name="MSIP_Label_7a82147b-bb12-4b2c-9f3c-a87f3f96f302_ActionId">
    <vt:lpwstr>181d09e0-99cd-42fb-bee2-8fe9e14e8b85</vt:lpwstr>
  </property>
  <property fmtid="{D5CDD505-2E9C-101B-9397-08002B2CF9AE}" pid="9" name="MSIP_Label_7a82147b-bb12-4b2c-9f3c-a87f3f96f302_Extended_MSFT_Method">
    <vt:lpwstr>Automatic</vt:lpwstr>
  </property>
  <property fmtid="{D5CDD505-2E9C-101B-9397-08002B2CF9AE}" pid="10" name="Sensitivity">
    <vt:lpwstr>Unrestricted Access</vt:lpwstr>
  </property>
  <property fmtid="{D5CDD505-2E9C-101B-9397-08002B2CF9AE}" pid="11" name="ContentTypeId">
    <vt:lpwstr>0x0101006347C69587497648AF214FFDD6E7AC67</vt:lpwstr>
  </property>
  <property fmtid="{D5CDD505-2E9C-101B-9397-08002B2CF9AE}" pid="12" name="MediaServiceImageTags">
    <vt:lpwstr/>
  </property>
</Properties>
</file>