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93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5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3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1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5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6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8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AAFDF-58C4-4675-8820-9C115A5D04D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3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gir.cse14.just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705" y="457890"/>
            <a:ext cx="10515600" cy="5571849"/>
          </a:xfrm>
        </p:spPr>
        <p:txBody>
          <a:bodyPr>
            <a:normAutofit/>
          </a:bodyPr>
          <a:lstStyle/>
          <a:p>
            <a:pPr marL="895981" marR="0" algn="ctr">
              <a:lnSpc>
                <a:spcPts val="5643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Bookman Old Style" panose="02050604050505020204" pitchFamily="18" charset="0"/>
                <a:cs typeface="Bookman Old Style"/>
              </a:rPr>
              <a:t>MODULAR ARITHMATIC</a:t>
            </a:r>
            <a:br>
              <a:rPr lang="en-AU" altLang="en-US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Md. Alamgir Hossain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Senior Lecturer,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Dept. of CSE, Prime University</a:t>
            </a:r>
            <a:br>
              <a:rPr lang="en-US" b="1" dirty="0">
                <a:solidFill>
                  <a:srgbClr val="7030A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Mail:</a:t>
            </a:r>
            <a:r>
              <a:rPr lang="en-US" sz="4000" b="1" dirty="0">
                <a:solidFill>
                  <a:srgbClr val="7030A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Bookman Old Style" panose="02050604050505020204" pitchFamily="18" charset="0"/>
                <a:cs typeface="Times New Roman" panose="02020603050405020304" pitchFamily="18" charset="0"/>
                <a:hlinkClick r:id="rId2"/>
              </a:rPr>
              <a:t>alamgir.cse14.just@gmail.com</a:t>
            </a:r>
            <a:r>
              <a:rPr lang="en-US" sz="4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03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FERMAT’s LITTLE THEOREM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Example: </a:t>
            </a:r>
          </a:p>
          <a:p>
            <a:pPr marL="914400" lvl="2" indent="0" algn="just">
              <a:buClr>
                <a:srgbClr val="002060"/>
              </a:buClr>
              <a:buSzPct val="150000"/>
              <a:buNone/>
            </a:pPr>
            <a:r>
              <a:rPr lang="en-US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 = an integer Prime number   </a:t>
            </a:r>
          </a:p>
          <a:p>
            <a:pPr marL="914400" lvl="2" indent="0" algn="just">
              <a:buClr>
                <a:srgbClr val="002060"/>
              </a:buClr>
              <a:buSzPct val="150000"/>
              <a:buNone/>
            </a:pPr>
            <a:r>
              <a:rPr lang="en-US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= an integer which is not multiple of P  </a:t>
            </a:r>
          </a:p>
          <a:p>
            <a:pPr marL="914400" lvl="2" indent="0" algn="just">
              <a:buClr>
                <a:srgbClr val="002060"/>
              </a:buClr>
              <a:buSzPct val="150000"/>
              <a:buNone/>
            </a:pPr>
            <a:r>
              <a:rPr lang="en-US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Let a = 2 and P = 17 </a:t>
            </a:r>
          </a:p>
          <a:p>
            <a:pPr marL="914400" lvl="2" indent="0" algn="just">
              <a:buClr>
                <a:srgbClr val="002060"/>
              </a:buClr>
              <a:buSzPct val="150000"/>
              <a:buNone/>
            </a:pPr>
            <a:r>
              <a:rPr lang="en-US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2" indent="0" algn="just">
              <a:buClr>
                <a:srgbClr val="002060"/>
              </a:buClr>
              <a:buSzPct val="150000"/>
              <a:buNone/>
            </a:pPr>
            <a:r>
              <a:rPr lang="en-US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According to Fermat's little theorem </a:t>
            </a:r>
          </a:p>
          <a:p>
            <a:pPr marL="914400" lvl="2" indent="0" algn="just">
              <a:buClr>
                <a:srgbClr val="002060"/>
              </a:buClr>
              <a:buSzPct val="150000"/>
              <a:buNone/>
            </a:pPr>
            <a:r>
              <a:rPr lang="en-US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2</a:t>
            </a:r>
            <a:r>
              <a:rPr lang="en-US" sz="2800" b="1" i="1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17 - 1     </a:t>
            </a:r>
            <a:r>
              <a:rPr lang="en-US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≡ 1 mod(17)</a:t>
            </a:r>
          </a:p>
          <a:p>
            <a:pPr marL="914400" lvl="2" indent="0" algn="just">
              <a:buClr>
                <a:srgbClr val="002060"/>
              </a:buClr>
              <a:buSzPct val="150000"/>
              <a:buNone/>
            </a:pPr>
            <a:r>
              <a:rPr lang="en-US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we got  65536 % 17 ≡ 1   </a:t>
            </a:r>
          </a:p>
          <a:p>
            <a:pPr marL="914400" lvl="2" indent="0" algn="just">
              <a:buClr>
                <a:srgbClr val="002060"/>
              </a:buClr>
              <a:buSzPct val="150000"/>
              <a:buNone/>
            </a:pPr>
            <a:r>
              <a:rPr lang="en-US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that mean (65536-1) is an multiple of 17 </a:t>
            </a:r>
            <a:endParaRPr lang="da-DK" sz="1600" b="1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536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FERMAT’s LITTLE THEOREM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If we know m is prime, then we can also use Fermat’s little theorem to find the inverse.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sz="3200" b="1" i="1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m-1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≡ 1 (mod m)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If we multiply both sides with a-1, we get: 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sz="3200" b="1" i="1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-1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≡ a </a:t>
            </a:r>
            <a:r>
              <a:rPr lang="en-US" sz="3200" b="1" i="1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m-2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(mod m) </a:t>
            </a:r>
            <a:endParaRPr lang="da-DK" sz="1600" b="1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689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7183" y="2557669"/>
            <a:ext cx="727544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0387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MODULAR ARITHMATIC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Modular arithmetic is the branch of arithmetic mathematics related to the </a:t>
            </a: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“mod”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functionality.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Basically, modular arithmetic is related to the computation of the </a:t>
            </a: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“mod”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of expressions.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Expressions may have digits and computational symbols of addition, subtraction, multiplication, division, or any other.</a:t>
            </a:r>
          </a:p>
        </p:txBody>
      </p:sp>
    </p:spTree>
    <p:extLst>
      <p:ext uri="{BB962C8B-B14F-4D97-AF65-F5344CB8AC3E}">
        <p14:creationId xmlns:p14="http://schemas.microsoft.com/office/powerpoint/2010/main" val="187895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QUOTIENT REMAINDER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It states that, for any pair of integers a and b (b is positive), there exist two unique integers q and r such that: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= b x q + r, where 0 &lt;= r &lt; b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Example: If a = 20, b = 6, then q = 3, r = 2, 20 = 6 x 3 + 2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Modular Addition: </a:t>
            </a:r>
            <a:r>
              <a:rPr lang="da-DK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(a + b) mod m = ((a mod m) + (b mod m)) mod m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da-DK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Example: (15 + 17) % 7</a:t>
            </a:r>
          </a:p>
          <a:p>
            <a:pPr marL="1828800" lvl="4" indent="0" algn="just">
              <a:buClr>
                <a:srgbClr val="002060"/>
              </a:buClr>
              <a:buSzPct val="150000"/>
              <a:buNone/>
            </a:pPr>
            <a:r>
              <a:rPr lang="da-DK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= ((15 % 7) + (17 % 7)) % 7</a:t>
            </a:r>
          </a:p>
          <a:p>
            <a:pPr marL="1828800" lvl="4" indent="0" algn="just">
              <a:buClr>
                <a:srgbClr val="002060"/>
              </a:buClr>
              <a:buSzPct val="150000"/>
              <a:buNone/>
            </a:pPr>
            <a:r>
              <a:rPr lang="da-DK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= (1 + 3) % 7</a:t>
            </a:r>
          </a:p>
          <a:p>
            <a:pPr marL="1828800" lvl="4" indent="0" algn="just">
              <a:buClr>
                <a:srgbClr val="002060"/>
              </a:buClr>
              <a:buSzPct val="150000"/>
              <a:buNone/>
            </a:pPr>
            <a:r>
              <a:rPr lang="da-DK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= 4 % 7</a:t>
            </a:r>
          </a:p>
          <a:p>
            <a:pPr marL="1828800" lvl="4" indent="0" algn="just">
              <a:buClr>
                <a:srgbClr val="002060"/>
              </a:buClr>
              <a:buSzPct val="150000"/>
              <a:buNone/>
            </a:pPr>
            <a:r>
              <a:rPr lang="da-DK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= 4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5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QUOTIENT REMAINDER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Modular Subtraction: </a:t>
            </a:r>
            <a:r>
              <a:rPr lang="da-DK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(a - b) mod m = ((a mod m) - (b mod m)) mod m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da-DK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Example: (9 - 6) % 4</a:t>
            </a:r>
          </a:p>
          <a:p>
            <a:pPr marL="1828800" lvl="4" indent="0" algn="just">
              <a:buClr>
                <a:srgbClr val="002060"/>
              </a:buClr>
              <a:buSzPct val="150000"/>
              <a:buNone/>
            </a:pPr>
            <a:r>
              <a:rPr lang="da-DK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= ((9 % 4) - (6 % 4)) % 4</a:t>
            </a:r>
          </a:p>
          <a:p>
            <a:pPr marL="1828800" lvl="4" indent="0" algn="just">
              <a:buClr>
                <a:srgbClr val="002060"/>
              </a:buClr>
              <a:buSzPct val="150000"/>
              <a:buNone/>
            </a:pPr>
            <a:r>
              <a:rPr lang="da-DK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= (1 - 2) % 4</a:t>
            </a:r>
          </a:p>
          <a:p>
            <a:pPr marL="1828800" lvl="4" indent="0" algn="just">
              <a:buClr>
                <a:srgbClr val="002060"/>
              </a:buClr>
              <a:buSzPct val="150000"/>
              <a:buNone/>
            </a:pPr>
            <a:r>
              <a:rPr lang="da-DK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= -1 % 4</a:t>
            </a:r>
          </a:p>
          <a:p>
            <a:pPr marL="1828800" lvl="4" indent="0" algn="just">
              <a:buClr>
                <a:srgbClr val="002060"/>
              </a:buClr>
              <a:buSzPct val="150000"/>
              <a:buNone/>
            </a:pPr>
            <a:r>
              <a:rPr lang="da-DK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= 3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da-DK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Note: 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Negative remainders are not allowed.</a:t>
            </a:r>
            <a:endParaRPr lang="da-DK" sz="2400" b="1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32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QUOTIENT REMAINDER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Modular Multiplication: </a:t>
            </a:r>
            <a:r>
              <a:rPr lang="da-DK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(a X b) mod m = ((a mod m) * (b mod m)) mod m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da-DK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Example: (12 x 13) % 5</a:t>
            </a:r>
          </a:p>
          <a:p>
            <a:pPr marL="1828800" lvl="4" indent="0" algn="just">
              <a:buClr>
                <a:srgbClr val="002060"/>
              </a:buClr>
              <a:buSzPct val="150000"/>
              <a:buNone/>
            </a:pPr>
            <a:r>
              <a:rPr lang="da-DK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= ((12 % 5) x (13 % 5)) % 5</a:t>
            </a:r>
          </a:p>
          <a:p>
            <a:pPr marL="1828800" lvl="4" indent="0" algn="just">
              <a:buClr>
                <a:srgbClr val="002060"/>
              </a:buClr>
              <a:buSzPct val="150000"/>
              <a:buNone/>
            </a:pPr>
            <a:r>
              <a:rPr lang="da-DK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= (2 x 3) % 5</a:t>
            </a:r>
          </a:p>
          <a:p>
            <a:pPr marL="1828800" lvl="4" indent="0" algn="just">
              <a:buClr>
                <a:srgbClr val="002060"/>
              </a:buClr>
              <a:buSzPct val="150000"/>
              <a:buNone/>
            </a:pPr>
            <a:r>
              <a:rPr lang="da-DK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= 6 % 5</a:t>
            </a:r>
          </a:p>
          <a:p>
            <a:pPr marL="1828800" lvl="4" indent="0" algn="just">
              <a:buClr>
                <a:srgbClr val="002060"/>
              </a:buClr>
              <a:buSzPct val="150000"/>
              <a:buNone/>
            </a:pPr>
            <a:r>
              <a:rPr lang="da-DK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= 1</a:t>
            </a:r>
            <a:endParaRPr lang="da-DK" sz="2400" b="1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17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QUOTIENT REMAINDER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Modular Division: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Modular division is totally different from modular addition, subtraction and multiplication. It also does not exist always.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(a / b) mod m is not equal to ((a mod m) / (b mod m)) mod m.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This is calculated using following formula: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(a / b) mod m = (a x (inverse of b if exists)) mod m</a:t>
            </a:r>
            <a:endParaRPr lang="da-DK" sz="2400" b="1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54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QUOTIENT REMAINDER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Modular Inverse: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modular inverse of a mod m exists only if a and m are relatively prime i.e.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(a, m) = 1.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Hence, for finding inverse of a under modulo m, if (a x b) mod m = 1 then b is modular inverse of a.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Example: a = 5, m = 7</a:t>
            </a:r>
          </a:p>
          <a:p>
            <a:pPr marL="1828800" lvl="4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(5 x 3) % 7 = 1</a:t>
            </a:r>
          </a:p>
          <a:p>
            <a:pPr marL="1828800" lvl="4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hence, 3 is modulo inverse of 5 under 7.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endParaRPr lang="da-DK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35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QUOTIENT REMAINDER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Modular Exponentiation: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Finding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a^b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mod m is the modular exponentiation. There are two approaches for this – recursive and iterative.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Example:</a:t>
            </a:r>
          </a:p>
          <a:p>
            <a:pPr marL="1371600" lvl="3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= 5, b = 2, m = 7</a:t>
            </a:r>
          </a:p>
          <a:p>
            <a:pPr marL="1371600" lvl="3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(5 ^ 2) % 7 = 25 % 7 = 4</a:t>
            </a:r>
            <a:endParaRPr lang="da-DK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70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FERMAT’s LITTLE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It states that if p is a prime number, then for any integer a, the number a</a:t>
            </a:r>
            <a:r>
              <a:rPr lang="en-US" sz="3200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– a is an integer multiple of p.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Here p is a prime number, and 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sz="3200" b="1" i="1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≡ a (mod p).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Special Case: If a is not divisible by p, Fermat’s little theorem is equivalent to the statement that a</a:t>
            </a:r>
            <a:r>
              <a:rPr lang="en-US" sz="3200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p-1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-1 is an integer multiple of p. </a:t>
            </a:r>
          </a:p>
          <a:p>
            <a:pPr marL="914400" lvl="2" indent="0" algn="just">
              <a:buClr>
                <a:srgbClr val="002060"/>
              </a:buClr>
              <a:buSzPct val="150000"/>
              <a:buNone/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sz="3200" b="1" i="1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p-1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≡ 1 (mod p) </a:t>
            </a:r>
          </a:p>
          <a:p>
            <a:pPr marL="914400" lvl="2" indent="0" algn="just">
              <a:buClr>
                <a:srgbClr val="002060"/>
              </a:buClr>
              <a:buSzPct val="150000"/>
              <a:buNone/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OR </a:t>
            </a:r>
          </a:p>
          <a:p>
            <a:pPr marL="914400" lvl="2" indent="0" algn="just">
              <a:buClr>
                <a:srgbClr val="002060"/>
              </a:buClr>
              <a:buSzPct val="150000"/>
              <a:buNone/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sz="3200" b="1" i="1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p-1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% p = 1 </a:t>
            </a:r>
          </a:p>
          <a:p>
            <a:pPr marL="914400" lvl="2" indent="0" algn="just">
              <a:buClr>
                <a:srgbClr val="002060"/>
              </a:buClr>
              <a:buSzPct val="150000"/>
              <a:buNone/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Here a is not divisible by p. 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endParaRPr lang="da-DK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45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801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Calibri</vt:lpstr>
      <vt:lpstr>Calibri Light</vt:lpstr>
      <vt:lpstr>Times New Roman</vt:lpstr>
      <vt:lpstr>Office Theme</vt:lpstr>
      <vt:lpstr>MODULAR ARITHMATIC  Md. Alamgir Hossain Senior Lecturer, Dept. of CSE, Prime University Mail: alamgir.cse14.just@gmail.com </vt:lpstr>
      <vt:lpstr>MODULAR ARITHMATIC</vt:lpstr>
      <vt:lpstr>QUOTIENT REMAINDER THEOREM</vt:lpstr>
      <vt:lpstr>QUOTIENT REMAINDER THEOREM</vt:lpstr>
      <vt:lpstr>QUOTIENT REMAINDER THEOREM</vt:lpstr>
      <vt:lpstr>QUOTIENT REMAINDER THEOREM</vt:lpstr>
      <vt:lpstr>QUOTIENT REMAINDER THEOREM</vt:lpstr>
      <vt:lpstr>QUOTIENT REMAINDER THEOREM</vt:lpstr>
      <vt:lpstr>FERMAT’s LITTLE THEOREM</vt:lpstr>
      <vt:lpstr>FERMAT’s LITTLE THEOREM (EXAMPLE)</vt:lpstr>
      <vt:lpstr>FERMAT’s LITTLE THEOREM (EXAMPLE)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Alamgir Hossain</dc:creator>
  <cp:lastModifiedBy>0421312014 - Md. Alamgir Hossain</cp:lastModifiedBy>
  <cp:revision>71</cp:revision>
  <dcterms:created xsi:type="dcterms:W3CDTF">2020-02-09T08:42:24Z</dcterms:created>
  <dcterms:modified xsi:type="dcterms:W3CDTF">2022-08-01T05:18:06Z</dcterms:modified>
</cp:coreProperties>
</file>